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70" r:id="rId4"/>
    <p:sldId id="257" r:id="rId5"/>
    <p:sldId id="271" r:id="rId6"/>
    <p:sldId id="269" r:id="rId7"/>
    <p:sldId id="268" r:id="rId8"/>
    <p:sldId id="258" r:id="rId9"/>
    <p:sldId id="272" r:id="rId10"/>
    <p:sldId id="264" r:id="rId11"/>
    <p:sldId id="259" r:id="rId12"/>
    <p:sldId id="273" r:id="rId13"/>
    <p:sldId id="274" r:id="rId14"/>
    <p:sldId id="275" r:id="rId15"/>
    <p:sldId id="265" r:id="rId16"/>
    <p:sldId id="260" r:id="rId17"/>
    <p:sldId id="276" r:id="rId18"/>
    <p:sldId id="277" r:id="rId19"/>
    <p:sldId id="266" r:id="rId20"/>
    <p:sldId id="261" r:id="rId21"/>
    <p:sldId id="267" r:id="rId22"/>
    <p:sldId id="262" r:id="rId23"/>
    <p:sldId id="263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42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62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85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3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6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86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63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14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61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94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4445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536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017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200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6894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747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897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542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709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542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41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06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08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11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2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10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33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46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33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30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80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1041C-18E1-4D9E-BFE2-E2DC9EEB1B2F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  <p:pic>
        <p:nvPicPr>
          <p:cNvPr id="1028" name="Picture 4" descr="http://revelwallpapers.net/media/wallpapers/warrior-armor-helmet-shield-sword-mountain-background-rendering.jpg">
            <a:extLst>
              <a:ext uri="{FF2B5EF4-FFF2-40B4-BE49-F238E27FC236}">
                <a16:creationId xmlns:a16="http://schemas.microsoft.com/office/drawing/2014/main" id="{7D7EA092-33C9-4269-9FF8-1AE32B868B8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1"/>
          <a:stretch/>
        </p:blipFill>
        <p:spPr bwMode="auto">
          <a:xfrm>
            <a:off x="-1" y="0"/>
            <a:ext cx="92423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63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91041C-18E1-4D9E-BFE2-E2DC9EEB1B2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8A0E-CAB9-47E8-960B-5377C187F8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http://revelwallpapers.net/media/wallpapers/warrior-armor-helmet-shield-sword-mountain-background-rendering.jpg">
            <a:extLst>
              <a:ext uri="{FF2B5EF4-FFF2-40B4-BE49-F238E27FC236}">
                <a16:creationId xmlns:a16="http://schemas.microsoft.com/office/drawing/2014/main" id="{7D7EA092-33C9-4269-9FF8-1AE32B868B8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1"/>
          <a:stretch/>
        </p:blipFill>
        <p:spPr bwMode="auto">
          <a:xfrm>
            <a:off x="-1" y="0"/>
            <a:ext cx="92423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17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F3EB76-F38D-4D10-BBEA-F10F2175FF78}"/>
              </a:ext>
            </a:extLst>
          </p:cNvPr>
          <p:cNvSpPr/>
          <p:nvPr userDrawn="1"/>
        </p:nvSpPr>
        <p:spPr>
          <a:xfrm>
            <a:off x="363792" y="233516"/>
            <a:ext cx="1809136" cy="639096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  <p:pic>
        <p:nvPicPr>
          <p:cNvPr id="1028" name="Picture 4" descr="http://revelwallpapers.net/media/wallpapers/warrior-armor-helmet-shield-sword-mountain-background-rendering.jpg">
            <a:extLst>
              <a:ext uri="{FF2B5EF4-FFF2-40B4-BE49-F238E27FC236}">
                <a16:creationId xmlns:a16="http://schemas.microsoft.com/office/drawing/2014/main" id="{7D7EA092-33C9-4269-9FF8-1AE32B868B8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" r="43996"/>
          <a:stretch/>
        </p:blipFill>
        <p:spPr bwMode="auto">
          <a:xfrm>
            <a:off x="561998" y="485523"/>
            <a:ext cx="1412723" cy="158166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A1DCE5-A5F3-445A-ACC1-B26164C14597}"/>
              </a:ext>
            </a:extLst>
          </p:cNvPr>
          <p:cNvSpPr txBox="1"/>
          <p:nvPr/>
        </p:nvSpPr>
        <p:spPr>
          <a:xfrm>
            <a:off x="2821858" y="0"/>
            <a:ext cx="64302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1 Kings 20</a:t>
            </a:r>
          </a:p>
          <a:p>
            <a:pPr algn="ctr"/>
            <a:r>
              <a:rPr lang="en-US" sz="3600" i="1" dirty="0"/>
              <a:t>Israel &amp; Syria at War</a:t>
            </a:r>
          </a:p>
          <a:p>
            <a:pPr algn="ctr"/>
            <a:r>
              <a:rPr lang="en-US" sz="2800" dirty="0"/>
              <a:t>Kings: Ahab (Israel) – Ben-</a:t>
            </a:r>
            <a:r>
              <a:rPr lang="en-US" sz="2800" dirty="0" err="1"/>
              <a:t>Hadad</a:t>
            </a:r>
            <a:r>
              <a:rPr lang="en-US" sz="2800" dirty="0"/>
              <a:t> (Syria)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38954-ED17-4064-B48D-62F58BC2FD73}"/>
              </a:ext>
            </a:extLst>
          </p:cNvPr>
          <p:cNvSpPr txBox="1"/>
          <p:nvPr/>
        </p:nvSpPr>
        <p:spPr>
          <a:xfrm>
            <a:off x="3923070" y="2093166"/>
            <a:ext cx="471948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Ben-</a:t>
            </a:r>
            <a:r>
              <a:rPr lang="en-US" sz="2800" dirty="0" err="1"/>
              <a:t>Hadad</a:t>
            </a:r>
            <a:r>
              <a:rPr lang="en-US" sz="2800" dirty="0"/>
              <a:t> Challenged Ahab (vv. 1-6)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Ahad</a:t>
            </a:r>
            <a:r>
              <a:rPr lang="en-US" sz="2800" dirty="0"/>
              <a:t> Refuses (vv. 7-9)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Ben-</a:t>
            </a:r>
            <a:r>
              <a:rPr lang="en-US" sz="2800" dirty="0" err="1"/>
              <a:t>Hadad</a:t>
            </a:r>
            <a:r>
              <a:rPr lang="en-US" sz="2800" dirty="0"/>
              <a:t> promises to “wipe-out” Israel (v. 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Ahab warns Ben-</a:t>
            </a:r>
            <a:r>
              <a:rPr lang="en-US" sz="2800" dirty="0" err="1"/>
              <a:t>Hadad</a:t>
            </a:r>
            <a:r>
              <a:rPr lang="en-US" sz="2800" dirty="0"/>
              <a:t> about overconfidence (v. 11)</a:t>
            </a:r>
          </a:p>
        </p:txBody>
      </p:sp>
    </p:spTree>
    <p:extLst>
      <p:ext uri="{BB962C8B-B14F-4D97-AF65-F5344CB8AC3E}">
        <p14:creationId xmlns:p14="http://schemas.microsoft.com/office/powerpoint/2010/main" val="2301741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7720C2-8158-443F-9FFE-2A934780DE5E}"/>
              </a:ext>
            </a:extLst>
          </p:cNvPr>
          <p:cNvSpPr txBox="1"/>
          <p:nvPr/>
        </p:nvSpPr>
        <p:spPr>
          <a:xfrm>
            <a:off x="3775586" y="324464"/>
            <a:ext cx="5073445" cy="3262432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Kings 20:11</a:t>
            </a:r>
          </a:p>
          <a:p>
            <a:pPr algn="just"/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the king of Israel answered and said, “Tell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him,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‘Let not the one who puts on 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armor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boast like the one who takes 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off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.’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”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7F6C9D-7665-4C0B-AFC9-3CA098AF8A66}"/>
              </a:ext>
            </a:extLst>
          </p:cNvPr>
          <p:cNvSpPr txBox="1"/>
          <p:nvPr/>
        </p:nvSpPr>
        <p:spPr>
          <a:xfrm>
            <a:off x="3687095" y="4126509"/>
            <a:ext cx="525042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dirty="0"/>
              <a:t>Ben-</a:t>
            </a:r>
            <a:r>
              <a:rPr lang="en-US" sz="2600" dirty="0" err="1"/>
              <a:t>Hadad</a:t>
            </a:r>
            <a:r>
              <a:rPr lang="en-US" sz="2600" dirty="0"/>
              <a:t> was boasting of what he would do (v 10)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dirty="0"/>
              <a:t>Point: Victory is not assured until the battle is over!</a:t>
            </a:r>
          </a:p>
        </p:txBody>
      </p:sp>
    </p:spTree>
    <p:extLst>
      <p:ext uri="{BB962C8B-B14F-4D97-AF65-F5344CB8AC3E}">
        <p14:creationId xmlns:p14="http://schemas.microsoft.com/office/powerpoint/2010/main" val="168505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E7FA37-3A37-4E98-B144-E9D9F49C5313}"/>
              </a:ext>
            </a:extLst>
          </p:cNvPr>
          <p:cNvSpPr txBox="1"/>
          <p:nvPr/>
        </p:nvSpPr>
        <p:spPr>
          <a:xfrm>
            <a:off x="3352800" y="353959"/>
            <a:ext cx="561422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“Let not the one who puts on 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armor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boast like the one who takes 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off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14C2F-5B33-4E98-BC4D-45CCC5C2A0D6}"/>
              </a:ext>
            </a:extLst>
          </p:cNvPr>
          <p:cNvSpPr txBox="1"/>
          <p:nvPr/>
        </p:nvSpPr>
        <p:spPr>
          <a:xfrm>
            <a:off x="3692013" y="2020755"/>
            <a:ext cx="537332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 Seems to be quoting a proverb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 “Ahab’s reply has the air of a proverb, with which Orientals always love to answer a foe.” (Barnes)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/>
              <a:t>Ecc</a:t>
            </a:r>
            <a:r>
              <a:rPr lang="en-US" sz="2400" dirty="0"/>
              <a:t>. 7:8 – end of a thing is better…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Prov. 27:1 – Do not boast of tomorrow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Modern: “Don’t count your chickens before they hatch”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French: “Should not sell the skin of the bear until you kill it.”</a:t>
            </a:r>
          </a:p>
        </p:txBody>
      </p:sp>
    </p:spTree>
    <p:extLst>
      <p:ext uri="{BB962C8B-B14F-4D97-AF65-F5344CB8AC3E}">
        <p14:creationId xmlns:p14="http://schemas.microsoft.com/office/powerpoint/2010/main" val="2274714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97965A-1179-4F3E-AAC8-A8F9C265518F}"/>
              </a:ext>
            </a:extLst>
          </p:cNvPr>
          <p:cNvSpPr txBox="1"/>
          <p:nvPr/>
        </p:nvSpPr>
        <p:spPr>
          <a:xfrm>
            <a:off x="3628103" y="385917"/>
            <a:ext cx="53684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47EB75-CF86-42F2-B020-3B7E47F98021}"/>
              </a:ext>
            </a:extLst>
          </p:cNvPr>
          <p:cNvSpPr txBox="1"/>
          <p:nvPr/>
        </p:nvSpPr>
        <p:spPr>
          <a:xfrm>
            <a:off x="3544535" y="331845"/>
            <a:ext cx="53684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3EE434-6687-490A-A3DE-536924465B2F}"/>
              </a:ext>
            </a:extLst>
          </p:cNvPr>
          <p:cNvSpPr txBox="1"/>
          <p:nvPr/>
        </p:nvSpPr>
        <p:spPr>
          <a:xfrm>
            <a:off x="4213128" y="4699819"/>
            <a:ext cx="4031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 Kings 20:11</a:t>
            </a:r>
          </a:p>
        </p:txBody>
      </p:sp>
    </p:spTree>
    <p:extLst>
      <p:ext uri="{BB962C8B-B14F-4D97-AF65-F5344CB8AC3E}">
        <p14:creationId xmlns:p14="http://schemas.microsoft.com/office/powerpoint/2010/main" val="4248907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97965A-1179-4F3E-AAC8-A8F9C265518F}"/>
              </a:ext>
            </a:extLst>
          </p:cNvPr>
          <p:cNvSpPr txBox="1"/>
          <p:nvPr/>
        </p:nvSpPr>
        <p:spPr>
          <a:xfrm>
            <a:off x="2772699" y="140111"/>
            <a:ext cx="6277896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B2D248-C051-4FBA-A8ED-8FB166C46D48}"/>
              </a:ext>
            </a:extLst>
          </p:cNvPr>
          <p:cNvSpPr/>
          <p:nvPr/>
        </p:nvSpPr>
        <p:spPr>
          <a:xfrm>
            <a:off x="855405" y="202994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</a:rPr>
              <a:t>Easily See in Others What Can’t See in Self</a:t>
            </a:r>
          </a:p>
        </p:txBody>
      </p:sp>
    </p:spTree>
    <p:extLst>
      <p:ext uri="{BB962C8B-B14F-4D97-AF65-F5344CB8AC3E}">
        <p14:creationId xmlns:p14="http://schemas.microsoft.com/office/powerpoint/2010/main" val="334414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D91D86-CAAA-467F-96D1-CD7E16CB6B65}"/>
              </a:ext>
            </a:extLst>
          </p:cNvPr>
          <p:cNvSpPr txBox="1"/>
          <p:nvPr/>
        </p:nvSpPr>
        <p:spPr>
          <a:xfrm rot="16200000">
            <a:off x="-598893" y="3540488"/>
            <a:ext cx="4049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Easily See in Others What Can’t See in Self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E050B4-95B0-4D8B-8D65-EE534B702457}"/>
              </a:ext>
            </a:extLst>
          </p:cNvPr>
          <p:cNvSpPr txBox="1"/>
          <p:nvPr/>
        </p:nvSpPr>
        <p:spPr>
          <a:xfrm>
            <a:off x="2389238" y="260871"/>
            <a:ext cx="661711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Ahab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Could see in Ben-</a:t>
            </a:r>
            <a:r>
              <a:rPr lang="en-US" sz="2400" i="1" dirty="0" err="1">
                <a:latin typeface="+mj-lt"/>
              </a:rPr>
              <a:t>Hadad</a:t>
            </a:r>
            <a:r>
              <a:rPr lang="en-US" sz="2400" i="1" dirty="0">
                <a:latin typeface="+mj-lt"/>
              </a:rPr>
              <a:t> – lack of judgment and foolish thinking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Could not see his own failure to follow the direction of God (vv. 31-43)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latin typeface="+mj-lt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Often blinded to self – what we can see clearly in others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+mj-lt"/>
              </a:rPr>
              <a:t>See speck – not beam (Matt. 7:1-5)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+mj-lt"/>
              </a:rPr>
              <a:t>Condemn in others what we do (Rom. 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+mj-lt"/>
              </a:rPr>
              <a:t>David talking to Nathan (2 Sam. 12:1-7)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+mj-lt"/>
              </a:rPr>
              <a:t>Ahab talking to “soldier” (1 Kings 20:35-43)</a:t>
            </a:r>
          </a:p>
          <a:p>
            <a:pPr lvl="1"/>
            <a:endParaRPr lang="en-US" sz="24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3804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D91D86-CAAA-467F-96D1-CD7E16CB6B65}"/>
              </a:ext>
            </a:extLst>
          </p:cNvPr>
          <p:cNvSpPr txBox="1"/>
          <p:nvPr/>
        </p:nvSpPr>
        <p:spPr>
          <a:xfrm rot="16200000">
            <a:off x="-598893" y="3540488"/>
            <a:ext cx="4049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Easily See in Others What Can’t See in Self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E050B4-95B0-4D8B-8D65-EE534B702457}"/>
              </a:ext>
            </a:extLst>
          </p:cNvPr>
          <p:cNvSpPr txBox="1"/>
          <p:nvPr/>
        </p:nvSpPr>
        <p:spPr>
          <a:xfrm>
            <a:off x="2389238" y="260871"/>
            <a:ext cx="646962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Ahab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Could see in Ben-</a:t>
            </a:r>
            <a:r>
              <a:rPr lang="en-US" sz="2400" i="1" dirty="0" err="1">
                <a:latin typeface="+mj-lt"/>
              </a:rPr>
              <a:t>Hadad</a:t>
            </a:r>
            <a:r>
              <a:rPr lang="en-US" sz="2400" i="1" dirty="0">
                <a:latin typeface="+mj-lt"/>
              </a:rPr>
              <a:t> – lack of judgment and foolish thinking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Could not see his own failure to follow the direction of God (vv. 31-43)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latin typeface="+mj-lt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Often blinded to self – what we can see clearly in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Examples: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+mj-lt"/>
              </a:rPr>
              <a:t>See when other parents fail to teach their children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+mj-lt"/>
              </a:rPr>
              <a:t>See when one is dilatory in preparation for Bible class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+mj-lt"/>
              </a:rPr>
              <a:t>See when one is not devoting time to family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+mj-lt"/>
              </a:rPr>
              <a:t>See when others have a bad attitude </a:t>
            </a:r>
          </a:p>
        </p:txBody>
      </p:sp>
    </p:spTree>
    <p:extLst>
      <p:ext uri="{BB962C8B-B14F-4D97-AF65-F5344CB8AC3E}">
        <p14:creationId xmlns:p14="http://schemas.microsoft.com/office/powerpoint/2010/main" val="340678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B2D248-C051-4FBA-A8ED-8FB166C46D48}"/>
              </a:ext>
            </a:extLst>
          </p:cNvPr>
          <p:cNvSpPr/>
          <p:nvPr/>
        </p:nvSpPr>
        <p:spPr>
          <a:xfrm>
            <a:off x="855405" y="202994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1DACFE-82C7-4E0F-AD8D-153FA4430FDD}"/>
              </a:ext>
            </a:extLst>
          </p:cNvPr>
          <p:cNvSpPr/>
          <p:nvPr/>
        </p:nvSpPr>
        <p:spPr>
          <a:xfrm>
            <a:off x="855405" y="298356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Can Get Excellent Advice from the Unwise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E4F02E-ECB3-4CC3-B6DF-21A2A8BCA4FB}"/>
              </a:ext>
            </a:extLst>
          </p:cNvPr>
          <p:cNvSpPr txBox="1"/>
          <p:nvPr/>
        </p:nvSpPr>
        <p:spPr>
          <a:xfrm>
            <a:off x="2772699" y="140111"/>
            <a:ext cx="6277896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324046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345BDB-91D5-471A-BE02-8A7F18C64C18}"/>
              </a:ext>
            </a:extLst>
          </p:cNvPr>
          <p:cNvSpPr txBox="1"/>
          <p:nvPr/>
        </p:nvSpPr>
        <p:spPr>
          <a:xfrm rot="16200000">
            <a:off x="-1052051" y="3602815"/>
            <a:ext cx="5034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 Get Excellent Advice from the Unwise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ACF512-A2E3-4962-957A-37AB5A8587B1}"/>
              </a:ext>
            </a:extLst>
          </p:cNvPr>
          <p:cNvSpPr txBox="1"/>
          <p:nvPr/>
        </p:nvSpPr>
        <p:spPr>
          <a:xfrm>
            <a:off x="2389238" y="260871"/>
            <a:ext cx="661711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Ahab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Was very unwise:</a:t>
            </a:r>
            <a:endParaRPr lang="en-US" sz="2400" dirty="0">
              <a:latin typeface="+mj-lt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Did more evil than others (1 Kings 16:30)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Married a pagan (1 Kings 16:31)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Turned to idols (1 Kings 16:31-32)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Spared Ben-</a:t>
            </a:r>
            <a:r>
              <a:rPr lang="en-US" sz="2400" dirty="0" err="1">
                <a:latin typeface="+mj-lt"/>
              </a:rPr>
              <a:t>Hadad</a:t>
            </a:r>
            <a:r>
              <a:rPr lang="en-US" sz="2400" dirty="0">
                <a:latin typeface="+mj-lt"/>
              </a:rPr>
              <a:t> (1 Kings 20:31-34)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Selfish (1 Kings 21)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Greedy (1 Kings 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Yet – the proverb he repeated was excellent advice!</a:t>
            </a:r>
          </a:p>
        </p:txBody>
      </p:sp>
    </p:spTree>
    <p:extLst>
      <p:ext uri="{BB962C8B-B14F-4D97-AF65-F5344CB8AC3E}">
        <p14:creationId xmlns:p14="http://schemas.microsoft.com/office/powerpoint/2010/main" val="2646900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345BDB-91D5-471A-BE02-8A7F18C64C18}"/>
              </a:ext>
            </a:extLst>
          </p:cNvPr>
          <p:cNvSpPr txBox="1"/>
          <p:nvPr/>
        </p:nvSpPr>
        <p:spPr>
          <a:xfrm rot="16200000">
            <a:off x="-1052051" y="3602815"/>
            <a:ext cx="5034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 Get Excellent Advice from the Unwise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ACF512-A2E3-4962-957A-37AB5A8587B1}"/>
              </a:ext>
            </a:extLst>
          </p:cNvPr>
          <p:cNvSpPr txBox="1"/>
          <p:nvPr/>
        </p:nvSpPr>
        <p:spPr>
          <a:xfrm>
            <a:off x="2389238" y="260871"/>
            <a:ext cx="66171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Ahab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Don’t discount advice &amp; instruction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Just because one giving it – don’t follow it himself!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Just because one giving it – makes unwise choices</a:t>
            </a:r>
          </a:p>
        </p:txBody>
      </p:sp>
    </p:spTree>
    <p:extLst>
      <p:ext uri="{BB962C8B-B14F-4D97-AF65-F5344CB8AC3E}">
        <p14:creationId xmlns:p14="http://schemas.microsoft.com/office/powerpoint/2010/main" val="1961068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345BDB-91D5-471A-BE02-8A7F18C64C18}"/>
              </a:ext>
            </a:extLst>
          </p:cNvPr>
          <p:cNvSpPr txBox="1"/>
          <p:nvPr/>
        </p:nvSpPr>
        <p:spPr>
          <a:xfrm rot="16200000">
            <a:off x="-1052051" y="3602815"/>
            <a:ext cx="5034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 Get Excellent Advice from the Unwise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ACF512-A2E3-4962-957A-37AB5A8587B1}"/>
              </a:ext>
            </a:extLst>
          </p:cNvPr>
          <p:cNvSpPr txBox="1"/>
          <p:nvPr/>
        </p:nvSpPr>
        <p:spPr>
          <a:xfrm>
            <a:off x="2389238" y="260871"/>
            <a:ext cx="661711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Ahab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Don’t discount advice &amp; instruction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It is true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Hypocrite has little influence (Rom. 2:23-24)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Unwise have little impact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Reason they may have good advice: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Blinded to 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May be repeating what they heard – not that they know it by experience</a:t>
            </a:r>
          </a:p>
        </p:txBody>
      </p:sp>
    </p:spTree>
    <p:extLst>
      <p:ext uri="{BB962C8B-B14F-4D97-AF65-F5344CB8AC3E}">
        <p14:creationId xmlns:p14="http://schemas.microsoft.com/office/powerpoint/2010/main" val="3233839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345BDB-91D5-471A-BE02-8A7F18C64C18}"/>
              </a:ext>
            </a:extLst>
          </p:cNvPr>
          <p:cNvSpPr txBox="1"/>
          <p:nvPr/>
        </p:nvSpPr>
        <p:spPr>
          <a:xfrm rot="16200000">
            <a:off x="-1052051" y="3602815"/>
            <a:ext cx="5034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 Get Excellent Advice from the Unwise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ACF512-A2E3-4962-957A-37AB5A8587B1}"/>
              </a:ext>
            </a:extLst>
          </p:cNvPr>
          <p:cNvSpPr txBox="1"/>
          <p:nvPr/>
        </p:nvSpPr>
        <p:spPr>
          <a:xfrm>
            <a:off x="2389238" y="260871"/>
            <a:ext cx="661711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Ahab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Don’t discount advice &amp; instruction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It is true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advice you may hear: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Raising children – dangers to avoid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How to treat mate – and have happy home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How to deal with temptation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How to get along with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How should approach Bible study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Being careful what say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771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B2D248-C051-4FBA-A8ED-8FB166C46D48}"/>
              </a:ext>
            </a:extLst>
          </p:cNvPr>
          <p:cNvSpPr/>
          <p:nvPr/>
        </p:nvSpPr>
        <p:spPr>
          <a:xfrm>
            <a:off x="855405" y="202994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1DACFE-82C7-4E0F-AD8D-153FA4430FDD}"/>
              </a:ext>
            </a:extLst>
          </p:cNvPr>
          <p:cNvSpPr/>
          <p:nvPr/>
        </p:nvSpPr>
        <p:spPr>
          <a:xfrm>
            <a:off x="855405" y="298356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Can Get Excellent Advice from the Unwise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E9D3A89-D7EA-40E6-B29B-9C61AAAE69B2}"/>
              </a:ext>
            </a:extLst>
          </p:cNvPr>
          <p:cNvSpPr/>
          <p:nvPr/>
        </p:nvSpPr>
        <p:spPr>
          <a:xfrm>
            <a:off x="855405" y="393719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</a:rPr>
              <a:t>Careful About Saying What We Will 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568675-928F-4362-B956-27F470ACAA65}"/>
              </a:ext>
            </a:extLst>
          </p:cNvPr>
          <p:cNvSpPr txBox="1"/>
          <p:nvPr/>
        </p:nvSpPr>
        <p:spPr>
          <a:xfrm>
            <a:off x="2772699" y="140111"/>
            <a:ext cx="6277896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4071085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6E99FF-61F8-4EB1-BC14-B5833B571696}"/>
              </a:ext>
            </a:extLst>
          </p:cNvPr>
          <p:cNvSpPr txBox="1"/>
          <p:nvPr/>
        </p:nvSpPr>
        <p:spPr>
          <a:xfrm rot="16200000">
            <a:off x="-645596" y="3592107"/>
            <a:ext cx="4132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Careful About Saying What We Will Do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345808-07A8-4AB2-ACA2-272A2D5EACEA}"/>
              </a:ext>
            </a:extLst>
          </p:cNvPr>
          <p:cNvSpPr txBox="1"/>
          <p:nvPr/>
        </p:nvSpPr>
        <p:spPr>
          <a:xfrm>
            <a:off x="2389238" y="260871"/>
            <a:ext cx="661711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Peter was careless (Matt. 26:31-34)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circumstances of careless claims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Those who newly put on the armor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Think strength is greater than is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Think more capable than are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Confidence is high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Those who won one battle – assured they are ready for the next (cf. Joshua 6, 7)</a:t>
            </a:r>
          </a:p>
        </p:txBody>
      </p:sp>
    </p:spTree>
    <p:extLst>
      <p:ext uri="{BB962C8B-B14F-4D97-AF65-F5344CB8AC3E}">
        <p14:creationId xmlns:p14="http://schemas.microsoft.com/office/powerpoint/2010/main" val="496799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6E99FF-61F8-4EB1-BC14-B5833B571696}"/>
              </a:ext>
            </a:extLst>
          </p:cNvPr>
          <p:cNvSpPr txBox="1"/>
          <p:nvPr/>
        </p:nvSpPr>
        <p:spPr>
          <a:xfrm rot="16200000">
            <a:off x="-645596" y="3592107"/>
            <a:ext cx="4132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Careful About Saying What We Will Do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345808-07A8-4AB2-ACA2-272A2D5EACEA}"/>
              </a:ext>
            </a:extLst>
          </p:cNvPr>
          <p:cNvSpPr txBox="1"/>
          <p:nvPr/>
        </p:nvSpPr>
        <p:spPr>
          <a:xfrm>
            <a:off x="2389238" y="260871"/>
            <a:ext cx="661711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Peter was careless (Matt. 26:31-34)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circumstances of careless claims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Areas where we may not be careful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Critical of those who fought the battle before us (how they handled it all wrong)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“When I have children….”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“When I get married….”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“When I get out on my own…”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“If I were in charge….”</a:t>
            </a:r>
          </a:p>
        </p:txBody>
      </p:sp>
    </p:spTree>
    <p:extLst>
      <p:ext uri="{BB962C8B-B14F-4D97-AF65-F5344CB8AC3E}">
        <p14:creationId xmlns:p14="http://schemas.microsoft.com/office/powerpoint/2010/main" val="1296290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6E99FF-61F8-4EB1-BC14-B5833B571696}"/>
              </a:ext>
            </a:extLst>
          </p:cNvPr>
          <p:cNvSpPr txBox="1"/>
          <p:nvPr/>
        </p:nvSpPr>
        <p:spPr>
          <a:xfrm rot="16200000">
            <a:off x="-645596" y="3592107"/>
            <a:ext cx="4132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Careful About Saying What We Will Do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345808-07A8-4AB2-ACA2-272A2D5EACEA}"/>
              </a:ext>
            </a:extLst>
          </p:cNvPr>
          <p:cNvSpPr txBox="1"/>
          <p:nvPr/>
        </p:nvSpPr>
        <p:spPr>
          <a:xfrm>
            <a:off x="2389238" y="260871"/>
            <a:ext cx="661711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Peter was careless (Matt. 26:31-34)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circumstances of careless claims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Areas where we may not be careful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Danger – easily embarrassed later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Peter was (Matt. 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Ben-</a:t>
            </a:r>
            <a:r>
              <a:rPr lang="en-US" sz="2400" i="1" dirty="0" err="1">
                <a:latin typeface="+mj-lt"/>
              </a:rPr>
              <a:t>Hadad</a:t>
            </a:r>
            <a:r>
              <a:rPr lang="en-US" sz="2400" i="1" dirty="0">
                <a:latin typeface="+mj-lt"/>
              </a:rPr>
              <a:t> was (1 Kings 20)</a:t>
            </a:r>
          </a:p>
        </p:txBody>
      </p:sp>
    </p:spTree>
    <p:extLst>
      <p:ext uri="{BB962C8B-B14F-4D97-AF65-F5344CB8AC3E}">
        <p14:creationId xmlns:p14="http://schemas.microsoft.com/office/powerpoint/2010/main" val="2330113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B2D248-C051-4FBA-A8ED-8FB166C46D48}"/>
              </a:ext>
            </a:extLst>
          </p:cNvPr>
          <p:cNvSpPr/>
          <p:nvPr/>
        </p:nvSpPr>
        <p:spPr>
          <a:xfrm>
            <a:off x="855405" y="202994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1DACFE-82C7-4E0F-AD8D-153FA4430FDD}"/>
              </a:ext>
            </a:extLst>
          </p:cNvPr>
          <p:cNvSpPr/>
          <p:nvPr/>
        </p:nvSpPr>
        <p:spPr>
          <a:xfrm>
            <a:off x="855405" y="298356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Can Get Excellent Advice from the Unwise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E9D3A89-D7EA-40E6-B29B-9C61AAAE69B2}"/>
              </a:ext>
            </a:extLst>
          </p:cNvPr>
          <p:cNvSpPr/>
          <p:nvPr/>
        </p:nvSpPr>
        <p:spPr>
          <a:xfrm>
            <a:off x="855405" y="393719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Careful About Saying What We Will Do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7ABF3FB-3A4D-4FC6-A9D2-73E4F35D7B89}"/>
              </a:ext>
            </a:extLst>
          </p:cNvPr>
          <p:cNvSpPr/>
          <p:nvPr/>
        </p:nvSpPr>
        <p:spPr>
          <a:xfrm>
            <a:off x="855405" y="4890815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tx1"/>
                </a:solidFill>
              </a:rPr>
              <a:t>Careful About Saying What We’ll Never 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108133-6A3E-4043-8EF0-0C751F70A935}"/>
              </a:ext>
            </a:extLst>
          </p:cNvPr>
          <p:cNvSpPr txBox="1"/>
          <p:nvPr/>
        </p:nvSpPr>
        <p:spPr>
          <a:xfrm>
            <a:off x="2772699" y="140111"/>
            <a:ext cx="6277896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3517184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FD40C0-BD79-43FE-AC85-64729941EF54}"/>
              </a:ext>
            </a:extLst>
          </p:cNvPr>
          <p:cNvSpPr txBox="1"/>
          <p:nvPr/>
        </p:nvSpPr>
        <p:spPr>
          <a:xfrm rot="16200000">
            <a:off x="-776749" y="3441290"/>
            <a:ext cx="4395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Careful About Saying What We’ll Never Do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C63051-EB43-4EE0-9591-5B6C939BAC80}"/>
              </a:ext>
            </a:extLst>
          </p:cNvPr>
          <p:cNvSpPr txBox="1"/>
          <p:nvPr/>
        </p:nvSpPr>
        <p:spPr>
          <a:xfrm>
            <a:off x="2389238" y="260871"/>
            <a:ext cx="66171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Peter was careless in saying he would never stumble or deny (Matt. 26:31-34)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Consider self (Gal. 6:1-2)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Areas were in we are careless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“I would never do what you did…”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“I would never commit fornication / adultery”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“I would never look at what you have looked at…”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“I would never lose my temper like you do..”</a:t>
            </a:r>
          </a:p>
        </p:txBody>
      </p:sp>
    </p:spTree>
    <p:extLst>
      <p:ext uri="{BB962C8B-B14F-4D97-AF65-F5344CB8AC3E}">
        <p14:creationId xmlns:p14="http://schemas.microsoft.com/office/powerpoint/2010/main" val="3175937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B2D248-C051-4FBA-A8ED-8FB166C46D48}"/>
              </a:ext>
            </a:extLst>
          </p:cNvPr>
          <p:cNvSpPr/>
          <p:nvPr/>
        </p:nvSpPr>
        <p:spPr>
          <a:xfrm>
            <a:off x="855405" y="202994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1DACFE-82C7-4E0F-AD8D-153FA4430FDD}"/>
              </a:ext>
            </a:extLst>
          </p:cNvPr>
          <p:cNvSpPr/>
          <p:nvPr/>
        </p:nvSpPr>
        <p:spPr>
          <a:xfrm>
            <a:off x="855405" y="298356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Can Get Excellent Advice from the Unwise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E9D3A89-D7EA-40E6-B29B-9C61AAAE69B2}"/>
              </a:ext>
            </a:extLst>
          </p:cNvPr>
          <p:cNvSpPr/>
          <p:nvPr/>
        </p:nvSpPr>
        <p:spPr>
          <a:xfrm>
            <a:off x="855405" y="393719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Careful About Saying What We Will Do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7ABF3FB-3A4D-4FC6-A9D2-73E4F35D7B89}"/>
              </a:ext>
            </a:extLst>
          </p:cNvPr>
          <p:cNvSpPr/>
          <p:nvPr/>
        </p:nvSpPr>
        <p:spPr>
          <a:xfrm>
            <a:off x="855405" y="4890815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Careful About Saying What We’ll Never Do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C5441F7-7E85-4E46-94AD-6F76C86240B0}"/>
              </a:ext>
            </a:extLst>
          </p:cNvPr>
          <p:cNvSpPr/>
          <p:nvPr/>
        </p:nvSpPr>
        <p:spPr>
          <a:xfrm>
            <a:off x="855405" y="584444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chemeClr val="tx1"/>
                </a:solidFill>
              </a:rPr>
              <a:t>One Puts On Armor Has More to Do….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A434B2-97C6-46C8-B542-C3EC6F89129A}"/>
              </a:ext>
            </a:extLst>
          </p:cNvPr>
          <p:cNvSpPr txBox="1"/>
          <p:nvPr/>
        </p:nvSpPr>
        <p:spPr>
          <a:xfrm>
            <a:off x="2772699" y="140111"/>
            <a:ext cx="6277896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1499950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B2EAC4-D58F-4379-BECD-6C1DB8603138}"/>
              </a:ext>
            </a:extLst>
          </p:cNvPr>
          <p:cNvSpPr txBox="1"/>
          <p:nvPr/>
        </p:nvSpPr>
        <p:spPr>
          <a:xfrm rot="16200000">
            <a:off x="-1061884" y="3471830"/>
            <a:ext cx="4994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One Puts On Armor Has More to Do Than Boast 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81C571-E8F1-4D51-9261-FE319012050A}"/>
              </a:ext>
            </a:extLst>
          </p:cNvPr>
          <p:cNvSpPr txBox="1"/>
          <p:nvPr/>
        </p:nvSpPr>
        <p:spPr>
          <a:xfrm>
            <a:off x="2389238" y="260871"/>
            <a:ext cx="661711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One may be boasting because he has little else to do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One who puts the armor on: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Battle to fight (Eph.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Marriage to build (Eph.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Children to train, teach and discipline (Eph 6:1-4)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Souls to instruct (Mark 16:15)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Brethren to encourage (Heb. 10:24)</a:t>
            </a:r>
          </a:p>
        </p:txBody>
      </p:sp>
    </p:spTree>
    <p:extLst>
      <p:ext uri="{BB962C8B-B14F-4D97-AF65-F5344CB8AC3E}">
        <p14:creationId xmlns:p14="http://schemas.microsoft.com/office/powerpoint/2010/main" val="74321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B2D248-C051-4FBA-A8ED-8FB166C46D48}"/>
              </a:ext>
            </a:extLst>
          </p:cNvPr>
          <p:cNvSpPr/>
          <p:nvPr/>
        </p:nvSpPr>
        <p:spPr>
          <a:xfrm>
            <a:off x="855405" y="202994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1DACFE-82C7-4E0F-AD8D-153FA4430FDD}"/>
              </a:ext>
            </a:extLst>
          </p:cNvPr>
          <p:cNvSpPr/>
          <p:nvPr/>
        </p:nvSpPr>
        <p:spPr>
          <a:xfrm>
            <a:off x="855405" y="298356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Get Excellent Advice from the Unwise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E9D3A89-D7EA-40E6-B29B-9C61AAAE69B2}"/>
              </a:ext>
            </a:extLst>
          </p:cNvPr>
          <p:cNvSpPr/>
          <p:nvPr/>
        </p:nvSpPr>
        <p:spPr>
          <a:xfrm>
            <a:off x="855405" y="393719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Careful About Saying What We Will Do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7ABF3FB-3A4D-4FC6-A9D2-73E4F35D7B89}"/>
              </a:ext>
            </a:extLst>
          </p:cNvPr>
          <p:cNvSpPr/>
          <p:nvPr/>
        </p:nvSpPr>
        <p:spPr>
          <a:xfrm>
            <a:off x="855405" y="4890815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Careful About Saying What We’ll Never Do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C5441F7-7E85-4E46-94AD-6F76C86240B0}"/>
              </a:ext>
            </a:extLst>
          </p:cNvPr>
          <p:cNvSpPr/>
          <p:nvPr/>
        </p:nvSpPr>
        <p:spPr>
          <a:xfrm>
            <a:off x="855405" y="584444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Puts On Armor Has More to Do….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3BCD85-5AC6-47D1-9293-E6BCDB3BBC6C}"/>
              </a:ext>
            </a:extLst>
          </p:cNvPr>
          <p:cNvSpPr txBox="1"/>
          <p:nvPr/>
        </p:nvSpPr>
        <p:spPr>
          <a:xfrm>
            <a:off x="2772699" y="140111"/>
            <a:ext cx="6277896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3146492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2940</TotalTime>
  <Words>1129</Words>
  <Application>Microsoft Office PowerPoint</Application>
  <PresentationFormat>On-screen Show (4:3)</PresentationFormat>
  <Paragraphs>170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27</cp:revision>
  <dcterms:created xsi:type="dcterms:W3CDTF">2018-04-20T03:40:25Z</dcterms:created>
  <dcterms:modified xsi:type="dcterms:W3CDTF">2018-04-22T12:51:46Z</dcterms:modified>
</cp:coreProperties>
</file>