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353" r:id="rId2"/>
    <p:sldId id="354" r:id="rId3"/>
    <p:sldId id="355" r:id="rId4"/>
    <p:sldId id="257" r:id="rId5"/>
    <p:sldId id="261" r:id="rId6"/>
    <p:sldId id="260" r:id="rId7"/>
    <p:sldId id="267" r:id="rId8"/>
    <p:sldId id="327" r:id="rId9"/>
    <p:sldId id="328" r:id="rId10"/>
    <p:sldId id="329" r:id="rId11"/>
    <p:sldId id="330" r:id="rId12"/>
    <p:sldId id="262" r:id="rId13"/>
    <p:sldId id="268" r:id="rId14"/>
    <p:sldId id="334" r:id="rId15"/>
    <p:sldId id="335" r:id="rId16"/>
    <p:sldId id="337" r:id="rId17"/>
    <p:sldId id="338" r:id="rId18"/>
    <p:sldId id="339" r:id="rId19"/>
    <p:sldId id="336" r:id="rId20"/>
    <p:sldId id="340" r:id="rId21"/>
    <p:sldId id="341" r:id="rId22"/>
    <p:sldId id="343" r:id="rId23"/>
    <p:sldId id="263" r:id="rId24"/>
    <p:sldId id="344" r:id="rId25"/>
    <p:sldId id="269" r:id="rId26"/>
    <p:sldId id="345" r:id="rId27"/>
    <p:sldId id="346" r:id="rId28"/>
    <p:sldId id="347" r:id="rId29"/>
    <p:sldId id="264" r:id="rId30"/>
    <p:sldId id="270" r:id="rId31"/>
    <p:sldId id="351" r:id="rId32"/>
    <p:sldId id="352" r:id="rId33"/>
    <p:sldId id="265" r:id="rId34"/>
  </p:sldIdLst>
  <p:sldSz cx="9144000" cy="6858000" type="screen4x3"/>
  <p:notesSz cx="6858000" cy="9144000"/>
  <p:embeddedFontLst>
    <p:embeddedFont>
      <p:font typeface="Arial Narrow" panose="020B0606020202030204" pitchFamily="3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Arial Rounded MT Bold" panose="020F0704030504030204" pitchFamily="3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8" autoAdjust="0"/>
  </p:normalViewPr>
  <p:slideViewPr>
    <p:cSldViewPr>
      <p:cViewPr varScale="1">
        <p:scale>
          <a:sx n="105" d="100"/>
          <a:sy n="105" d="100"/>
        </p:scale>
        <p:origin x="17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E4F07C-4E4B-4177-B10D-F2BBA8623281}" type="datetimeFigureOut">
              <a:rPr lang="en-US" smtClean="0"/>
              <a:t>4/1/2018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650820-9825-496A-9D2B-CA8379401F9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650820-9825-496A-9D2B-CA8379401F9A}" type="slidenum">
              <a:rPr lang="en-US" smtClean="0"/>
              <a:t>27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650820-9825-496A-9D2B-CA8379401F9A}" type="slidenum">
              <a:rPr lang="en-US" smtClean="0"/>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7633277-D63E-4E0D-B174-9FF0E604F106}" type="datetimeFigureOut">
              <a:rPr lang="en-US" smtClean="0"/>
              <a:pPr/>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14D9-608B-445B-A2A7-9785689FFCEF}" type="slidenum">
              <a:rPr lang="en-US" smtClean="0"/>
              <a:pPr/>
              <a:t>‹#›</a:t>
            </a:fld>
            <a:endParaRPr lang="en-US"/>
          </a:p>
        </p:txBody>
      </p:sp>
      <p:cxnSp>
        <p:nvCxnSpPr>
          <p:cNvPr id="8" name="Straight Connector 7"/>
          <p:cNvCxnSpPr/>
          <p:nvPr userDrawn="1"/>
        </p:nvCxnSpPr>
        <p:spPr>
          <a:xfrm rot="5400000">
            <a:off x="-3048001" y="3429000"/>
            <a:ext cx="6858000" cy="0"/>
          </a:xfrm>
          <a:prstGeom prst="line">
            <a:avLst/>
          </a:prstGeom>
          <a:ln w="9525">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633277-D63E-4E0D-B174-9FF0E604F106}" type="datetimeFigureOut">
              <a:rPr lang="en-US" smtClean="0"/>
              <a:pPr/>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633277-D63E-4E0D-B174-9FF0E604F106}" type="datetimeFigureOut">
              <a:rPr lang="en-US" smtClean="0"/>
              <a:pPr/>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633277-D63E-4E0D-B174-9FF0E604F106}" type="datetimeFigureOut">
              <a:rPr lang="en-US" smtClean="0"/>
              <a:pPr/>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633277-D63E-4E0D-B174-9FF0E604F106}" type="datetimeFigureOut">
              <a:rPr lang="en-US" smtClean="0"/>
              <a:pPr/>
              <a:t>4/1/2018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633277-D63E-4E0D-B174-9FF0E604F106}" type="datetimeFigureOut">
              <a:rPr lang="en-US" smtClean="0"/>
              <a:pPr/>
              <a:t>4/1/2018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33277-D63E-4E0D-B174-9FF0E604F106}" type="datetimeFigureOut">
              <a:rPr lang="en-US" smtClean="0"/>
              <a:pPr/>
              <a:t>4/1/2018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633277-D63E-4E0D-B174-9FF0E604F106}" type="datetimeFigureOut">
              <a:rPr lang="en-US" smtClean="0"/>
              <a:pPr/>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633277-D63E-4E0D-B174-9FF0E604F106}" type="datetimeFigureOut">
              <a:rPr lang="en-US" smtClean="0"/>
              <a:pPr/>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633277-D63E-4E0D-B174-9FF0E604F106}" type="datetimeFigureOut">
              <a:rPr lang="en-US" smtClean="0"/>
              <a:pPr/>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633277-D63E-4E0D-B174-9FF0E604F106}" type="datetimeFigureOut">
              <a:rPr lang="en-US" smtClean="0"/>
              <a:pPr/>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14D9-608B-445B-A2A7-9785689FFCEF}"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33277-D63E-4E0D-B174-9FF0E604F106}" type="datetimeFigureOut">
              <a:rPr lang="en-US" smtClean="0"/>
              <a:pPr/>
              <a:t>4/1/2018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A14D9-608B-445B-A2A7-9785689FFC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F4D026-F558-49C9-AA19-0E3FB2C82EB8}"/>
              </a:ext>
            </a:extLst>
          </p:cNvPr>
          <p:cNvSpPr txBox="1"/>
          <p:nvPr/>
        </p:nvSpPr>
        <p:spPr>
          <a:xfrm>
            <a:off x="495300" y="76200"/>
            <a:ext cx="8153400" cy="6494085"/>
          </a:xfrm>
          <a:prstGeom prst="rect">
            <a:avLst/>
          </a:prstGeom>
          <a:noFill/>
        </p:spPr>
        <p:txBody>
          <a:bodyPr wrap="square" rtlCol="0">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Acts 10:17–21</a:t>
            </a:r>
          </a:p>
          <a:p>
            <a:endParaRPr lang="en-US"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17 </a:t>
            </a:r>
            <a:r>
              <a:rPr lang="en-US" sz="2400" dirty="0">
                <a:solidFill>
                  <a:schemeClr val="bg1"/>
                </a:solidFill>
                <a:latin typeface="Times New Roman" panose="02020603050405020304" pitchFamily="18" charset="0"/>
                <a:cs typeface="Times New Roman" panose="02020603050405020304" pitchFamily="18" charset="0"/>
              </a:rPr>
              <a:t>Now while Peter wondered within himself what this vision which he had seen meant, behold, the men who had been sent from Cornelius had made inquiry for Simon’s house, and stood before the gate.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18 </a:t>
            </a:r>
            <a:r>
              <a:rPr lang="en-US" sz="2400" dirty="0">
                <a:solidFill>
                  <a:schemeClr val="bg1"/>
                </a:solidFill>
                <a:latin typeface="Times New Roman" panose="02020603050405020304" pitchFamily="18" charset="0"/>
                <a:cs typeface="Times New Roman" panose="02020603050405020304" pitchFamily="18" charset="0"/>
              </a:rPr>
              <a:t>And they called and asked whether Simon, whose surname was Peter, was lodging there.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19 </a:t>
            </a:r>
            <a:r>
              <a:rPr lang="en-US" sz="2400" dirty="0">
                <a:solidFill>
                  <a:schemeClr val="bg1"/>
                </a:solidFill>
                <a:latin typeface="Times New Roman" panose="02020603050405020304" pitchFamily="18" charset="0"/>
                <a:cs typeface="Times New Roman" panose="02020603050405020304" pitchFamily="18" charset="0"/>
              </a:rPr>
              <a:t>While Peter thought about the vision, the Spirit said to him, “Behold, three men are seeking you.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20 </a:t>
            </a:r>
            <a:r>
              <a:rPr lang="en-US" sz="2400" dirty="0">
                <a:solidFill>
                  <a:schemeClr val="bg1"/>
                </a:solidFill>
                <a:latin typeface="Times New Roman" panose="02020603050405020304" pitchFamily="18" charset="0"/>
                <a:cs typeface="Times New Roman" panose="02020603050405020304" pitchFamily="18" charset="0"/>
              </a:rPr>
              <a:t>Arise therefore, go down and go with them, doubting nothing; for I have sent them.”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21 </a:t>
            </a:r>
            <a:r>
              <a:rPr lang="en-US" sz="2400" dirty="0">
                <a:solidFill>
                  <a:schemeClr val="bg1"/>
                </a:solidFill>
                <a:latin typeface="Times New Roman" panose="02020603050405020304" pitchFamily="18" charset="0"/>
                <a:cs typeface="Times New Roman" panose="02020603050405020304" pitchFamily="18" charset="0"/>
              </a:rPr>
              <a:t>Then Peter went down to the men who had been sent to him from Cornelius, and said, “Yes, I am he whom you seek. For what reason have you come?” </a:t>
            </a:r>
          </a:p>
        </p:txBody>
      </p:sp>
    </p:spTree>
    <p:extLst>
      <p:ext uri="{BB962C8B-B14F-4D97-AF65-F5344CB8AC3E}">
        <p14:creationId xmlns:p14="http://schemas.microsoft.com/office/powerpoint/2010/main" val="14628912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F4D026-F558-49C9-AA19-0E3FB2C82EB8}"/>
              </a:ext>
            </a:extLst>
          </p:cNvPr>
          <p:cNvSpPr txBox="1"/>
          <p:nvPr/>
        </p:nvSpPr>
        <p:spPr>
          <a:xfrm>
            <a:off x="495300" y="76200"/>
            <a:ext cx="8153400" cy="6494085"/>
          </a:xfrm>
          <a:prstGeom prst="rect">
            <a:avLst/>
          </a:prstGeom>
          <a:noFill/>
        </p:spPr>
        <p:txBody>
          <a:bodyPr wrap="square" rtlCol="0">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Acts 10:17–21</a:t>
            </a:r>
          </a:p>
          <a:p>
            <a:endParaRPr lang="en-US"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17 </a:t>
            </a:r>
            <a:r>
              <a:rPr lang="en-US" sz="2400" dirty="0">
                <a:solidFill>
                  <a:schemeClr val="bg1"/>
                </a:solidFill>
                <a:latin typeface="Times New Roman" panose="02020603050405020304" pitchFamily="18" charset="0"/>
                <a:cs typeface="Times New Roman" panose="02020603050405020304" pitchFamily="18" charset="0"/>
              </a:rPr>
              <a:t>Now while Peter wondered within himself what this vision which he had seen meant, behold, the men who had been sent from Cornelius had made inquiry for Simon’s house, and stood before the gate.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18 </a:t>
            </a:r>
            <a:r>
              <a:rPr lang="en-US" sz="2400" dirty="0">
                <a:solidFill>
                  <a:schemeClr val="bg1"/>
                </a:solidFill>
                <a:latin typeface="Times New Roman" panose="02020603050405020304" pitchFamily="18" charset="0"/>
                <a:cs typeface="Times New Roman" panose="02020603050405020304" pitchFamily="18" charset="0"/>
              </a:rPr>
              <a:t>And they called and asked whether Simon, whose surname was Peter, was lodging there.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19 </a:t>
            </a:r>
            <a:r>
              <a:rPr lang="en-US" sz="2400" dirty="0">
                <a:solidFill>
                  <a:schemeClr val="bg1"/>
                </a:solidFill>
                <a:latin typeface="Times New Roman" panose="02020603050405020304" pitchFamily="18" charset="0"/>
                <a:cs typeface="Times New Roman" panose="02020603050405020304" pitchFamily="18" charset="0"/>
              </a:rPr>
              <a:t>While Peter thought about the vision, the Spirit said to him, “Behold, three men are seeking you.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20 </a:t>
            </a:r>
            <a:r>
              <a:rPr lang="en-US" sz="2400" dirty="0">
                <a:solidFill>
                  <a:schemeClr val="bg1"/>
                </a:solidFill>
                <a:latin typeface="Times New Roman" panose="02020603050405020304" pitchFamily="18" charset="0"/>
                <a:cs typeface="Times New Roman" panose="02020603050405020304" pitchFamily="18" charset="0"/>
              </a:rPr>
              <a:t>Arise therefore, go down and go with them, doubting nothing; for I have sent them.” </a:t>
            </a:r>
          </a:p>
          <a:p>
            <a:endParaRPr lang="en-US" sz="2400" baseline="30000" dirty="0">
              <a:solidFill>
                <a:schemeClr val="bg1"/>
              </a:solidFill>
              <a:latin typeface="Times New Roman" panose="02020603050405020304" pitchFamily="18" charset="0"/>
              <a:cs typeface="Times New Roman" panose="02020603050405020304" pitchFamily="18" charset="0"/>
            </a:endParaRPr>
          </a:p>
          <a:p>
            <a:r>
              <a:rPr lang="en-US" sz="2400" baseline="30000" dirty="0">
                <a:solidFill>
                  <a:schemeClr val="bg1"/>
                </a:solidFill>
                <a:latin typeface="Times New Roman" panose="02020603050405020304" pitchFamily="18" charset="0"/>
                <a:cs typeface="Times New Roman" panose="02020603050405020304" pitchFamily="18" charset="0"/>
              </a:rPr>
              <a:t>21 </a:t>
            </a:r>
            <a:r>
              <a:rPr lang="en-US" sz="2400" dirty="0">
                <a:solidFill>
                  <a:schemeClr val="bg1"/>
                </a:solidFill>
                <a:latin typeface="Times New Roman" panose="02020603050405020304" pitchFamily="18" charset="0"/>
                <a:cs typeface="Times New Roman" panose="02020603050405020304" pitchFamily="18" charset="0"/>
              </a:rPr>
              <a:t>Then Peter went down to the men who had been sent to him from Cornelius, and said, “Yes, I am he whom you seek. </a:t>
            </a:r>
            <a:r>
              <a:rPr lang="en-US" sz="2400" dirty="0">
                <a:solidFill>
                  <a:srgbClr val="FFFF00"/>
                </a:solidFill>
                <a:latin typeface="Times New Roman" panose="02020603050405020304" pitchFamily="18" charset="0"/>
                <a:cs typeface="Times New Roman" panose="02020603050405020304" pitchFamily="18" charset="0"/>
              </a:rPr>
              <a:t>For what reason have you come?” </a:t>
            </a:r>
          </a:p>
        </p:txBody>
      </p:sp>
    </p:spTree>
    <p:extLst>
      <p:ext uri="{BB962C8B-B14F-4D97-AF65-F5344CB8AC3E}">
        <p14:creationId xmlns:p14="http://schemas.microsoft.com/office/powerpoint/2010/main" val="11643215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B51B31-AC57-4D01-921F-D86940326A28}"/>
              </a:ext>
            </a:extLst>
          </p:cNvPr>
          <p:cNvSpPr txBox="1"/>
          <p:nvPr/>
        </p:nvSpPr>
        <p:spPr>
          <a:xfrm>
            <a:off x="533400" y="762000"/>
            <a:ext cx="8077200" cy="523220"/>
          </a:xfrm>
          <a:prstGeom prst="rect">
            <a:avLst/>
          </a:prstGeom>
          <a:noFill/>
        </p:spPr>
        <p:txBody>
          <a:bodyPr wrap="square" rtlCol="0">
            <a:spAutoFit/>
          </a:bodyPr>
          <a:lstStyle/>
          <a:p>
            <a:pPr algn="ctr"/>
            <a:r>
              <a:rPr lang="en-US" sz="2800" dirty="0">
                <a:solidFill>
                  <a:srgbClr val="FFFF00"/>
                </a:solidFill>
                <a:latin typeface="Times New Roman" panose="02020603050405020304" pitchFamily="18" charset="0"/>
                <a:cs typeface="Times New Roman" panose="02020603050405020304" pitchFamily="18" charset="0"/>
              </a:rPr>
              <a:t>“For what reason have you come?” (NKJV)</a:t>
            </a:r>
          </a:p>
        </p:txBody>
      </p:sp>
      <p:sp>
        <p:nvSpPr>
          <p:cNvPr id="3" name="TextBox 2">
            <a:extLst>
              <a:ext uri="{FF2B5EF4-FFF2-40B4-BE49-F238E27FC236}">
                <a16:creationId xmlns:a16="http://schemas.microsoft.com/office/drawing/2014/main" id="{AF445728-BC84-4D2F-8824-DFC64600C2FC}"/>
              </a:ext>
            </a:extLst>
          </p:cNvPr>
          <p:cNvSpPr txBox="1"/>
          <p:nvPr/>
        </p:nvSpPr>
        <p:spPr>
          <a:xfrm>
            <a:off x="1409700" y="1600200"/>
            <a:ext cx="6324600" cy="2192267"/>
          </a:xfrm>
          <a:prstGeom prst="rect">
            <a:avLst/>
          </a:prstGeom>
          <a:noFill/>
        </p:spPr>
        <p:txBody>
          <a:bodyPr wrap="square" rtlCol="0">
            <a:spAutoFit/>
          </a:bodyPr>
          <a:lstStyle/>
          <a:p>
            <a:pPr algn="ctr">
              <a:lnSpc>
                <a:spcPct val="200000"/>
              </a:lnSpc>
            </a:pPr>
            <a:r>
              <a:rPr lang="en-US" sz="2400" dirty="0">
                <a:solidFill>
                  <a:schemeClr val="bg1"/>
                </a:solidFill>
              </a:rPr>
              <a:t>“Why did you come here?” (NCV)</a:t>
            </a:r>
          </a:p>
          <a:p>
            <a:pPr algn="ctr">
              <a:lnSpc>
                <a:spcPct val="200000"/>
              </a:lnSpc>
            </a:pPr>
            <a:r>
              <a:rPr lang="en-US" sz="2400" dirty="0">
                <a:solidFill>
                  <a:schemeClr val="bg1"/>
                </a:solidFill>
              </a:rPr>
              <a:t>“What is the reason you’re here?” (HCSB)</a:t>
            </a:r>
          </a:p>
          <a:p>
            <a:pPr algn="ctr">
              <a:lnSpc>
                <a:spcPct val="200000"/>
              </a:lnSpc>
            </a:pPr>
            <a:r>
              <a:rPr lang="en-US" sz="2400" dirty="0">
                <a:solidFill>
                  <a:schemeClr val="bg1"/>
                </a:solidFill>
              </a:rPr>
              <a:t>“Why have you come?” (NLT)</a:t>
            </a:r>
          </a:p>
        </p:txBody>
      </p:sp>
      <p:sp>
        <p:nvSpPr>
          <p:cNvPr id="4" name="TextBox 3">
            <a:extLst>
              <a:ext uri="{FF2B5EF4-FFF2-40B4-BE49-F238E27FC236}">
                <a16:creationId xmlns:a16="http://schemas.microsoft.com/office/drawing/2014/main" id="{37192CB6-291C-444F-96F6-A13F617FB650}"/>
              </a:ext>
            </a:extLst>
          </p:cNvPr>
          <p:cNvSpPr txBox="1"/>
          <p:nvPr/>
        </p:nvSpPr>
        <p:spPr>
          <a:xfrm>
            <a:off x="1066800" y="4675257"/>
            <a:ext cx="6858000" cy="707886"/>
          </a:xfrm>
          <a:prstGeom prst="rect">
            <a:avLst/>
          </a:prstGeom>
          <a:noFill/>
        </p:spPr>
        <p:txBody>
          <a:bodyPr wrap="square" rtlCol="0">
            <a:spAutoFit/>
          </a:bodyPr>
          <a:lstStyle/>
          <a:p>
            <a:pPr algn="ctr"/>
            <a:r>
              <a:rPr lang="en-US" sz="4000" dirty="0">
                <a:solidFill>
                  <a:srgbClr val="FFFF00"/>
                </a:solidFill>
              </a:rPr>
              <a:t>Why Are You Here?</a:t>
            </a:r>
          </a:p>
        </p:txBody>
      </p:sp>
    </p:spTree>
    <p:extLst>
      <p:ext uri="{BB962C8B-B14F-4D97-AF65-F5344CB8AC3E}">
        <p14:creationId xmlns:p14="http://schemas.microsoft.com/office/powerpoint/2010/main" val="16046033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6858000" y="1295400"/>
            <a:ext cx="1932791" cy="3733800"/>
          </a:xfrm>
          <a:prstGeom prst="rect">
            <a:avLst/>
          </a:prstGeom>
          <a:noFill/>
        </p:spPr>
      </p:pic>
      <p:sp>
        <p:nvSpPr>
          <p:cNvPr id="5" name="Rectangle 4"/>
          <p:cNvSpPr/>
          <p:nvPr/>
        </p:nvSpPr>
        <p:spPr>
          <a:xfrm>
            <a:off x="0" y="138847"/>
            <a:ext cx="9144000" cy="24519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9600" b="1" dirty="0">
                <a:ln w="50800"/>
                <a:solidFill>
                  <a:prstClr val="white">
                    <a:shade val="50000"/>
                  </a:prstClr>
                </a:solidFill>
                <a:latin typeface="+mj-lt"/>
              </a:rPr>
              <a:t>Why Are You Here</a:t>
            </a:r>
          </a:p>
        </p:txBody>
      </p:sp>
      <p:sp>
        <p:nvSpPr>
          <p:cNvPr id="9" name="TextBox 8"/>
          <p:cNvSpPr txBox="1"/>
          <p:nvPr/>
        </p:nvSpPr>
        <p:spPr>
          <a:xfrm>
            <a:off x="685800" y="2514600"/>
            <a:ext cx="6858000" cy="3970318"/>
          </a:xfrm>
          <a:prstGeom prst="rect">
            <a:avLst/>
          </a:prstGeom>
          <a:noFill/>
        </p:spPr>
        <p:txBody>
          <a:bodyPr wrap="square" rtlCol="0">
            <a:spAutoFit/>
          </a:bodyPr>
          <a:lstStyle/>
          <a:p>
            <a:pPr>
              <a:buFont typeface="Arial" pitchFamily="34" charset="0"/>
              <a:buChar char="•"/>
            </a:pPr>
            <a:r>
              <a:rPr lang="en-US" sz="2800" i="1" dirty="0">
                <a:solidFill>
                  <a:schemeClr val="accent3">
                    <a:lumMod val="40000"/>
                    <a:lumOff val="60000"/>
                  </a:schemeClr>
                </a:solidFill>
              </a:rPr>
              <a:t> Why did you come to services?</a:t>
            </a:r>
          </a:p>
          <a:p>
            <a:pPr>
              <a:buFont typeface="Arial" pitchFamily="34" charset="0"/>
              <a:buChar char="•"/>
            </a:pPr>
            <a:r>
              <a:rPr lang="en-US" sz="2800" i="1" dirty="0">
                <a:solidFill>
                  <a:schemeClr val="accent3">
                    <a:lumMod val="40000"/>
                    <a:lumOff val="60000"/>
                  </a:schemeClr>
                </a:solidFill>
              </a:rPr>
              <a:t> What are you doing here?</a:t>
            </a:r>
          </a:p>
          <a:p>
            <a:pPr defTabSz="231775">
              <a:buFont typeface="Arial" pitchFamily="34" charset="0"/>
              <a:buChar char="•"/>
            </a:pPr>
            <a:r>
              <a:rPr lang="en-US" sz="2800" i="1" dirty="0">
                <a:solidFill>
                  <a:schemeClr val="accent3">
                    <a:lumMod val="40000"/>
                    <a:lumOff val="60000"/>
                  </a:schemeClr>
                </a:solidFill>
              </a:rPr>
              <a:t> Have you ever gone somewhere &amp; not 	accomplish the intended purpose?</a:t>
            </a:r>
          </a:p>
          <a:p>
            <a:pPr lvl="1" defTabSz="231775">
              <a:buFont typeface="Wingdings" pitchFamily="2" charset="2"/>
              <a:buChar char="ü"/>
            </a:pPr>
            <a:r>
              <a:rPr lang="en-US" sz="2800" dirty="0">
                <a:solidFill>
                  <a:schemeClr val="bg1"/>
                </a:solidFill>
              </a:rPr>
              <a:t> School – study &amp; learn – but didn’t</a:t>
            </a:r>
          </a:p>
          <a:p>
            <a:pPr lvl="1" defTabSz="231775">
              <a:buFont typeface="Wingdings" pitchFamily="2" charset="2"/>
              <a:buChar char="ü"/>
            </a:pPr>
            <a:r>
              <a:rPr lang="en-US" sz="2800" dirty="0">
                <a:solidFill>
                  <a:schemeClr val="bg1"/>
                </a:solidFill>
              </a:rPr>
              <a:t> Store – shop for…. but didn’t</a:t>
            </a:r>
          </a:p>
          <a:p>
            <a:pPr lvl="1" defTabSz="231775">
              <a:buFont typeface="Wingdings" pitchFamily="2" charset="2"/>
              <a:buChar char="ü"/>
            </a:pPr>
            <a:r>
              <a:rPr lang="en-US" sz="2800" dirty="0">
                <a:solidFill>
                  <a:schemeClr val="bg1"/>
                </a:solidFill>
              </a:rPr>
              <a:t> Office – talk boss about raise – but didn’t</a:t>
            </a:r>
          </a:p>
          <a:p>
            <a:pPr lvl="1" defTabSz="231775">
              <a:buFont typeface="Wingdings" pitchFamily="2" charset="2"/>
              <a:buChar char="ü"/>
            </a:pPr>
            <a:r>
              <a:rPr lang="en-US" sz="2800" dirty="0">
                <a:solidFill>
                  <a:schemeClr val="bg1"/>
                </a:solidFill>
              </a:rPr>
              <a:t> Friend’s house – talk about soul – but didn’t</a:t>
            </a:r>
          </a:p>
          <a:p>
            <a:pPr lvl="1" defTabSz="231775">
              <a:buFont typeface="Wingdings" pitchFamily="2" charset="2"/>
              <a:buChar char="ü"/>
            </a:pPr>
            <a:r>
              <a:rPr lang="en-US" sz="2800" dirty="0">
                <a:solidFill>
                  <a:schemeClr val="bg1"/>
                </a:solidFill>
              </a:rPr>
              <a:t> Same could happen when come to services!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decel="50000" fill="hold">
                                          <p:stCondLst>
                                            <p:cond delay="0"/>
                                          </p:stCondLst>
                                        </p:cTn>
                                        <p:tgtEl>
                                          <p:spTgt spid="9">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9">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 calcmode="lin" valueType="num">
                                      <p:cBhvr>
                                        <p:cTn id="19" dur="500" decel="50000" fill="hold">
                                          <p:stCondLst>
                                            <p:cond delay="0"/>
                                          </p:stCondLst>
                                        </p:cTn>
                                        <p:tgtEl>
                                          <p:spTgt spid="9">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9">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9">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9">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9">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9">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9">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anim calcmode="lin" valueType="num">
                                      <p:cBhvr>
                                        <p:cTn id="31" dur="500" decel="50000" fill="hold">
                                          <p:stCondLst>
                                            <p:cond delay="0"/>
                                          </p:stCondLst>
                                        </p:cTn>
                                        <p:tgtEl>
                                          <p:spTgt spid="9">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9">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9">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9">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9">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9">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9">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anim calcmode="lin" valueType="num">
                                      <p:cBhvr>
                                        <p:cTn id="43" dur="500" decel="50000" fill="hold">
                                          <p:stCondLst>
                                            <p:cond delay="0"/>
                                          </p:stCondLst>
                                        </p:cTn>
                                        <p:tgtEl>
                                          <p:spTgt spid="9">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9">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9">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9">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9">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9">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9">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9">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grpId="0" nodeType="clickEffect">
                                  <p:stCondLst>
                                    <p:cond delay="0"/>
                                  </p:stCondLst>
                                  <p:childTnLst>
                                    <p:set>
                                      <p:cBhvr>
                                        <p:cTn id="54" dur="1" fill="hold">
                                          <p:stCondLst>
                                            <p:cond delay="0"/>
                                          </p:stCondLst>
                                        </p:cTn>
                                        <p:tgtEl>
                                          <p:spTgt spid="9">
                                            <p:txEl>
                                              <p:pRg st="4" end="4"/>
                                            </p:txEl>
                                          </p:spTgt>
                                        </p:tgtEl>
                                        <p:attrNameLst>
                                          <p:attrName>style.visibility</p:attrName>
                                        </p:attrNameLst>
                                      </p:cBhvr>
                                      <p:to>
                                        <p:strVal val="visible"/>
                                      </p:to>
                                    </p:set>
                                    <p:anim calcmode="lin" valueType="num">
                                      <p:cBhvr>
                                        <p:cTn id="55" dur="500" decel="50000" fill="hold">
                                          <p:stCondLst>
                                            <p:cond delay="0"/>
                                          </p:stCondLst>
                                        </p:cTn>
                                        <p:tgtEl>
                                          <p:spTgt spid="9">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9">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9">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9">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9">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9">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9">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9">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grpId="0" nodeType="clickEffect">
                                  <p:stCondLst>
                                    <p:cond delay="0"/>
                                  </p:stCondLst>
                                  <p:childTnLst>
                                    <p:set>
                                      <p:cBhvr>
                                        <p:cTn id="66" dur="1" fill="hold">
                                          <p:stCondLst>
                                            <p:cond delay="0"/>
                                          </p:stCondLst>
                                        </p:cTn>
                                        <p:tgtEl>
                                          <p:spTgt spid="9">
                                            <p:txEl>
                                              <p:pRg st="5" end="5"/>
                                            </p:txEl>
                                          </p:spTgt>
                                        </p:tgtEl>
                                        <p:attrNameLst>
                                          <p:attrName>style.visibility</p:attrName>
                                        </p:attrNameLst>
                                      </p:cBhvr>
                                      <p:to>
                                        <p:strVal val="visible"/>
                                      </p:to>
                                    </p:set>
                                    <p:anim calcmode="lin" valueType="num">
                                      <p:cBhvr>
                                        <p:cTn id="67" dur="500" decel="50000" fill="hold">
                                          <p:stCondLst>
                                            <p:cond delay="0"/>
                                          </p:stCondLst>
                                        </p:cTn>
                                        <p:tgtEl>
                                          <p:spTgt spid="9">
                                            <p:txEl>
                                              <p:pRg st="5" end="5"/>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9">
                                            <p:txEl>
                                              <p:pRg st="5" end="5"/>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9">
                                            <p:txEl>
                                              <p:pRg st="5" end="5"/>
                                            </p:txEl>
                                          </p:spTgt>
                                        </p:tgtEl>
                                        <p:attrNameLst>
                                          <p:attrName>ppt_w</p:attrName>
                                        </p:attrNameLst>
                                      </p:cBhvr>
                                      <p:tavLst>
                                        <p:tav tm="0">
                                          <p:val>
                                            <p:strVal val="#ppt_w*.05"/>
                                          </p:val>
                                        </p:tav>
                                        <p:tav tm="100000">
                                          <p:val>
                                            <p:strVal val="#ppt_w"/>
                                          </p:val>
                                        </p:tav>
                                      </p:tavLst>
                                    </p:anim>
                                    <p:anim calcmode="lin" valueType="num">
                                      <p:cBhvr>
                                        <p:cTn id="70" dur="1000" fill="hold"/>
                                        <p:tgtEl>
                                          <p:spTgt spid="9">
                                            <p:txEl>
                                              <p:pRg st="5" end="5"/>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9">
                                            <p:txEl>
                                              <p:pRg st="5" end="5"/>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9">
                                            <p:txEl>
                                              <p:pRg st="5" end="5"/>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9">
                                            <p:txEl>
                                              <p:pRg st="5" end="5"/>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9">
                                            <p:txEl>
                                              <p:pRg st="5" end="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grpId="0" nodeType="clickEffect">
                                  <p:stCondLst>
                                    <p:cond delay="0"/>
                                  </p:stCondLst>
                                  <p:childTnLst>
                                    <p:set>
                                      <p:cBhvr>
                                        <p:cTn id="78" dur="1" fill="hold">
                                          <p:stCondLst>
                                            <p:cond delay="0"/>
                                          </p:stCondLst>
                                        </p:cTn>
                                        <p:tgtEl>
                                          <p:spTgt spid="9">
                                            <p:txEl>
                                              <p:pRg st="6" end="6"/>
                                            </p:txEl>
                                          </p:spTgt>
                                        </p:tgtEl>
                                        <p:attrNameLst>
                                          <p:attrName>style.visibility</p:attrName>
                                        </p:attrNameLst>
                                      </p:cBhvr>
                                      <p:to>
                                        <p:strVal val="visible"/>
                                      </p:to>
                                    </p:set>
                                    <p:anim calcmode="lin" valueType="num">
                                      <p:cBhvr>
                                        <p:cTn id="79" dur="500" decel="50000" fill="hold">
                                          <p:stCondLst>
                                            <p:cond delay="0"/>
                                          </p:stCondLst>
                                        </p:cTn>
                                        <p:tgtEl>
                                          <p:spTgt spid="9">
                                            <p:txEl>
                                              <p:pRg st="6" end="6"/>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9">
                                            <p:txEl>
                                              <p:pRg st="6" end="6"/>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9">
                                            <p:txEl>
                                              <p:pRg st="6" end="6"/>
                                            </p:txEl>
                                          </p:spTgt>
                                        </p:tgtEl>
                                        <p:attrNameLst>
                                          <p:attrName>ppt_w</p:attrName>
                                        </p:attrNameLst>
                                      </p:cBhvr>
                                      <p:tavLst>
                                        <p:tav tm="0">
                                          <p:val>
                                            <p:strVal val="#ppt_w*.05"/>
                                          </p:val>
                                        </p:tav>
                                        <p:tav tm="100000">
                                          <p:val>
                                            <p:strVal val="#ppt_w"/>
                                          </p:val>
                                        </p:tav>
                                      </p:tavLst>
                                    </p:anim>
                                    <p:anim calcmode="lin" valueType="num">
                                      <p:cBhvr>
                                        <p:cTn id="82" dur="1000" fill="hold"/>
                                        <p:tgtEl>
                                          <p:spTgt spid="9">
                                            <p:txEl>
                                              <p:pRg st="6" end="6"/>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9">
                                            <p:txEl>
                                              <p:pRg st="6" end="6"/>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9">
                                            <p:txEl>
                                              <p:pRg st="6" end="6"/>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9">
                                            <p:txEl>
                                              <p:pRg st="6" end="6"/>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9">
                                            <p:txEl>
                                              <p:pRg st="6" end="6"/>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grpId="0" nodeType="clickEffect">
                                  <p:stCondLst>
                                    <p:cond delay="0"/>
                                  </p:stCondLst>
                                  <p:childTnLst>
                                    <p:set>
                                      <p:cBhvr>
                                        <p:cTn id="90" dur="1" fill="hold">
                                          <p:stCondLst>
                                            <p:cond delay="0"/>
                                          </p:stCondLst>
                                        </p:cTn>
                                        <p:tgtEl>
                                          <p:spTgt spid="9">
                                            <p:txEl>
                                              <p:pRg st="7" end="7"/>
                                            </p:txEl>
                                          </p:spTgt>
                                        </p:tgtEl>
                                        <p:attrNameLst>
                                          <p:attrName>style.visibility</p:attrName>
                                        </p:attrNameLst>
                                      </p:cBhvr>
                                      <p:to>
                                        <p:strVal val="visible"/>
                                      </p:to>
                                    </p:set>
                                    <p:anim calcmode="lin" valueType="num">
                                      <p:cBhvr>
                                        <p:cTn id="91" dur="500" decel="50000" fill="hold">
                                          <p:stCondLst>
                                            <p:cond delay="0"/>
                                          </p:stCondLst>
                                        </p:cTn>
                                        <p:tgtEl>
                                          <p:spTgt spid="9">
                                            <p:txEl>
                                              <p:pRg st="7" end="7"/>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9">
                                            <p:txEl>
                                              <p:pRg st="7" end="7"/>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9">
                                            <p:txEl>
                                              <p:pRg st="7" end="7"/>
                                            </p:txEl>
                                          </p:spTgt>
                                        </p:tgtEl>
                                        <p:attrNameLst>
                                          <p:attrName>ppt_w</p:attrName>
                                        </p:attrNameLst>
                                      </p:cBhvr>
                                      <p:tavLst>
                                        <p:tav tm="0">
                                          <p:val>
                                            <p:strVal val="#ppt_w*.05"/>
                                          </p:val>
                                        </p:tav>
                                        <p:tav tm="100000">
                                          <p:val>
                                            <p:strVal val="#ppt_w"/>
                                          </p:val>
                                        </p:tav>
                                      </p:tavLst>
                                    </p:anim>
                                    <p:anim calcmode="lin" valueType="num">
                                      <p:cBhvr>
                                        <p:cTn id="94" dur="1000" fill="hold"/>
                                        <p:tgtEl>
                                          <p:spTgt spid="9">
                                            <p:txEl>
                                              <p:pRg st="7" end="7"/>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9">
                                            <p:txEl>
                                              <p:pRg st="7" end="7"/>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9">
                                            <p:txEl>
                                              <p:pRg st="7" end="7"/>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9">
                                            <p:txEl>
                                              <p:pRg st="7" end="7"/>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4953000" y="1295400"/>
            <a:ext cx="1932791" cy="3733800"/>
          </a:xfrm>
          <a:prstGeom prst="rect">
            <a:avLst/>
          </a:prstGeom>
          <a:noFill/>
        </p:spPr>
      </p:pic>
      <p:sp>
        <p:nvSpPr>
          <p:cNvPr id="5" name="Rectangle 4"/>
          <p:cNvSpPr/>
          <p:nvPr/>
        </p:nvSpPr>
        <p:spPr>
          <a:xfrm>
            <a:off x="1572408" y="827226"/>
            <a:ext cx="3761592" cy="48115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9600" b="1" dirty="0">
                <a:ln w="50800"/>
                <a:solidFill>
                  <a:prstClr val="white">
                    <a:shade val="50000"/>
                  </a:prstClr>
                </a:solidFill>
                <a:latin typeface="+mj-lt"/>
              </a:rPr>
              <a:t>Why</a:t>
            </a:r>
          </a:p>
          <a:p>
            <a:pPr algn="ctr">
              <a:lnSpc>
                <a:spcPts val="9200"/>
              </a:lnSpc>
            </a:pPr>
            <a:r>
              <a:rPr lang="en-US" sz="9600" b="1" dirty="0">
                <a:ln w="50800"/>
                <a:solidFill>
                  <a:prstClr val="white">
                    <a:shade val="50000"/>
                  </a:prstClr>
                </a:solidFill>
                <a:latin typeface="+mj-lt"/>
              </a:rPr>
              <a:t>Are</a:t>
            </a:r>
          </a:p>
          <a:p>
            <a:pPr algn="ctr">
              <a:lnSpc>
                <a:spcPts val="9200"/>
              </a:lnSpc>
            </a:pPr>
            <a:r>
              <a:rPr lang="en-US" sz="9600" b="1" dirty="0">
                <a:ln w="50800"/>
                <a:solidFill>
                  <a:prstClr val="white">
                    <a:shade val="50000"/>
                  </a:prstClr>
                </a:solidFill>
                <a:latin typeface="+mj-lt"/>
              </a:rPr>
              <a:t>You</a:t>
            </a:r>
          </a:p>
          <a:p>
            <a:pPr algn="ctr">
              <a:lnSpc>
                <a:spcPts val="9200"/>
              </a:lnSpc>
            </a:pPr>
            <a:r>
              <a:rPr lang="en-US" sz="9600" b="1" dirty="0">
                <a:ln w="50800"/>
                <a:solidFill>
                  <a:prstClr val="white">
                    <a:shade val="50000"/>
                  </a:prstClr>
                </a:solidFill>
                <a:latin typeface="+mj-lt"/>
              </a:rPr>
              <a:t>Here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2590800" y="2057400"/>
            <a:ext cx="1498899" cy="2895600"/>
          </a:xfrm>
          <a:prstGeom prst="rect">
            <a:avLst/>
          </a:prstGeom>
          <a:noFill/>
        </p:spPr>
      </p:pic>
      <p:sp>
        <p:nvSpPr>
          <p:cNvPr id="5" name="Rectangle 4"/>
          <p:cNvSpPr/>
          <p:nvPr/>
        </p:nvSpPr>
        <p:spPr>
          <a:xfrm>
            <a:off x="-304800" y="914400"/>
            <a:ext cx="3761592" cy="48115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7200" b="1" dirty="0">
                <a:ln w="50800"/>
                <a:solidFill>
                  <a:prstClr val="white">
                    <a:shade val="50000"/>
                  </a:prstClr>
                </a:solidFill>
                <a:latin typeface="+mj-lt"/>
              </a:rPr>
              <a:t>Why</a:t>
            </a:r>
          </a:p>
          <a:p>
            <a:pPr algn="ctr">
              <a:lnSpc>
                <a:spcPts val="9200"/>
              </a:lnSpc>
            </a:pPr>
            <a:r>
              <a:rPr lang="en-US" sz="7200" b="1" dirty="0">
                <a:ln w="50800"/>
                <a:solidFill>
                  <a:prstClr val="white">
                    <a:shade val="50000"/>
                  </a:prstClr>
                </a:solidFill>
                <a:latin typeface="+mj-lt"/>
              </a:rPr>
              <a:t>Are</a:t>
            </a:r>
          </a:p>
          <a:p>
            <a:pPr algn="ctr">
              <a:lnSpc>
                <a:spcPts val="9200"/>
              </a:lnSpc>
            </a:pPr>
            <a:r>
              <a:rPr lang="en-US" sz="7200" b="1" dirty="0">
                <a:ln w="50800"/>
                <a:solidFill>
                  <a:prstClr val="white">
                    <a:shade val="50000"/>
                  </a:prstClr>
                </a:solidFill>
                <a:latin typeface="+mj-lt"/>
              </a:rPr>
              <a:t>You</a:t>
            </a:r>
          </a:p>
          <a:p>
            <a:pPr algn="ctr">
              <a:lnSpc>
                <a:spcPts val="9200"/>
              </a:lnSpc>
            </a:pPr>
            <a:r>
              <a:rPr lang="en-US" sz="7200" b="1" dirty="0">
                <a:ln w="50800"/>
                <a:solidFill>
                  <a:prstClr val="white">
                    <a:shade val="50000"/>
                  </a:prstClr>
                </a:solidFill>
                <a:latin typeface="+mj-lt"/>
              </a:rPr>
              <a:t>Here</a:t>
            </a:r>
          </a:p>
        </p:txBody>
      </p:sp>
      <p:sp>
        <p:nvSpPr>
          <p:cNvPr id="4" name="Rounded Rectangle 3"/>
          <p:cNvSpPr/>
          <p:nvPr/>
        </p:nvSpPr>
        <p:spPr>
          <a:xfrm>
            <a:off x="4343400" y="6858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9154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pic>
        <p:nvPicPr>
          <p:cNvPr id="5"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Rectangle 6"/>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sp>
        <p:nvSpPr>
          <p:cNvPr id="6" name="TextBox 5"/>
          <p:cNvSpPr txBox="1"/>
          <p:nvPr/>
        </p:nvSpPr>
        <p:spPr>
          <a:xfrm>
            <a:off x="457200" y="1600200"/>
            <a:ext cx="8382000" cy="2246769"/>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Other People Expect / Demand It</a:t>
            </a:r>
          </a:p>
          <a:p>
            <a:pPr marL="971550" lvl="1" indent="-514350">
              <a:buFont typeface="+mj-lt"/>
              <a:buAutoNum type="arabicPeriod"/>
            </a:pPr>
            <a:r>
              <a:rPr lang="en-US" sz="2800" i="1" dirty="0">
                <a:solidFill>
                  <a:schemeClr val="accent6">
                    <a:lumMod val="20000"/>
                    <a:lumOff val="80000"/>
                  </a:schemeClr>
                </a:solidFill>
              </a:rPr>
              <a:t>Parents</a:t>
            </a:r>
          </a:p>
          <a:p>
            <a:pPr marL="971550" lvl="1" indent="-514350">
              <a:buFont typeface="+mj-lt"/>
              <a:buAutoNum type="arabicPeriod"/>
            </a:pPr>
            <a:r>
              <a:rPr lang="en-US" sz="2800" i="1" dirty="0">
                <a:solidFill>
                  <a:schemeClr val="accent6">
                    <a:lumMod val="20000"/>
                    <a:lumOff val="80000"/>
                  </a:schemeClr>
                </a:solidFill>
              </a:rPr>
              <a:t>Mate</a:t>
            </a:r>
          </a:p>
          <a:p>
            <a:pPr marL="971550" lvl="1" indent="-514350">
              <a:buFont typeface="+mj-lt"/>
              <a:buAutoNum type="arabicPeriod"/>
            </a:pPr>
            <a:r>
              <a:rPr lang="en-US" sz="2800" i="1" dirty="0">
                <a:solidFill>
                  <a:schemeClr val="accent6">
                    <a:lumMod val="20000"/>
                    <a:lumOff val="80000"/>
                  </a:schemeClr>
                </a:solidFill>
              </a:rPr>
              <a:t>Larger family</a:t>
            </a:r>
          </a:p>
          <a:p>
            <a:pPr marL="971550" lvl="1" indent="-514350">
              <a:buFont typeface="+mj-lt"/>
              <a:buAutoNum type="arabicPeriod"/>
            </a:pPr>
            <a:r>
              <a:rPr lang="en-US" sz="2800" i="1" dirty="0">
                <a:solidFill>
                  <a:schemeClr val="accent6">
                    <a:lumMod val="20000"/>
                    <a:lumOff val="80000"/>
                  </a:schemeClr>
                </a:solidFill>
              </a:rPr>
              <a:t>Elders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anim calcmode="lin" valueType="num">
                                      <p:cBhvr>
                                        <p:cTn id="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anim calcmode="lin" valueType="num">
                                      <p:cBhvr>
                                        <p:cTn id="16"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anim calcmode="lin" valueType="num">
                                      <p:cBhvr>
                                        <p:cTn id="24"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2000"/>
                                        <p:tgtEl>
                                          <p:spTgt spid="6">
                                            <p:txEl>
                                              <p:pRg st="3" end="3"/>
                                            </p:txEl>
                                          </p:spTgt>
                                        </p:tgtEl>
                                      </p:cBhvr>
                                    </p:animEffect>
                                    <p:anim calcmode="lin" valueType="num">
                                      <p:cBhvr>
                                        <p:cTn id="3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2000"/>
                                        <p:tgtEl>
                                          <p:spTgt spid="6">
                                            <p:txEl>
                                              <p:pRg st="4" end="4"/>
                                            </p:txEl>
                                          </p:spTgt>
                                        </p:tgtEl>
                                      </p:cBhvr>
                                    </p:animEffect>
                                    <p:anim calcmode="lin" valueType="num">
                                      <p:cBhvr>
                                        <p:cTn id="40"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9154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pic>
        <p:nvPicPr>
          <p:cNvPr id="5"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Rectangle 6"/>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sp>
        <p:nvSpPr>
          <p:cNvPr id="6" name="TextBox 5"/>
          <p:cNvSpPr txBox="1"/>
          <p:nvPr/>
        </p:nvSpPr>
        <p:spPr>
          <a:xfrm>
            <a:off x="457200" y="1600200"/>
            <a:ext cx="8382000" cy="1815882"/>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Other People Expect / Demand It</a:t>
            </a:r>
          </a:p>
          <a:p>
            <a:pPr marL="457200" indent="-457200">
              <a:buFont typeface="+mj-lt"/>
              <a:buAutoNum type="alphaUcPeriod"/>
            </a:pPr>
            <a:r>
              <a:rPr lang="en-US" sz="2800" b="1" u="sng" dirty="0">
                <a:solidFill>
                  <a:schemeClr val="accent6">
                    <a:lumMod val="20000"/>
                    <a:lumOff val="80000"/>
                  </a:schemeClr>
                </a:solidFill>
              </a:rPr>
              <a:t>Business &amp; Community Contacts</a:t>
            </a:r>
          </a:p>
          <a:p>
            <a:pPr marL="971550" lvl="1" indent="-514350">
              <a:buFont typeface="+mj-lt"/>
              <a:buAutoNum type="arabicPeriod"/>
            </a:pPr>
            <a:r>
              <a:rPr lang="en-US" sz="2800" i="1" dirty="0">
                <a:solidFill>
                  <a:schemeClr val="accent6">
                    <a:lumMod val="20000"/>
                    <a:lumOff val="80000"/>
                  </a:schemeClr>
                </a:solidFill>
              </a:rPr>
              <a:t>Some choose a church based on who goes there</a:t>
            </a:r>
          </a:p>
          <a:p>
            <a:pPr marL="971550" lvl="1" indent="-514350">
              <a:buFont typeface="+mj-lt"/>
              <a:buAutoNum type="arabicPeriod"/>
            </a:pPr>
            <a:r>
              <a:rPr lang="en-US" sz="2800" i="1" dirty="0">
                <a:solidFill>
                  <a:schemeClr val="accent6">
                    <a:lumMod val="20000"/>
                    <a:lumOff val="80000"/>
                  </a:schemeClr>
                </a:solidFill>
              </a:rPr>
              <a:t>Some use church members as sales targets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anim calcmode="lin" valueType="num">
                                      <p:cBhvr>
                                        <p:cTn id="8"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2000"/>
                                        <p:tgtEl>
                                          <p:spTgt spid="6">
                                            <p:txEl>
                                              <p:pRg st="3" end="3"/>
                                            </p:txEl>
                                          </p:spTgt>
                                        </p:tgtEl>
                                      </p:cBhvr>
                                    </p:animEffect>
                                    <p:anim calcmode="lin" valueType="num">
                                      <p:cBhvr>
                                        <p:cTn id="16"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9154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pic>
        <p:nvPicPr>
          <p:cNvPr id="5"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Rectangle 6"/>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sp>
        <p:nvSpPr>
          <p:cNvPr id="6" name="TextBox 5"/>
          <p:cNvSpPr txBox="1"/>
          <p:nvPr/>
        </p:nvSpPr>
        <p:spPr>
          <a:xfrm>
            <a:off x="457200" y="1600200"/>
            <a:ext cx="8382000" cy="3108543"/>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Other People Expect / Demand It</a:t>
            </a:r>
          </a:p>
          <a:p>
            <a:pPr marL="457200" indent="-457200">
              <a:buFont typeface="+mj-lt"/>
              <a:buAutoNum type="alphaUcPeriod"/>
            </a:pPr>
            <a:r>
              <a:rPr lang="en-US" sz="2800" b="1" u="sng" dirty="0">
                <a:solidFill>
                  <a:schemeClr val="accent6">
                    <a:lumMod val="20000"/>
                    <a:lumOff val="80000"/>
                  </a:schemeClr>
                </a:solidFill>
              </a:rPr>
              <a:t>Business &amp; Community Contacts</a:t>
            </a:r>
          </a:p>
          <a:p>
            <a:pPr marL="457200" indent="-457200">
              <a:buFont typeface="+mj-lt"/>
              <a:buAutoNum type="alphaUcPeriod"/>
            </a:pPr>
            <a:r>
              <a:rPr lang="en-US" sz="2800" b="1" u="sng" dirty="0">
                <a:solidFill>
                  <a:schemeClr val="accent6">
                    <a:lumMod val="20000"/>
                    <a:lumOff val="80000"/>
                  </a:schemeClr>
                </a:solidFill>
              </a:rPr>
              <a:t>Socialize</a:t>
            </a:r>
          </a:p>
          <a:p>
            <a:pPr marL="971550" lvl="1" indent="-514350">
              <a:buFont typeface="+mj-lt"/>
              <a:buAutoNum type="arabicPeriod"/>
            </a:pPr>
            <a:r>
              <a:rPr lang="en-US" sz="2800" i="1" dirty="0">
                <a:solidFill>
                  <a:schemeClr val="accent6">
                    <a:lumMod val="20000"/>
                    <a:lumOff val="80000"/>
                  </a:schemeClr>
                </a:solidFill>
              </a:rPr>
              <a:t>Focus on “going to church” is visiting, talking &amp; enjoying relationships</a:t>
            </a:r>
          </a:p>
          <a:p>
            <a:pPr marL="971550" lvl="1" indent="-514350">
              <a:buFont typeface="+mj-lt"/>
              <a:buAutoNum type="arabicPeriod"/>
            </a:pPr>
            <a:r>
              <a:rPr lang="en-US" sz="2800" i="1" dirty="0">
                <a:solidFill>
                  <a:schemeClr val="accent6">
                    <a:lumMod val="20000"/>
                    <a:lumOff val="80000"/>
                  </a:schemeClr>
                </a:solidFill>
              </a:rPr>
              <a:t>“Worship” is very important, but becomes secondary </a:t>
            </a:r>
          </a:p>
          <a:p>
            <a:pPr marL="971550" lvl="1" indent="-514350">
              <a:buFont typeface="+mj-lt"/>
              <a:buAutoNum type="arabicPeriod"/>
            </a:pPr>
            <a:r>
              <a:rPr lang="en-US" sz="2800" i="1" dirty="0">
                <a:solidFill>
                  <a:schemeClr val="accent6">
                    <a:lumMod val="20000"/>
                    <a:lumOff val="80000"/>
                  </a:schemeClr>
                </a:solidFill>
              </a:rPr>
              <a:t>“Church” is place to meet friends, develop social circle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2000"/>
                                        <p:tgtEl>
                                          <p:spTgt spid="6">
                                            <p:txEl>
                                              <p:pRg st="3" end="3"/>
                                            </p:txEl>
                                          </p:spTgt>
                                        </p:tgtEl>
                                      </p:cBhvr>
                                    </p:animEffect>
                                    <p:anim calcmode="lin" valueType="num">
                                      <p:cBhvr>
                                        <p:cTn id="8"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fade">
                                      <p:cBhvr>
                                        <p:cTn id="15" dur="2000"/>
                                        <p:tgtEl>
                                          <p:spTgt spid="6">
                                            <p:txEl>
                                              <p:pRg st="4" end="4"/>
                                            </p:txEl>
                                          </p:spTgt>
                                        </p:tgtEl>
                                      </p:cBhvr>
                                    </p:animEffect>
                                    <p:anim calcmode="lin" valueType="num">
                                      <p:cBhvr>
                                        <p:cTn id="16"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2000"/>
                                        <p:tgtEl>
                                          <p:spTgt spid="6">
                                            <p:txEl>
                                              <p:pRg st="5" end="5"/>
                                            </p:txEl>
                                          </p:spTgt>
                                        </p:tgtEl>
                                      </p:cBhvr>
                                    </p:animEffect>
                                    <p:anim calcmode="lin" valueType="num">
                                      <p:cBhvr>
                                        <p:cTn id="24"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9154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pic>
        <p:nvPicPr>
          <p:cNvPr id="5"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Rectangle 6"/>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sp>
        <p:nvSpPr>
          <p:cNvPr id="6" name="TextBox 5"/>
          <p:cNvSpPr txBox="1"/>
          <p:nvPr/>
        </p:nvSpPr>
        <p:spPr>
          <a:xfrm>
            <a:off x="457200" y="1600200"/>
            <a:ext cx="8382000" cy="3108543"/>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Other People Expect / Demand It</a:t>
            </a:r>
          </a:p>
          <a:p>
            <a:pPr marL="457200" indent="-457200">
              <a:buFont typeface="+mj-lt"/>
              <a:buAutoNum type="alphaUcPeriod"/>
            </a:pPr>
            <a:r>
              <a:rPr lang="en-US" sz="2800" b="1" u="sng" dirty="0">
                <a:solidFill>
                  <a:schemeClr val="accent6">
                    <a:lumMod val="20000"/>
                    <a:lumOff val="80000"/>
                  </a:schemeClr>
                </a:solidFill>
              </a:rPr>
              <a:t>Business &amp; Community Contacts</a:t>
            </a:r>
          </a:p>
          <a:p>
            <a:pPr marL="457200" indent="-457200">
              <a:buFont typeface="+mj-lt"/>
              <a:buAutoNum type="alphaUcPeriod"/>
            </a:pPr>
            <a:r>
              <a:rPr lang="en-US" sz="2800" b="1" u="sng" dirty="0">
                <a:solidFill>
                  <a:schemeClr val="accent6">
                    <a:lumMod val="20000"/>
                    <a:lumOff val="80000"/>
                  </a:schemeClr>
                </a:solidFill>
              </a:rPr>
              <a:t>Socialize</a:t>
            </a:r>
          </a:p>
          <a:p>
            <a:pPr marL="457200" indent="-457200">
              <a:buFont typeface="+mj-lt"/>
              <a:buAutoNum type="alphaUcPeriod"/>
            </a:pPr>
            <a:r>
              <a:rPr lang="en-US" sz="2800" b="1" u="sng" dirty="0">
                <a:solidFill>
                  <a:schemeClr val="accent6">
                    <a:lumMod val="20000"/>
                    <a:lumOff val="80000"/>
                  </a:schemeClr>
                </a:solidFill>
              </a:rPr>
              <a:t>Always Done</a:t>
            </a:r>
          </a:p>
          <a:p>
            <a:pPr marL="971550" lvl="1" indent="-514350">
              <a:buFont typeface="+mj-lt"/>
              <a:buAutoNum type="arabicPeriod"/>
            </a:pPr>
            <a:r>
              <a:rPr lang="en-US" sz="2800" i="1" dirty="0">
                <a:solidFill>
                  <a:schemeClr val="accent6">
                    <a:lumMod val="20000"/>
                    <a:lumOff val="80000"/>
                  </a:schemeClr>
                </a:solidFill>
              </a:rPr>
              <a:t>Always went to church – so probably always will</a:t>
            </a:r>
          </a:p>
          <a:p>
            <a:pPr marL="971550" lvl="1" indent="-514350">
              <a:buFont typeface="+mj-lt"/>
              <a:buAutoNum type="arabicPeriod"/>
            </a:pPr>
            <a:r>
              <a:rPr lang="en-US" sz="2800" i="1" dirty="0">
                <a:solidFill>
                  <a:schemeClr val="accent6">
                    <a:lumMod val="20000"/>
                    <a:lumOff val="80000"/>
                  </a:schemeClr>
                </a:solidFill>
              </a:rPr>
              <a:t>Become a “habit” or “tradition”</a:t>
            </a:r>
          </a:p>
          <a:p>
            <a:pPr marL="971550" lvl="1" indent="-514350">
              <a:buFont typeface="+mj-lt"/>
              <a:buAutoNum type="arabicPeriod"/>
            </a:pPr>
            <a:r>
              <a:rPr lang="en-US" sz="2800" i="1" dirty="0">
                <a:solidFill>
                  <a:schemeClr val="accent6">
                    <a:lumMod val="20000"/>
                    <a:lumOff val="80000"/>
                  </a:schemeClr>
                </a:solidFill>
              </a:rPr>
              <a:t>Don’t feel right not coming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2000"/>
                                        <p:tgtEl>
                                          <p:spTgt spid="6">
                                            <p:txEl>
                                              <p:pRg st="4" end="4"/>
                                            </p:txEl>
                                          </p:spTgt>
                                        </p:tgtEl>
                                      </p:cBhvr>
                                    </p:animEffect>
                                    <p:anim calcmode="lin" valueType="num">
                                      <p:cBhvr>
                                        <p:cTn id="8"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Effect transition="in" filter="fade">
                                      <p:cBhvr>
                                        <p:cTn id="15" dur="2000"/>
                                        <p:tgtEl>
                                          <p:spTgt spid="6">
                                            <p:txEl>
                                              <p:pRg st="5" end="5"/>
                                            </p:txEl>
                                          </p:spTgt>
                                        </p:tgtEl>
                                      </p:cBhvr>
                                    </p:animEffect>
                                    <p:anim calcmode="lin" valueType="num">
                                      <p:cBhvr>
                                        <p:cTn id="16"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Effect transition="in" filter="fade">
                                      <p:cBhvr>
                                        <p:cTn id="23" dur="2000"/>
                                        <p:tgtEl>
                                          <p:spTgt spid="6">
                                            <p:txEl>
                                              <p:pRg st="6" end="6"/>
                                            </p:txEl>
                                          </p:spTgt>
                                        </p:tgtEl>
                                      </p:cBhvr>
                                    </p:animEffect>
                                    <p:anim calcmode="lin" valueType="num">
                                      <p:cBhvr>
                                        <p:cTn id="24" dur="2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6">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6">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9154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pic>
        <p:nvPicPr>
          <p:cNvPr id="5"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Rectangle 6"/>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sp>
        <p:nvSpPr>
          <p:cNvPr id="6" name="TextBox 5"/>
          <p:cNvSpPr txBox="1"/>
          <p:nvPr/>
        </p:nvSpPr>
        <p:spPr>
          <a:xfrm>
            <a:off x="457200" y="1600200"/>
            <a:ext cx="8382000" cy="3108543"/>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Other People Expect / Demand It</a:t>
            </a:r>
          </a:p>
          <a:p>
            <a:pPr marL="457200" indent="-457200">
              <a:buFont typeface="+mj-lt"/>
              <a:buAutoNum type="alphaUcPeriod"/>
            </a:pPr>
            <a:r>
              <a:rPr lang="en-US" sz="2800" b="1" u="sng" dirty="0">
                <a:solidFill>
                  <a:schemeClr val="accent6">
                    <a:lumMod val="20000"/>
                    <a:lumOff val="80000"/>
                  </a:schemeClr>
                </a:solidFill>
              </a:rPr>
              <a:t>Business &amp; Community Contacts</a:t>
            </a:r>
          </a:p>
          <a:p>
            <a:pPr marL="457200" indent="-457200">
              <a:buFont typeface="+mj-lt"/>
              <a:buAutoNum type="alphaUcPeriod"/>
            </a:pPr>
            <a:r>
              <a:rPr lang="en-US" sz="2800" b="1" u="sng" dirty="0">
                <a:solidFill>
                  <a:schemeClr val="accent6">
                    <a:lumMod val="20000"/>
                    <a:lumOff val="80000"/>
                  </a:schemeClr>
                </a:solidFill>
              </a:rPr>
              <a:t>Socialize</a:t>
            </a:r>
          </a:p>
          <a:p>
            <a:pPr marL="457200" indent="-457200">
              <a:buFont typeface="+mj-lt"/>
              <a:buAutoNum type="alphaUcPeriod"/>
            </a:pPr>
            <a:r>
              <a:rPr lang="en-US" sz="2800" b="1" u="sng" dirty="0">
                <a:solidFill>
                  <a:schemeClr val="accent6">
                    <a:lumMod val="20000"/>
                    <a:lumOff val="80000"/>
                  </a:schemeClr>
                </a:solidFill>
              </a:rPr>
              <a:t>Always Done</a:t>
            </a:r>
          </a:p>
          <a:p>
            <a:pPr marL="457200" indent="-457200">
              <a:buFont typeface="+mj-lt"/>
              <a:buAutoNum type="alphaUcPeriod"/>
            </a:pPr>
            <a:r>
              <a:rPr lang="en-US" sz="2800" b="1" u="sng" dirty="0">
                <a:solidFill>
                  <a:schemeClr val="accent6">
                    <a:lumMod val="20000"/>
                    <a:lumOff val="80000"/>
                  </a:schemeClr>
                </a:solidFill>
              </a:rPr>
              <a:t>Cover for Sin</a:t>
            </a:r>
          </a:p>
          <a:p>
            <a:pPr marL="971550" lvl="1" indent="-514350">
              <a:buFont typeface="+mj-lt"/>
              <a:buAutoNum type="arabicPeriod"/>
            </a:pPr>
            <a:r>
              <a:rPr lang="en-US" sz="2800" i="1" dirty="0">
                <a:solidFill>
                  <a:schemeClr val="accent6">
                    <a:lumMod val="20000"/>
                    <a:lumOff val="80000"/>
                  </a:schemeClr>
                </a:solidFill>
              </a:rPr>
              <a:t>Soothes conscience that is aware of sin</a:t>
            </a:r>
          </a:p>
          <a:p>
            <a:pPr marL="971550" lvl="1" indent="-514350">
              <a:buFont typeface="+mj-lt"/>
              <a:buAutoNum type="arabicPeriod"/>
            </a:pPr>
            <a:r>
              <a:rPr lang="en-US" sz="2800" i="1" dirty="0">
                <a:solidFill>
                  <a:schemeClr val="accent6">
                    <a:lumMod val="20000"/>
                    <a:lumOff val="80000"/>
                  </a:schemeClr>
                </a:solidFill>
              </a:rPr>
              <a:t>Going to church – “balance out” what done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2000"/>
                                        <p:tgtEl>
                                          <p:spTgt spid="6">
                                            <p:txEl>
                                              <p:pRg st="5" end="5"/>
                                            </p:txEl>
                                          </p:spTgt>
                                        </p:tgtEl>
                                      </p:cBhvr>
                                    </p:animEffect>
                                    <p:anim calcmode="lin" valueType="num">
                                      <p:cBhvr>
                                        <p:cTn id="8"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Effect transition="in" filter="fade">
                                      <p:cBhvr>
                                        <p:cTn id="15" dur="2000"/>
                                        <p:tgtEl>
                                          <p:spTgt spid="6">
                                            <p:txEl>
                                              <p:pRg st="6" end="6"/>
                                            </p:txEl>
                                          </p:spTgt>
                                        </p:tgtEl>
                                      </p:cBhvr>
                                    </p:animEffect>
                                    <p:anim calcmode="lin" valueType="num">
                                      <p:cBhvr>
                                        <p:cTn id="16" dur="2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6">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2590800" y="2057400"/>
            <a:ext cx="1498899" cy="2895600"/>
          </a:xfrm>
          <a:prstGeom prst="rect">
            <a:avLst/>
          </a:prstGeom>
          <a:noFill/>
        </p:spPr>
      </p:pic>
      <p:sp>
        <p:nvSpPr>
          <p:cNvPr id="5" name="Rectangle 4"/>
          <p:cNvSpPr/>
          <p:nvPr/>
        </p:nvSpPr>
        <p:spPr>
          <a:xfrm>
            <a:off x="-304800" y="914400"/>
            <a:ext cx="3761592" cy="48115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7200" b="1" dirty="0">
                <a:ln w="50800"/>
                <a:solidFill>
                  <a:prstClr val="white">
                    <a:shade val="50000"/>
                  </a:prstClr>
                </a:solidFill>
                <a:latin typeface="+mj-lt"/>
              </a:rPr>
              <a:t>Why</a:t>
            </a:r>
          </a:p>
          <a:p>
            <a:pPr algn="ctr">
              <a:lnSpc>
                <a:spcPts val="9200"/>
              </a:lnSpc>
            </a:pPr>
            <a:r>
              <a:rPr lang="en-US" sz="7200" b="1" dirty="0">
                <a:ln w="50800"/>
                <a:solidFill>
                  <a:prstClr val="white">
                    <a:shade val="50000"/>
                  </a:prstClr>
                </a:solidFill>
                <a:latin typeface="+mj-lt"/>
              </a:rPr>
              <a:t>Are</a:t>
            </a:r>
          </a:p>
          <a:p>
            <a:pPr algn="ctr">
              <a:lnSpc>
                <a:spcPts val="9200"/>
              </a:lnSpc>
            </a:pPr>
            <a:r>
              <a:rPr lang="en-US" sz="7200" b="1" dirty="0">
                <a:ln w="50800"/>
                <a:solidFill>
                  <a:prstClr val="white">
                    <a:shade val="50000"/>
                  </a:prstClr>
                </a:solidFill>
                <a:latin typeface="+mj-lt"/>
              </a:rPr>
              <a:t>You</a:t>
            </a:r>
          </a:p>
          <a:p>
            <a:pPr algn="ctr">
              <a:lnSpc>
                <a:spcPts val="9200"/>
              </a:lnSpc>
            </a:pPr>
            <a:r>
              <a:rPr lang="en-US" sz="7200" b="1" dirty="0">
                <a:ln w="50800"/>
                <a:solidFill>
                  <a:prstClr val="white">
                    <a:shade val="50000"/>
                  </a:prstClr>
                </a:solidFill>
                <a:latin typeface="+mj-lt"/>
              </a:rPr>
              <a:t>Here</a:t>
            </a:r>
          </a:p>
        </p:txBody>
      </p:sp>
      <p:sp>
        <p:nvSpPr>
          <p:cNvPr id="4" name="Rounded Rectangle 3"/>
          <p:cNvSpPr/>
          <p:nvPr/>
        </p:nvSpPr>
        <p:spPr>
          <a:xfrm>
            <a:off x="4343400" y="6858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sp>
        <p:nvSpPr>
          <p:cNvPr id="6" name="Rounded Rectangle 5"/>
          <p:cNvSpPr/>
          <p:nvPr/>
        </p:nvSpPr>
        <p:spPr>
          <a:xfrm>
            <a:off x="4343400" y="20574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2246769"/>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971550" lvl="1" indent="-514350">
              <a:buFont typeface="+mj-lt"/>
              <a:buAutoNum type="arabicPeriod"/>
            </a:pPr>
            <a:r>
              <a:rPr lang="en-US" sz="2800" i="1" dirty="0">
                <a:solidFill>
                  <a:schemeClr val="accent6">
                    <a:lumMod val="20000"/>
                    <a:lumOff val="80000"/>
                  </a:schemeClr>
                </a:solidFill>
              </a:rPr>
              <a:t>Purpose of assembling is to Worship</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John 4:24 </a:t>
            </a:r>
            <a:r>
              <a:rPr lang="en-US" sz="2800" dirty="0">
                <a:solidFill>
                  <a:schemeClr val="accent6">
                    <a:lumMod val="20000"/>
                    <a:lumOff val="80000"/>
                  </a:schemeClr>
                </a:solidFill>
              </a:rPr>
              <a:t>– Worship in spirit and truth</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Rev. 22:6 </a:t>
            </a:r>
            <a:r>
              <a:rPr lang="en-US" sz="2800" dirty="0">
                <a:solidFill>
                  <a:schemeClr val="accent6">
                    <a:lumMod val="20000"/>
                    <a:lumOff val="80000"/>
                  </a:schemeClr>
                </a:solidFill>
              </a:rPr>
              <a:t>– Worship God</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Heb. 13:15 </a:t>
            </a:r>
            <a:r>
              <a:rPr lang="en-US" sz="2800" dirty="0">
                <a:solidFill>
                  <a:schemeClr val="accent6">
                    <a:lumMod val="20000"/>
                    <a:lumOff val="80000"/>
                  </a:schemeClr>
                </a:solidFill>
              </a:rPr>
              <a:t>– sacrifice of praise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anim calcmode="lin" valueType="num">
                                      <p:cBhvr>
                                        <p:cTn id="8"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2000"/>
                                        <p:tgtEl>
                                          <p:spTgt spid="7">
                                            <p:txEl>
                                              <p:pRg st="2" end="2"/>
                                            </p:txEl>
                                          </p:spTgt>
                                        </p:tgtEl>
                                      </p:cBhvr>
                                    </p:animEffect>
                                    <p:anim calcmode="lin" valueType="num">
                                      <p:cBhvr>
                                        <p:cTn id="16"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fade">
                                      <p:cBhvr>
                                        <p:cTn id="23" dur="2000"/>
                                        <p:tgtEl>
                                          <p:spTgt spid="7">
                                            <p:txEl>
                                              <p:pRg st="3" end="3"/>
                                            </p:txEl>
                                          </p:spTgt>
                                        </p:tgtEl>
                                      </p:cBhvr>
                                    </p:animEffect>
                                    <p:anim calcmode="lin" valueType="num">
                                      <p:cBhvr>
                                        <p:cTn id="24"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7">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2000"/>
                                        <p:tgtEl>
                                          <p:spTgt spid="7">
                                            <p:txEl>
                                              <p:pRg st="4" end="4"/>
                                            </p:txEl>
                                          </p:spTgt>
                                        </p:tgtEl>
                                      </p:cBhvr>
                                    </p:animEffect>
                                    <p:anim calcmode="lin" valueType="num">
                                      <p:cBhvr>
                                        <p:cTn id="32"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2677656"/>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971550" lvl="1" indent="-514350">
              <a:buFont typeface="+mj-lt"/>
              <a:buAutoNum type="arabicPeriod"/>
            </a:pPr>
            <a:r>
              <a:rPr lang="en-US" sz="2800" i="1" dirty="0">
                <a:solidFill>
                  <a:schemeClr val="accent6">
                    <a:lumMod val="20000"/>
                    <a:lumOff val="80000"/>
                  </a:schemeClr>
                </a:solidFill>
              </a:rPr>
              <a:t>Purpose of assembling is to Worship</a:t>
            </a:r>
          </a:p>
          <a:p>
            <a:pPr marL="971550" lvl="1" indent="-514350">
              <a:buFont typeface="+mj-lt"/>
              <a:buAutoNum type="arabicPeriod"/>
            </a:pPr>
            <a:r>
              <a:rPr lang="en-US" sz="2800" i="1" dirty="0">
                <a:solidFill>
                  <a:schemeClr val="accent6">
                    <a:lumMod val="20000"/>
                    <a:lumOff val="80000"/>
                  </a:schemeClr>
                </a:solidFill>
              </a:rPr>
              <a:t>The God we worship</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Gen. 1:1 </a:t>
            </a:r>
            <a:r>
              <a:rPr lang="en-US" sz="2800" dirty="0">
                <a:solidFill>
                  <a:schemeClr val="accent6">
                    <a:lumMod val="20000"/>
                    <a:lumOff val="80000"/>
                  </a:schemeClr>
                </a:solidFill>
              </a:rPr>
              <a:t>- Creator of all things</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Rev. 4:8, 11 </a:t>
            </a:r>
            <a:r>
              <a:rPr lang="en-US" sz="2800" dirty="0">
                <a:solidFill>
                  <a:schemeClr val="accent6">
                    <a:lumMod val="20000"/>
                    <a:lumOff val="80000"/>
                  </a:schemeClr>
                </a:solidFill>
              </a:rPr>
              <a:t>– Almighty</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Neh. 1:5; 4:14 </a:t>
            </a:r>
            <a:r>
              <a:rPr lang="en-US" sz="2800" dirty="0">
                <a:solidFill>
                  <a:schemeClr val="accent6">
                    <a:lumMod val="20000"/>
                    <a:lumOff val="80000"/>
                  </a:schemeClr>
                </a:solidFill>
              </a:rPr>
              <a:t>– Great &amp; Awesome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2000"/>
                                        <p:tgtEl>
                                          <p:spTgt spid="7">
                                            <p:txEl>
                                              <p:pRg st="3" end="3"/>
                                            </p:txEl>
                                          </p:spTgt>
                                        </p:tgtEl>
                                      </p:cBhvr>
                                    </p:animEffect>
                                    <p:anim calcmode="lin" valueType="num">
                                      <p:cBhvr>
                                        <p:cTn id="8"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2000"/>
                                        <p:tgtEl>
                                          <p:spTgt spid="7">
                                            <p:txEl>
                                              <p:pRg st="4" end="4"/>
                                            </p:txEl>
                                          </p:spTgt>
                                        </p:tgtEl>
                                      </p:cBhvr>
                                    </p:animEffect>
                                    <p:anim calcmode="lin" valueType="num">
                                      <p:cBhvr>
                                        <p:cTn id="16"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fade">
                                      <p:cBhvr>
                                        <p:cTn id="23" dur="2000"/>
                                        <p:tgtEl>
                                          <p:spTgt spid="7">
                                            <p:txEl>
                                              <p:pRg st="5" end="5"/>
                                            </p:txEl>
                                          </p:spTgt>
                                        </p:tgtEl>
                                      </p:cBhvr>
                                    </p:animEffect>
                                    <p:anim calcmode="lin" valueType="num">
                                      <p:cBhvr>
                                        <p:cTn id="24"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2677656"/>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971550" lvl="1" indent="-514350">
              <a:buFont typeface="+mj-lt"/>
              <a:buAutoNum type="arabicPeriod"/>
            </a:pPr>
            <a:r>
              <a:rPr lang="en-US" sz="2800" i="1" dirty="0">
                <a:solidFill>
                  <a:schemeClr val="accent6">
                    <a:lumMod val="20000"/>
                    <a:lumOff val="80000"/>
                  </a:schemeClr>
                </a:solidFill>
              </a:rPr>
              <a:t>Purpose of assembling is to Worship</a:t>
            </a:r>
          </a:p>
          <a:p>
            <a:pPr marL="971550" lvl="1" indent="-514350">
              <a:buFont typeface="+mj-lt"/>
              <a:buAutoNum type="arabicPeriod"/>
            </a:pPr>
            <a:r>
              <a:rPr lang="en-US" sz="2800" i="1" dirty="0">
                <a:solidFill>
                  <a:schemeClr val="accent6">
                    <a:lumMod val="20000"/>
                    <a:lumOff val="80000"/>
                  </a:schemeClr>
                </a:solidFill>
              </a:rPr>
              <a:t>The God we worship</a:t>
            </a:r>
          </a:p>
          <a:p>
            <a:pPr marL="971550" lvl="1" indent="-514350">
              <a:buFont typeface="+mj-lt"/>
              <a:buAutoNum type="arabicPeriod"/>
            </a:pPr>
            <a:r>
              <a:rPr lang="en-US" sz="2800" i="1" dirty="0">
                <a:solidFill>
                  <a:schemeClr val="accent6">
                    <a:lumMod val="20000"/>
                    <a:lumOff val="80000"/>
                  </a:schemeClr>
                </a:solidFill>
              </a:rPr>
              <a:t>How could that be overdone?</a:t>
            </a:r>
          </a:p>
          <a:p>
            <a:pPr marL="1428750" lvl="2" indent="-514350">
              <a:buFont typeface="+mj-lt"/>
              <a:buAutoNum type="alphaLcPeriod"/>
            </a:pPr>
            <a:r>
              <a:rPr lang="en-US" sz="2800" dirty="0">
                <a:solidFill>
                  <a:schemeClr val="accent6">
                    <a:lumMod val="20000"/>
                    <a:lumOff val="80000"/>
                  </a:schemeClr>
                </a:solidFill>
              </a:rPr>
              <a:t> Could God be praised or honored too much?</a:t>
            </a:r>
          </a:p>
          <a:p>
            <a:pPr marL="1428750" lvl="2" indent="-514350">
              <a:buFont typeface="+mj-lt"/>
              <a:buAutoNum type="alphaLcPeriod"/>
            </a:pPr>
            <a:r>
              <a:rPr lang="en-US" sz="2800" dirty="0">
                <a:solidFill>
                  <a:schemeClr val="accent6">
                    <a:lumMod val="20000"/>
                    <a:lumOff val="80000"/>
                  </a:schemeClr>
                </a:solidFill>
              </a:rPr>
              <a:t> Need to repent of overemphasis on praise?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anim calcmode="lin" valueType="num">
                                      <p:cBhvr>
                                        <p:cTn id="8"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Effect transition="in" filter="fade">
                                      <p:cBhvr>
                                        <p:cTn id="15" dur="2000"/>
                                        <p:tgtEl>
                                          <p:spTgt spid="7">
                                            <p:txEl>
                                              <p:pRg st="5" end="5"/>
                                            </p:txEl>
                                          </p:spTgt>
                                        </p:tgtEl>
                                      </p:cBhvr>
                                    </p:animEffect>
                                    <p:anim calcmode="lin" valueType="num">
                                      <p:cBhvr>
                                        <p:cTn id="16"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457200" y="149959"/>
            <a:ext cx="8534400" cy="6555641"/>
          </a:xfrm>
          <a:prstGeom prst="rect">
            <a:avLst/>
          </a:prstGeom>
          <a:solidFill>
            <a:schemeClr val="tx1"/>
          </a:solidFill>
          <a:ln w="9525">
            <a:noFill/>
            <a:miter lim="800000"/>
            <a:headEnd/>
            <a:tailEnd/>
          </a:ln>
          <a:effectLst/>
        </p:spPr>
        <p:txBody>
          <a:bodyPr wrap="square">
            <a:spAutoFit/>
          </a:bodyPr>
          <a:lstStyle/>
          <a:p>
            <a:r>
              <a:rPr lang="en-US" sz="2800" dirty="0">
                <a:solidFill>
                  <a:schemeClr val="bg1"/>
                </a:solidFill>
              </a:rPr>
              <a:t>It is impossible, in my opinion, to exalt Christ too highly, so long as we do not place him above the Father, or to set too high an estimate on the excellence of that glorious life which was appointed to be the ransom of the human family, and which was actually paid for this end. That we may err while speculating on a subject confessedly so difficult is readily granted; but if we must err at all, for the sake of the Master, I plead that it be done in efforts to place him high in the world's esteem, and to do justice to that "precious blood" by which we have been redeemed. Let the scale over which Christ passes into our affections be an ascending, not a descending one. There is no danger that we shall ever do him or his achievements justice "over much.” </a:t>
            </a:r>
          </a:p>
          <a:p>
            <a:endParaRPr lang="en-US" sz="2800" dirty="0">
              <a:solidFill>
                <a:schemeClr val="bg1"/>
              </a:solidFill>
            </a:endParaRPr>
          </a:p>
          <a:p>
            <a:pPr algn="r"/>
            <a:r>
              <a:rPr lang="en-US" sz="2800" dirty="0">
                <a:solidFill>
                  <a:schemeClr val="bg1"/>
                </a:solidFill>
              </a:rPr>
              <a:t>(Moses E. Lard, </a:t>
            </a:r>
            <a:r>
              <a:rPr lang="en-US" sz="2800" i="1" dirty="0">
                <a:solidFill>
                  <a:schemeClr val="bg1"/>
                </a:solidFill>
              </a:rPr>
              <a:t>Romans</a:t>
            </a:r>
            <a:r>
              <a:rPr lang="en-US" sz="2800" dirty="0">
                <a:solidFill>
                  <a:schemeClr val="bg1"/>
                </a:solidFill>
              </a:rPr>
              <a:t> 161)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3108543"/>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971550" lvl="1" indent="-514350">
              <a:buFont typeface="+mj-lt"/>
              <a:buAutoNum type="arabicPeriod"/>
            </a:pPr>
            <a:r>
              <a:rPr lang="en-US" sz="2800" i="1" dirty="0">
                <a:solidFill>
                  <a:schemeClr val="accent6">
                    <a:lumMod val="20000"/>
                    <a:lumOff val="80000"/>
                  </a:schemeClr>
                </a:solidFill>
              </a:rPr>
              <a:t>Purpose of assembling is to Worship</a:t>
            </a:r>
          </a:p>
          <a:p>
            <a:pPr marL="971550" lvl="1" indent="-514350">
              <a:buFont typeface="+mj-lt"/>
              <a:buAutoNum type="arabicPeriod"/>
            </a:pPr>
            <a:r>
              <a:rPr lang="en-US" sz="2800" i="1" dirty="0">
                <a:solidFill>
                  <a:schemeClr val="accent6">
                    <a:lumMod val="20000"/>
                    <a:lumOff val="80000"/>
                  </a:schemeClr>
                </a:solidFill>
              </a:rPr>
              <a:t>The God we worship</a:t>
            </a:r>
          </a:p>
          <a:p>
            <a:pPr marL="971550" lvl="1" indent="-514350">
              <a:buFont typeface="+mj-lt"/>
              <a:buAutoNum type="arabicPeriod"/>
            </a:pPr>
            <a:r>
              <a:rPr lang="en-US" sz="2800" i="1" dirty="0">
                <a:solidFill>
                  <a:schemeClr val="accent6">
                    <a:lumMod val="20000"/>
                    <a:lumOff val="80000"/>
                  </a:schemeClr>
                </a:solidFill>
              </a:rPr>
              <a:t>How could that be overdone?</a:t>
            </a:r>
          </a:p>
          <a:p>
            <a:pPr marL="971550" lvl="1" indent="-514350">
              <a:buFont typeface="+mj-lt"/>
              <a:buAutoNum type="arabicPeriod"/>
            </a:pPr>
            <a:r>
              <a:rPr lang="en-US" sz="2800" i="1" dirty="0">
                <a:solidFill>
                  <a:schemeClr val="accent6">
                    <a:lumMod val="20000"/>
                    <a:lumOff val="80000"/>
                  </a:schemeClr>
                </a:solidFill>
              </a:rPr>
              <a:t>Praise involves – not what you </a:t>
            </a:r>
            <a:r>
              <a:rPr lang="en-US" sz="2800" i="1" u="sng" dirty="0">
                <a:solidFill>
                  <a:schemeClr val="accent6">
                    <a:lumMod val="20000"/>
                    <a:lumOff val="80000"/>
                  </a:schemeClr>
                </a:solidFill>
              </a:rPr>
              <a:t>get</a:t>
            </a:r>
            <a:r>
              <a:rPr lang="en-US" sz="2800" i="1" dirty="0">
                <a:solidFill>
                  <a:schemeClr val="accent6">
                    <a:lumMod val="20000"/>
                    <a:lumOff val="80000"/>
                  </a:schemeClr>
                </a:solidFill>
              </a:rPr>
              <a:t> – but what you </a:t>
            </a:r>
            <a:r>
              <a:rPr lang="en-US" sz="2800" i="1" u="sng" dirty="0">
                <a:solidFill>
                  <a:schemeClr val="accent6">
                    <a:lumMod val="20000"/>
                    <a:lumOff val="80000"/>
                  </a:schemeClr>
                </a:solidFill>
              </a:rPr>
              <a:t>give</a:t>
            </a:r>
            <a:r>
              <a:rPr lang="en-US" sz="2800" i="1" dirty="0">
                <a:solidFill>
                  <a:schemeClr val="accent6">
                    <a:lumMod val="20000"/>
                    <a:lumOff val="80000"/>
                  </a:schemeClr>
                </a:solidFill>
              </a:rPr>
              <a:t>!</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Eph. 5:19 </a:t>
            </a:r>
            <a:r>
              <a:rPr lang="en-US" sz="2800" dirty="0">
                <a:solidFill>
                  <a:schemeClr val="accent6">
                    <a:lumMod val="20000"/>
                    <a:lumOff val="80000"/>
                  </a:schemeClr>
                </a:solidFill>
              </a:rPr>
              <a:t>– singing to the Lord</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Heb. 2:12 </a:t>
            </a:r>
            <a:r>
              <a:rPr lang="en-US" sz="2800" dirty="0">
                <a:solidFill>
                  <a:schemeClr val="accent6">
                    <a:lumMod val="20000"/>
                    <a:lumOff val="80000"/>
                  </a:schemeClr>
                </a:solidFill>
              </a:rPr>
              <a:t>– in midst of assembly I will praise you</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2000"/>
                                        <p:tgtEl>
                                          <p:spTgt spid="7">
                                            <p:txEl>
                                              <p:pRg st="5" end="5"/>
                                            </p:txEl>
                                          </p:spTgt>
                                        </p:tgtEl>
                                      </p:cBhvr>
                                    </p:animEffect>
                                    <p:anim calcmode="lin" valueType="num">
                                      <p:cBhvr>
                                        <p:cTn id="8"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Effect transition="in" filter="fade">
                                      <p:cBhvr>
                                        <p:cTn id="15" dur="2000"/>
                                        <p:tgtEl>
                                          <p:spTgt spid="7">
                                            <p:txEl>
                                              <p:pRg st="6" end="6"/>
                                            </p:txEl>
                                          </p:spTgt>
                                        </p:tgtEl>
                                      </p:cBhvr>
                                    </p:animEffect>
                                    <p:anim calcmode="lin" valueType="num">
                                      <p:cBhvr>
                                        <p:cTn id="16" dur="2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2677656"/>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971550" lvl="1" indent="-514350">
              <a:buFont typeface="+mj-lt"/>
              <a:buAutoNum type="arabicPeriod"/>
            </a:pPr>
            <a:r>
              <a:rPr lang="en-US" sz="2800" i="1" dirty="0">
                <a:solidFill>
                  <a:schemeClr val="accent6">
                    <a:lumMod val="20000"/>
                    <a:lumOff val="80000"/>
                  </a:schemeClr>
                </a:solidFill>
              </a:rPr>
              <a:t>Purpose of assembling is to Worship</a:t>
            </a:r>
          </a:p>
          <a:p>
            <a:pPr marL="971550" lvl="1" indent="-514350">
              <a:buFont typeface="+mj-lt"/>
              <a:buAutoNum type="arabicPeriod"/>
            </a:pPr>
            <a:r>
              <a:rPr lang="en-US" sz="2800" i="1" dirty="0">
                <a:solidFill>
                  <a:schemeClr val="accent6">
                    <a:lumMod val="20000"/>
                    <a:lumOff val="80000"/>
                  </a:schemeClr>
                </a:solidFill>
              </a:rPr>
              <a:t>The God we worship</a:t>
            </a:r>
          </a:p>
          <a:p>
            <a:pPr marL="971550" lvl="1" indent="-514350">
              <a:buFont typeface="+mj-lt"/>
              <a:buAutoNum type="arabicPeriod"/>
            </a:pPr>
            <a:r>
              <a:rPr lang="en-US" sz="2800" i="1" dirty="0">
                <a:solidFill>
                  <a:schemeClr val="accent6">
                    <a:lumMod val="20000"/>
                    <a:lumOff val="80000"/>
                  </a:schemeClr>
                </a:solidFill>
              </a:rPr>
              <a:t>How could that be overdone?</a:t>
            </a:r>
          </a:p>
          <a:p>
            <a:pPr marL="971550" lvl="1" indent="-514350">
              <a:buFont typeface="+mj-lt"/>
              <a:buAutoNum type="arabicPeriod"/>
            </a:pPr>
            <a:r>
              <a:rPr lang="en-US" sz="2800" i="1" dirty="0">
                <a:solidFill>
                  <a:schemeClr val="accent6">
                    <a:lumMod val="20000"/>
                    <a:lumOff val="80000"/>
                  </a:schemeClr>
                </a:solidFill>
              </a:rPr>
              <a:t>Praise involves – not what you get – but what you give!</a:t>
            </a:r>
          </a:p>
          <a:p>
            <a:pPr marL="971550" lvl="1" indent="-514350">
              <a:buFont typeface="+mj-lt"/>
              <a:buAutoNum type="arabicPeriod"/>
            </a:pPr>
            <a:r>
              <a:rPr lang="en-US" sz="2800" i="1" dirty="0">
                <a:solidFill>
                  <a:schemeClr val="accent6">
                    <a:lumMod val="20000"/>
                    <a:lumOff val="80000"/>
                  </a:schemeClr>
                </a:solidFill>
              </a:rPr>
              <a:t>Attitude is true worship – is joy</a:t>
            </a:r>
            <a:endParaRPr lang="en-US" sz="2800" dirty="0">
              <a:solidFill>
                <a:schemeClr val="accent6">
                  <a:lumMod val="20000"/>
                  <a:lumOff val="80000"/>
                </a:scheme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52400" y="1066800"/>
            <a:ext cx="8839200" cy="4524315"/>
          </a:xfrm>
          <a:prstGeom prst="rect">
            <a:avLst/>
          </a:prstGeom>
          <a:noFill/>
          <a:ln w="9525">
            <a:noFill/>
            <a:miter lim="800000"/>
            <a:headEnd/>
            <a:tailEnd/>
          </a:ln>
          <a:effectLst/>
        </p:spPr>
        <p:txBody>
          <a:bodyPr>
            <a:spAutoFit/>
          </a:bodyPr>
          <a:lstStyle/>
          <a:p>
            <a:r>
              <a:rPr lang="en-US" sz="2400" dirty="0">
                <a:solidFill>
                  <a:schemeClr val="accent6">
                    <a:lumMod val="20000"/>
                    <a:lumOff val="80000"/>
                  </a:schemeClr>
                </a:solidFill>
                <a:latin typeface="Times New Roman" pitchFamily="18" charset="0"/>
                <a:cs typeface="Times New Roman" pitchFamily="18" charset="0"/>
              </a:rPr>
              <a:t>1 Oh come, let us sing to the LORD! Let us shout joyfully to the Rock of our salvation. </a:t>
            </a:r>
          </a:p>
          <a:p>
            <a:r>
              <a:rPr lang="en-US" sz="2400" dirty="0">
                <a:solidFill>
                  <a:schemeClr val="accent6">
                    <a:lumMod val="20000"/>
                    <a:lumOff val="80000"/>
                  </a:schemeClr>
                </a:solidFill>
                <a:latin typeface="Times New Roman" pitchFamily="18" charset="0"/>
                <a:cs typeface="Times New Roman" pitchFamily="18" charset="0"/>
              </a:rPr>
              <a:t>2 Let us come before His presence with thanksgiving; Let us shout joyfully to Him with psalms. </a:t>
            </a:r>
          </a:p>
          <a:p>
            <a:r>
              <a:rPr lang="en-US" sz="2400" dirty="0">
                <a:solidFill>
                  <a:schemeClr val="accent6">
                    <a:lumMod val="20000"/>
                    <a:lumOff val="80000"/>
                  </a:schemeClr>
                </a:solidFill>
                <a:latin typeface="Times New Roman" pitchFamily="18" charset="0"/>
                <a:cs typeface="Times New Roman" pitchFamily="18" charset="0"/>
              </a:rPr>
              <a:t>3 For the LORD is the great God, And the great King above all gods. </a:t>
            </a:r>
          </a:p>
          <a:p>
            <a:r>
              <a:rPr lang="en-US" sz="2400" dirty="0">
                <a:solidFill>
                  <a:schemeClr val="accent6">
                    <a:lumMod val="20000"/>
                    <a:lumOff val="80000"/>
                  </a:schemeClr>
                </a:solidFill>
                <a:latin typeface="Times New Roman" pitchFamily="18" charset="0"/>
                <a:cs typeface="Times New Roman" pitchFamily="18" charset="0"/>
              </a:rPr>
              <a:t>4 In His hand are the deep places of the earth; The heights of the hills are His also. </a:t>
            </a:r>
          </a:p>
          <a:p>
            <a:r>
              <a:rPr lang="en-US" sz="2400" dirty="0">
                <a:solidFill>
                  <a:schemeClr val="accent6">
                    <a:lumMod val="20000"/>
                    <a:lumOff val="80000"/>
                  </a:schemeClr>
                </a:solidFill>
                <a:latin typeface="Times New Roman" pitchFamily="18" charset="0"/>
                <a:cs typeface="Times New Roman" pitchFamily="18" charset="0"/>
              </a:rPr>
              <a:t>5 The sea is His, for He made it; And His hands formed the dry land. </a:t>
            </a:r>
          </a:p>
          <a:p>
            <a:r>
              <a:rPr lang="en-US" sz="2400" dirty="0">
                <a:solidFill>
                  <a:schemeClr val="accent6">
                    <a:lumMod val="20000"/>
                    <a:lumOff val="80000"/>
                  </a:schemeClr>
                </a:solidFill>
                <a:latin typeface="Times New Roman" pitchFamily="18" charset="0"/>
                <a:cs typeface="Times New Roman" pitchFamily="18" charset="0"/>
              </a:rPr>
              <a:t>6 Oh come, let us worship and bow down; Let us kneel before the LORD our Maker. </a:t>
            </a:r>
          </a:p>
          <a:p>
            <a:r>
              <a:rPr lang="en-US" sz="2400" dirty="0">
                <a:solidFill>
                  <a:schemeClr val="accent6">
                    <a:lumMod val="20000"/>
                    <a:lumOff val="80000"/>
                  </a:schemeClr>
                </a:solidFill>
                <a:latin typeface="Times New Roman" pitchFamily="18" charset="0"/>
                <a:cs typeface="Times New Roman" pitchFamily="18" charset="0"/>
              </a:rPr>
              <a:t>7 For He is our God, And we are the people of His pasture, And the sheep of His hand. Today, if you will hear His voice:</a:t>
            </a:r>
          </a:p>
        </p:txBody>
      </p:sp>
      <p:sp>
        <p:nvSpPr>
          <p:cNvPr id="3" name="TextBox 2"/>
          <p:cNvSpPr txBox="1"/>
          <p:nvPr/>
        </p:nvSpPr>
        <p:spPr>
          <a:xfrm>
            <a:off x="2514600" y="228600"/>
            <a:ext cx="4038600" cy="584775"/>
          </a:xfrm>
          <a:prstGeom prst="rect">
            <a:avLst/>
          </a:prstGeom>
          <a:noFill/>
        </p:spPr>
        <p:txBody>
          <a:bodyPr wrap="square" rtlCol="0">
            <a:spAutoFit/>
          </a:bodyPr>
          <a:lstStyle/>
          <a:p>
            <a:pPr algn="ctr"/>
            <a:r>
              <a:rPr lang="en-US" sz="3200" dirty="0">
                <a:solidFill>
                  <a:srgbClr val="FFFF00"/>
                </a:solidFill>
                <a:latin typeface="+mj-lt"/>
              </a:rPr>
              <a:t>Psalm 95</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3970318"/>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457200" indent="-457200">
              <a:buFont typeface="+mj-lt"/>
              <a:buAutoNum type="alphaUcPeriod"/>
            </a:pPr>
            <a:r>
              <a:rPr lang="en-US" sz="2800" b="1" u="sng" dirty="0">
                <a:solidFill>
                  <a:schemeClr val="accent6">
                    <a:lumMod val="20000"/>
                    <a:lumOff val="80000"/>
                  </a:schemeClr>
                </a:solidFill>
              </a:rPr>
              <a:t>Be Strengthen Spiritually</a:t>
            </a:r>
          </a:p>
          <a:p>
            <a:pPr marL="971550" lvl="1" indent="-514350">
              <a:buFont typeface="+mj-lt"/>
              <a:buAutoNum type="arabicPeriod"/>
            </a:pPr>
            <a:r>
              <a:rPr lang="en-US" sz="2800" i="1" dirty="0">
                <a:solidFill>
                  <a:schemeClr val="accent6">
                    <a:lumMod val="20000"/>
                    <a:lumOff val="80000"/>
                  </a:schemeClr>
                </a:solidFill>
              </a:rPr>
              <a:t>Are edified when we study and worship together</a:t>
            </a:r>
            <a:endParaRPr lang="en-US" sz="2800" dirty="0">
              <a:solidFill>
                <a:schemeClr val="accent6">
                  <a:lumMod val="20000"/>
                  <a:lumOff val="80000"/>
                </a:schemeClr>
              </a:solidFill>
            </a:endParaRP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Eph. 4:12, 16; 5:19</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1 Cor. 14:1-5</a:t>
            </a:r>
          </a:p>
          <a:p>
            <a:pPr marL="971550" lvl="1" indent="-514350">
              <a:buFont typeface="+mj-lt"/>
              <a:buAutoNum type="arabicPeriod"/>
            </a:pPr>
            <a:r>
              <a:rPr lang="en-US" sz="2800" i="1" dirty="0">
                <a:solidFill>
                  <a:schemeClr val="accent6">
                    <a:lumMod val="20000"/>
                    <a:lumOff val="80000"/>
                  </a:schemeClr>
                </a:solidFill>
              </a:rPr>
              <a:t>Faith is built and strengthened by word of God</a:t>
            </a:r>
            <a:endParaRPr lang="en-US" sz="2800" dirty="0">
              <a:solidFill>
                <a:schemeClr val="accent6">
                  <a:lumMod val="20000"/>
                  <a:lumOff val="80000"/>
                </a:schemeClr>
              </a:solidFill>
            </a:endParaRP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Acts 20:32</a:t>
            </a:r>
            <a:endParaRPr lang="en-US" sz="2800" dirty="0">
              <a:solidFill>
                <a:schemeClr val="accent6">
                  <a:lumMod val="20000"/>
                  <a:lumOff val="80000"/>
                </a:schemeClr>
              </a:solidFill>
            </a:endParaRP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Rom. 10:17</a:t>
            </a:r>
            <a:endParaRPr lang="en-US" sz="2800" dirty="0">
              <a:solidFill>
                <a:schemeClr val="accent6">
                  <a:lumMod val="20000"/>
                  <a:lumOff val="80000"/>
                </a:schemeClr>
              </a:solidFill>
            </a:endParaRPr>
          </a:p>
          <a:p>
            <a:pPr marL="1428750" lvl="2" indent="-514350">
              <a:buFont typeface="+mj-lt"/>
              <a:buAutoNum type="alphaLcPeriod"/>
            </a:pPr>
            <a:r>
              <a:rPr lang="en-US" sz="2800" dirty="0">
                <a:solidFill>
                  <a:schemeClr val="accent6">
                    <a:lumMod val="20000"/>
                    <a:lumOff val="80000"/>
                  </a:schemeClr>
                </a:solidFill>
              </a:rPr>
              <a:t>Why Bible Classes are important</a:t>
            </a:r>
            <a:endParaRPr lang="en-US" sz="2800" dirty="0">
              <a:solidFill>
                <a:srgbClr val="FFFF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228600"/>
            <a:ext cx="86106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2246769"/>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Worship God</a:t>
            </a:r>
          </a:p>
          <a:p>
            <a:pPr marL="457200" indent="-457200">
              <a:buFont typeface="+mj-lt"/>
              <a:buAutoNum type="alphaUcPeriod"/>
            </a:pPr>
            <a:r>
              <a:rPr lang="en-US" sz="2800" b="1" u="sng" dirty="0">
                <a:solidFill>
                  <a:schemeClr val="accent6">
                    <a:lumMod val="20000"/>
                    <a:lumOff val="80000"/>
                  </a:schemeClr>
                </a:solidFill>
              </a:rPr>
              <a:t>Be Strengthen Spiritually</a:t>
            </a:r>
          </a:p>
          <a:p>
            <a:pPr marL="457200" indent="-457200">
              <a:buFont typeface="+mj-lt"/>
              <a:buAutoNum type="alphaUcPeriod"/>
            </a:pPr>
            <a:r>
              <a:rPr lang="en-US" sz="2800" b="1" u="sng" dirty="0">
                <a:solidFill>
                  <a:schemeClr val="accent6">
                    <a:lumMod val="20000"/>
                    <a:lumOff val="80000"/>
                  </a:schemeClr>
                </a:solidFill>
              </a:rPr>
              <a:t>Encourage &amp; Strengthen Others</a:t>
            </a:r>
          </a:p>
          <a:p>
            <a:pPr marL="971550" lvl="1" indent="-514350">
              <a:buFont typeface="+mj-lt"/>
              <a:buAutoNum type="arabicPeriod"/>
            </a:pPr>
            <a:r>
              <a:rPr lang="en-US" sz="2800" i="1" dirty="0">
                <a:solidFill>
                  <a:schemeClr val="accent6">
                    <a:lumMod val="20000"/>
                    <a:lumOff val="80000"/>
                  </a:schemeClr>
                </a:solidFill>
              </a:rPr>
              <a:t>We provoke &amp; encourage one another </a:t>
            </a:r>
            <a:r>
              <a:rPr lang="en-US" sz="2800" i="1" dirty="0">
                <a:solidFill>
                  <a:srgbClr val="FFFF00"/>
                </a:solidFill>
              </a:rPr>
              <a:t>(Heb. 10:24-25)</a:t>
            </a:r>
          </a:p>
          <a:p>
            <a:pPr marL="971550" lvl="1" indent="-514350">
              <a:buFont typeface="+mj-lt"/>
              <a:buAutoNum type="arabicPeriod"/>
            </a:pPr>
            <a:r>
              <a:rPr lang="en-US" sz="2800" i="1" dirty="0">
                <a:solidFill>
                  <a:schemeClr val="accent6">
                    <a:lumMod val="20000"/>
                    <a:lumOff val="80000"/>
                  </a:schemeClr>
                </a:solidFill>
              </a:rPr>
              <a:t> We sing to each other </a:t>
            </a:r>
            <a:r>
              <a:rPr lang="en-US" sz="2800" i="1" dirty="0">
                <a:solidFill>
                  <a:srgbClr val="FFFF00"/>
                </a:solidFill>
              </a:rPr>
              <a:t>(Eph. 5:19)</a:t>
            </a:r>
            <a:endParaRPr lang="en-US" sz="2800" dirty="0">
              <a:solidFill>
                <a:srgbClr val="FFFF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6858000" y="1295400"/>
            <a:ext cx="1932791" cy="3733800"/>
          </a:xfrm>
          <a:prstGeom prst="rect">
            <a:avLst/>
          </a:prstGeom>
          <a:noFill/>
        </p:spPr>
      </p:pic>
      <p:sp>
        <p:nvSpPr>
          <p:cNvPr id="5" name="Rectangle 4"/>
          <p:cNvSpPr/>
          <p:nvPr/>
        </p:nvSpPr>
        <p:spPr>
          <a:xfrm>
            <a:off x="0" y="138847"/>
            <a:ext cx="9144000" cy="24519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9600" b="1" dirty="0">
                <a:ln w="50800"/>
                <a:solidFill>
                  <a:prstClr val="white">
                    <a:shade val="50000"/>
                  </a:prstClr>
                </a:solidFill>
                <a:latin typeface="+mj-lt"/>
              </a:rPr>
              <a:t>Why Are You Here</a:t>
            </a:r>
          </a:p>
        </p:txBody>
      </p:sp>
      <p:sp>
        <p:nvSpPr>
          <p:cNvPr id="6" name="TextBox 5"/>
          <p:cNvSpPr txBox="1"/>
          <p:nvPr/>
        </p:nvSpPr>
        <p:spPr>
          <a:xfrm>
            <a:off x="1371600" y="3429000"/>
            <a:ext cx="6096000" cy="2308324"/>
          </a:xfrm>
          <a:prstGeom prst="rect">
            <a:avLst/>
          </a:prstGeom>
          <a:noFill/>
        </p:spPr>
        <p:txBody>
          <a:bodyPr wrap="square" rtlCol="0">
            <a:spAutoFit/>
          </a:bodyPr>
          <a:lstStyle/>
          <a:p>
            <a:pPr marL="457200" indent="-457200">
              <a:lnSpc>
                <a:spcPct val="150000"/>
              </a:lnSpc>
              <a:buFont typeface="Arial" pitchFamily="34" charset="0"/>
              <a:buChar char="•"/>
            </a:pPr>
            <a:r>
              <a:rPr lang="en-US" sz="3200" b="1" dirty="0">
                <a:solidFill>
                  <a:schemeClr val="accent6">
                    <a:lumMod val="20000"/>
                    <a:lumOff val="80000"/>
                  </a:schemeClr>
                </a:solidFill>
              </a:rPr>
              <a:t>Worship God</a:t>
            </a:r>
          </a:p>
          <a:p>
            <a:pPr marL="457200" indent="-457200">
              <a:lnSpc>
                <a:spcPct val="150000"/>
              </a:lnSpc>
              <a:buFont typeface="Arial" pitchFamily="34" charset="0"/>
              <a:buChar char="•"/>
            </a:pPr>
            <a:r>
              <a:rPr lang="en-US" sz="3200" b="1" dirty="0">
                <a:solidFill>
                  <a:schemeClr val="accent6">
                    <a:lumMod val="20000"/>
                    <a:lumOff val="80000"/>
                  </a:schemeClr>
                </a:solidFill>
              </a:rPr>
              <a:t>Be Strengthen Spiritually</a:t>
            </a:r>
          </a:p>
          <a:p>
            <a:pPr marL="457200" indent="-457200">
              <a:lnSpc>
                <a:spcPct val="150000"/>
              </a:lnSpc>
              <a:buFont typeface="Arial" pitchFamily="34" charset="0"/>
              <a:buChar char="•"/>
            </a:pPr>
            <a:r>
              <a:rPr lang="en-US" sz="3200" b="1" dirty="0">
                <a:solidFill>
                  <a:schemeClr val="accent6">
                    <a:lumMod val="20000"/>
                    <a:lumOff val="80000"/>
                  </a:schemeClr>
                </a:solidFill>
              </a:rPr>
              <a:t>Encourage &amp; Strengthen Others</a:t>
            </a:r>
            <a:endParaRPr lang="en-US" sz="3200" dirty="0">
              <a:solidFill>
                <a:srgbClr val="FFFF00"/>
              </a:solidFill>
            </a:endParaRPr>
          </a:p>
        </p:txBody>
      </p:sp>
      <p:pic>
        <p:nvPicPr>
          <p:cNvPr id="7" name="Picture 2" descr="Church Service Bible Reading"/>
          <p:cNvPicPr>
            <a:picLocks noChangeAspect="1" noChangeArrowheads="1"/>
          </p:cNvPicPr>
          <p:nvPr/>
        </p:nvPicPr>
        <p:blipFill>
          <a:blip r:embed="rId3" cstate="print"/>
          <a:srcRect/>
          <a:stretch>
            <a:fillRect/>
          </a:stretch>
        </p:blipFill>
        <p:spPr bwMode="auto">
          <a:xfrm>
            <a:off x="533400" y="1524000"/>
            <a:ext cx="2100841" cy="1881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Oval 1">
            <a:extLst>
              <a:ext uri="{FF2B5EF4-FFF2-40B4-BE49-F238E27FC236}">
                <a16:creationId xmlns:a16="http://schemas.microsoft.com/office/drawing/2014/main" id="{AA2DA914-7158-4B63-A6F9-AF8E7506F04F}"/>
              </a:ext>
            </a:extLst>
          </p:cNvPr>
          <p:cNvSpPr/>
          <p:nvPr/>
        </p:nvSpPr>
        <p:spPr>
          <a:xfrm>
            <a:off x="1295400" y="3405088"/>
            <a:ext cx="3048000" cy="93831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2590800" y="2057400"/>
            <a:ext cx="1498899" cy="2895600"/>
          </a:xfrm>
          <a:prstGeom prst="rect">
            <a:avLst/>
          </a:prstGeom>
          <a:noFill/>
        </p:spPr>
      </p:pic>
      <p:sp>
        <p:nvSpPr>
          <p:cNvPr id="5" name="Rectangle 4"/>
          <p:cNvSpPr/>
          <p:nvPr/>
        </p:nvSpPr>
        <p:spPr>
          <a:xfrm>
            <a:off x="-304800" y="914400"/>
            <a:ext cx="3761592" cy="48115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7200" b="1" dirty="0">
                <a:ln w="50800"/>
                <a:solidFill>
                  <a:prstClr val="white">
                    <a:shade val="50000"/>
                  </a:prstClr>
                </a:solidFill>
                <a:latin typeface="+mj-lt"/>
              </a:rPr>
              <a:t>Why</a:t>
            </a:r>
          </a:p>
          <a:p>
            <a:pPr algn="ctr">
              <a:lnSpc>
                <a:spcPts val="9200"/>
              </a:lnSpc>
            </a:pPr>
            <a:r>
              <a:rPr lang="en-US" sz="7200" b="1" dirty="0">
                <a:ln w="50800"/>
                <a:solidFill>
                  <a:prstClr val="white">
                    <a:shade val="50000"/>
                  </a:prstClr>
                </a:solidFill>
                <a:latin typeface="+mj-lt"/>
              </a:rPr>
              <a:t>Are</a:t>
            </a:r>
          </a:p>
          <a:p>
            <a:pPr algn="ctr">
              <a:lnSpc>
                <a:spcPts val="9200"/>
              </a:lnSpc>
            </a:pPr>
            <a:r>
              <a:rPr lang="en-US" sz="7200" b="1" dirty="0">
                <a:ln w="50800"/>
                <a:solidFill>
                  <a:prstClr val="white">
                    <a:shade val="50000"/>
                  </a:prstClr>
                </a:solidFill>
                <a:latin typeface="+mj-lt"/>
              </a:rPr>
              <a:t>You</a:t>
            </a:r>
          </a:p>
          <a:p>
            <a:pPr algn="ctr">
              <a:lnSpc>
                <a:spcPts val="9200"/>
              </a:lnSpc>
            </a:pPr>
            <a:r>
              <a:rPr lang="en-US" sz="7200" b="1" dirty="0">
                <a:ln w="50800"/>
                <a:solidFill>
                  <a:prstClr val="white">
                    <a:shade val="50000"/>
                  </a:prstClr>
                </a:solidFill>
                <a:latin typeface="+mj-lt"/>
              </a:rPr>
              <a:t>Here</a:t>
            </a:r>
          </a:p>
        </p:txBody>
      </p:sp>
      <p:sp>
        <p:nvSpPr>
          <p:cNvPr id="4" name="Rounded Rectangle 3"/>
          <p:cNvSpPr/>
          <p:nvPr/>
        </p:nvSpPr>
        <p:spPr>
          <a:xfrm>
            <a:off x="4343400" y="6858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sp>
        <p:nvSpPr>
          <p:cNvPr id="6" name="Rounded Rectangle 5"/>
          <p:cNvSpPr/>
          <p:nvPr/>
        </p:nvSpPr>
        <p:spPr>
          <a:xfrm>
            <a:off x="4343400" y="20574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7" name="Rounded Rectangle 6"/>
          <p:cNvSpPr/>
          <p:nvPr/>
        </p:nvSpPr>
        <p:spPr>
          <a:xfrm>
            <a:off x="4343400" y="34290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381000"/>
            <a:ext cx="7162800" cy="954107"/>
          </a:xfrm>
          <a:prstGeom prst="rect">
            <a:avLst/>
          </a:prstGeom>
          <a:noFill/>
        </p:spPr>
        <p:txBody>
          <a:bodyPr wrap="square" rtlCol="0">
            <a:spAutoFit/>
          </a:bodyPr>
          <a:lstStyle/>
          <a:p>
            <a:pPr algn="ctr"/>
            <a:r>
              <a:rPr lang="en-US" sz="2800" dirty="0">
                <a:solidFill>
                  <a:schemeClr val="accent6">
                    <a:lumMod val="20000"/>
                    <a:lumOff val="80000"/>
                  </a:schemeClr>
                </a:solidFill>
                <a:latin typeface="+mj-lt"/>
              </a:rPr>
              <a:t>Are Occasions When People Go Places</a:t>
            </a:r>
          </a:p>
          <a:p>
            <a:pPr algn="ctr"/>
            <a:r>
              <a:rPr lang="en-US" sz="2800" dirty="0">
                <a:solidFill>
                  <a:schemeClr val="accent6">
                    <a:lumMod val="20000"/>
                    <a:lumOff val="80000"/>
                  </a:schemeClr>
                </a:solidFill>
                <a:latin typeface="+mj-lt"/>
              </a:rPr>
              <a:t>Have to Wonder “Why Even Bother?”</a:t>
            </a:r>
          </a:p>
        </p:txBody>
      </p:sp>
      <p:sp>
        <p:nvSpPr>
          <p:cNvPr id="5" name="TextBox 4"/>
          <p:cNvSpPr txBox="1"/>
          <p:nvPr/>
        </p:nvSpPr>
        <p:spPr>
          <a:xfrm>
            <a:off x="914400" y="1905000"/>
            <a:ext cx="7696200" cy="3785652"/>
          </a:xfrm>
          <a:prstGeom prst="rect">
            <a:avLst/>
          </a:prstGeom>
          <a:noFill/>
        </p:spPr>
        <p:txBody>
          <a:bodyPr wrap="square" rtlCol="0">
            <a:spAutoFit/>
          </a:bodyPr>
          <a:lstStyle/>
          <a:p>
            <a:pPr>
              <a:lnSpc>
                <a:spcPct val="150000"/>
              </a:lnSpc>
              <a:buFont typeface="Wingdings" pitchFamily="2" charset="2"/>
              <a:buChar char="Ø"/>
            </a:pPr>
            <a:r>
              <a:rPr lang="en-US" sz="3200" i="1" dirty="0">
                <a:solidFill>
                  <a:schemeClr val="tx2">
                    <a:lumMod val="40000"/>
                    <a:lumOff val="60000"/>
                  </a:schemeClr>
                </a:solidFill>
              </a:rPr>
              <a:t> Go to doctor – don’t ever do what he says</a:t>
            </a:r>
          </a:p>
          <a:p>
            <a:pPr>
              <a:lnSpc>
                <a:spcPct val="150000"/>
              </a:lnSpc>
              <a:buFont typeface="Wingdings" pitchFamily="2" charset="2"/>
              <a:buChar char="Ø"/>
            </a:pPr>
            <a:r>
              <a:rPr lang="en-US" sz="3200" i="1" dirty="0">
                <a:solidFill>
                  <a:schemeClr val="tx2">
                    <a:lumMod val="40000"/>
                    <a:lumOff val="60000"/>
                  </a:schemeClr>
                </a:solidFill>
              </a:rPr>
              <a:t> Go to family reunion – don’t talk with anyone</a:t>
            </a:r>
          </a:p>
          <a:p>
            <a:pPr>
              <a:lnSpc>
                <a:spcPct val="150000"/>
              </a:lnSpc>
              <a:buFont typeface="Wingdings" pitchFamily="2" charset="2"/>
              <a:buChar char="Ø"/>
            </a:pPr>
            <a:r>
              <a:rPr lang="en-US" sz="3200" i="1" dirty="0">
                <a:solidFill>
                  <a:schemeClr val="tx2">
                    <a:lumMod val="40000"/>
                    <a:lumOff val="60000"/>
                  </a:schemeClr>
                </a:solidFill>
              </a:rPr>
              <a:t> Go to a restaurant – don’t eat anything</a:t>
            </a:r>
          </a:p>
          <a:p>
            <a:pPr>
              <a:lnSpc>
                <a:spcPct val="150000"/>
              </a:lnSpc>
              <a:buFont typeface="Wingdings" pitchFamily="2" charset="2"/>
              <a:buChar char="Ø"/>
            </a:pPr>
            <a:r>
              <a:rPr lang="en-US" sz="3200" i="1" dirty="0">
                <a:solidFill>
                  <a:schemeClr val="tx2">
                    <a:lumMod val="40000"/>
                    <a:lumOff val="60000"/>
                  </a:schemeClr>
                </a:solidFill>
              </a:rPr>
              <a:t> Go hunting – don’t take a weapon</a:t>
            </a:r>
          </a:p>
          <a:p>
            <a:pPr>
              <a:lnSpc>
                <a:spcPct val="150000"/>
              </a:lnSpc>
              <a:buFont typeface="Wingdings" pitchFamily="2" charset="2"/>
              <a:buChar char="Ø"/>
            </a:pPr>
            <a:r>
              <a:rPr lang="en-US" sz="3200" i="1" dirty="0">
                <a:solidFill>
                  <a:schemeClr val="tx2">
                    <a:lumMod val="40000"/>
                    <a:lumOff val="60000"/>
                  </a:schemeClr>
                </a:solidFill>
              </a:rPr>
              <a:t> Go to school – but refuse to study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p:cTn id="19"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p:cTn id="25"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p:cTn id="31"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5">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152400"/>
            <a:ext cx="8686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2677656"/>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If don’t half come?</a:t>
            </a:r>
          </a:p>
          <a:p>
            <a:pPr marL="971550" lvl="1" indent="-514350">
              <a:buFont typeface="+mj-lt"/>
              <a:buAutoNum type="arabicPeriod"/>
            </a:pPr>
            <a:r>
              <a:rPr lang="en-US" sz="2800" i="1" dirty="0">
                <a:solidFill>
                  <a:schemeClr val="accent6">
                    <a:lumMod val="20000"/>
                    <a:lumOff val="80000"/>
                  </a:schemeClr>
                </a:solidFill>
              </a:rPr>
              <a:t>One whose purpose is to worship – attend all they can </a:t>
            </a:r>
            <a:r>
              <a:rPr lang="en-US" sz="2800" i="1" dirty="0">
                <a:solidFill>
                  <a:srgbClr val="FFFF00"/>
                </a:solidFill>
              </a:rPr>
              <a:t>(Heb. 10:25)</a:t>
            </a:r>
          </a:p>
          <a:p>
            <a:pPr marL="971550" lvl="1" indent="-514350">
              <a:buFont typeface="+mj-lt"/>
              <a:buAutoNum type="arabicPeriod"/>
            </a:pPr>
            <a:r>
              <a:rPr lang="en-US" sz="2800" i="1" dirty="0">
                <a:solidFill>
                  <a:schemeClr val="accent6">
                    <a:lumMod val="20000"/>
                    <a:lumOff val="80000"/>
                  </a:schemeClr>
                </a:solidFill>
              </a:rPr>
              <a:t>One who willfully misses a lot – not really interested in worship, praise &amp; honor of God</a:t>
            </a:r>
          </a:p>
          <a:p>
            <a:pPr marL="971550" lvl="1" indent="-514350">
              <a:buFont typeface="+mj-lt"/>
              <a:buAutoNum type="arabicPeriod"/>
            </a:pPr>
            <a:r>
              <a:rPr lang="en-US" sz="2800" i="1" dirty="0">
                <a:solidFill>
                  <a:schemeClr val="accent6">
                    <a:lumMod val="20000"/>
                    <a:lumOff val="80000"/>
                  </a:schemeClr>
                </a:solidFill>
              </a:rPr>
              <a:t>So, why bother coming at all?</a:t>
            </a:r>
            <a:endParaRPr lang="en-US" sz="2800" dirty="0">
              <a:solidFill>
                <a:schemeClr val="accent6">
                  <a:lumMod val="20000"/>
                  <a:lumOff val="80000"/>
                </a:scheme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anim calcmode="lin" valueType="num">
                                      <p:cBhvr>
                                        <p:cTn id="8"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2000"/>
                                        <p:tgtEl>
                                          <p:spTgt spid="7">
                                            <p:txEl>
                                              <p:pRg st="2" end="2"/>
                                            </p:txEl>
                                          </p:spTgt>
                                        </p:tgtEl>
                                      </p:cBhvr>
                                    </p:animEffect>
                                    <p:anim calcmode="lin" valueType="num">
                                      <p:cBhvr>
                                        <p:cTn id="16"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fade">
                                      <p:cBhvr>
                                        <p:cTn id="23" dur="2000"/>
                                        <p:tgtEl>
                                          <p:spTgt spid="7">
                                            <p:txEl>
                                              <p:pRg st="3" end="3"/>
                                            </p:txEl>
                                          </p:spTgt>
                                        </p:tgtEl>
                                      </p:cBhvr>
                                    </p:animEffect>
                                    <p:anim calcmode="lin" valueType="num">
                                      <p:cBhvr>
                                        <p:cTn id="24"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7">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152400"/>
            <a:ext cx="8686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3970318"/>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If don’t half come?</a:t>
            </a:r>
          </a:p>
          <a:p>
            <a:pPr marL="457200" indent="-457200">
              <a:buFont typeface="+mj-lt"/>
              <a:buAutoNum type="alphaUcPeriod"/>
            </a:pPr>
            <a:r>
              <a:rPr lang="en-US" sz="2800" b="1" u="sng" dirty="0">
                <a:solidFill>
                  <a:schemeClr val="accent6">
                    <a:lumMod val="20000"/>
                    <a:lumOff val="80000"/>
                  </a:schemeClr>
                </a:solidFill>
              </a:rPr>
              <a:t>If don’t participate?</a:t>
            </a:r>
          </a:p>
          <a:p>
            <a:pPr marL="971550" lvl="1" indent="-514350">
              <a:buFont typeface="+mj-lt"/>
              <a:buAutoNum type="arabicPeriod"/>
            </a:pPr>
            <a:r>
              <a:rPr lang="en-US" sz="2800" i="1" dirty="0">
                <a:solidFill>
                  <a:schemeClr val="accent6">
                    <a:lumMod val="20000"/>
                    <a:lumOff val="80000"/>
                  </a:schemeClr>
                </a:solidFill>
              </a:rPr>
              <a:t>Worship is not a spectator sport</a:t>
            </a:r>
          </a:p>
          <a:p>
            <a:pPr marL="971550" lvl="1" indent="-514350">
              <a:buFont typeface="+mj-lt"/>
              <a:buAutoNum type="arabicPeriod"/>
            </a:pPr>
            <a:r>
              <a:rPr lang="en-US" sz="2800" i="1" dirty="0">
                <a:solidFill>
                  <a:schemeClr val="accent6">
                    <a:lumMod val="20000"/>
                    <a:lumOff val="80000"/>
                  </a:schemeClr>
                </a:solidFill>
              </a:rPr>
              <a:t>Worship requires participation:</a:t>
            </a:r>
          </a:p>
          <a:p>
            <a:pPr marL="1428750" lvl="2" indent="-514350">
              <a:buFont typeface="+mj-lt"/>
              <a:buAutoNum type="alphaLcPeriod"/>
            </a:pPr>
            <a:r>
              <a:rPr lang="en-US" sz="2800" dirty="0">
                <a:solidFill>
                  <a:schemeClr val="accent6">
                    <a:lumMod val="20000"/>
                    <a:lumOff val="80000"/>
                  </a:schemeClr>
                </a:solidFill>
              </a:rPr>
              <a:t>You must sing (Eph. 5:19; Col. 3:16)</a:t>
            </a:r>
          </a:p>
          <a:p>
            <a:pPr marL="1428750" lvl="2" indent="-514350">
              <a:buFont typeface="+mj-lt"/>
              <a:buAutoNum type="alphaLcPeriod"/>
            </a:pPr>
            <a:r>
              <a:rPr lang="en-US" sz="2800" dirty="0">
                <a:solidFill>
                  <a:schemeClr val="accent6">
                    <a:lumMod val="20000"/>
                    <a:lumOff val="80000"/>
                  </a:schemeClr>
                </a:solidFill>
              </a:rPr>
              <a:t>You must pray (1 Cor. 14:16)</a:t>
            </a:r>
          </a:p>
          <a:p>
            <a:pPr marL="1428750" lvl="2" indent="-514350">
              <a:buFont typeface="+mj-lt"/>
              <a:buAutoNum type="alphaLcPeriod"/>
            </a:pPr>
            <a:r>
              <a:rPr lang="en-US" sz="2800" dirty="0">
                <a:solidFill>
                  <a:schemeClr val="accent6">
                    <a:lumMod val="20000"/>
                    <a:lumOff val="80000"/>
                  </a:schemeClr>
                </a:solidFill>
              </a:rPr>
              <a:t>You must partake of Lord’s Supper (1 Cor. 11:27-28)</a:t>
            </a:r>
          </a:p>
          <a:p>
            <a:pPr marL="1428750" lvl="2" indent="-514350">
              <a:buFont typeface="+mj-lt"/>
              <a:buAutoNum type="alphaLcPeriod"/>
            </a:pPr>
            <a:r>
              <a:rPr lang="en-US" sz="2800" dirty="0">
                <a:solidFill>
                  <a:schemeClr val="accent6">
                    <a:lumMod val="20000"/>
                    <a:lumOff val="80000"/>
                  </a:schemeClr>
                </a:solidFill>
              </a:rPr>
              <a:t>You must give (1 Cor. 16:1-2)</a:t>
            </a:r>
          </a:p>
          <a:p>
            <a:pPr marL="971550" lvl="1" indent="-514350">
              <a:buFont typeface="+mj-lt"/>
              <a:buAutoNum type="arabicPeriod"/>
            </a:pPr>
            <a:r>
              <a:rPr lang="en-US" sz="2800" i="1" dirty="0">
                <a:solidFill>
                  <a:schemeClr val="accent6">
                    <a:lumMod val="20000"/>
                    <a:lumOff val="80000"/>
                  </a:schemeClr>
                </a:solidFill>
              </a:rPr>
              <a:t>If don’t take part – why bother?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2000"/>
                                        <p:tgtEl>
                                          <p:spTgt spid="7">
                                            <p:txEl>
                                              <p:pRg st="2" end="2"/>
                                            </p:txEl>
                                          </p:spTgt>
                                        </p:tgtEl>
                                      </p:cBhvr>
                                    </p:animEffect>
                                    <p:anim calcmode="lin" valueType="num">
                                      <p:cBhvr>
                                        <p:cTn id="8"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2000"/>
                                        <p:tgtEl>
                                          <p:spTgt spid="7">
                                            <p:txEl>
                                              <p:pRg st="3" end="3"/>
                                            </p:txEl>
                                          </p:spTgt>
                                        </p:tgtEl>
                                      </p:cBhvr>
                                    </p:animEffect>
                                    <p:anim calcmode="lin" valueType="num">
                                      <p:cBhvr>
                                        <p:cTn id="16"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2000"/>
                                        <p:tgtEl>
                                          <p:spTgt spid="7">
                                            <p:txEl>
                                              <p:pRg st="4" end="4"/>
                                            </p:txEl>
                                          </p:spTgt>
                                        </p:tgtEl>
                                      </p:cBhvr>
                                    </p:animEffect>
                                    <p:anim calcmode="lin" valueType="num">
                                      <p:cBhvr>
                                        <p:cTn id="24"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fade">
                                      <p:cBhvr>
                                        <p:cTn id="31" dur="2000"/>
                                        <p:tgtEl>
                                          <p:spTgt spid="7">
                                            <p:txEl>
                                              <p:pRg st="5" end="5"/>
                                            </p:txEl>
                                          </p:spTgt>
                                        </p:tgtEl>
                                      </p:cBhvr>
                                    </p:animEffect>
                                    <p:anim calcmode="lin" valueType="num">
                                      <p:cBhvr>
                                        <p:cTn id="32"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7">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fade">
                                      <p:cBhvr>
                                        <p:cTn id="39" dur="2000"/>
                                        <p:tgtEl>
                                          <p:spTgt spid="7">
                                            <p:txEl>
                                              <p:pRg st="6" end="6"/>
                                            </p:txEl>
                                          </p:spTgt>
                                        </p:tgtEl>
                                      </p:cBhvr>
                                    </p:animEffect>
                                    <p:anim calcmode="lin" valueType="num">
                                      <p:cBhvr>
                                        <p:cTn id="40" dur="2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7">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7">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2000"/>
                                        <p:tgtEl>
                                          <p:spTgt spid="7">
                                            <p:txEl>
                                              <p:pRg st="7" end="7"/>
                                            </p:txEl>
                                          </p:spTgt>
                                        </p:tgtEl>
                                      </p:cBhvr>
                                    </p:animEffect>
                                    <p:anim calcmode="lin" valueType="num">
                                      <p:cBhvr>
                                        <p:cTn id="48" dur="2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7">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7">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Effect transition="in" filter="fade">
                                      <p:cBhvr>
                                        <p:cTn id="55" dur="2000"/>
                                        <p:tgtEl>
                                          <p:spTgt spid="7">
                                            <p:txEl>
                                              <p:pRg st="8" end="8"/>
                                            </p:txEl>
                                          </p:spTgt>
                                        </p:tgtEl>
                                      </p:cBhvr>
                                    </p:animEffect>
                                    <p:anim calcmode="lin" valueType="num">
                                      <p:cBhvr>
                                        <p:cTn id="56" dur="2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7">
                                            <p:txEl>
                                              <p:pRg st="8" end="8"/>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7">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152400"/>
            <a:ext cx="8686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3"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3539430"/>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If don’t half come?</a:t>
            </a:r>
          </a:p>
          <a:p>
            <a:pPr marL="457200" indent="-457200">
              <a:buFont typeface="+mj-lt"/>
              <a:buAutoNum type="alphaUcPeriod"/>
            </a:pPr>
            <a:r>
              <a:rPr lang="en-US" sz="2800" b="1" u="sng" dirty="0">
                <a:solidFill>
                  <a:schemeClr val="accent6">
                    <a:lumMod val="20000"/>
                    <a:lumOff val="80000"/>
                  </a:schemeClr>
                </a:solidFill>
              </a:rPr>
              <a:t>If don’t participate?</a:t>
            </a:r>
          </a:p>
          <a:p>
            <a:pPr marL="457200" indent="-457200">
              <a:buFont typeface="+mj-lt"/>
              <a:buAutoNum type="alphaUcPeriod"/>
            </a:pPr>
            <a:r>
              <a:rPr lang="en-US" sz="2800" b="1" u="sng" dirty="0">
                <a:solidFill>
                  <a:schemeClr val="accent6">
                    <a:lumMod val="20000"/>
                    <a:lumOff val="80000"/>
                  </a:schemeClr>
                </a:solidFill>
              </a:rPr>
              <a:t>If don’t live right at other times?</a:t>
            </a:r>
          </a:p>
          <a:p>
            <a:pPr marL="971550" lvl="1" indent="-514350">
              <a:buFont typeface="+mj-lt"/>
              <a:buAutoNum type="arabicPeriod"/>
            </a:pPr>
            <a:r>
              <a:rPr lang="en-US" sz="2800" i="1" dirty="0">
                <a:solidFill>
                  <a:schemeClr val="accent6">
                    <a:lumMod val="20000"/>
                    <a:lumOff val="80000"/>
                  </a:schemeClr>
                </a:solidFill>
              </a:rPr>
              <a:t>Christian cannot continue in sin </a:t>
            </a:r>
            <a:r>
              <a:rPr lang="en-US" sz="2800" i="1" dirty="0">
                <a:solidFill>
                  <a:srgbClr val="FFFF00"/>
                </a:solidFill>
              </a:rPr>
              <a:t>(Rom. 6)</a:t>
            </a:r>
          </a:p>
          <a:p>
            <a:pPr marL="971550" lvl="1" indent="-514350">
              <a:buFont typeface="+mj-lt"/>
              <a:buAutoNum type="arabicPeriod"/>
            </a:pPr>
            <a:r>
              <a:rPr lang="en-US" sz="2800" i="1" dirty="0">
                <a:solidFill>
                  <a:schemeClr val="accent6">
                    <a:lumMod val="20000"/>
                    <a:lumOff val="80000"/>
                  </a:schemeClr>
                </a:solidFill>
              </a:rPr>
              <a:t>Sin hinders our worship</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1 Pet. 3:7</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Prov. 28:9</a:t>
            </a:r>
          </a:p>
          <a:p>
            <a:pPr marL="971550" lvl="1" indent="-514350">
              <a:buFont typeface="+mj-lt"/>
              <a:buAutoNum type="arabicPeriod"/>
            </a:pPr>
            <a:r>
              <a:rPr lang="en-US" sz="2800" i="1" dirty="0">
                <a:solidFill>
                  <a:schemeClr val="accent6">
                    <a:lumMod val="20000"/>
                    <a:lumOff val="80000"/>
                  </a:schemeClr>
                </a:solidFill>
              </a:rPr>
              <a:t>If going to continue doing wrong – why bother?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2000"/>
                                        <p:tgtEl>
                                          <p:spTgt spid="7">
                                            <p:txEl>
                                              <p:pRg st="3" end="3"/>
                                            </p:txEl>
                                          </p:spTgt>
                                        </p:tgtEl>
                                      </p:cBhvr>
                                    </p:animEffect>
                                    <p:anim calcmode="lin" valueType="num">
                                      <p:cBhvr>
                                        <p:cTn id="8" dur="2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2000"/>
                                        <p:tgtEl>
                                          <p:spTgt spid="7">
                                            <p:txEl>
                                              <p:pRg st="4" end="4"/>
                                            </p:txEl>
                                          </p:spTgt>
                                        </p:tgtEl>
                                      </p:cBhvr>
                                    </p:animEffect>
                                    <p:anim calcmode="lin" valueType="num">
                                      <p:cBhvr>
                                        <p:cTn id="16"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fade">
                                      <p:cBhvr>
                                        <p:cTn id="23" dur="2000"/>
                                        <p:tgtEl>
                                          <p:spTgt spid="7">
                                            <p:txEl>
                                              <p:pRg st="5" end="5"/>
                                            </p:txEl>
                                          </p:spTgt>
                                        </p:tgtEl>
                                      </p:cBhvr>
                                    </p:animEffect>
                                    <p:anim calcmode="lin" valueType="num">
                                      <p:cBhvr>
                                        <p:cTn id="24"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2000"/>
                                        <p:tgtEl>
                                          <p:spTgt spid="7">
                                            <p:txEl>
                                              <p:pRg st="6" end="6"/>
                                            </p:txEl>
                                          </p:spTgt>
                                        </p:tgtEl>
                                      </p:cBhvr>
                                    </p:animEffect>
                                    <p:anim calcmode="lin" valueType="num">
                                      <p:cBhvr>
                                        <p:cTn id="32" dur="2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7">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7">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animEffect transition="in" filter="fade">
                                      <p:cBhvr>
                                        <p:cTn id="39" dur="2000"/>
                                        <p:tgtEl>
                                          <p:spTgt spid="7">
                                            <p:txEl>
                                              <p:pRg st="7" end="7"/>
                                            </p:txEl>
                                          </p:spTgt>
                                        </p:tgtEl>
                                      </p:cBhvr>
                                    </p:animEffect>
                                    <p:anim calcmode="lin" valueType="num">
                                      <p:cBhvr>
                                        <p:cTn id="40" dur="2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7">
                                            <p:txEl>
                                              <p:pRg st="7" end="7"/>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7">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152400"/>
            <a:ext cx="8686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3" cstate="print"/>
          <a:srcRect/>
          <a:stretch>
            <a:fillRect/>
          </a:stretch>
        </p:blipFill>
        <p:spPr bwMode="auto">
          <a:xfrm rot="1758109">
            <a:off x="8157887" y="422738"/>
            <a:ext cx="362983" cy="736021"/>
          </a:xfrm>
          <a:prstGeom prst="rect">
            <a:avLst/>
          </a:prstGeom>
          <a:noFill/>
        </p:spPr>
      </p:pic>
      <p:sp>
        <p:nvSpPr>
          <p:cNvPr id="7" name="TextBox 6"/>
          <p:cNvSpPr txBox="1"/>
          <p:nvPr/>
        </p:nvSpPr>
        <p:spPr>
          <a:xfrm>
            <a:off x="457200" y="1600200"/>
            <a:ext cx="8382000" cy="4401205"/>
          </a:xfrm>
          <a:prstGeom prst="rect">
            <a:avLst/>
          </a:prstGeom>
          <a:noFill/>
        </p:spPr>
        <p:txBody>
          <a:bodyPr wrap="square" rtlCol="0">
            <a:spAutoFit/>
          </a:bodyPr>
          <a:lstStyle/>
          <a:p>
            <a:pPr marL="457200" indent="-457200">
              <a:buFont typeface="+mj-lt"/>
              <a:buAutoNum type="alphaUcPeriod"/>
            </a:pPr>
            <a:r>
              <a:rPr lang="en-US" sz="2800" b="1" u="sng" dirty="0">
                <a:solidFill>
                  <a:schemeClr val="accent6">
                    <a:lumMod val="20000"/>
                    <a:lumOff val="80000"/>
                  </a:schemeClr>
                </a:solidFill>
              </a:rPr>
              <a:t>If don’t half come?</a:t>
            </a:r>
          </a:p>
          <a:p>
            <a:pPr marL="457200" indent="-457200">
              <a:buFont typeface="+mj-lt"/>
              <a:buAutoNum type="alphaUcPeriod"/>
            </a:pPr>
            <a:r>
              <a:rPr lang="en-US" sz="2800" b="1" u="sng" dirty="0">
                <a:solidFill>
                  <a:schemeClr val="accent6">
                    <a:lumMod val="20000"/>
                    <a:lumOff val="80000"/>
                  </a:schemeClr>
                </a:solidFill>
              </a:rPr>
              <a:t>If don’t participate?</a:t>
            </a:r>
          </a:p>
          <a:p>
            <a:pPr marL="457200" indent="-457200">
              <a:buFont typeface="+mj-lt"/>
              <a:buAutoNum type="alphaUcPeriod"/>
            </a:pPr>
            <a:r>
              <a:rPr lang="en-US" sz="2800" b="1" u="sng" dirty="0">
                <a:solidFill>
                  <a:schemeClr val="accent6">
                    <a:lumMod val="20000"/>
                    <a:lumOff val="80000"/>
                  </a:schemeClr>
                </a:solidFill>
              </a:rPr>
              <a:t>If don’t live right at other times?</a:t>
            </a:r>
          </a:p>
          <a:p>
            <a:pPr marL="457200" indent="-457200">
              <a:buFont typeface="+mj-lt"/>
              <a:buAutoNum type="alphaUcPeriod"/>
            </a:pPr>
            <a:r>
              <a:rPr lang="en-US" sz="2800" b="1" u="sng" dirty="0">
                <a:solidFill>
                  <a:schemeClr val="accent6">
                    <a:lumMod val="20000"/>
                    <a:lumOff val="80000"/>
                  </a:schemeClr>
                </a:solidFill>
              </a:rPr>
              <a:t>If heart and mind are not in it?</a:t>
            </a:r>
          </a:p>
          <a:p>
            <a:pPr marL="971550" lvl="1" indent="-514350">
              <a:buFont typeface="+mj-lt"/>
              <a:buAutoNum type="arabicPeriod"/>
            </a:pPr>
            <a:r>
              <a:rPr lang="en-US" sz="2800" i="1" dirty="0">
                <a:solidFill>
                  <a:schemeClr val="accent6">
                    <a:lumMod val="20000"/>
                    <a:lumOff val="80000"/>
                  </a:schemeClr>
                </a:solidFill>
              </a:rPr>
              <a:t>True worship is from the heart</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John 4:24 </a:t>
            </a:r>
            <a:r>
              <a:rPr lang="en-US" sz="2800" dirty="0">
                <a:solidFill>
                  <a:schemeClr val="accent6">
                    <a:lumMod val="20000"/>
                    <a:lumOff val="80000"/>
                  </a:schemeClr>
                </a:solidFill>
              </a:rPr>
              <a:t>– in spirit as well as in truth</a:t>
            </a:r>
          </a:p>
          <a:p>
            <a:pPr marL="1428750" lvl="2" indent="-514350">
              <a:buFont typeface="+mj-lt"/>
              <a:buAutoNum type="alphaLcPeriod"/>
            </a:pPr>
            <a:r>
              <a:rPr lang="en-US" sz="2800" dirty="0">
                <a:solidFill>
                  <a:schemeClr val="accent6">
                    <a:lumMod val="20000"/>
                    <a:lumOff val="80000"/>
                  </a:schemeClr>
                </a:solidFill>
              </a:rPr>
              <a:t> </a:t>
            </a:r>
            <a:r>
              <a:rPr lang="en-US" sz="2800" dirty="0">
                <a:solidFill>
                  <a:srgbClr val="FFFF00"/>
                </a:solidFill>
              </a:rPr>
              <a:t>Eph. 5:19 </a:t>
            </a:r>
            <a:r>
              <a:rPr lang="en-US" sz="2800" dirty="0">
                <a:solidFill>
                  <a:schemeClr val="accent6">
                    <a:lumMod val="20000"/>
                    <a:lumOff val="80000"/>
                  </a:schemeClr>
                </a:solidFill>
              </a:rPr>
              <a:t>– making melody in heart</a:t>
            </a:r>
          </a:p>
          <a:p>
            <a:pPr marL="1428750" lvl="2" indent="-514350">
              <a:buFont typeface="+mj-lt"/>
              <a:buAutoNum type="alphaLcPeriod"/>
            </a:pPr>
            <a:r>
              <a:rPr lang="en-US" sz="2800" dirty="0">
                <a:solidFill>
                  <a:schemeClr val="accent6">
                    <a:lumMod val="20000"/>
                    <a:lumOff val="80000"/>
                  </a:schemeClr>
                </a:solidFill>
              </a:rPr>
              <a:t>Thinking – concentration are required</a:t>
            </a:r>
          </a:p>
          <a:p>
            <a:pPr marL="971550" lvl="1" indent="-514350">
              <a:buFont typeface="+mj-lt"/>
              <a:buAutoNum type="arabicPeriod"/>
            </a:pPr>
            <a:r>
              <a:rPr lang="en-US" sz="2800" i="1" dirty="0">
                <a:solidFill>
                  <a:schemeClr val="accent6">
                    <a:lumMod val="20000"/>
                    <a:lumOff val="80000"/>
                  </a:schemeClr>
                </a:solidFill>
              </a:rPr>
              <a:t>Possible – service to become formalism (cf. </a:t>
            </a:r>
            <a:r>
              <a:rPr lang="en-US" sz="2800" i="1" dirty="0">
                <a:solidFill>
                  <a:srgbClr val="FFFF00"/>
                </a:solidFill>
              </a:rPr>
              <a:t>Isa. 29:13</a:t>
            </a:r>
            <a:r>
              <a:rPr lang="en-US" sz="2800" i="1" dirty="0">
                <a:solidFill>
                  <a:schemeClr val="accent6">
                    <a:lumMod val="20000"/>
                    <a:lumOff val="80000"/>
                  </a:schemeClr>
                </a:solidFill>
              </a:rPr>
              <a:t>)</a:t>
            </a:r>
          </a:p>
          <a:p>
            <a:pPr marL="971550" lvl="1" indent="-514350">
              <a:buFont typeface="+mj-lt"/>
              <a:buAutoNum type="arabicPeriod"/>
            </a:pPr>
            <a:r>
              <a:rPr lang="en-US" sz="2800" i="1" dirty="0">
                <a:solidFill>
                  <a:schemeClr val="accent6">
                    <a:lumMod val="20000"/>
                    <a:lumOff val="80000"/>
                  </a:schemeClr>
                </a:solidFill>
              </a:rPr>
              <a:t>If it is mere outward form, why bother?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2000"/>
                                        <p:tgtEl>
                                          <p:spTgt spid="7">
                                            <p:txEl>
                                              <p:pRg st="4" end="4"/>
                                            </p:txEl>
                                          </p:spTgt>
                                        </p:tgtEl>
                                      </p:cBhvr>
                                    </p:animEffect>
                                    <p:anim calcmode="lin" valueType="num">
                                      <p:cBhvr>
                                        <p:cTn id="8" dur="2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Effect transition="in" filter="fade">
                                      <p:cBhvr>
                                        <p:cTn id="15" dur="2000"/>
                                        <p:tgtEl>
                                          <p:spTgt spid="7">
                                            <p:txEl>
                                              <p:pRg st="5" end="5"/>
                                            </p:txEl>
                                          </p:spTgt>
                                        </p:tgtEl>
                                      </p:cBhvr>
                                    </p:animEffect>
                                    <p:anim calcmode="lin" valueType="num">
                                      <p:cBhvr>
                                        <p:cTn id="16" dur="2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7">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Effect transition="in" filter="fade">
                                      <p:cBhvr>
                                        <p:cTn id="23" dur="2000"/>
                                        <p:tgtEl>
                                          <p:spTgt spid="7">
                                            <p:txEl>
                                              <p:pRg st="6" end="6"/>
                                            </p:txEl>
                                          </p:spTgt>
                                        </p:tgtEl>
                                      </p:cBhvr>
                                    </p:animEffect>
                                    <p:anim calcmode="lin" valueType="num">
                                      <p:cBhvr>
                                        <p:cTn id="24" dur="2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7">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Effect transition="in" filter="fade">
                                      <p:cBhvr>
                                        <p:cTn id="31" dur="2000"/>
                                        <p:tgtEl>
                                          <p:spTgt spid="7">
                                            <p:txEl>
                                              <p:pRg st="7" end="7"/>
                                            </p:txEl>
                                          </p:spTgt>
                                        </p:tgtEl>
                                      </p:cBhvr>
                                    </p:animEffect>
                                    <p:anim calcmode="lin" valueType="num">
                                      <p:cBhvr>
                                        <p:cTn id="32" dur="2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7">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7">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animEffect transition="in" filter="fade">
                                      <p:cBhvr>
                                        <p:cTn id="39" dur="2000"/>
                                        <p:tgtEl>
                                          <p:spTgt spid="7">
                                            <p:txEl>
                                              <p:pRg st="8" end="8"/>
                                            </p:txEl>
                                          </p:spTgt>
                                        </p:tgtEl>
                                      </p:cBhvr>
                                    </p:animEffect>
                                    <p:anim calcmode="lin" valueType="num">
                                      <p:cBhvr>
                                        <p:cTn id="40" dur="2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7">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7">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fade">
                                      <p:cBhvr>
                                        <p:cTn id="47" dur="2000"/>
                                        <p:tgtEl>
                                          <p:spTgt spid="7">
                                            <p:txEl>
                                              <p:pRg st="9" end="9"/>
                                            </p:txEl>
                                          </p:spTgt>
                                        </p:tgtEl>
                                      </p:cBhvr>
                                    </p:animEffect>
                                    <p:anim calcmode="lin" valueType="num">
                                      <p:cBhvr>
                                        <p:cTn id="48" dur="2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7">
                                            <p:txEl>
                                              <p:pRg st="9" end="9"/>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7">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2590800" y="2057400"/>
            <a:ext cx="1498899" cy="2895600"/>
          </a:xfrm>
          <a:prstGeom prst="rect">
            <a:avLst/>
          </a:prstGeom>
          <a:noFill/>
        </p:spPr>
      </p:pic>
      <p:sp>
        <p:nvSpPr>
          <p:cNvPr id="5" name="Rectangle 4"/>
          <p:cNvSpPr/>
          <p:nvPr/>
        </p:nvSpPr>
        <p:spPr>
          <a:xfrm>
            <a:off x="-304800" y="914400"/>
            <a:ext cx="3761592" cy="48115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7200" b="1" dirty="0">
                <a:ln w="50800"/>
                <a:solidFill>
                  <a:prstClr val="white">
                    <a:shade val="50000"/>
                  </a:prstClr>
                </a:solidFill>
                <a:latin typeface="+mj-lt"/>
              </a:rPr>
              <a:t>Why</a:t>
            </a:r>
          </a:p>
          <a:p>
            <a:pPr algn="ctr">
              <a:lnSpc>
                <a:spcPts val="9200"/>
              </a:lnSpc>
            </a:pPr>
            <a:r>
              <a:rPr lang="en-US" sz="7200" b="1" dirty="0">
                <a:ln w="50800"/>
                <a:solidFill>
                  <a:prstClr val="white">
                    <a:shade val="50000"/>
                  </a:prstClr>
                </a:solidFill>
                <a:latin typeface="+mj-lt"/>
              </a:rPr>
              <a:t>Are</a:t>
            </a:r>
          </a:p>
          <a:p>
            <a:pPr algn="ctr">
              <a:lnSpc>
                <a:spcPts val="9200"/>
              </a:lnSpc>
            </a:pPr>
            <a:r>
              <a:rPr lang="en-US" sz="7200" b="1" dirty="0">
                <a:ln w="50800"/>
                <a:solidFill>
                  <a:prstClr val="white">
                    <a:shade val="50000"/>
                  </a:prstClr>
                </a:solidFill>
                <a:latin typeface="+mj-lt"/>
              </a:rPr>
              <a:t>You</a:t>
            </a:r>
          </a:p>
          <a:p>
            <a:pPr algn="ctr">
              <a:lnSpc>
                <a:spcPts val="9200"/>
              </a:lnSpc>
            </a:pPr>
            <a:r>
              <a:rPr lang="en-US" sz="7200" b="1" dirty="0">
                <a:ln w="50800"/>
                <a:solidFill>
                  <a:prstClr val="white">
                    <a:shade val="50000"/>
                  </a:prstClr>
                </a:solidFill>
                <a:latin typeface="+mj-lt"/>
              </a:rPr>
              <a:t>Here</a:t>
            </a:r>
          </a:p>
        </p:txBody>
      </p:sp>
      <p:sp>
        <p:nvSpPr>
          <p:cNvPr id="4" name="Rounded Rectangle 3"/>
          <p:cNvSpPr/>
          <p:nvPr/>
        </p:nvSpPr>
        <p:spPr>
          <a:xfrm>
            <a:off x="4343400" y="6858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sp>
        <p:nvSpPr>
          <p:cNvPr id="6" name="Rounded Rectangle 5"/>
          <p:cNvSpPr/>
          <p:nvPr/>
        </p:nvSpPr>
        <p:spPr>
          <a:xfrm>
            <a:off x="4343400" y="20574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7" name="Rounded Rectangle 6"/>
          <p:cNvSpPr/>
          <p:nvPr/>
        </p:nvSpPr>
        <p:spPr>
          <a:xfrm>
            <a:off x="4343400" y="34290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
        <p:nvSpPr>
          <p:cNvPr id="8" name="Rounded Rectangle 7"/>
          <p:cNvSpPr/>
          <p:nvPr/>
        </p:nvSpPr>
        <p:spPr>
          <a:xfrm>
            <a:off x="4343400" y="48006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rgbClr val="002060"/>
                </a:solidFill>
                <a:effectLst>
                  <a:outerShdw blurRad="38100" dist="38100" dir="2700000" algn="tl">
                    <a:srgbClr val="000000">
                      <a:alpha val="43137"/>
                    </a:srgbClr>
                  </a:outerShdw>
                </a:effectLst>
                <a:latin typeface="+mj-lt"/>
              </a:rPr>
              <a:t>Getting Priorities Straight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8392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rgbClr val="002060"/>
                </a:solidFill>
                <a:effectLst>
                  <a:outerShdw blurRad="38100" dist="38100" dir="2700000" algn="tl">
                    <a:srgbClr val="000000">
                      <a:alpha val="43137"/>
                    </a:srgbClr>
                  </a:outerShdw>
                </a:effectLst>
                <a:latin typeface="+mj-lt"/>
              </a:rPr>
              <a:t>Getting Priorities Straight</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8" name="Text Box 3"/>
          <p:cNvSpPr txBox="1">
            <a:spLocks noChangeArrowheads="1"/>
          </p:cNvSpPr>
          <p:nvPr/>
        </p:nvSpPr>
        <p:spPr bwMode="auto">
          <a:xfrm>
            <a:off x="533400" y="1676400"/>
            <a:ext cx="8382000" cy="2246769"/>
          </a:xfrm>
          <a:prstGeom prst="rect">
            <a:avLst/>
          </a:prstGeom>
          <a:noFill/>
          <a:ln w="9525">
            <a:noFill/>
            <a:miter lim="800000"/>
            <a:headEnd/>
            <a:tailEnd/>
          </a:ln>
        </p:spPr>
        <p:txBody>
          <a:bodyPr>
            <a:spAutoFit/>
          </a:bodyPr>
          <a:lstStyle/>
          <a:p>
            <a:pPr marL="514350" indent="-514350" defTabSz="517525" eaLnBrk="0" fontAlgn="base" hangingPunct="0">
              <a:spcAft>
                <a:spcPct val="0"/>
              </a:spcAft>
              <a:buFont typeface="+mj-lt"/>
              <a:buAutoNum type="alphaUcPeriod"/>
            </a:pPr>
            <a:r>
              <a:rPr lang="en-US" sz="2800" b="1" u="sng" dirty="0">
                <a:solidFill>
                  <a:schemeClr val="accent6">
                    <a:lumMod val="20000"/>
                    <a:lumOff val="80000"/>
                  </a:schemeClr>
                </a:solidFill>
                <a:latin typeface="Arial Narrow" pitchFamily="34" charset="0"/>
              </a:rPr>
              <a:t>Top Priority – God / Spiritual Matters</a:t>
            </a:r>
            <a:endParaRPr lang="en-US" sz="2800" b="1" i="1" dirty="0">
              <a:solidFill>
                <a:schemeClr val="accent6">
                  <a:lumMod val="20000"/>
                  <a:lumOff val="80000"/>
                </a:schemeClr>
              </a:solidFill>
              <a:latin typeface="Arial Narrow" pitchFamily="34" charset="0"/>
            </a:endParaRP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Matt. 6:33 </a:t>
            </a:r>
            <a:r>
              <a:rPr lang="en-US" sz="2800" i="1" dirty="0">
                <a:solidFill>
                  <a:schemeClr val="accent6">
                    <a:lumMod val="20000"/>
                    <a:lumOff val="80000"/>
                  </a:schemeClr>
                </a:solidFill>
                <a:latin typeface="Arial Narrow" pitchFamily="34" charset="0"/>
              </a:rPr>
              <a:t>– seek first kingdom of God</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1 Pet. 3:15 </a:t>
            </a:r>
            <a:r>
              <a:rPr lang="en-US" sz="2800" i="1" dirty="0">
                <a:solidFill>
                  <a:schemeClr val="accent6">
                    <a:lumMod val="20000"/>
                    <a:lumOff val="80000"/>
                  </a:schemeClr>
                </a:solidFill>
                <a:latin typeface="Arial Narrow" pitchFamily="34" charset="0"/>
              </a:rPr>
              <a:t>– Sanctify God (set apart)</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Matt. 10:37 </a:t>
            </a:r>
            <a:r>
              <a:rPr lang="en-US" sz="2800" i="1" dirty="0">
                <a:solidFill>
                  <a:schemeClr val="accent6">
                    <a:lumMod val="20000"/>
                    <a:lumOff val="80000"/>
                  </a:schemeClr>
                </a:solidFill>
                <a:latin typeface="Arial Narrow" pitchFamily="34" charset="0"/>
              </a:rPr>
              <a:t>– Above dearest relationships</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Matt. 19:26 </a:t>
            </a:r>
            <a:r>
              <a:rPr lang="en-US" sz="2800" i="1" dirty="0">
                <a:solidFill>
                  <a:schemeClr val="accent6">
                    <a:lumMod val="20000"/>
                    <a:lumOff val="80000"/>
                  </a:schemeClr>
                </a:solidFill>
                <a:latin typeface="Arial Narrow" pitchFamily="34" charset="0"/>
              </a:rPr>
              <a:t>– Above dearest relationships</a:t>
            </a:r>
            <a:endParaRPr lang="en-US" sz="2800" i="1" u="sng" dirty="0">
              <a:solidFill>
                <a:schemeClr val="accent6">
                  <a:lumMod val="20000"/>
                  <a:lumOff val="80000"/>
                </a:schemeClr>
              </a:solidFill>
              <a:latin typeface="Arial Narrow"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2000"/>
                                        <p:tgtEl>
                                          <p:spTgt spid="8">
                                            <p:txEl>
                                              <p:pRg st="1" end="1"/>
                                            </p:txEl>
                                          </p:spTgt>
                                        </p:tgtEl>
                                      </p:cBhvr>
                                    </p:animEffect>
                                    <p:anim calcmode="lin" valueType="num">
                                      <p:cBhvr>
                                        <p:cTn id="8" dur="2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8">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2000"/>
                                        <p:tgtEl>
                                          <p:spTgt spid="8">
                                            <p:txEl>
                                              <p:pRg st="2" end="2"/>
                                            </p:txEl>
                                          </p:spTgt>
                                        </p:tgtEl>
                                      </p:cBhvr>
                                    </p:animEffect>
                                    <p:anim calcmode="lin" valueType="num">
                                      <p:cBhvr>
                                        <p:cTn id="16" dur="2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8">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Effect transition="in" filter="fade">
                                      <p:cBhvr>
                                        <p:cTn id="23" dur="2000"/>
                                        <p:tgtEl>
                                          <p:spTgt spid="8">
                                            <p:txEl>
                                              <p:pRg st="3" end="3"/>
                                            </p:txEl>
                                          </p:spTgt>
                                        </p:tgtEl>
                                      </p:cBhvr>
                                    </p:animEffect>
                                    <p:anim calcmode="lin" valueType="num">
                                      <p:cBhvr>
                                        <p:cTn id="24" dur="2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8">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fade">
                                      <p:cBhvr>
                                        <p:cTn id="31" dur="2000"/>
                                        <p:tgtEl>
                                          <p:spTgt spid="8">
                                            <p:txEl>
                                              <p:pRg st="4" end="4"/>
                                            </p:txEl>
                                          </p:spTgt>
                                        </p:tgtEl>
                                      </p:cBhvr>
                                    </p:animEffect>
                                    <p:anim calcmode="lin" valueType="num">
                                      <p:cBhvr>
                                        <p:cTn id="32" dur="2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8392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rgbClr val="002060"/>
                </a:solidFill>
                <a:effectLst>
                  <a:outerShdw blurRad="38100" dist="38100" dir="2700000" algn="tl">
                    <a:srgbClr val="000000">
                      <a:alpha val="43137"/>
                    </a:srgbClr>
                  </a:outerShdw>
                </a:effectLst>
                <a:latin typeface="+mj-lt"/>
              </a:rPr>
              <a:t>Getting Priorities Straight</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8" name="Text Box 3"/>
          <p:cNvSpPr txBox="1">
            <a:spLocks noChangeArrowheads="1"/>
          </p:cNvSpPr>
          <p:nvPr/>
        </p:nvSpPr>
        <p:spPr bwMode="auto">
          <a:xfrm>
            <a:off x="533400" y="1676400"/>
            <a:ext cx="8382000" cy="2246769"/>
          </a:xfrm>
          <a:prstGeom prst="rect">
            <a:avLst/>
          </a:prstGeom>
          <a:noFill/>
          <a:ln w="9525">
            <a:noFill/>
            <a:miter lim="800000"/>
            <a:headEnd/>
            <a:tailEnd/>
          </a:ln>
        </p:spPr>
        <p:txBody>
          <a:bodyPr>
            <a:spAutoFit/>
          </a:bodyPr>
          <a:lstStyle/>
          <a:p>
            <a:pPr marL="514350" indent="-514350" defTabSz="517525" eaLnBrk="0" fontAlgn="base" hangingPunct="0">
              <a:spcAft>
                <a:spcPct val="0"/>
              </a:spcAft>
              <a:buFont typeface="+mj-lt"/>
              <a:buAutoNum type="alphaUcPeriod"/>
            </a:pPr>
            <a:r>
              <a:rPr lang="en-US" sz="2800" b="1" u="sng" dirty="0">
                <a:solidFill>
                  <a:schemeClr val="accent6">
                    <a:lumMod val="20000"/>
                    <a:lumOff val="80000"/>
                  </a:schemeClr>
                </a:solidFill>
                <a:latin typeface="Arial Narrow" pitchFamily="34" charset="0"/>
              </a:rPr>
              <a:t>Top Priority – God / Spiritual Matters</a:t>
            </a:r>
          </a:p>
          <a:p>
            <a:pPr marL="514350" indent="-514350" defTabSz="517525" eaLnBrk="0" fontAlgn="base" hangingPunct="0">
              <a:spcAft>
                <a:spcPct val="0"/>
              </a:spcAft>
              <a:buFont typeface="+mj-lt"/>
              <a:buAutoNum type="alphaUcPeriod"/>
            </a:pPr>
            <a:r>
              <a:rPr lang="en-US" sz="2800" b="1" u="sng" dirty="0">
                <a:solidFill>
                  <a:schemeClr val="accent6">
                    <a:lumMod val="20000"/>
                    <a:lumOff val="80000"/>
                  </a:schemeClr>
                </a:solidFill>
                <a:latin typeface="Arial Narrow" pitchFamily="34" charset="0"/>
              </a:rPr>
              <a:t>Conflicts Cause Reshuffling</a:t>
            </a:r>
            <a:endParaRPr lang="en-US" sz="2800" b="1" i="1" dirty="0">
              <a:solidFill>
                <a:schemeClr val="accent6">
                  <a:lumMod val="20000"/>
                  <a:lumOff val="80000"/>
                </a:schemeClr>
              </a:solidFill>
              <a:latin typeface="Arial Narrow" pitchFamily="34" charset="0"/>
            </a:endParaRP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Luke 9:59-62</a:t>
            </a:r>
            <a:r>
              <a:rPr lang="en-US" sz="2800" i="1" dirty="0">
                <a:solidFill>
                  <a:schemeClr val="accent6">
                    <a:lumMod val="20000"/>
                    <a:lumOff val="80000"/>
                  </a:schemeClr>
                </a:solidFill>
                <a:latin typeface="Arial Narrow" pitchFamily="34" charset="0"/>
              </a:rPr>
              <a:t> – “but first I need to…”</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Luke 10:38-42 </a:t>
            </a:r>
            <a:r>
              <a:rPr lang="en-US" sz="2800" i="1" dirty="0">
                <a:solidFill>
                  <a:schemeClr val="accent6">
                    <a:lumMod val="20000"/>
                    <a:lumOff val="80000"/>
                  </a:schemeClr>
                </a:solidFill>
                <a:latin typeface="Arial Narrow" pitchFamily="34" charset="0"/>
              </a:rPr>
              <a:t>– troubled about many things</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a:t>
            </a:r>
            <a:r>
              <a:rPr lang="en-US" sz="2800" i="1" dirty="0">
                <a:solidFill>
                  <a:srgbClr val="FFFF00"/>
                </a:solidFill>
                <a:latin typeface="Arial Narrow" pitchFamily="34" charset="0"/>
              </a:rPr>
              <a:t>2 Tim. 4:10 </a:t>
            </a:r>
            <a:r>
              <a:rPr lang="en-US" sz="2800" i="1" dirty="0">
                <a:solidFill>
                  <a:schemeClr val="accent6">
                    <a:lumMod val="20000"/>
                    <a:lumOff val="80000"/>
                  </a:schemeClr>
                </a:solidFill>
                <a:latin typeface="Arial Narrow" pitchFamily="34" charset="0"/>
              </a:rPr>
              <a:t>– loved present world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anim calcmode="lin" valueType="num">
                                      <p:cBhvr>
                                        <p:cTn id="8" dur="2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8">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2000"/>
                                        <p:tgtEl>
                                          <p:spTgt spid="8">
                                            <p:txEl>
                                              <p:pRg st="3" end="3"/>
                                            </p:txEl>
                                          </p:spTgt>
                                        </p:tgtEl>
                                      </p:cBhvr>
                                    </p:animEffect>
                                    <p:anim calcmode="lin" valueType="num">
                                      <p:cBhvr>
                                        <p:cTn id="16" dur="2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8">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2000"/>
                                        <p:tgtEl>
                                          <p:spTgt spid="8">
                                            <p:txEl>
                                              <p:pRg st="4" end="4"/>
                                            </p:txEl>
                                          </p:spTgt>
                                        </p:tgtEl>
                                      </p:cBhvr>
                                    </p:animEffect>
                                    <p:anim calcmode="lin" valueType="num">
                                      <p:cBhvr>
                                        <p:cTn id="24" dur="2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228600"/>
            <a:ext cx="88392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rgbClr val="002060"/>
                </a:solidFill>
                <a:effectLst>
                  <a:outerShdw blurRad="38100" dist="38100" dir="2700000" algn="tl">
                    <a:srgbClr val="000000">
                      <a:alpha val="43137"/>
                    </a:srgbClr>
                  </a:outerShdw>
                </a:effectLst>
                <a:latin typeface="+mj-lt"/>
              </a:rPr>
              <a:t>Getting Priorities Straight</a:t>
            </a:r>
          </a:p>
        </p:txBody>
      </p:sp>
      <p:sp>
        <p:nvSpPr>
          <p:cNvPr id="5" name="Rectangle 4"/>
          <p:cNvSpPr/>
          <p:nvPr/>
        </p:nvSpPr>
        <p:spPr>
          <a:xfrm rot="19751548">
            <a:off x="-165980" y="-31710"/>
            <a:ext cx="1905000" cy="10669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3200" b="1" dirty="0">
                <a:ln w="50800"/>
                <a:solidFill>
                  <a:prstClr val="white">
                    <a:shade val="50000"/>
                  </a:prstClr>
                </a:solidFill>
                <a:effectLst>
                  <a:outerShdw blurRad="38100" dist="38100" dir="2700000" algn="tl">
                    <a:srgbClr val="000000">
                      <a:alpha val="43137"/>
                    </a:srgbClr>
                  </a:outerShdw>
                </a:effectLst>
                <a:latin typeface="+mj-lt"/>
              </a:rPr>
              <a:t>Why</a:t>
            </a:r>
          </a:p>
        </p:txBody>
      </p:sp>
      <p:pic>
        <p:nvPicPr>
          <p:cNvPr id="6" name="Picture 2" descr="http://www.sidfaiwu.com/blog/wp-content/uploads/2007/09/question_mark_3d.png"/>
          <p:cNvPicPr>
            <a:picLocks noChangeAspect="1" noChangeArrowheads="1"/>
          </p:cNvPicPr>
          <p:nvPr/>
        </p:nvPicPr>
        <p:blipFill>
          <a:blip r:embed="rId2" cstate="print"/>
          <a:srcRect/>
          <a:stretch>
            <a:fillRect/>
          </a:stretch>
        </p:blipFill>
        <p:spPr bwMode="auto">
          <a:xfrm rot="1758109">
            <a:off x="8157887" y="422738"/>
            <a:ext cx="362983" cy="736021"/>
          </a:xfrm>
          <a:prstGeom prst="rect">
            <a:avLst/>
          </a:prstGeom>
          <a:noFill/>
        </p:spPr>
      </p:pic>
      <p:sp>
        <p:nvSpPr>
          <p:cNvPr id="8" name="Text Box 3"/>
          <p:cNvSpPr txBox="1">
            <a:spLocks noChangeArrowheads="1"/>
          </p:cNvSpPr>
          <p:nvPr/>
        </p:nvSpPr>
        <p:spPr bwMode="auto">
          <a:xfrm>
            <a:off x="533400" y="1676400"/>
            <a:ext cx="8382000" cy="3108543"/>
          </a:xfrm>
          <a:prstGeom prst="rect">
            <a:avLst/>
          </a:prstGeom>
          <a:noFill/>
          <a:ln w="9525">
            <a:noFill/>
            <a:miter lim="800000"/>
            <a:headEnd/>
            <a:tailEnd/>
          </a:ln>
        </p:spPr>
        <p:txBody>
          <a:bodyPr>
            <a:spAutoFit/>
          </a:bodyPr>
          <a:lstStyle/>
          <a:p>
            <a:pPr marL="514350" indent="-514350" defTabSz="517525" eaLnBrk="0" fontAlgn="base" hangingPunct="0">
              <a:spcAft>
                <a:spcPct val="0"/>
              </a:spcAft>
              <a:buFont typeface="+mj-lt"/>
              <a:buAutoNum type="alphaUcPeriod"/>
            </a:pPr>
            <a:r>
              <a:rPr lang="en-US" sz="2800" b="1" u="sng" dirty="0">
                <a:solidFill>
                  <a:schemeClr val="accent6">
                    <a:lumMod val="20000"/>
                    <a:lumOff val="80000"/>
                  </a:schemeClr>
                </a:solidFill>
                <a:latin typeface="Arial Narrow" pitchFamily="34" charset="0"/>
              </a:rPr>
              <a:t>Top Priority – God / Spiritual Matters</a:t>
            </a:r>
          </a:p>
          <a:p>
            <a:pPr marL="514350" indent="-514350" defTabSz="517525" eaLnBrk="0" fontAlgn="base" hangingPunct="0">
              <a:spcAft>
                <a:spcPct val="0"/>
              </a:spcAft>
              <a:buFont typeface="+mj-lt"/>
              <a:buAutoNum type="alphaUcPeriod"/>
            </a:pPr>
            <a:r>
              <a:rPr lang="en-US" sz="2800" b="1" u="sng" dirty="0">
                <a:solidFill>
                  <a:schemeClr val="accent6">
                    <a:lumMod val="20000"/>
                    <a:lumOff val="80000"/>
                  </a:schemeClr>
                </a:solidFill>
                <a:latin typeface="Arial Narrow" pitchFamily="34" charset="0"/>
              </a:rPr>
              <a:t>Conflicts Cause Reshuffling</a:t>
            </a:r>
          </a:p>
          <a:p>
            <a:pPr marL="514350" indent="-514350" defTabSz="517525" eaLnBrk="0" fontAlgn="base" hangingPunct="0">
              <a:spcAft>
                <a:spcPct val="0"/>
              </a:spcAft>
              <a:buFont typeface="+mj-lt"/>
              <a:buAutoNum type="alphaUcPeriod"/>
            </a:pPr>
            <a:r>
              <a:rPr lang="en-US" sz="2800" b="1" u="sng" dirty="0">
                <a:solidFill>
                  <a:schemeClr val="accent6">
                    <a:lumMod val="20000"/>
                    <a:lumOff val="80000"/>
                  </a:schemeClr>
                </a:solidFill>
                <a:latin typeface="Arial Narrow" pitchFamily="34" charset="0"/>
              </a:rPr>
              <a:t>What is Your Priority?</a:t>
            </a:r>
            <a:endParaRPr lang="en-US" sz="2800" b="1" dirty="0">
              <a:solidFill>
                <a:schemeClr val="accent6">
                  <a:lumMod val="20000"/>
                  <a:lumOff val="80000"/>
                </a:schemeClr>
              </a:solidFill>
              <a:latin typeface="Arial Narrow" pitchFamily="34" charset="0"/>
            </a:endParaRP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With some – it is never a question of where they will be</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With others – missing time &amp; again is not uncommon</a:t>
            </a:r>
          </a:p>
          <a:p>
            <a:pPr marL="971550" lvl="1" indent="-514350" defTabSz="517525" eaLnBrk="0" fontAlgn="base" hangingPunct="0">
              <a:spcAft>
                <a:spcPct val="0"/>
              </a:spcAft>
              <a:buFont typeface="+mj-lt"/>
              <a:buAutoNum type="arabicPeriod"/>
            </a:pPr>
            <a:r>
              <a:rPr lang="en-US" sz="2800" i="1" dirty="0">
                <a:solidFill>
                  <a:schemeClr val="accent6">
                    <a:lumMod val="20000"/>
                    <a:lumOff val="80000"/>
                  </a:schemeClr>
                </a:solidFill>
                <a:latin typeface="Arial Narrow" pitchFamily="34" charset="0"/>
              </a:rPr>
              <a:t> When a conflict arises – which of the two takes priority?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anim calcmode="lin" valueType="num">
                                      <p:cBhvr>
                                        <p:cTn id="8" dur="2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8">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2000"/>
                                        <p:tgtEl>
                                          <p:spTgt spid="8">
                                            <p:txEl>
                                              <p:pRg st="4" end="4"/>
                                            </p:txEl>
                                          </p:spTgt>
                                        </p:tgtEl>
                                      </p:cBhvr>
                                    </p:animEffect>
                                    <p:anim calcmode="lin" valueType="num">
                                      <p:cBhvr>
                                        <p:cTn id="16" dur="2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Effect transition="in" filter="fade">
                                      <p:cBhvr>
                                        <p:cTn id="23" dur="2000"/>
                                        <p:tgtEl>
                                          <p:spTgt spid="8">
                                            <p:txEl>
                                              <p:pRg st="5" end="5"/>
                                            </p:txEl>
                                          </p:spTgt>
                                        </p:tgtEl>
                                      </p:cBhvr>
                                    </p:animEffect>
                                    <p:anim calcmode="lin" valueType="num">
                                      <p:cBhvr>
                                        <p:cTn id="24" dur="2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8">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8">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idfaiwu.com/blog/wp-content/uploads/2007/09/question_mark_3d.png"/>
          <p:cNvPicPr>
            <a:picLocks noChangeAspect="1" noChangeArrowheads="1"/>
          </p:cNvPicPr>
          <p:nvPr/>
        </p:nvPicPr>
        <p:blipFill>
          <a:blip r:embed="rId2" cstate="print"/>
          <a:srcRect/>
          <a:stretch>
            <a:fillRect/>
          </a:stretch>
        </p:blipFill>
        <p:spPr bwMode="auto">
          <a:xfrm>
            <a:off x="2590800" y="2057400"/>
            <a:ext cx="1498899" cy="2895600"/>
          </a:xfrm>
          <a:prstGeom prst="rect">
            <a:avLst/>
          </a:prstGeom>
          <a:noFill/>
        </p:spPr>
      </p:pic>
      <p:sp>
        <p:nvSpPr>
          <p:cNvPr id="5" name="Rectangle 4"/>
          <p:cNvSpPr/>
          <p:nvPr/>
        </p:nvSpPr>
        <p:spPr>
          <a:xfrm>
            <a:off x="-304800" y="914400"/>
            <a:ext cx="3761592" cy="48115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nchor="ctr">
            <a:spAutoFit/>
            <a:scene3d>
              <a:camera prst="orthographicFront"/>
              <a:lightRig rig="balanced" dir="t">
                <a:rot lat="0" lon="0" rev="2100000"/>
              </a:lightRig>
            </a:scene3d>
            <a:sp3d extrusionH="57150" prstMaterial="metal">
              <a:bevelT w="38100" h="25400"/>
              <a:contourClr>
                <a:schemeClr val="bg2"/>
              </a:contourClr>
            </a:sp3d>
          </a:bodyPr>
          <a:lstStyle/>
          <a:p>
            <a:pPr algn="ctr">
              <a:lnSpc>
                <a:spcPts val="9200"/>
              </a:lnSpc>
            </a:pPr>
            <a:r>
              <a:rPr lang="en-US" sz="7200" b="1" dirty="0">
                <a:ln w="50800"/>
                <a:solidFill>
                  <a:prstClr val="white">
                    <a:shade val="50000"/>
                  </a:prstClr>
                </a:solidFill>
                <a:latin typeface="+mj-lt"/>
              </a:rPr>
              <a:t>Why</a:t>
            </a:r>
          </a:p>
          <a:p>
            <a:pPr algn="ctr">
              <a:lnSpc>
                <a:spcPts val="9200"/>
              </a:lnSpc>
            </a:pPr>
            <a:r>
              <a:rPr lang="en-US" sz="7200" b="1" dirty="0">
                <a:ln w="50800"/>
                <a:solidFill>
                  <a:prstClr val="white">
                    <a:shade val="50000"/>
                  </a:prstClr>
                </a:solidFill>
                <a:latin typeface="+mj-lt"/>
              </a:rPr>
              <a:t>Are</a:t>
            </a:r>
          </a:p>
          <a:p>
            <a:pPr algn="ctr">
              <a:lnSpc>
                <a:spcPts val="9200"/>
              </a:lnSpc>
            </a:pPr>
            <a:r>
              <a:rPr lang="en-US" sz="7200" b="1" dirty="0">
                <a:ln w="50800"/>
                <a:solidFill>
                  <a:prstClr val="white">
                    <a:shade val="50000"/>
                  </a:prstClr>
                </a:solidFill>
                <a:latin typeface="+mj-lt"/>
              </a:rPr>
              <a:t>You</a:t>
            </a:r>
          </a:p>
          <a:p>
            <a:pPr algn="ctr">
              <a:lnSpc>
                <a:spcPts val="9200"/>
              </a:lnSpc>
            </a:pPr>
            <a:r>
              <a:rPr lang="en-US" sz="7200" b="1" dirty="0">
                <a:ln w="50800"/>
                <a:solidFill>
                  <a:prstClr val="white">
                    <a:shade val="50000"/>
                  </a:prstClr>
                </a:solidFill>
                <a:latin typeface="+mj-lt"/>
              </a:rPr>
              <a:t>Here</a:t>
            </a:r>
          </a:p>
        </p:txBody>
      </p:sp>
      <p:sp>
        <p:nvSpPr>
          <p:cNvPr id="4" name="Rounded Rectangle 3"/>
          <p:cNvSpPr/>
          <p:nvPr/>
        </p:nvSpPr>
        <p:spPr>
          <a:xfrm>
            <a:off x="4343400" y="6858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rgbClr val="002060"/>
                </a:solidFill>
                <a:effectLst>
                  <a:outerShdw blurRad="38100" dist="38100" dir="2700000" algn="tl">
                    <a:srgbClr val="000000">
                      <a:alpha val="43137"/>
                    </a:srgbClr>
                  </a:outerShdw>
                </a:effectLst>
                <a:latin typeface="+mj-lt"/>
              </a:rPr>
              <a:t>Wrong Purposes &amp; Motives</a:t>
            </a:r>
          </a:p>
        </p:txBody>
      </p:sp>
      <p:sp>
        <p:nvSpPr>
          <p:cNvPr id="6" name="Rounded Rectangle 5"/>
          <p:cNvSpPr/>
          <p:nvPr/>
        </p:nvSpPr>
        <p:spPr>
          <a:xfrm>
            <a:off x="4343400" y="20574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2060"/>
                </a:solidFill>
                <a:effectLst>
                  <a:outerShdw blurRad="38100" dist="38100" dir="2700000" algn="tl">
                    <a:srgbClr val="000000">
                      <a:alpha val="43137"/>
                    </a:srgbClr>
                  </a:outerShdw>
                </a:effectLst>
                <a:latin typeface="+mj-lt"/>
              </a:rPr>
              <a:t>Right Purposes &amp; Motives</a:t>
            </a:r>
          </a:p>
        </p:txBody>
      </p:sp>
      <p:sp>
        <p:nvSpPr>
          <p:cNvPr id="7" name="Rounded Rectangle 6"/>
          <p:cNvSpPr/>
          <p:nvPr/>
        </p:nvSpPr>
        <p:spPr>
          <a:xfrm>
            <a:off x="4343400" y="34290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2060"/>
                </a:solidFill>
                <a:effectLst>
                  <a:outerShdw blurRad="38100" dist="38100" dir="2700000" algn="tl">
                    <a:srgbClr val="000000">
                      <a:alpha val="43137"/>
                    </a:srgbClr>
                  </a:outerShdw>
                </a:effectLst>
                <a:latin typeface="+mj-lt"/>
              </a:rPr>
              <a:t>Why Bother?</a:t>
            </a:r>
          </a:p>
        </p:txBody>
      </p:sp>
      <p:sp>
        <p:nvSpPr>
          <p:cNvPr id="8" name="Rounded Rectangle 7"/>
          <p:cNvSpPr/>
          <p:nvPr/>
        </p:nvSpPr>
        <p:spPr>
          <a:xfrm>
            <a:off x="4343400" y="4800600"/>
            <a:ext cx="4495800" cy="1066800"/>
          </a:xfrm>
          <a:prstGeom prst="roundRect">
            <a:avLst>
              <a:gd name="adj" fmla="val 27057"/>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rgbClr val="002060"/>
                </a:solidFill>
                <a:effectLst>
                  <a:outerShdw blurRad="38100" dist="38100" dir="2700000" algn="tl">
                    <a:srgbClr val="000000">
                      <a:alpha val="43137"/>
                    </a:srgbClr>
                  </a:outerShdw>
                </a:effectLst>
                <a:latin typeface="+mj-lt"/>
              </a:rPr>
              <a:t>Getting Priorities Straight</a:t>
            </a:r>
          </a:p>
        </p:txBody>
      </p:sp>
      <p:sp>
        <p:nvSpPr>
          <p:cNvPr id="9" name="Rounded Rectangle 8"/>
          <p:cNvSpPr/>
          <p:nvPr/>
        </p:nvSpPr>
        <p:spPr>
          <a:xfrm>
            <a:off x="4343400" y="685800"/>
            <a:ext cx="4495800" cy="1066800"/>
          </a:xfrm>
          <a:prstGeom prst="roundRect">
            <a:avLst>
              <a:gd name="adj" fmla="val 2705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dirty="0">
                <a:solidFill>
                  <a:schemeClr val="accent6">
                    <a:lumMod val="20000"/>
                    <a:lumOff val="80000"/>
                  </a:schemeClr>
                </a:solidFill>
                <a:effectLst>
                  <a:outerShdw blurRad="38100" dist="38100" dir="2700000" algn="tl">
                    <a:srgbClr val="000000">
                      <a:alpha val="43137"/>
                    </a:srgbClr>
                  </a:outerShdw>
                </a:effectLst>
                <a:latin typeface="+mj-lt"/>
              </a:rPr>
              <a:t>Wrong Purposes &amp; Motives</a:t>
            </a:r>
          </a:p>
        </p:txBody>
      </p:sp>
      <p:sp>
        <p:nvSpPr>
          <p:cNvPr id="10" name="Rounded Rectangle 9"/>
          <p:cNvSpPr/>
          <p:nvPr/>
        </p:nvSpPr>
        <p:spPr>
          <a:xfrm>
            <a:off x="4343400" y="2057400"/>
            <a:ext cx="4495800" cy="1066800"/>
          </a:xfrm>
          <a:prstGeom prst="roundRect">
            <a:avLst>
              <a:gd name="adj" fmla="val 2705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6">
                    <a:lumMod val="20000"/>
                    <a:lumOff val="80000"/>
                  </a:schemeClr>
                </a:solidFill>
                <a:effectLst>
                  <a:outerShdw blurRad="38100" dist="38100" dir="2700000" algn="tl">
                    <a:srgbClr val="000000">
                      <a:alpha val="43137"/>
                    </a:srgbClr>
                  </a:outerShdw>
                </a:effectLst>
                <a:latin typeface="+mj-lt"/>
              </a:rPr>
              <a:t>Right Purposes &amp; Motives</a:t>
            </a:r>
          </a:p>
        </p:txBody>
      </p:sp>
      <p:sp>
        <p:nvSpPr>
          <p:cNvPr id="11" name="Rounded Rectangle 10"/>
          <p:cNvSpPr/>
          <p:nvPr/>
        </p:nvSpPr>
        <p:spPr>
          <a:xfrm>
            <a:off x="4343400" y="3429000"/>
            <a:ext cx="4495800" cy="1066800"/>
          </a:xfrm>
          <a:prstGeom prst="roundRect">
            <a:avLst>
              <a:gd name="adj" fmla="val 2705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accent6">
                    <a:lumMod val="20000"/>
                    <a:lumOff val="80000"/>
                  </a:schemeClr>
                </a:solidFill>
                <a:effectLst>
                  <a:outerShdw blurRad="38100" dist="38100" dir="2700000" algn="tl">
                    <a:srgbClr val="000000">
                      <a:alpha val="43137"/>
                    </a:srgbClr>
                  </a:outerShdw>
                </a:effectLst>
                <a:latin typeface="+mj-lt"/>
              </a:rPr>
              <a:t>Why Bother?</a:t>
            </a:r>
          </a:p>
        </p:txBody>
      </p:sp>
      <p:sp>
        <p:nvSpPr>
          <p:cNvPr id="12" name="Rounded Rectangle 11"/>
          <p:cNvSpPr/>
          <p:nvPr/>
        </p:nvSpPr>
        <p:spPr>
          <a:xfrm>
            <a:off x="4343400" y="4800600"/>
            <a:ext cx="4495800" cy="1066800"/>
          </a:xfrm>
          <a:prstGeom prst="roundRect">
            <a:avLst>
              <a:gd name="adj" fmla="val 2705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accent6">
                    <a:lumMod val="20000"/>
                    <a:lumOff val="80000"/>
                  </a:schemeClr>
                </a:solidFill>
                <a:effectLst>
                  <a:outerShdw blurRad="38100" dist="38100" dir="2700000" algn="tl">
                    <a:srgbClr val="000000">
                      <a:alpha val="43137"/>
                    </a:srgbClr>
                  </a:outerShdw>
                </a:effectLst>
                <a:latin typeface="+mj-lt"/>
              </a:rPr>
              <a:t>Getting Priorities Straight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Rounded MT Bold"/>
        <a:ea typeface=""/>
        <a:cs typeface=""/>
      </a:majorFont>
      <a:minorFont>
        <a:latin typeface="Arial Narrow"/>
        <a:ea typeface=""/>
        <a:cs typeface=""/>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TotalTime>
  <Words>1468</Words>
  <Application>Microsoft Office PowerPoint</Application>
  <PresentationFormat>On-screen Show (4:3)</PresentationFormat>
  <Paragraphs>260</Paragraphs>
  <Slides>33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 Narrow</vt:lpstr>
      <vt:lpstr>Arial</vt:lpstr>
      <vt:lpstr>Times New Roman</vt:lpstr>
      <vt:lpstr>Calibri</vt:lpstr>
      <vt:lpstr>Wingdings</vt:lpstr>
      <vt:lpstr>Arial Rounded MT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53</cp:revision>
  <dcterms:created xsi:type="dcterms:W3CDTF">2009-09-03T18:50:19Z</dcterms:created>
  <dcterms:modified xsi:type="dcterms:W3CDTF">2018-04-01T20:48:27Z</dcterms:modified>
</cp:coreProperties>
</file>