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4"/>
  </p:sldMasterIdLst>
  <p:notesMasterIdLst>
    <p:notesMasterId r:id="rId28"/>
  </p:notesMasterIdLst>
  <p:handoutMasterIdLst>
    <p:handoutMasterId r:id="rId29"/>
  </p:handoutMasterIdLst>
  <p:sldIdLst>
    <p:sldId id="272" r:id="rId5"/>
    <p:sldId id="273" r:id="rId6"/>
    <p:sldId id="274" r:id="rId7"/>
    <p:sldId id="271" r:id="rId8"/>
    <p:sldId id="275" r:id="rId9"/>
    <p:sldId id="259" r:id="rId10"/>
    <p:sldId id="262" r:id="rId11"/>
    <p:sldId id="260" r:id="rId12"/>
    <p:sldId id="276" r:id="rId13"/>
    <p:sldId id="277" r:id="rId14"/>
    <p:sldId id="283" r:id="rId15"/>
    <p:sldId id="278" r:id="rId16"/>
    <p:sldId id="263" r:id="rId17"/>
    <p:sldId id="267" r:id="rId18"/>
    <p:sldId id="279" r:id="rId19"/>
    <p:sldId id="280" r:id="rId20"/>
    <p:sldId id="264" r:id="rId21"/>
    <p:sldId id="268" r:id="rId22"/>
    <p:sldId id="281" r:id="rId23"/>
    <p:sldId id="282" r:id="rId24"/>
    <p:sldId id="284" r:id="rId25"/>
    <p:sldId id="285" r:id="rId26"/>
    <p:sldId id="265" r:id="rId27"/>
  </p:sldIdLst>
  <p:sldSz cx="9144000" cy="6858000" type="screen4x3"/>
  <p:notesSz cx="6858000" cy="9144000"/>
  <p:embeddedFontLst>
    <p:embeddedFont>
      <p:font typeface="Century Gothic" panose="020B0502020202020204" pitchFamily="34" charset="0"/>
      <p:regular r:id="rId30"/>
      <p:bold r:id="rId31"/>
      <p:italic r:id="rId32"/>
      <p:boldItalic r:id="rId33"/>
    </p:embeddedFont>
    <p:embeddedFont>
      <p:font typeface="Wingdings 2" panose="05020102010507070707" pitchFamily="18" charset="2"/>
      <p:regular r:id="rId34"/>
    </p:embeddedFont>
    <p:embeddedFont>
      <p:font typeface="Palatino Linotype" panose="02040502050505030304" pitchFamily="18" charset="0"/>
      <p:regular r:id="rId35"/>
      <p:bold r:id="rId36"/>
      <p:italic r:id="rId37"/>
      <p:boldItalic r:id="rId38"/>
    </p:embeddedFont>
    <p:embeddedFont>
      <p:font typeface="Abadi Extra Light" panose="020B0204020104020204" pitchFamily="3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5E31DB-5F68-4E9E-90EB-25E011F497B4}" type="datetimeFigureOut">
              <a:rPr lang="en-US" smtClean="0"/>
              <a:t>4/1/2018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DF39D-8C1A-4718-A126-5A73DC3ED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29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0AC3F-92A4-4610-831B-4C4B2A303EDD}" type="datetimeFigureOut">
              <a:rPr lang="en-US" smtClean="0"/>
              <a:t>4/1/2018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DF2AA-7281-44A6-AED2-5896CA503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8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F2AA-7281-44A6-AED2-5896CA503D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66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F2AA-7281-44A6-AED2-5896CA503D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50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F2AA-7281-44A6-AED2-5896CA503D6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697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F2AA-7281-44A6-AED2-5896CA503D6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019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F2AA-7281-44A6-AED2-5896CA503D6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187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22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1782" indent="-20574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754380" indent="-192024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960120" indent="-178308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117854" indent="-13716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  <a:lvl6pPr marL="1275588" indent="-13716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6pPr>
            <a:lvl7pPr marL="1440180" indent="-13716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7pPr>
            <a:lvl8pPr marL="1604772" indent="-13716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8pPr>
            <a:lvl9pPr marL="1748790" indent="-13716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1DC-296B-4A2E-B0B3-3F1F0BC81580}" type="datetime1">
              <a:rPr lang="en-US" smtClean="0"/>
              <a:t>4/1/2018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7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464373"/>
            <a:ext cx="6629400" cy="1826363"/>
          </a:xfrm>
        </p:spPr>
        <p:txBody>
          <a:bodyPr tIns="0" bIns="0" anchor="t"/>
          <a:lstStyle>
            <a:lvl1pPr algn="r">
              <a:buNone/>
              <a:defRPr sz="315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3366334"/>
            <a:ext cx="6629400" cy="1066688"/>
          </a:xfrm>
        </p:spPr>
        <p:txBody>
          <a:bodyPr lIns="45720" tIns="0" rIns="45720" bIns="0" anchor="b"/>
          <a:lstStyle>
            <a:lvl1pPr marL="0" indent="0" algn="r">
              <a:buNone/>
              <a:defRPr sz="1500">
                <a:solidFill>
                  <a:schemeClr val="tx2"/>
                </a:solidFill>
                <a:effectLst/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7DA-7F64-4D8D-B7D7-71B7EEB83D1F}" type="datetime1">
              <a:rPr lang="en-US" smtClean="0"/>
              <a:t>4/1/2018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146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825" y="274638"/>
            <a:ext cx="7400925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0325" y="1600202"/>
            <a:ext cx="3566160" cy="4525963"/>
          </a:xfrm>
        </p:spPr>
        <p:txBody>
          <a:bodyPr/>
          <a:lstStyle>
            <a:lvl1pPr>
              <a:defRPr sz="1950"/>
            </a:lvl1pPr>
            <a:lvl2pPr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325" y="1600202"/>
            <a:ext cx="3566160" cy="4525963"/>
          </a:xfrm>
        </p:spPr>
        <p:txBody>
          <a:bodyPr/>
          <a:lstStyle>
            <a:lvl1pPr>
              <a:defRPr sz="1950"/>
            </a:lvl1pPr>
            <a:lvl2pPr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152A-2B5D-46C6-B94C-A8585212B272}" type="datetime1">
              <a:rPr lang="en-US" smtClean="0"/>
              <a:t>4/1/2018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75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825" y="273050"/>
            <a:ext cx="7800975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85825" y="1516912"/>
            <a:ext cx="3566160" cy="39417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5825" y="5486400"/>
            <a:ext cx="3566160" cy="8382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bg2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0590" y="1516912"/>
            <a:ext cx="3566160" cy="39417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0590" y="5486400"/>
            <a:ext cx="3566160" cy="8382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bg2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3D2CD-11D2-4B03-918F-64DABB64380B}" type="datetime1">
              <a:rPr lang="en-US" smtClean="0"/>
              <a:t>4/1/2018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6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825" y="274320"/>
            <a:ext cx="7400925" cy="1143000"/>
          </a:xfrm>
        </p:spPr>
        <p:txBody>
          <a:bodyPr anchor="ctr"/>
          <a:lstStyle>
            <a:lvl1pPr algn="l">
              <a:defRPr sz="345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D3D10-257A-4E71-9E85-DA9121FE43A4}" type="datetime1">
              <a:rPr lang="en-US" smtClean="0"/>
              <a:t>4/1/2018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9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386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885825" y="274638"/>
            <a:ext cx="7400925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885825" y="1600202"/>
            <a:ext cx="7400925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6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825">
                <a:solidFill>
                  <a:schemeClr val="tx1"/>
                </a:solidFill>
              </a:defRPr>
            </a:lvl1pPr>
          </a:lstStyle>
          <a:p>
            <a:fld id="{9A4735EC-60E2-4D33-9723-0FDAEEC26641}" type="datetime1">
              <a:rPr lang="en-US" smtClean="0"/>
              <a:pPr/>
              <a:t>4/1/2018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6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825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6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825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5681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45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15468" indent="-288036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225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541782" indent="-20574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195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754380" indent="-192024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1800" kern="1200" baseline="0">
          <a:solidFill>
            <a:schemeClr val="bg1"/>
          </a:solidFill>
          <a:latin typeface="+mn-lt"/>
          <a:ea typeface="+mn-ea"/>
          <a:cs typeface="+mn-cs"/>
        </a:defRPr>
      </a:lvl3pPr>
      <a:lvl4pPr marL="960120" indent="-178308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15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1117854" indent="-13716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15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1275588" indent="-13716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1500" kern="1200" baseline="0">
          <a:solidFill>
            <a:schemeClr val="bg1"/>
          </a:solidFill>
          <a:latin typeface="+mn-lt"/>
          <a:ea typeface="+mn-ea"/>
          <a:cs typeface="+mn-cs"/>
        </a:defRPr>
      </a:lvl6pPr>
      <a:lvl7pPr marL="1440180" indent="-13716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350" kern="1200" baseline="0">
          <a:solidFill>
            <a:schemeClr val="bg1"/>
          </a:solidFill>
          <a:latin typeface="+mn-lt"/>
          <a:ea typeface="+mn-ea"/>
          <a:cs typeface="+mn-cs"/>
        </a:defRPr>
      </a:lvl7pPr>
      <a:lvl8pPr marL="1604772" indent="-13716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200" kern="1200">
          <a:solidFill>
            <a:schemeClr val="bg1"/>
          </a:solidFill>
          <a:latin typeface="+mn-lt"/>
          <a:ea typeface="+mn-ea"/>
          <a:cs typeface="+mn-cs"/>
        </a:defRPr>
      </a:lvl8pPr>
      <a:lvl9pPr marL="1748790" indent="-13716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2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2880" userDrawn="1">
          <p15:clr>
            <a:srgbClr val="F26B43"/>
          </p15:clr>
        </p15:guide>
        <p15:guide id="2" pos="558" userDrawn="1">
          <p15:clr>
            <a:srgbClr val="F26B43"/>
          </p15:clr>
        </p15:guide>
        <p15:guide id="3" pos="5220" userDrawn="1">
          <p15:clr>
            <a:srgbClr val="F26B43"/>
          </p15:clr>
        </p15:guide>
        <p15:guide id="4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265AAB-7FB2-4BC2-A56E-6C88E025E371}"/>
              </a:ext>
            </a:extLst>
          </p:cNvPr>
          <p:cNvSpPr txBox="1"/>
          <p:nvPr/>
        </p:nvSpPr>
        <p:spPr>
          <a:xfrm>
            <a:off x="2122098" y="208747"/>
            <a:ext cx="4865298" cy="954107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Book of Joshua Concerns the Conquest of Canaan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5AC43-32AF-4948-A1C5-4D447F9FD92A}"/>
              </a:ext>
            </a:extLst>
          </p:cNvPr>
          <p:cNvSpPr txBox="1"/>
          <p:nvPr/>
        </p:nvSpPr>
        <p:spPr>
          <a:xfrm>
            <a:off x="1164565" y="1721071"/>
            <a:ext cx="6633714" cy="230832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Joshua 1 – Joshua prepares for the Conquest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v. 2 – God says going over Jordan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v. 5 – No one will stand against you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vv. 7-8 – Follow the law = success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v. 11 – people must prepare / be ready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v. 16 – people say: will do and go</a:t>
            </a:r>
          </a:p>
        </p:txBody>
      </p:sp>
    </p:spTree>
    <p:extLst>
      <p:ext uri="{BB962C8B-B14F-4D97-AF65-F5344CB8AC3E}">
        <p14:creationId xmlns:p14="http://schemas.microsoft.com/office/powerpoint/2010/main" val="370413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265AAB-7FB2-4BC2-A56E-6C88E025E371}"/>
              </a:ext>
            </a:extLst>
          </p:cNvPr>
          <p:cNvSpPr txBox="1"/>
          <p:nvPr/>
        </p:nvSpPr>
        <p:spPr>
          <a:xfrm>
            <a:off x="2122098" y="208747"/>
            <a:ext cx="4865298" cy="954107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Book of Joshua Concerns the Conquest of Canaan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5AC43-32AF-4948-A1C5-4D447F9FD92A}"/>
              </a:ext>
            </a:extLst>
          </p:cNvPr>
          <p:cNvSpPr txBox="1"/>
          <p:nvPr/>
        </p:nvSpPr>
        <p:spPr>
          <a:xfrm>
            <a:off x="1164565" y="1718929"/>
            <a:ext cx="6633714" cy="193899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Joshua 1 – Joshua prepares for the Conquest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Joshua 2 – Sending out the spies to Jericho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Spied out the city &amp; made a deal with Rahab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v. 24 – The report</a:t>
            </a:r>
          </a:p>
        </p:txBody>
      </p:sp>
    </p:spTree>
    <p:extLst>
      <p:ext uri="{BB962C8B-B14F-4D97-AF65-F5344CB8AC3E}">
        <p14:creationId xmlns:p14="http://schemas.microsoft.com/office/powerpoint/2010/main" val="404242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265AAB-7FB2-4BC2-A56E-6C88E025E371}"/>
              </a:ext>
            </a:extLst>
          </p:cNvPr>
          <p:cNvSpPr txBox="1"/>
          <p:nvPr/>
        </p:nvSpPr>
        <p:spPr>
          <a:xfrm>
            <a:off x="2122098" y="208747"/>
            <a:ext cx="4865298" cy="954107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Book of Joshua Concerns the Conquest of Canaan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5AC43-32AF-4948-A1C5-4D447F9FD92A}"/>
              </a:ext>
            </a:extLst>
          </p:cNvPr>
          <p:cNvSpPr txBox="1"/>
          <p:nvPr/>
        </p:nvSpPr>
        <p:spPr>
          <a:xfrm>
            <a:off x="1104180" y="1541314"/>
            <a:ext cx="6935639" cy="267765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Joshua 1 – Joshua prepares for the Conquest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Joshua 2 – Sending out the spies to Jericho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Joshua 3 – Crossing the Jordan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v. 1 - Camped at the Jordan for three days before they cross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2-4 – Officers went through the camp instructing the people</a:t>
            </a:r>
          </a:p>
        </p:txBody>
      </p:sp>
    </p:spTree>
    <p:extLst>
      <p:ext uri="{BB962C8B-B14F-4D97-AF65-F5344CB8AC3E}">
        <p14:creationId xmlns:p14="http://schemas.microsoft.com/office/powerpoint/2010/main" val="232527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EC99C-FF8C-4C16-AB99-16B30F0A439F}"/>
              </a:ext>
            </a:extLst>
          </p:cNvPr>
          <p:cNvSpPr txBox="1"/>
          <p:nvPr/>
        </p:nvSpPr>
        <p:spPr>
          <a:xfrm>
            <a:off x="1177506" y="1485740"/>
            <a:ext cx="6909758" cy="273921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Joshua 3:4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Yet there shall be a space between you and it, about two thousand cubits by measure. Do not come near it, that you may know the way by which you must go, </a:t>
            </a:r>
            <a:r>
              <a:rPr lang="en-US" sz="2400" b="1" u="sng" dirty="0">
                <a:solidFill>
                  <a:schemeClr val="bg1"/>
                </a:solidFill>
              </a:rPr>
              <a:t>for you have not passed </a:t>
            </a:r>
            <a:r>
              <a:rPr lang="en-US" sz="2400" b="1" i="1" u="sng" dirty="0">
                <a:solidFill>
                  <a:schemeClr val="bg1"/>
                </a:solidFill>
              </a:rPr>
              <a:t>this</a:t>
            </a:r>
            <a:r>
              <a:rPr lang="en-US" sz="2400" b="1" u="sng" dirty="0">
                <a:solidFill>
                  <a:schemeClr val="bg1"/>
                </a:solidFill>
              </a:rPr>
              <a:t> way before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04DA5-0E7F-4E6B-98E8-AFB16F17FE4E}"/>
              </a:ext>
            </a:extLst>
          </p:cNvPr>
          <p:cNvSpPr txBox="1"/>
          <p:nvPr/>
        </p:nvSpPr>
        <p:spPr>
          <a:xfrm>
            <a:off x="737557" y="4224951"/>
            <a:ext cx="8082951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Abadi Extra Light" panose="020B0204020104020204" pitchFamily="34" charset="0"/>
              </a:rPr>
              <a:t>Never crossed the Jordan before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Abadi Extra Light" panose="020B0204020104020204" pitchFamily="34" charset="0"/>
              </a:rPr>
              <a:t>Never taken walled cities before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Abadi Extra Light" panose="020B0204020104020204" pitchFamily="34" charset="0"/>
              </a:rPr>
              <a:t>Never battled giants with chariots of iron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Abadi Extra Light" panose="020B0204020104020204" pitchFamily="34" charset="0"/>
              </a:rPr>
              <a:t>New challenges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Abadi Extra Light" panose="020B0204020104020204" pitchFamily="34" charset="0"/>
              </a:rPr>
              <a:t>New difficulties</a:t>
            </a:r>
          </a:p>
        </p:txBody>
      </p:sp>
    </p:spTree>
    <p:extLst>
      <p:ext uri="{BB962C8B-B14F-4D97-AF65-F5344CB8AC3E}">
        <p14:creationId xmlns:p14="http://schemas.microsoft.com/office/powerpoint/2010/main" val="110569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EC99C-FF8C-4C16-AB99-16B30F0A439F}"/>
              </a:ext>
            </a:extLst>
          </p:cNvPr>
          <p:cNvSpPr txBox="1"/>
          <p:nvPr/>
        </p:nvSpPr>
        <p:spPr>
          <a:xfrm>
            <a:off x="1177506" y="1485740"/>
            <a:ext cx="6909758" cy="273921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Joshua 3:4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Yet there shall be a space between you and it, about two thousand cubits by measure. Do not come near it, that you may know the way by which you must go, </a:t>
            </a:r>
            <a:r>
              <a:rPr lang="en-US" sz="2400" b="1" u="sng" dirty="0">
                <a:solidFill>
                  <a:schemeClr val="bg1"/>
                </a:solidFill>
              </a:rPr>
              <a:t>for you have not passed </a:t>
            </a:r>
            <a:r>
              <a:rPr lang="en-US" sz="2400" b="1" i="1" u="sng" dirty="0">
                <a:solidFill>
                  <a:schemeClr val="bg1"/>
                </a:solidFill>
              </a:rPr>
              <a:t>this</a:t>
            </a:r>
            <a:r>
              <a:rPr lang="en-US" sz="2400" b="1" u="sng" dirty="0">
                <a:solidFill>
                  <a:schemeClr val="bg1"/>
                </a:solidFill>
              </a:rPr>
              <a:t> way before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74D8F7-F3F7-4694-9E02-E2CE3BFA7F37}"/>
              </a:ext>
            </a:extLst>
          </p:cNvPr>
          <p:cNvSpPr txBox="1"/>
          <p:nvPr/>
        </p:nvSpPr>
        <p:spPr>
          <a:xfrm>
            <a:off x="875071" y="4280849"/>
            <a:ext cx="7393857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As with Israel – We’ve Not Passed this Way Before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badi Extra Light" panose="020B0204020104020204" pitchFamily="34" charset="0"/>
              </a:rPr>
              <a:t>Face Uncertain Challenges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badi Extra Light" panose="020B0204020104020204" pitchFamily="34" charset="0"/>
              </a:rPr>
              <a:t>Have Divine Instruction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badi Extra Light" panose="020B0204020104020204" pitchFamily="34" charset="0"/>
              </a:rPr>
              <a:t>Comforted from our Observations</a:t>
            </a:r>
          </a:p>
        </p:txBody>
      </p:sp>
    </p:spTree>
    <p:extLst>
      <p:ext uri="{BB962C8B-B14F-4D97-AF65-F5344CB8AC3E}">
        <p14:creationId xmlns:p14="http://schemas.microsoft.com/office/powerpoint/2010/main" val="49042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05050D-9DE1-4A19-9A01-91994FF75860}"/>
              </a:ext>
            </a:extLst>
          </p:cNvPr>
          <p:cNvSpPr/>
          <p:nvPr/>
        </p:nvSpPr>
        <p:spPr>
          <a:xfrm>
            <a:off x="3304762" y="3935699"/>
            <a:ext cx="5496975" cy="191590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latin typeface="Abadi Extra Light" panose="020B0204020104020204" pitchFamily="34" charset="0"/>
              </a:rPr>
              <a:t>We’ve Not Passed</a:t>
            </a:r>
          </a:p>
          <a:p>
            <a:pPr algn="ctr"/>
            <a:r>
              <a:rPr lang="en-US" sz="6000" b="1" dirty="0">
                <a:ln/>
                <a:solidFill>
                  <a:schemeClr val="accent3">
                    <a:lumMod val="40000"/>
                    <a:lumOff val="60000"/>
                  </a:schemeClr>
                </a:solidFill>
                <a:latin typeface="Abadi Extra Light" panose="020B0204020104020204" pitchFamily="34" charset="0"/>
              </a:rPr>
              <a:t>This Way Before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4FC88E-1671-42C3-8EBC-FD33AABF20C8}"/>
              </a:ext>
            </a:extLst>
          </p:cNvPr>
          <p:cNvSpPr txBox="1"/>
          <p:nvPr/>
        </p:nvSpPr>
        <p:spPr>
          <a:xfrm rot="20544905">
            <a:off x="2043775" y="2822647"/>
            <a:ext cx="252197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badi Extra Light" panose="020B0204020104020204" pitchFamily="34" charset="0"/>
              </a:rPr>
              <a:t>Joshua 3:4</a:t>
            </a:r>
          </a:p>
        </p:txBody>
      </p:sp>
    </p:spTree>
    <p:extLst>
      <p:ext uri="{BB962C8B-B14F-4D97-AF65-F5344CB8AC3E}">
        <p14:creationId xmlns:p14="http://schemas.microsoft.com/office/powerpoint/2010/main" val="105337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05050D-9DE1-4A19-9A01-91994FF75860}"/>
              </a:ext>
            </a:extLst>
          </p:cNvPr>
          <p:cNvSpPr/>
          <p:nvPr/>
        </p:nvSpPr>
        <p:spPr>
          <a:xfrm rot="20576630">
            <a:off x="92791" y="595266"/>
            <a:ext cx="8750171" cy="173124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We’ve Not Passed</a:t>
            </a:r>
          </a:p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This Way Before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998235-7C40-46E4-844F-3141DF49AB4E}"/>
              </a:ext>
            </a:extLst>
          </p:cNvPr>
          <p:cNvSpPr txBox="1"/>
          <p:nvPr/>
        </p:nvSpPr>
        <p:spPr>
          <a:xfrm>
            <a:off x="2770243" y="4440941"/>
            <a:ext cx="6442587" cy="6617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428625" indent="-428625">
              <a:buFont typeface="+mj-lt"/>
              <a:buAutoNum type="romanUcPeriod"/>
            </a:pPr>
            <a:r>
              <a:rPr lang="en-US" sz="3700" dirty="0">
                <a:latin typeface="Abadi Extra Light" panose="020B0204020104020204" pitchFamily="34" charset="0"/>
              </a:rPr>
              <a:t>The Uncertain Challenges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8B3F04-FA67-4391-B7FE-80B7E4A35A9F}"/>
              </a:ext>
            </a:extLst>
          </p:cNvPr>
          <p:cNvSpPr txBox="1"/>
          <p:nvPr/>
        </p:nvSpPr>
        <p:spPr>
          <a:xfrm rot="20544905">
            <a:off x="2043775" y="2822647"/>
            <a:ext cx="252197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badi Extra Light" panose="020B0204020104020204" pitchFamily="34" charset="0"/>
              </a:rPr>
              <a:t>Joshua 3:4</a:t>
            </a:r>
          </a:p>
        </p:txBody>
      </p:sp>
    </p:spTree>
    <p:extLst>
      <p:ext uri="{BB962C8B-B14F-4D97-AF65-F5344CB8AC3E}">
        <p14:creationId xmlns:p14="http://schemas.microsoft.com/office/powerpoint/2010/main" val="319547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771A7C-B25E-4F9D-8905-3F36C34C38A4}"/>
              </a:ext>
            </a:extLst>
          </p:cNvPr>
          <p:cNvSpPr txBox="1"/>
          <p:nvPr/>
        </p:nvSpPr>
        <p:spPr>
          <a:xfrm>
            <a:off x="1350705" y="305488"/>
            <a:ext cx="64425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428625" indent="-428625">
              <a:buFont typeface="+mj-lt"/>
              <a:buAutoNum type="romanUcPeriod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Uncertain Challenges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8A12B78-0D28-4DA3-A834-C1B6FD679F9E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Things look difficult </a:t>
            </a:r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♦ Untrodden Paths ♦ A bit intimidating</a:t>
            </a:r>
            <a:endParaRPr lang="en-US" sz="2000" i="1" dirty="0">
              <a:solidFill>
                <a:srgbClr val="00206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D0CFB-112D-4947-A818-F13324ED3759}"/>
              </a:ext>
            </a:extLst>
          </p:cNvPr>
          <p:cNvSpPr txBox="1"/>
          <p:nvPr/>
        </p:nvSpPr>
        <p:spPr>
          <a:xfrm>
            <a:off x="1009291" y="1794295"/>
            <a:ext cx="72289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Crossing the Jordan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Jordan is overflowing at the time (v. 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Not crossed the river in this fashion before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None of the present generation (ex: Joshua &amp; Caleb) passed through Red Sea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Waters are deep &amp; swift – how on earth were they going to cross it?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It very well could be that you are standing on shore of your Jordan today!</a:t>
            </a:r>
          </a:p>
        </p:txBody>
      </p:sp>
    </p:spTree>
    <p:extLst>
      <p:ext uri="{BB962C8B-B14F-4D97-AF65-F5344CB8AC3E}">
        <p14:creationId xmlns:p14="http://schemas.microsoft.com/office/powerpoint/2010/main" val="311046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771A7C-B25E-4F9D-8905-3F36C34C38A4}"/>
              </a:ext>
            </a:extLst>
          </p:cNvPr>
          <p:cNvSpPr txBox="1"/>
          <p:nvPr/>
        </p:nvSpPr>
        <p:spPr>
          <a:xfrm>
            <a:off x="1350705" y="305488"/>
            <a:ext cx="64425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428625" indent="-428625">
              <a:buFont typeface="+mj-lt"/>
              <a:buAutoNum type="romanUcPeriod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Uncertain Challenges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8A12B78-0D28-4DA3-A834-C1B6FD679F9E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Things look difficult </a:t>
            </a:r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♦ Untrodden Paths ♦ A bit intimidating</a:t>
            </a:r>
            <a:endParaRPr lang="en-US" sz="2000" i="1" dirty="0">
              <a:solidFill>
                <a:srgbClr val="00206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D0CFB-112D-4947-A818-F13324ED3759}"/>
              </a:ext>
            </a:extLst>
          </p:cNvPr>
          <p:cNvSpPr txBox="1"/>
          <p:nvPr/>
        </p:nvSpPr>
        <p:spPr>
          <a:xfrm>
            <a:off x="1009291" y="1794295"/>
            <a:ext cx="722893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Crossing the Jordan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8)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The Mighty People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Early reports were of giants in land (Num. 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Not just that they may be problem – but you will drive them out of the land!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Not just one group – but many nations!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It very well could be that you are facing some mighty people in your own life!  (Some challenge as great as conquering a land and driving the inhabitants away!)</a:t>
            </a:r>
          </a:p>
        </p:txBody>
      </p:sp>
    </p:spTree>
    <p:extLst>
      <p:ext uri="{BB962C8B-B14F-4D97-AF65-F5344CB8AC3E}">
        <p14:creationId xmlns:p14="http://schemas.microsoft.com/office/powerpoint/2010/main" val="297944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771A7C-B25E-4F9D-8905-3F36C34C38A4}"/>
              </a:ext>
            </a:extLst>
          </p:cNvPr>
          <p:cNvSpPr txBox="1"/>
          <p:nvPr/>
        </p:nvSpPr>
        <p:spPr>
          <a:xfrm>
            <a:off x="1350705" y="305488"/>
            <a:ext cx="64425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428625" indent="-428625">
              <a:buFont typeface="+mj-lt"/>
              <a:buAutoNum type="romanUcPeriod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Uncertain Challenges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8A12B78-0D28-4DA3-A834-C1B6FD679F9E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Things look difficult </a:t>
            </a:r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♦ Untrodden Paths ♦ A bit intimidating</a:t>
            </a:r>
            <a:endParaRPr lang="en-US" sz="2000" i="1" dirty="0">
              <a:solidFill>
                <a:srgbClr val="00206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D0CFB-112D-4947-A818-F13324ED3759}"/>
              </a:ext>
            </a:extLst>
          </p:cNvPr>
          <p:cNvSpPr txBox="1"/>
          <p:nvPr/>
        </p:nvSpPr>
        <p:spPr>
          <a:xfrm>
            <a:off x="1009291" y="1794295"/>
            <a:ext cx="7228935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Crossing the Jordan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8)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The Mighty People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10)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Trusting God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(vv. 13-17)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God says the waters will heap up.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God says you will cross over on dry land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When get in the middle of river bed – look up to the wall of water to their right will they trust that God will do what he says?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It could be that you are crossing your river today – and seeing the terrifying waters heaped above your head!</a:t>
            </a:r>
          </a:p>
        </p:txBody>
      </p:sp>
    </p:spTree>
    <p:extLst>
      <p:ext uri="{BB962C8B-B14F-4D97-AF65-F5344CB8AC3E}">
        <p14:creationId xmlns:p14="http://schemas.microsoft.com/office/powerpoint/2010/main" val="88393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771A7C-B25E-4F9D-8905-3F36C34C38A4}"/>
              </a:ext>
            </a:extLst>
          </p:cNvPr>
          <p:cNvSpPr txBox="1"/>
          <p:nvPr/>
        </p:nvSpPr>
        <p:spPr>
          <a:xfrm>
            <a:off x="1350705" y="305488"/>
            <a:ext cx="64425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428625" indent="-428625">
              <a:buFont typeface="+mj-lt"/>
              <a:buAutoNum type="romanUcPeriod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Uncertain Challenges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8A12B78-0D28-4DA3-A834-C1B6FD679F9E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Things look difficult </a:t>
            </a:r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  <a:cs typeface="Times New Roman" panose="02020603050405020304" pitchFamily="18" charset="0"/>
              </a:rPr>
              <a:t>♦ Untrodden Paths ♦ A bit intimidating</a:t>
            </a:r>
            <a:endParaRPr lang="en-US" sz="2000" i="1" dirty="0">
              <a:solidFill>
                <a:srgbClr val="00206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D0CFB-112D-4947-A818-F13324ED3759}"/>
              </a:ext>
            </a:extLst>
          </p:cNvPr>
          <p:cNvSpPr txBox="1"/>
          <p:nvPr/>
        </p:nvSpPr>
        <p:spPr>
          <a:xfrm>
            <a:off x="1009291" y="1794295"/>
            <a:ext cx="722893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Crossing the Jordan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8)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The Mighty People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10)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Trusting God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(vv. 13-17)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Abundant Blessings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 (Deut. 6:10-12)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They are about to have it better than ever had it in the wilderness!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Can be a challenge (Jas. 1:9-11)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Not always something bad that is a challenge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It may be that you are eating from your new vineyards you never planted!</a:t>
            </a:r>
          </a:p>
        </p:txBody>
      </p:sp>
    </p:spTree>
    <p:extLst>
      <p:ext uri="{BB962C8B-B14F-4D97-AF65-F5344CB8AC3E}">
        <p14:creationId xmlns:p14="http://schemas.microsoft.com/office/powerpoint/2010/main" val="197394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2DFCF8-CEB1-4EDA-AC08-BDAF41A6D91E}"/>
              </a:ext>
            </a:extLst>
          </p:cNvPr>
          <p:cNvSpPr txBox="1"/>
          <p:nvPr/>
        </p:nvSpPr>
        <p:spPr>
          <a:xfrm>
            <a:off x="957532" y="1621767"/>
            <a:ext cx="7228935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Change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 </a:t>
            </a: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(Leaving home, moving away, going to college, new job, trying make it on your own)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Repented</a:t>
            </a: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 (Can I do this? Doing what I have neglected will be hard, giving up some things – extremely hard)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Getting married </a:t>
            </a: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(Can I keep this together? 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Having Children </a:t>
            </a: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(How can I raise this child to love God? What about the mistakes I’m sure to make?)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Sickness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Troubles in home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 (in marriage or with children)</a:t>
            </a:r>
            <a:endParaRPr lang="en-US" sz="2400" b="1" u="sng" dirty="0">
              <a:solidFill>
                <a:schemeClr val="bg1"/>
              </a:solidFill>
              <a:latin typeface="Abadi Extra Light" panose="020B0204020104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Aging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Death</a:t>
            </a:r>
            <a:endParaRPr lang="en-US" sz="2200" b="1" u="sng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0DFF3E-7202-4AB4-9ACC-27B119E8EA1C}"/>
              </a:ext>
            </a:extLst>
          </p:cNvPr>
          <p:cNvSpPr txBox="1"/>
          <p:nvPr/>
        </p:nvSpPr>
        <p:spPr>
          <a:xfrm>
            <a:off x="1056735" y="274258"/>
            <a:ext cx="703052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Abadi Extra Light" panose="020B0204020104020204" pitchFamily="34" charset="0"/>
              </a:rPr>
              <a:t>We Face Uncertain Challenges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  <a:latin typeface="Abadi Extra Light" panose="020B0204020104020204" pitchFamily="34" charset="0"/>
              </a:rPr>
              <a:t>When We Have Not Passed This Way Before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98BAAF9-1858-45E5-9954-5CF072B36B8B}"/>
              </a:ext>
            </a:extLst>
          </p:cNvPr>
          <p:cNvSpPr/>
          <p:nvPr/>
        </p:nvSpPr>
        <p:spPr>
          <a:xfrm>
            <a:off x="2501660" y="5108625"/>
            <a:ext cx="6314536" cy="1475117"/>
          </a:xfrm>
          <a:prstGeom prst="roundRect">
            <a:avLst>
              <a:gd name="adj" fmla="val 23685"/>
            </a:avLst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Like Jonah we would rather go to Tarshish than meet the task in Nineveh!</a:t>
            </a:r>
          </a:p>
          <a:p>
            <a:pPr algn="ctr"/>
            <a:r>
              <a:rPr lang="en-US" dirty="0">
                <a:solidFill>
                  <a:srgbClr val="002060"/>
                </a:solidFill>
              </a:rPr>
              <a:t>Like Moses we complain and claim to be slow of tongue to avoid a difficult circumstance!</a:t>
            </a:r>
          </a:p>
        </p:txBody>
      </p:sp>
    </p:spTree>
    <p:extLst>
      <p:ext uri="{BB962C8B-B14F-4D97-AF65-F5344CB8AC3E}">
        <p14:creationId xmlns:p14="http://schemas.microsoft.com/office/powerpoint/2010/main" val="237129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05050D-9DE1-4A19-9A01-91994FF75860}"/>
              </a:ext>
            </a:extLst>
          </p:cNvPr>
          <p:cNvSpPr/>
          <p:nvPr/>
        </p:nvSpPr>
        <p:spPr>
          <a:xfrm rot="20576630">
            <a:off x="92791" y="595266"/>
            <a:ext cx="8750171" cy="173124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We’ve Not Passed</a:t>
            </a:r>
          </a:p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This Way Before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998235-7C40-46E4-844F-3141DF49AB4E}"/>
              </a:ext>
            </a:extLst>
          </p:cNvPr>
          <p:cNvSpPr txBox="1"/>
          <p:nvPr/>
        </p:nvSpPr>
        <p:spPr>
          <a:xfrm>
            <a:off x="2770243" y="4156248"/>
            <a:ext cx="6442587" cy="123110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428625" indent="-428625">
              <a:buFont typeface="+mj-lt"/>
              <a:buAutoNum type="romanUcPeriod"/>
            </a:pPr>
            <a:r>
              <a:rPr lang="en-US" sz="3700" dirty="0">
                <a:latin typeface="Abadi Extra Light" panose="020B0204020104020204" pitchFamily="34" charset="0"/>
              </a:rPr>
              <a:t>The Uncertain Challenges</a:t>
            </a:r>
          </a:p>
          <a:p>
            <a:pPr marL="428625" indent="-428625">
              <a:buFont typeface="+mj-lt"/>
              <a:buAutoNum type="romanUcPeriod"/>
            </a:pPr>
            <a:r>
              <a:rPr lang="en-US" sz="3700" dirty="0">
                <a:latin typeface="Abadi Extra Light" panose="020B0204020104020204" pitchFamily="34" charset="0"/>
              </a:rPr>
              <a:t>The Divine Instruction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8B3F04-FA67-4391-B7FE-80B7E4A35A9F}"/>
              </a:ext>
            </a:extLst>
          </p:cNvPr>
          <p:cNvSpPr txBox="1"/>
          <p:nvPr/>
        </p:nvSpPr>
        <p:spPr>
          <a:xfrm rot="20544905">
            <a:off x="2043775" y="2822647"/>
            <a:ext cx="252197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badi Extra Light" panose="020B0204020104020204" pitchFamily="34" charset="0"/>
              </a:rPr>
              <a:t>Joshua 3:4</a:t>
            </a:r>
          </a:p>
        </p:txBody>
      </p:sp>
    </p:spTree>
    <p:extLst>
      <p:ext uri="{BB962C8B-B14F-4D97-AF65-F5344CB8AC3E}">
        <p14:creationId xmlns:p14="http://schemas.microsoft.com/office/powerpoint/2010/main" val="237793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D25D29-A8D9-40F5-A6E8-0180E21C63F6}"/>
              </a:ext>
            </a:extLst>
          </p:cNvPr>
          <p:cNvSpPr txBox="1"/>
          <p:nvPr/>
        </p:nvSpPr>
        <p:spPr>
          <a:xfrm>
            <a:off x="1193390" y="306692"/>
            <a:ext cx="64425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857250" indent="-857250">
              <a:buFont typeface="+mj-lt"/>
              <a:buAutoNum type="romanUcPeriod" startAt="2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Divine Instruction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C703389-5BA6-42F1-9DC0-70096FECBB56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God gives instructions for the challenges  - We must have faith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C8A74D-3230-4B59-89ED-252692CFAED5}"/>
              </a:ext>
            </a:extLst>
          </p:cNvPr>
          <p:cNvSpPr txBox="1"/>
          <p:nvPr/>
        </p:nvSpPr>
        <p:spPr>
          <a:xfrm>
            <a:off x="1009291" y="1794295"/>
            <a:ext cx="72289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The Lord will Guide You</a:t>
            </a:r>
            <a:r>
              <a:rPr lang="en-US" sz="2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When see ark move – follow it 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Staying back from ark – you will know way to go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Constantly urged to “hear” (v.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Point: just listen and follow instructions – all will be okay!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Same is true with your uncertain challenges: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badi Extra Light" panose="020B0204020104020204" pitchFamily="34" charset="0"/>
              </a:rPr>
              <a:t>Lord’s word tells you want is ahead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badi Extra Light" panose="020B0204020104020204" pitchFamily="34" charset="0"/>
              </a:rPr>
              <a:t>Lord’s word tells you where to go / what to do</a:t>
            </a:r>
          </a:p>
        </p:txBody>
      </p:sp>
    </p:spTree>
    <p:extLst>
      <p:ext uri="{BB962C8B-B14F-4D97-AF65-F5344CB8AC3E}">
        <p14:creationId xmlns:p14="http://schemas.microsoft.com/office/powerpoint/2010/main" val="50892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D25D29-A8D9-40F5-A6E8-0180E21C63F6}"/>
              </a:ext>
            </a:extLst>
          </p:cNvPr>
          <p:cNvSpPr txBox="1"/>
          <p:nvPr/>
        </p:nvSpPr>
        <p:spPr>
          <a:xfrm>
            <a:off x="1193390" y="306692"/>
            <a:ext cx="64425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857250" indent="-857250">
              <a:buFont typeface="+mj-lt"/>
              <a:buAutoNum type="romanUcPeriod" startAt="2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Divine Instruction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C703389-5BA6-42F1-9DC0-70096FECBB56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God gives instructions for the challenges  - We must have faith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C8A74D-3230-4B59-89ED-252692CFAED5}"/>
              </a:ext>
            </a:extLst>
          </p:cNvPr>
          <p:cNvSpPr txBox="1"/>
          <p:nvPr/>
        </p:nvSpPr>
        <p:spPr>
          <a:xfrm>
            <a:off x="1009291" y="1794295"/>
            <a:ext cx="722893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The Lord will Guide You</a:t>
            </a:r>
            <a:r>
              <a:rPr lang="en-US" sz="2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Respect for the Divine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Some distance between the ark &amp; 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Certain – that includes: deep fear of God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Includes: respect for God and all things pertaining to God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badi Extra Light" panose="020B0204020104020204" pitchFamily="34" charset="0"/>
              </a:rPr>
              <a:t>Means listen to instructions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badi Extra Light" panose="020B0204020104020204" pitchFamily="34" charset="0"/>
              </a:rPr>
              <a:t>Means confidence in his promises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Abadi Extra Light" panose="020B0204020104020204" pitchFamily="34" charset="0"/>
              </a:rPr>
              <a:t>Willing to put your life in his hands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It may be that your untrodden path calls for your to have a greater respect of the Divine!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11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D25D29-A8D9-40F5-A6E8-0180E21C63F6}"/>
              </a:ext>
            </a:extLst>
          </p:cNvPr>
          <p:cNvSpPr txBox="1"/>
          <p:nvPr/>
        </p:nvSpPr>
        <p:spPr>
          <a:xfrm>
            <a:off x="1193390" y="306692"/>
            <a:ext cx="64425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857250" indent="-857250">
              <a:buFont typeface="+mj-lt"/>
              <a:buAutoNum type="romanUcPeriod" startAt="2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Divine Instruction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C703389-5BA6-42F1-9DC0-70096FECBB56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God gives instructions for the challenges  - We must have faith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C8A74D-3230-4B59-89ED-252692CFAED5}"/>
              </a:ext>
            </a:extLst>
          </p:cNvPr>
          <p:cNvSpPr txBox="1"/>
          <p:nvPr/>
        </p:nvSpPr>
        <p:spPr>
          <a:xfrm>
            <a:off x="1009291" y="1794295"/>
            <a:ext cx="722893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The Lord will Guide You</a:t>
            </a:r>
            <a:r>
              <a:rPr lang="en-US" sz="2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Respect for the Divine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4)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Step in the Water </a:t>
            </a:r>
            <a:r>
              <a:rPr lang="en-US" sz="2400" dirty="0">
                <a:solidFill>
                  <a:schemeClr val="bg1"/>
                </a:solidFill>
                <a:latin typeface="Abadi Extra Light" panose="020B0204020104020204" pitchFamily="34" charset="0"/>
              </a:rPr>
              <a:t>(v. 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Step into the waters of the overflowing Jordan!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That is a real leap of faith!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Confidence that the waters will be held back just as God said!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Really believe that God can and will do what seems impossible!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It may be time for you to quit planning and worrying and just step into the water by faith (2 Cor. 5:7)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0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05050D-9DE1-4A19-9A01-91994FF75860}"/>
              </a:ext>
            </a:extLst>
          </p:cNvPr>
          <p:cNvSpPr/>
          <p:nvPr/>
        </p:nvSpPr>
        <p:spPr>
          <a:xfrm rot="20576630">
            <a:off x="92791" y="595266"/>
            <a:ext cx="8750171" cy="173124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We’ve Not Passed</a:t>
            </a:r>
          </a:p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This Way Before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998235-7C40-46E4-844F-3141DF49AB4E}"/>
              </a:ext>
            </a:extLst>
          </p:cNvPr>
          <p:cNvSpPr txBox="1"/>
          <p:nvPr/>
        </p:nvSpPr>
        <p:spPr>
          <a:xfrm>
            <a:off x="2770243" y="3848472"/>
            <a:ext cx="6442587" cy="184665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428625" indent="-428625">
              <a:buFont typeface="+mj-lt"/>
              <a:buAutoNum type="romanUcPeriod"/>
            </a:pPr>
            <a:r>
              <a:rPr lang="en-US" sz="3700" dirty="0">
                <a:latin typeface="Abadi Extra Light" panose="020B0204020104020204" pitchFamily="34" charset="0"/>
              </a:rPr>
              <a:t>The Uncertain Challenges</a:t>
            </a:r>
          </a:p>
          <a:p>
            <a:pPr marL="428625" indent="-428625">
              <a:buFont typeface="+mj-lt"/>
              <a:buAutoNum type="romanUcPeriod"/>
            </a:pPr>
            <a:r>
              <a:rPr lang="en-US" sz="3700" dirty="0">
                <a:latin typeface="Abadi Extra Light" panose="020B0204020104020204" pitchFamily="34" charset="0"/>
              </a:rPr>
              <a:t>The Divine Instruction</a:t>
            </a:r>
          </a:p>
          <a:p>
            <a:pPr marL="428625" indent="-428625">
              <a:buFont typeface="+mj-lt"/>
              <a:buAutoNum type="romanUcPeriod"/>
            </a:pPr>
            <a:r>
              <a:rPr lang="en-US" sz="3700" dirty="0">
                <a:latin typeface="Abadi Extra Light" panose="020B0204020104020204" pitchFamily="34" charset="0"/>
              </a:rPr>
              <a:t>The Comforting Observations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8B3F04-FA67-4391-B7FE-80B7E4A35A9F}"/>
              </a:ext>
            </a:extLst>
          </p:cNvPr>
          <p:cNvSpPr txBox="1"/>
          <p:nvPr/>
        </p:nvSpPr>
        <p:spPr>
          <a:xfrm rot="20544905">
            <a:off x="2043775" y="2822647"/>
            <a:ext cx="252197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badi Extra Light" panose="020B0204020104020204" pitchFamily="34" charset="0"/>
              </a:rPr>
              <a:t>Joshua 3:4</a:t>
            </a:r>
          </a:p>
        </p:txBody>
      </p:sp>
    </p:spTree>
    <p:extLst>
      <p:ext uri="{BB962C8B-B14F-4D97-AF65-F5344CB8AC3E}">
        <p14:creationId xmlns:p14="http://schemas.microsoft.com/office/powerpoint/2010/main" val="219117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0CF323-2EE6-4B80-9681-6B3D983FDAA9}"/>
              </a:ext>
            </a:extLst>
          </p:cNvPr>
          <p:cNvSpPr txBox="1"/>
          <p:nvPr/>
        </p:nvSpPr>
        <p:spPr>
          <a:xfrm>
            <a:off x="830823" y="296862"/>
            <a:ext cx="748235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Comforting Observations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7735A7-B1F3-4227-80AE-839A27F03671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Fundamental observations bring comfort in our challenges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19934A-29C5-4F12-BADC-38F06DDCDC02}"/>
              </a:ext>
            </a:extLst>
          </p:cNvPr>
          <p:cNvSpPr txBox="1"/>
          <p:nvPr/>
        </p:nvSpPr>
        <p:spPr>
          <a:xfrm>
            <a:off x="1009291" y="1794295"/>
            <a:ext cx="72289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to your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You have not been this way – but God has!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Crossing the sea &amp; conquering enemies – God has done before!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Cast your cares upon him (1Pet. 5:7) – he knows what lies ahead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God helping you (Phil. 4:13) has help multitudes before you with the same challenge!</a:t>
            </a:r>
            <a:endParaRPr lang="en-US" sz="2200" i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0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0CF323-2EE6-4B80-9681-6B3D983FDAA9}"/>
              </a:ext>
            </a:extLst>
          </p:cNvPr>
          <p:cNvSpPr txBox="1"/>
          <p:nvPr/>
        </p:nvSpPr>
        <p:spPr>
          <a:xfrm>
            <a:off x="830823" y="296862"/>
            <a:ext cx="748235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Comforting Observations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7735A7-B1F3-4227-80AE-839A27F03671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Fundamental observations bring comfort in our challenges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19934A-29C5-4F12-BADC-38F06DDCDC02}"/>
              </a:ext>
            </a:extLst>
          </p:cNvPr>
          <p:cNvSpPr txBox="1"/>
          <p:nvPr/>
        </p:nvSpPr>
        <p:spPr>
          <a:xfrm>
            <a:off x="1009291" y="1794295"/>
            <a:ext cx="72289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to your God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to God’s 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You have not been this way – but God’s people have!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Israel before – crossed Red Sea!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We are not the first to come to this point!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Whatever your uncertain challenge – God’s people have faced that before!</a:t>
            </a:r>
            <a:endParaRPr lang="en-US" sz="2200" i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90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0CF323-2EE6-4B80-9681-6B3D983FDAA9}"/>
              </a:ext>
            </a:extLst>
          </p:cNvPr>
          <p:cNvSpPr txBox="1"/>
          <p:nvPr/>
        </p:nvSpPr>
        <p:spPr>
          <a:xfrm>
            <a:off x="830823" y="296862"/>
            <a:ext cx="748235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Comforting Observations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7735A7-B1F3-4227-80AE-839A27F03671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Fundamental observations bring comfort in our challenges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19934A-29C5-4F12-BADC-38F06DDCDC02}"/>
              </a:ext>
            </a:extLst>
          </p:cNvPr>
          <p:cNvSpPr txBox="1"/>
          <p:nvPr/>
        </p:nvSpPr>
        <p:spPr>
          <a:xfrm>
            <a:off x="1009291" y="1794295"/>
            <a:ext cx="72289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to your God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to God’s People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More Dangerous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Deep waters of Jordan and the thought of people on the other side – had to look like danger!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Neither would be any more danger than the wilderness itself – If they follow close to God!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He will never leave nor forsake (Heb. 13;5)</a:t>
            </a:r>
            <a:endParaRPr lang="en-US" sz="2200" i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75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0CF323-2EE6-4B80-9681-6B3D983FDAA9}"/>
              </a:ext>
            </a:extLst>
          </p:cNvPr>
          <p:cNvSpPr txBox="1"/>
          <p:nvPr/>
        </p:nvSpPr>
        <p:spPr>
          <a:xfrm>
            <a:off x="830823" y="296862"/>
            <a:ext cx="748235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Comforting Observations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7735A7-B1F3-4227-80AE-839A27F03671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Fundamental observations bring comfort in our challenges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19934A-29C5-4F12-BADC-38F06DDCDC02}"/>
              </a:ext>
            </a:extLst>
          </p:cNvPr>
          <p:cNvSpPr txBox="1"/>
          <p:nvPr/>
        </p:nvSpPr>
        <p:spPr>
          <a:xfrm>
            <a:off x="1009291" y="1794295"/>
            <a:ext cx="722893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to your God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to God’s People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More Dangerous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God Has Always Been Faithful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Brought them out of Egypt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Brought them through the wilderness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Brought them to the promise land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Means: he will be with you through conquest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God will be with you and never leave you!</a:t>
            </a:r>
            <a:endParaRPr lang="en-US" sz="2200" i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3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0CF323-2EE6-4B80-9681-6B3D983FDAA9}"/>
              </a:ext>
            </a:extLst>
          </p:cNvPr>
          <p:cNvSpPr txBox="1"/>
          <p:nvPr/>
        </p:nvSpPr>
        <p:spPr>
          <a:xfrm>
            <a:off x="830823" y="296862"/>
            <a:ext cx="748235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44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The Comforting Observations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7735A7-B1F3-4227-80AE-839A27F03671}"/>
              </a:ext>
            </a:extLst>
          </p:cNvPr>
          <p:cNvSpPr/>
          <p:nvPr/>
        </p:nvSpPr>
        <p:spPr>
          <a:xfrm>
            <a:off x="1149935" y="1151626"/>
            <a:ext cx="6844129" cy="4054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  <a:latin typeface="Abadi Extra Light" panose="020B0204020104020204" pitchFamily="34" charset="0"/>
              </a:rPr>
              <a:t>Fundamental observations bring comfort in our challenges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19934A-29C5-4F12-BADC-38F06DDCDC02}"/>
              </a:ext>
            </a:extLst>
          </p:cNvPr>
          <p:cNvSpPr txBox="1"/>
          <p:nvPr/>
        </p:nvSpPr>
        <p:spPr>
          <a:xfrm>
            <a:off x="1009291" y="1794295"/>
            <a:ext cx="72289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to your God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to God’s People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Not More Dangerous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God Has Always Been Faithful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solidFill>
                  <a:schemeClr val="bg1"/>
                </a:solidFill>
                <a:latin typeface="Abadi Extra Light" panose="020B0204020104020204" pitchFamily="34" charset="0"/>
              </a:rPr>
              <a:t>Way is New to You, But Path is in Right Direction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New to you – doesn’t mean it is the wrong path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Progress demands a new path!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badi Extra Light" panose="020B0204020104020204" pitchFamily="34" charset="0"/>
              </a:rPr>
              <a:t>Even if the way is uncertain and seems to be fearful, going in the right direction is comforting.</a:t>
            </a:r>
            <a:endParaRPr lang="en-US" sz="2200" i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18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05050D-9DE1-4A19-9A01-91994FF75860}"/>
              </a:ext>
            </a:extLst>
          </p:cNvPr>
          <p:cNvSpPr/>
          <p:nvPr/>
        </p:nvSpPr>
        <p:spPr>
          <a:xfrm rot="20576630">
            <a:off x="92791" y="595266"/>
            <a:ext cx="8750171" cy="173124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We’ve Not Passed</a:t>
            </a:r>
          </a:p>
          <a:p>
            <a:pPr algn="ctr"/>
            <a:r>
              <a:rPr lang="en-US" sz="5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This Way Before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998235-7C40-46E4-844F-3141DF49AB4E}"/>
              </a:ext>
            </a:extLst>
          </p:cNvPr>
          <p:cNvSpPr txBox="1"/>
          <p:nvPr/>
        </p:nvSpPr>
        <p:spPr>
          <a:xfrm>
            <a:off x="2770243" y="3848472"/>
            <a:ext cx="6442587" cy="184665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428625" indent="-428625">
              <a:buFont typeface="+mj-lt"/>
              <a:buAutoNum type="romanUcPeriod"/>
            </a:pPr>
            <a:r>
              <a:rPr lang="en-US" sz="3700" dirty="0">
                <a:latin typeface="Abadi Extra Light" panose="020B0204020104020204" pitchFamily="34" charset="0"/>
              </a:rPr>
              <a:t>The Uncertain Challenges</a:t>
            </a:r>
          </a:p>
          <a:p>
            <a:pPr marL="428625" indent="-428625">
              <a:buFont typeface="+mj-lt"/>
              <a:buAutoNum type="romanUcPeriod"/>
            </a:pPr>
            <a:r>
              <a:rPr lang="en-US" sz="3700" dirty="0">
                <a:latin typeface="Abadi Extra Light" panose="020B0204020104020204" pitchFamily="34" charset="0"/>
              </a:rPr>
              <a:t>The Divine Instruction</a:t>
            </a:r>
          </a:p>
          <a:p>
            <a:pPr marL="428625" indent="-428625">
              <a:buFont typeface="+mj-lt"/>
              <a:buAutoNum type="romanUcPeriod"/>
            </a:pPr>
            <a:r>
              <a:rPr lang="en-US" sz="3700" dirty="0">
                <a:latin typeface="Abadi Extra Light" panose="020B0204020104020204" pitchFamily="34" charset="0"/>
              </a:rPr>
              <a:t>The Comforting Observations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8B3F04-FA67-4391-B7FE-80B7E4A35A9F}"/>
              </a:ext>
            </a:extLst>
          </p:cNvPr>
          <p:cNvSpPr txBox="1"/>
          <p:nvPr/>
        </p:nvSpPr>
        <p:spPr>
          <a:xfrm rot="20544905">
            <a:off x="2043775" y="2822647"/>
            <a:ext cx="252197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badi Extra Light" panose="020B0204020104020204" pitchFamily="34" charset="0"/>
              </a:rPr>
              <a:t>Joshua 3:4</a:t>
            </a:r>
          </a:p>
        </p:txBody>
      </p:sp>
    </p:spTree>
    <p:extLst>
      <p:ext uri="{BB962C8B-B14F-4D97-AF65-F5344CB8AC3E}">
        <p14:creationId xmlns:p14="http://schemas.microsoft.com/office/powerpoint/2010/main" val="95384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oint of reference design templat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3Refle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int of reference design slides.potx" id="{5F4C6771-7255-4B3F-B4D9-48E4EEE90EC7}" vid="{B39A4542-7627-4ADE-85DC-BBF138EEAC58}"/>
    </a:ext>
  </a:extLst>
</a:theme>
</file>

<file path=ppt/theme/theme2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3Refle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3Refle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D118102D-697E-43AF-A26C-E3AD71941B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E7C4BA-6C5A-407B-9BF5-DF1D218341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C00173-F37E-4050-8DE8-BC47ABAD65C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Point of reference design slides</Template>
  <TotalTime>974</TotalTime>
  <Words>1627</Words>
  <Application>Microsoft Office PowerPoint</Application>
  <PresentationFormat>On-screen Show (4:3)</PresentationFormat>
  <Paragraphs>184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Wingdings</vt:lpstr>
      <vt:lpstr>Times New Roman</vt:lpstr>
      <vt:lpstr>Century Gothic</vt:lpstr>
      <vt:lpstr>Wingdings 2</vt:lpstr>
      <vt:lpstr>Palatino Linotype</vt:lpstr>
      <vt:lpstr>Abadi Extra Light</vt:lpstr>
      <vt:lpstr>Arial</vt:lpstr>
      <vt:lpstr>Point of reference design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31</cp:revision>
  <dcterms:created xsi:type="dcterms:W3CDTF">2018-03-31T12:31:27Z</dcterms:created>
  <dcterms:modified xsi:type="dcterms:W3CDTF">2018-04-01T12:48:02Z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74065400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