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90" r:id="rId2"/>
  </p:sldMasterIdLst>
  <p:sldIdLst>
    <p:sldId id="272" r:id="rId3"/>
    <p:sldId id="271" r:id="rId4"/>
    <p:sldId id="258" r:id="rId5"/>
    <p:sldId id="264" r:id="rId6"/>
    <p:sldId id="273" r:id="rId7"/>
    <p:sldId id="343" r:id="rId8"/>
    <p:sldId id="344" r:id="rId9"/>
    <p:sldId id="345" r:id="rId10"/>
    <p:sldId id="346" r:id="rId11"/>
    <p:sldId id="259" r:id="rId12"/>
    <p:sldId id="265" r:id="rId13"/>
    <p:sldId id="347" r:id="rId14"/>
    <p:sldId id="348" r:id="rId15"/>
    <p:sldId id="260" r:id="rId16"/>
    <p:sldId id="266" r:id="rId17"/>
    <p:sldId id="349" r:id="rId18"/>
    <p:sldId id="350" r:id="rId19"/>
    <p:sldId id="261" r:id="rId20"/>
    <p:sldId id="267" r:id="rId21"/>
    <p:sldId id="351" r:id="rId22"/>
    <p:sldId id="352" r:id="rId23"/>
    <p:sldId id="353" r:id="rId24"/>
    <p:sldId id="262" r:id="rId25"/>
    <p:sldId id="268" r:id="rId26"/>
    <p:sldId id="354" r:id="rId27"/>
    <p:sldId id="355" r:id="rId28"/>
    <p:sldId id="263" r:id="rId29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0"/>
      <p:bold r:id="rId31"/>
      <p:italic r:id="rId32"/>
      <p:boldItalic r:id="rId33"/>
    </p:embeddedFont>
    <p:embeddedFont>
      <p:font typeface="HP Simplified Light" panose="020B0404020204020204" pitchFamily="34" charset="0"/>
      <p:regular r:id="rId34"/>
      <p:italic r:id="rId35"/>
    </p:embeddedFont>
    <p:embeddedFont>
      <p:font typeface="Century Gothic" panose="020B050202020202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694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813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29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67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396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020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257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967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192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336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34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220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859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844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29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532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30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71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651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170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593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875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625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314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066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977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205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267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6F6F6F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6F6F6F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223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6431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6F6F6F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6F6F6F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3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64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534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919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6F8828C-8711-4874-B652-08547E03BC62}" type="datetimeFigureOut">
              <a:rPr lang="en-US" smtClean="0"/>
              <a:t>3/18/2018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76D0E4E-9475-4A1F-B6AE-C081B2D731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8627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828C-8711-4874-B652-08547E03BC62}" type="datetimeFigureOut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3/18/2018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D0E4E-9475-4A1F-B6AE-C081B2D7317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AFE4037-9E42-464F-8E4C-AE0C43F83D67}"/>
              </a:ext>
            </a:extLst>
          </p:cNvPr>
          <p:cNvSpPr/>
          <p:nvPr userDrawn="1"/>
        </p:nvSpPr>
        <p:spPr>
          <a:xfrm>
            <a:off x="265471" y="263013"/>
            <a:ext cx="8613058" cy="6331974"/>
          </a:xfrm>
          <a:prstGeom prst="roundRect">
            <a:avLst>
              <a:gd name="adj" fmla="val 408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244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600360-B9EF-4656-A67B-A6FF738F852A}"/>
              </a:ext>
            </a:extLst>
          </p:cNvPr>
          <p:cNvSpPr txBox="1"/>
          <p:nvPr/>
        </p:nvSpPr>
        <p:spPr>
          <a:xfrm>
            <a:off x="688258" y="206477"/>
            <a:ext cx="77674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2">
                    <a:lumMod val="75000"/>
                  </a:schemeClr>
                </a:solidFill>
              </a:rPr>
              <a:t>James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02F2DA-EEDE-4732-8E14-80864439875C}"/>
              </a:ext>
            </a:extLst>
          </p:cNvPr>
          <p:cNvSpPr txBox="1"/>
          <p:nvPr/>
        </p:nvSpPr>
        <p:spPr>
          <a:xfrm>
            <a:off x="791495" y="1314473"/>
            <a:ext cx="75610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James introduce chapter two by presenting a problem (vv. 1-4)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2C6C22-8C2B-40A4-9DAD-94591892A36C}"/>
              </a:ext>
            </a:extLst>
          </p:cNvPr>
          <p:cNvSpPr txBox="1"/>
          <p:nvPr/>
        </p:nvSpPr>
        <p:spPr>
          <a:xfrm>
            <a:off x="489154" y="2439462"/>
            <a:ext cx="8165690" cy="38164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My brethren, do not hold the faith of our Lord Jesus Christ, </a:t>
            </a:r>
            <a:r>
              <a:rPr lang="en-US" sz="2200" i="1" dirty="0"/>
              <a:t>the Lord</a:t>
            </a:r>
            <a:r>
              <a:rPr lang="en-US" sz="2200" dirty="0"/>
              <a:t> of glory, with partiality. </a:t>
            </a:r>
          </a:p>
          <a:p>
            <a:r>
              <a:rPr lang="en-US" sz="2200" baseline="30000" dirty="0"/>
              <a:t>2 </a:t>
            </a:r>
            <a:r>
              <a:rPr lang="en-US" sz="2200" dirty="0"/>
              <a:t>For if there should come into your assembly a man with gold rings, in fine apparel, and there should also come in a poor man in filthy clothes, </a:t>
            </a:r>
          </a:p>
          <a:p>
            <a:r>
              <a:rPr lang="en-US" sz="2200" baseline="30000" dirty="0"/>
              <a:t>3 </a:t>
            </a:r>
            <a:r>
              <a:rPr lang="en-US" sz="2200" dirty="0"/>
              <a:t>and you pay attention to the one wearing the fine clothes and say to him, “You sit here in a good place,” and say to the poor man, “You stand there,” or, “Sit here at my footstool,” </a:t>
            </a:r>
          </a:p>
          <a:p>
            <a:r>
              <a:rPr lang="en-US" sz="2200" baseline="30000" dirty="0"/>
              <a:t>4 </a:t>
            </a:r>
            <a:r>
              <a:rPr lang="en-US" sz="2200" dirty="0"/>
              <a:t>have you not shown partiality among yourselves, and become judges with evil thoughts? </a:t>
            </a:r>
          </a:p>
        </p:txBody>
      </p:sp>
    </p:spTree>
    <p:extLst>
      <p:ext uri="{BB962C8B-B14F-4D97-AF65-F5344CB8AC3E}">
        <p14:creationId xmlns:p14="http://schemas.microsoft.com/office/powerpoint/2010/main" val="4040431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BA6B87-E55C-49CE-9982-1A336411CEEF}"/>
              </a:ext>
            </a:extLst>
          </p:cNvPr>
          <p:cNvSpPr txBox="1"/>
          <p:nvPr/>
        </p:nvSpPr>
        <p:spPr>
          <a:xfrm>
            <a:off x="412954" y="1573161"/>
            <a:ext cx="8318091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James 2:5</a:t>
            </a:r>
          </a:p>
          <a:p>
            <a:endParaRPr lang="en-US" sz="1000" dirty="0"/>
          </a:p>
          <a:p>
            <a:r>
              <a:rPr lang="en-US" sz="2800" baseline="30000" dirty="0"/>
              <a:t>5 </a:t>
            </a:r>
            <a:r>
              <a:rPr lang="en-US" sz="2800" dirty="0"/>
              <a:t>Listen, my beloved brethren: Has God not chosen the poor of this world </a:t>
            </a:r>
            <a:r>
              <a:rPr lang="en-US" sz="2800" i="1" dirty="0"/>
              <a:t>to be</a:t>
            </a:r>
            <a:r>
              <a:rPr lang="en-US" sz="2800" dirty="0"/>
              <a:t> rich in faith and heirs of the kingdom which He promised to those who love Him?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AA883D2-FD55-440E-A265-980A1871FF99}"/>
              </a:ext>
            </a:extLst>
          </p:cNvPr>
          <p:cNvCxnSpPr>
            <a:cxnSpLocks/>
          </p:cNvCxnSpPr>
          <p:nvPr/>
        </p:nvCxnSpPr>
        <p:spPr>
          <a:xfrm>
            <a:off x="648930" y="2666184"/>
            <a:ext cx="4916129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2E4461E-2281-44D2-A843-374B7FAF0009}"/>
              </a:ext>
            </a:extLst>
          </p:cNvPr>
          <p:cNvSpPr txBox="1"/>
          <p:nvPr/>
        </p:nvSpPr>
        <p:spPr>
          <a:xfrm>
            <a:off x="334296" y="598128"/>
            <a:ext cx="8475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James Implores His Readers to Listen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E61237-72C1-428F-8BB5-48E8831257A5}"/>
              </a:ext>
            </a:extLst>
          </p:cNvPr>
          <p:cNvSpPr txBox="1"/>
          <p:nvPr/>
        </p:nvSpPr>
        <p:spPr>
          <a:xfrm>
            <a:off x="491613" y="4312788"/>
            <a:ext cx="865238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bg1"/>
                </a:solidFill>
              </a:rPr>
              <a:t> Translated: “pay attention” (CEV); “notice” (Phillips)</a:t>
            </a:r>
          </a:p>
          <a:p>
            <a:endParaRPr lang="en-US" sz="1000" b="1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bg1"/>
                </a:solidFill>
              </a:rPr>
              <a:t> Means: Pay very close attention</a:t>
            </a:r>
          </a:p>
          <a:p>
            <a:endParaRPr lang="en-US" sz="1000" b="1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bg1"/>
                </a:solidFill>
              </a:rPr>
              <a:t> Calls upon his readers to develop a different mindset</a:t>
            </a:r>
          </a:p>
        </p:txBody>
      </p:sp>
    </p:spTree>
    <p:extLst>
      <p:ext uri="{BB962C8B-B14F-4D97-AF65-F5344CB8AC3E}">
        <p14:creationId xmlns:p14="http://schemas.microsoft.com/office/powerpoint/2010/main" val="179787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20E8AE-A7A7-4524-9F84-48538897F6C8}"/>
              </a:ext>
            </a:extLst>
          </p:cNvPr>
          <p:cNvSpPr/>
          <p:nvPr/>
        </p:nvSpPr>
        <p:spPr>
          <a:xfrm>
            <a:off x="654806" y="214754"/>
            <a:ext cx="7834388" cy="1661993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  <a:latin typeface="HP Simplified Light" panose="020B0404020204020204" pitchFamily="34" charset="0"/>
              </a:rPr>
              <a:t>Listen, By Beloved Brethren</a:t>
            </a:r>
          </a:p>
          <a:p>
            <a:pPr algn="ctr"/>
            <a:r>
              <a:rPr lang="en-US" sz="4400" i="1" dirty="0">
                <a:ln/>
                <a:solidFill>
                  <a:schemeClr val="accent3"/>
                </a:solidFill>
                <a:latin typeface="HP Simplified Light" panose="020B0404020204020204" pitchFamily="34" charset="0"/>
              </a:rPr>
              <a:t>(James 2)</a:t>
            </a:r>
            <a:endParaRPr lang="en-US" sz="4400" i="1" cap="none" spc="0" dirty="0">
              <a:ln/>
              <a:solidFill>
                <a:schemeClr val="accent3"/>
              </a:solidFill>
              <a:effectLst/>
              <a:latin typeface="HP Simplified Light" panose="020B0404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087435-717E-4C6A-85BB-D4BCF4BD5884}"/>
              </a:ext>
            </a:extLst>
          </p:cNvPr>
          <p:cNvSpPr txBox="1"/>
          <p:nvPr/>
        </p:nvSpPr>
        <p:spPr>
          <a:xfrm>
            <a:off x="293669" y="2525196"/>
            <a:ext cx="8576326" cy="69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From Partiality to Equal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55185F-735E-4E28-ADB4-7FFE0B4736A5}"/>
              </a:ext>
            </a:extLst>
          </p:cNvPr>
          <p:cNvSpPr/>
          <p:nvPr/>
        </p:nvSpPr>
        <p:spPr>
          <a:xfrm>
            <a:off x="840658" y="1876747"/>
            <a:ext cx="7462684" cy="5026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bg1"/>
                </a:solidFill>
                <a:latin typeface="HP Simplified Light" panose="020B0404020204020204" pitchFamily="34" charset="0"/>
              </a:rPr>
              <a:t>A Call To a Different Mindset</a:t>
            </a:r>
          </a:p>
        </p:txBody>
      </p:sp>
    </p:spTree>
    <p:extLst>
      <p:ext uri="{BB962C8B-B14F-4D97-AF65-F5344CB8AC3E}">
        <p14:creationId xmlns:p14="http://schemas.microsoft.com/office/powerpoint/2010/main" val="2521859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06EDCC5-D4CA-4014-BFE0-0C8A160627A7}"/>
              </a:ext>
            </a:extLst>
          </p:cNvPr>
          <p:cNvSpPr/>
          <p:nvPr/>
        </p:nvSpPr>
        <p:spPr>
          <a:xfrm>
            <a:off x="3613355" y="1052052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E14BA-ACD2-482B-B25C-BE1129933044}"/>
              </a:ext>
            </a:extLst>
          </p:cNvPr>
          <p:cNvSpPr txBox="1"/>
          <p:nvPr/>
        </p:nvSpPr>
        <p:spPr>
          <a:xfrm>
            <a:off x="265471" y="44075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Partiality to Equal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C105E-D376-4402-9056-DF5E4C77F0FB}"/>
              </a:ext>
            </a:extLst>
          </p:cNvPr>
          <p:cNvSpPr txBox="1"/>
          <p:nvPr/>
        </p:nvSpPr>
        <p:spPr>
          <a:xfrm>
            <a:off x="435634" y="1749102"/>
            <a:ext cx="82727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Partiality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(vv. 2-4)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Favoritism  based upon external or worldly ground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Translations: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“made distinctions” (ESV, ASV)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“you are making some people more important than others” (NCV)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Gives a hypothetical instance to illustrate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Rich receive and welcome  (that is good – not what is condemned)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What is condemned – poor did not receive the same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Distinctions were made</a:t>
            </a:r>
          </a:p>
        </p:txBody>
      </p:sp>
    </p:spTree>
    <p:extLst>
      <p:ext uri="{BB962C8B-B14F-4D97-AF65-F5344CB8AC3E}">
        <p14:creationId xmlns:p14="http://schemas.microsoft.com/office/powerpoint/2010/main" val="1634314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06EDCC5-D4CA-4014-BFE0-0C8A160627A7}"/>
              </a:ext>
            </a:extLst>
          </p:cNvPr>
          <p:cNvSpPr/>
          <p:nvPr/>
        </p:nvSpPr>
        <p:spPr>
          <a:xfrm>
            <a:off x="3613355" y="1052052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E14BA-ACD2-482B-B25C-BE1129933044}"/>
              </a:ext>
            </a:extLst>
          </p:cNvPr>
          <p:cNvSpPr txBox="1"/>
          <p:nvPr/>
        </p:nvSpPr>
        <p:spPr>
          <a:xfrm>
            <a:off x="265471" y="44075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Partiality to Equal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C105E-D376-4402-9056-DF5E4C77F0FB}"/>
              </a:ext>
            </a:extLst>
          </p:cNvPr>
          <p:cNvSpPr txBox="1"/>
          <p:nvPr/>
        </p:nvSpPr>
        <p:spPr>
          <a:xfrm>
            <a:off x="435634" y="1749102"/>
            <a:ext cx="82727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Partiality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(vv. 2-4)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Problem with Partiality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Contrary to the faith (v. 1)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“The faith” = the word (cf. Gal. 2:16)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God does not show favoritism (Acts 10:34; Rom. 2:11) </a:t>
            </a:r>
          </a:p>
        </p:txBody>
      </p:sp>
    </p:spTree>
    <p:extLst>
      <p:ext uri="{BB962C8B-B14F-4D97-AF65-F5344CB8AC3E}">
        <p14:creationId xmlns:p14="http://schemas.microsoft.com/office/powerpoint/2010/main" val="1988301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06EDCC5-D4CA-4014-BFE0-0C8A160627A7}"/>
              </a:ext>
            </a:extLst>
          </p:cNvPr>
          <p:cNvSpPr/>
          <p:nvPr/>
        </p:nvSpPr>
        <p:spPr>
          <a:xfrm>
            <a:off x="3613355" y="1052052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E14BA-ACD2-482B-B25C-BE1129933044}"/>
              </a:ext>
            </a:extLst>
          </p:cNvPr>
          <p:cNvSpPr txBox="1"/>
          <p:nvPr/>
        </p:nvSpPr>
        <p:spPr>
          <a:xfrm>
            <a:off x="265471" y="44075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Partiality to Equal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C105E-D376-4402-9056-DF5E4C77F0FB}"/>
              </a:ext>
            </a:extLst>
          </p:cNvPr>
          <p:cNvSpPr txBox="1"/>
          <p:nvPr/>
        </p:nvSpPr>
        <p:spPr>
          <a:xfrm>
            <a:off x="435634" y="1749102"/>
            <a:ext cx="82727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Partiality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(vv. 2-4)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Problem with Partiality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Contrary to the faith (v.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Makes distinctions from wrong motives (v. 4)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“make judgments based on wrong motives” (TEV)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“become judges with evil motives (NET)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Judgment is not fair and impartial</a:t>
            </a:r>
          </a:p>
        </p:txBody>
      </p:sp>
    </p:spTree>
    <p:extLst>
      <p:ext uri="{BB962C8B-B14F-4D97-AF65-F5344CB8AC3E}">
        <p14:creationId xmlns:p14="http://schemas.microsoft.com/office/powerpoint/2010/main" val="3588599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06EDCC5-D4CA-4014-BFE0-0C8A160627A7}"/>
              </a:ext>
            </a:extLst>
          </p:cNvPr>
          <p:cNvSpPr/>
          <p:nvPr/>
        </p:nvSpPr>
        <p:spPr>
          <a:xfrm>
            <a:off x="3613355" y="1052052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E14BA-ACD2-482B-B25C-BE1129933044}"/>
              </a:ext>
            </a:extLst>
          </p:cNvPr>
          <p:cNvSpPr txBox="1"/>
          <p:nvPr/>
        </p:nvSpPr>
        <p:spPr>
          <a:xfrm>
            <a:off x="265471" y="44075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Partiality to Equal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C105E-D376-4402-9056-DF5E4C77F0FB}"/>
              </a:ext>
            </a:extLst>
          </p:cNvPr>
          <p:cNvSpPr txBox="1"/>
          <p:nvPr/>
        </p:nvSpPr>
        <p:spPr>
          <a:xfrm>
            <a:off x="435634" y="1749102"/>
            <a:ext cx="82727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Partiality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(vv. 2-4)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Problem with Partiality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Contrary to the faith (v.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Makes distinctions from wrong motives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Disregards the poor (vv. 5-7)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“But you show no respect to the poor” (v. 6, NCV)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Insulting to the poor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God has chosen: (v. 5)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The poor of this world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Rich in faith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Heirs of the kingdom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Those who love God</a:t>
            </a:r>
          </a:p>
        </p:txBody>
      </p:sp>
    </p:spTree>
    <p:extLst>
      <p:ext uri="{BB962C8B-B14F-4D97-AF65-F5344CB8AC3E}">
        <p14:creationId xmlns:p14="http://schemas.microsoft.com/office/powerpoint/2010/main" val="3610129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06EDCC5-D4CA-4014-BFE0-0C8A160627A7}"/>
              </a:ext>
            </a:extLst>
          </p:cNvPr>
          <p:cNvSpPr/>
          <p:nvPr/>
        </p:nvSpPr>
        <p:spPr>
          <a:xfrm>
            <a:off x="3613355" y="1052052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E14BA-ACD2-482B-B25C-BE1129933044}"/>
              </a:ext>
            </a:extLst>
          </p:cNvPr>
          <p:cNvSpPr txBox="1"/>
          <p:nvPr/>
        </p:nvSpPr>
        <p:spPr>
          <a:xfrm>
            <a:off x="265471" y="44075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Partiality to Equal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C105E-D376-4402-9056-DF5E4C77F0FB}"/>
              </a:ext>
            </a:extLst>
          </p:cNvPr>
          <p:cNvSpPr txBox="1"/>
          <p:nvPr/>
        </p:nvSpPr>
        <p:spPr>
          <a:xfrm>
            <a:off x="435634" y="1749102"/>
            <a:ext cx="82727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Partiality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(vv. 2-4)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Problem with Partiality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Contrary to the faith (v.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Makes distinctions from wrong motives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Disregards the poor (vv. 5-7)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Contrary to Love (v.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Is Sin (v.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Honors the very ones who oppose the righteous (vv. 6-7)</a:t>
            </a:r>
          </a:p>
        </p:txBody>
      </p:sp>
    </p:spTree>
    <p:extLst>
      <p:ext uri="{BB962C8B-B14F-4D97-AF65-F5344CB8AC3E}">
        <p14:creationId xmlns:p14="http://schemas.microsoft.com/office/powerpoint/2010/main" val="859489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06EDCC5-D4CA-4014-BFE0-0C8A160627A7}"/>
              </a:ext>
            </a:extLst>
          </p:cNvPr>
          <p:cNvSpPr/>
          <p:nvPr/>
        </p:nvSpPr>
        <p:spPr>
          <a:xfrm>
            <a:off x="3613355" y="1052052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E14BA-ACD2-482B-B25C-BE1129933044}"/>
              </a:ext>
            </a:extLst>
          </p:cNvPr>
          <p:cNvSpPr txBox="1"/>
          <p:nvPr/>
        </p:nvSpPr>
        <p:spPr>
          <a:xfrm>
            <a:off x="265471" y="44075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Partiality to Equal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C105E-D376-4402-9056-DF5E4C77F0FB}"/>
              </a:ext>
            </a:extLst>
          </p:cNvPr>
          <p:cNvSpPr txBox="1"/>
          <p:nvPr/>
        </p:nvSpPr>
        <p:spPr>
          <a:xfrm>
            <a:off x="435634" y="1749102"/>
            <a:ext cx="82727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Partiality</a:t>
            </a: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(vv. 2-4)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Problem with Partiality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Possible that We Need a Different Mindset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We could be showing favoritism to rich over the lowly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We could be showing favoritism to educated over the unlearned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We could be showing favoritism to one race or against another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We could be showing favoritism to family and friends</a:t>
            </a:r>
          </a:p>
        </p:txBody>
      </p:sp>
    </p:spTree>
    <p:extLst>
      <p:ext uri="{BB962C8B-B14F-4D97-AF65-F5344CB8AC3E}">
        <p14:creationId xmlns:p14="http://schemas.microsoft.com/office/powerpoint/2010/main" val="1196691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20E8AE-A7A7-4524-9F84-48538897F6C8}"/>
              </a:ext>
            </a:extLst>
          </p:cNvPr>
          <p:cNvSpPr/>
          <p:nvPr/>
        </p:nvSpPr>
        <p:spPr>
          <a:xfrm>
            <a:off x="654806" y="214754"/>
            <a:ext cx="7834388" cy="1661993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  <a:latin typeface="HP Simplified Light" panose="020B0404020204020204" pitchFamily="34" charset="0"/>
              </a:rPr>
              <a:t>Listen, By Beloved Brethren</a:t>
            </a:r>
          </a:p>
          <a:p>
            <a:pPr algn="ctr"/>
            <a:r>
              <a:rPr lang="en-US" sz="4400" i="1" dirty="0">
                <a:ln/>
                <a:solidFill>
                  <a:schemeClr val="accent3"/>
                </a:solidFill>
                <a:latin typeface="HP Simplified Light" panose="020B0404020204020204" pitchFamily="34" charset="0"/>
              </a:rPr>
              <a:t>(James 2)</a:t>
            </a:r>
            <a:endParaRPr lang="en-US" sz="4400" i="1" cap="none" spc="0" dirty="0">
              <a:ln/>
              <a:solidFill>
                <a:schemeClr val="accent3"/>
              </a:solidFill>
              <a:effectLst/>
              <a:latin typeface="HP Simplified Light" panose="020B0404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087435-717E-4C6A-85BB-D4BCF4BD5884}"/>
              </a:ext>
            </a:extLst>
          </p:cNvPr>
          <p:cNvSpPr txBox="1"/>
          <p:nvPr/>
        </p:nvSpPr>
        <p:spPr>
          <a:xfrm>
            <a:off x="293669" y="2525196"/>
            <a:ext cx="8576326" cy="1389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From Partiality to Equal Treatment 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From Double Standards to Same Standard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55185F-735E-4E28-ADB4-7FFE0B4736A5}"/>
              </a:ext>
            </a:extLst>
          </p:cNvPr>
          <p:cNvSpPr/>
          <p:nvPr/>
        </p:nvSpPr>
        <p:spPr>
          <a:xfrm>
            <a:off x="840658" y="1876747"/>
            <a:ext cx="7462684" cy="5026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bg1"/>
                </a:solidFill>
                <a:latin typeface="HP Simplified Light" panose="020B0404020204020204" pitchFamily="34" charset="0"/>
              </a:rPr>
              <a:t>A Call To a Different Mindset</a:t>
            </a:r>
          </a:p>
        </p:txBody>
      </p:sp>
    </p:spTree>
    <p:extLst>
      <p:ext uri="{BB962C8B-B14F-4D97-AF65-F5344CB8AC3E}">
        <p14:creationId xmlns:p14="http://schemas.microsoft.com/office/powerpoint/2010/main" val="2762248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B8B0F544-B64B-477D-A757-AB586FAE16B6}"/>
              </a:ext>
            </a:extLst>
          </p:cNvPr>
          <p:cNvSpPr/>
          <p:nvPr/>
        </p:nvSpPr>
        <p:spPr>
          <a:xfrm>
            <a:off x="3613355" y="1052052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E9F950-5501-4430-A696-72D03A0CC568}"/>
              </a:ext>
            </a:extLst>
          </p:cNvPr>
          <p:cNvSpPr txBox="1"/>
          <p:nvPr/>
        </p:nvSpPr>
        <p:spPr>
          <a:xfrm>
            <a:off x="265471" y="489919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000" dirty="0"/>
              <a:t>From Double Standards to Same Standard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D22AD8-5142-4651-A64A-3F21BBD8F2B3}"/>
              </a:ext>
            </a:extLst>
          </p:cNvPr>
          <p:cNvSpPr txBox="1"/>
          <p:nvPr/>
        </p:nvSpPr>
        <p:spPr>
          <a:xfrm>
            <a:off x="435634" y="1749102"/>
            <a:ext cx="82727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The Double Standard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Use one standard to judge one – a different standard for another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Double standards are unfair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Favoritism is a double standard – i.e. treat the rich different than the poor</a:t>
            </a:r>
          </a:p>
        </p:txBody>
      </p:sp>
    </p:spTree>
    <p:extLst>
      <p:ext uri="{BB962C8B-B14F-4D97-AF65-F5344CB8AC3E}">
        <p14:creationId xmlns:p14="http://schemas.microsoft.com/office/powerpoint/2010/main" val="738294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B8B0F544-B64B-477D-A757-AB586FAE16B6}"/>
              </a:ext>
            </a:extLst>
          </p:cNvPr>
          <p:cNvSpPr/>
          <p:nvPr/>
        </p:nvSpPr>
        <p:spPr>
          <a:xfrm>
            <a:off x="3613355" y="1052052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E9F950-5501-4430-A696-72D03A0CC568}"/>
              </a:ext>
            </a:extLst>
          </p:cNvPr>
          <p:cNvSpPr txBox="1"/>
          <p:nvPr/>
        </p:nvSpPr>
        <p:spPr>
          <a:xfrm>
            <a:off x="265471" y="489919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000" dirty="0"/>
              <a:t>From Double Standards to Same Standard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D22AD8-5142-4651-A64A-3F21BBD8F2B3}"/>
              </a:ext>
            </a:extLst>
          </p:cNvPr>
          <p:cNvSpPr txBox="1"/>
          <p:nvPr/>
        </p:nvSpPr>
        <p:spPr>
          <a:xfrm>
            <a:off x="435634" y="1749102"/>
            <a:ext cx="82727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The Double Standard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What is the Problem with the Double Standard?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Doesn’t follow the ONE standard, the faith (v.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Selfish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Unloving (v.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Fails to treat neighbor as expect for self (v. 8) </a:t>
            </a:r>
          </a:p>
        </p:txBody>
      </p:sp>
    </p:spTree>
    <p:extLst>
      <p:ext uri="{BB962C8B-B14F-4D97-AF65-F5344CB8AC3E}">
        <p14:creationId xmlns:p14="http://schemas.microsoft.com/office/powerpoint/2010/main" val="3892252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B8B0F544-B64B-477D-A757-AB586FAE16B6}"/>
              </a:ext>
            </a:extLst>
          </p:cNvPr>
          <p:cNvSpPr/>
          <p:nvPr/>
        </p:nvSpPr>
        <p:spPr>
          <a:xfrm>
            <a:off x="3613355" y="1052052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E9F950-5501-4430-A696-72D03A0CC568}"/>
              </a:ext>
            </a:extLst>
          </p:cNvPr>
          <p:cNvSpPr txBox="1"/>
          <p:nvPr/>
        </p:nvSpPr>
        <p:spPr>
          <a:xfrm>
            <a:off x="265471" y="489919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000" dirty="0"/>
              <a:t>From Double Standards to Same Standard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D22AD8-5142-4651-A64A-3F21BBD8F2B3}"/>
              </a:ext>
            </a:extLst>
          </p:cNvPr>
          <p:cNvSpPr txBox="1"/>
          <p:nvPr/>
        </p:nvSpPr>
        <p:spPr>
          <a:xfrm>
            <a:off x="435634" y="1749102"/>
            <a:ext cx="82727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The Double Standard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What is the Problem with the Double Standard?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Possible that we Need a Different Mindset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Treat others one way – but expect different for self (Matt. 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One rule of family – another for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Criticize in one what we would accept in another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Hypocrisy</a:t>
            </a:r>
          </a:p>
        </p:txBody>
      </p:sp>
    </p:spTree>
    <p:extLst>
      <p:ext uri="{BB962C8B-B14F-4D97-AF65-F5344CB8AC3E}">
        <p14:creationId xmlns:p14="http://schemas.microsoft.com/office/powerpoint/2010/main" val="402776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20E8AE-A7A7-4524-9F84-48538897F6C8}"/>
              </a:ext>
            </a:extLst>
          </p:cNvPr>
          <p:cNvSpPr/>
          <p:nvPr/>
        </p:nvSpPr>
        <p:spPr>
          <a:xfrm>
            <a:off x="654806" y="214754"/>
            <a:ext cx="7834388" cy="1661993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  <a:latin typeface="HP Simplified Light" panose="020B0404020204020204" pitchFamily="34" charset="0"/>
              </a:rPr>
              <a:t>Listen, By Beloved Brethren</a:t>
            </a:r>
          </a:p>
          <a:p>
            <a:pPr algn="ctr"/>
            <a:r>
              <a:rPr lang="en-US" sz="4400" i="1" dirty="0">
                <a:ln/>
                <a:solidFill>
                  <a:schemeClr val="accent3"/>
                </a:solidFill>
                <a:latin typeface="HP Simplified Light" panose="020B0404020204020204" pitchFamily="34" charset="0"/>
              </a:rPr>
              <a:t>(James 2)</a:t>
            </a:r>
            <a:endParaRPr lang="en-US" sz="4400" i="1" cap="none" spc="0" dirty="0">
              <a:ln/>
              <a:solidFill>
                <a:schemeClr val="accent3"/>
              </a:solidFill>
              <a:effectLst/>
              <a:latin typeface="HP Simplified Light" panose="020B0404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087435-717E-4C6A-85BB-D4BCF4BD5884}"/>
              </a:ext>
            </a:extLst>
          </p:cNvPr>
          <p:cNvSpPr txBox="1"/>
          <p:nvPr/>
        </p:nvSpPr>
        <p:spPr>
          <a:xfrm>
            <a:off x="293669" y="2525196"/>
            <a:ext cx="8576326" cy="2082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From Partiality to Equal Treatment 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From Double Standards to Same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 From Material Priority to Spiritual Priority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55185F-735E-4E28-ADB4-7FFE0B4736A5}"/>
              </a:ext>
            </a:extLst>
          </p:cNvPr>
          <p:cNvSpPr/>
          <p:nvPr/>
        </p:nvSpPr>
        <p:spPr>
          <a:xfrm>
            <a:off x="840658" y="1876747"/>
            <a:ext cx="7462684" cy="5026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bg1"/>
                </a:solidFill>
                <a:latin typeface="HP Simplified Light" panose="020B0404020204020204" pitchFamily="34" charset="0"/>
              </a:rPr>
              <a:t>A Call To a Different Mindset</a:t>
            </a:r>
          </a:p>
        </p:txBody>
      </p:sp>
    </p:spTree>
    <p:extLst>
      <p:ext uri="{BB962C8B-B14F-4D97-AF65-F5344CB8AC3E}">
        <p14:creationId xmlns:p14="http://schemas.microsoft.com/office/powerpoint/2010/main" val="4124402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349E90D-3065-4B96-B5EB-64BD796A2F7A}"/>
              </a:ext>
            </a:extLst>
          </p:cNvPr>
          <p:cNvSpPr/>
          <p:nvPr/>
        </p:nvSpPr>
        <p:spPr>
          <a:xfrm>
            <a:off x="3613355" y="1081548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E169F3-B3EA-4B5C-9E9E-B1C532DBE4F0}"/>
              </a:ext>
            </a:extLst>
          </p:cNvPr>
          <p:cNvSpPr txBox="1"/>
          <p:nvPr/>
        </p:nvSpPr>
        <p:spPr>
          <a:xfrm>
            <a:off x="265471" y="480092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Material Priority to Spiritual Priority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FBA30-AE70-43D5-962D-5C99A4D9F05D}"/>
              </a:ext>
            </a:extLst>
          </p:cNvPr>
          <p:cNvSpPr txBox="1"/>
          <p:nvPr/>
        </p:nvSpPr>
        <p:spPr>
          <a:xfrm>
            <a:off x="435634" y="1749102"/>
            <a:ext cx="8272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Partiality Based on Material Priority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Emphasis on external – not spiritual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Emphasis on material – impressed with gold ring, fine apparel, riches</a:t>
            </a:r>
          </a:p>
        </p:txBody>
      </p:sp>
    </p:spTree>
    <p:extLst>
      <p:ext uri="{BB962C8B-B14F-4D97-AF65-F5344CB8AC3E}">
        <p14:creationId xmlns:p14="http://schemas.microsoft.com/office/powerpoint/2010/main" val="887184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349E90D-3065-4B96-B5EB-64BD796A2F7A}"/>
              </a:ext>
            </a:extLst>
          </p:cNvPr>
          <p:cNvSpPr/>
          <p:nvPr/>
        </p:nvSpPr>
        <p:spPr>
          <a:xfrm>
            <a:off x="3613355" y="1081548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E169F3-B3EA-4B5C-9E9E-B1C532DBE4F0}"/>
              </a:ext>
            </a:extLst>
          </p:cNvPr>
          <p:cNvSpPr txBox="1"/>
          <p:nvPr/>
        </p:nvSpPr>
        <p:spPr>
          <a:xfrm>
            <a:off x="265471" y="480092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Material Priority to Spiritual Priority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FBA30-AE70-43D5-962D-5C99A4D9F05D}"/>
              </a:ext>
            </a:extLst>
          </p:cNvPr>
          <p:cNvSpPr txBox="1"/>
          <p:nvPr/>
        </p:nvSpPr>
        <p:spPr>
          <a:xfrm>
            <a:off x="435634" y="1749102"/>
            <a:ext cx="82727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Partiality Based on Material Priority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Priority is all Backwards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Rich in faith (v.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Heirs of kingdom (v.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Love (v.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Here is what rich people often do (vv. 6-7)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Value of the spiritual – top billing (Matt. 6:33)</a:t>
            </a:r>
          </a:p>
        </p:txBody>
      </p:sp>
    </p:spTree>
    <p:extLst>
      <p:ext uri="{BB962C8B-B14F-4D97-AF65-F5344CB8AC3E}">
        <p14:creationId xmlns:p14="http://schemas.microsoft.com/office/powerpoint/2010/main" val="1159033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349E90D-3065-4B96-B5EB-64BD796A2F7A}"/>
              </a:ext>
            </a:extLst>
          </p:cNvPr>
          <p:cNvSpPr/>
          <p:nvPr/>
        </p:nvSpPr>
        <p:spPr>
          <a:xfrm>
            <a:off x="3613355" y="1081548"/>
            <a:ext cx="1917290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E169F3-B3EA-4B5C-9E9E-B1C532DBE4F0}"/>
              </a:ext>
            </a:extLst>
          </p:cNvPr>
          <p:cNvSpPr txBox="1"/>
          <p:nvPr/>
        </p:nvSpPr>
        <p:spPr>
          <a:xfrm>
            <a:off x="265471" y="480092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Material Priority to Spiritual Priority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FBA30-AE70-43D5-962D-5C99A4D9F05D}"/>
              </a:ext>
            </a:extLst>
          </p:cNvPr>
          <p:cNvSpPr txBox="1"/>
          <p:nvPr/>
        </p:nvSpPr>
        <p:spPr>
          <a:xfrm>
            <a:off x="435634" y="1749102"/>
            <a:ext cx="82727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Partiality Based on Material Priority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Priority is all Backwards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We may Need a Different Mindset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How we judge “success”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How we judge one “worth”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Spend most of our time – focused on material / making money, etc. little time on our soul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Think of the work of the church – think of what we doing to the material building – vs – spreading the gospel</a:t>
            </a:r>
          </a:p>
        </p:txBody>
      </p:sp>
    </p:spTree>
    <p:extLst>
      <p:ext uri="{BB962C8B-B14F-4D97-AF65-F5344CB8AC3E}">
        <p14:creationId xmlns:p14="http://schemas.microsoft.com/office/powerpoint/2010/main" val="1502274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20E8AE-A7A7-4524-9F84-48538897F6C8}"/>
              </a:ext>
            </a:extLst>
          </p:cNvPr>
          <p:cNvSpPr/>
          <p:nvPr/>
        </p:nvSpPr>
        <p:spPr>
          <a:xfrm>
            <a:off x="654806" y="214754"/>
            <a:ext cx="7834388" cy="1661993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  <a:latin typeface="HP Simplified Light" panose="020B0404020204020204" pitchFamily="34" charset="0"/>
              </a:rPr>
              <a:t>Listen, By Beloved Brethren</a:t>
            </a:r>
          </a:p>
          <a:p>
            <a:pPr algn="ctr"/>
            <a:r>
              <a:rPr lang="en-US" sz="4400" i="1" dirty="0">
                <a:ln/>
                <a:solidFill>
                  <a:schemeClr val="accent3"/>
                </a:solidFill>
                <a:latin typeface="HP Simplified Light" panose="020B0404020204020204" pitchFamily="34" charset="0"/>
              </a:rPr>
              <a:t>(James 2)</a:t>
            </a:r>
            <a:endParaRPr lang="en-US" sz="4400" i="1" cap="none" spc="0" dirty="0">
              <a:ln/>
              <a:solidFill>
                <a:schemeClr val="accent3"/>
              </a:solidFill>
              <a:effectLst/>
              <a:latin typeface="HP Simplified Light" panose="020B0404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087435-717E-4C6A-85BB-D4BCF4BD5884}"/>
              </a:ext>
            </a:extLst>
          </p:cNvPr>
          <p:cNvSpPr txBox="1"/>
          <p:nvPr/>
        </p:nvSpPr>
        <p:spPr>
          <a:xfrm>
            <a:off x="293669" y="2525196"/>
            <a:ext cx="8576326" cy="2774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From Partiality to Equal Treatment 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From Double Standards to Same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From Material Priority to Spiritual Priority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 From Piecemealing to the Whole Law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55185F-735E-4E28-ADB4-7FFE0B4736A5}"/>
              </a:ext>
            </a:extLst>
          </p:cNvPr>
          <p:cNvSpPr/>
          <p:nvPr/>
        </p:nvSpPr>
        <p:spPr>
          <a:xfrm>
            <a:off x="840658" y="1876747"/>
            <a:ext cx="7462684" cy="5026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bg1"/>
                </a:solidFill>
                <a:latin typeface="HP Simplified Light" panose="020B0404020204020204" pitchFamily="34" charset="0"/>
              </a:rPr>
              <a:t>A Call To a Different Mindset</a:t>
            </a:r>
          </a:p>
        </p:txBody>
      </p:sp>
    </p:spTree>
    <p:extLst>
      <p:ext uri="{BB962C8B-B14F-4D97-AF65-F5344CB8AC3E}">
        <p14:creationId xmlns:p14="http://schemas.microsoft.com/office/powerpoint/2010/main" val="2084859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F7FDB96-38A9-4295-A3EA-8AF3458FABFF}"/>
              </a:ext>
            </a:extLst>
          </p:cNvPr>
          <p:cNvSpPr/>
          <p:nvPr/>
        </p:nvSpPr>
        <p:spPr>
          <a:xfrm>
            <a:off x="3519948" y="1081548"/>
            <a:ext cx="2408903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10-13)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1CBE63-6B26-40BC-A6B9-0D24C44043ED}"/>
              </a:ext>
            </a:extLst>
          </p:cNvPr>
          <p:cNvSpPr txBox="1"/>
          <p:nvPr/>
        </p:nvSpPr>
        <p:spPr>
          <a:xfrm>
            <a:off x="265471" y="48008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000" dirty="0"/>
              <a:t>From Piecemealing to the Whole Law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99B71B-7C43-4658-B6B4-CD4587040063}"/>
              </a:ext>
            </a:extLst>
          </p:cNvPr>
          <p:cNvSpPr txBox="1"/>
          <p:nvPr/>
        </p:nvSpPr>
        <p:spPr>
          <a:xfrm>
            <a:off x="435634" y="1749102"/>
            <a:ext cx="8272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Piecemealing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Take one part of the law as important / binding – yet disregard another (minor or insignificant)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Context: show partiality – yet strict on adultery, stealing, etc.</a:t>
            </a:r>
          </a:p>
        </p:txBody>
      </p:sp>
    </p:spTree>
    <p:extLst>
      <p:ext uri="{BB962C8B-B14F-4D97-AF65-F5344CB8AC3E}">
        <p14:creationId xmlns:p14="http://schemas.microsoft.com/office/powerpoint/2010/main" val="566869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F7FDB96-38A9-4295-A3EA-8AF3458FABFF}"/>
              </a:ext>
            </a:extLst>
          </p:cNvPr>
          <p:cNvSpPr/>
          <p:nvPr/>
        </p:nvSpPr>
        <p:spPr>
          <a:xfrm>
            <a:off x="3519948" y="1081548"/>
            <a:ext cx="2408903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10-13)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1CBE63-6B26-40BC-A6B9-0D24C44043ED}"/>
              </a:ext>
            </a:extLst>
          </p:cNvPr>
          <p:cNvSpPr txBox="1"/>
          <p:nvPr/>
        </p:nvSpPr>
        <p:spPr>
          <a:xfrm>
            <a:off x="265471" y="48008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000" dirty="0"/>
              <a:t>From Piecemealing to the Whole Law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99B71B-7C43-4658-B6B4-CD4587040063}"/>
              </a:ext>
            </a:extLst>
          </p:cNvPr>
          <p:cNvSpPr txBox="1"/>
          <p:nvPr/>
        </p:nvSpPr>
        <p:spPr>
          <a:xfrm>
            <a:off x="435634" y="1749102"/>
            <a:ext cx="8272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Piecemealing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Take the Whole Law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Law is a package deal (v. 10)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0384C5-D9C8-43EB-BBBA-17D48282CF39}"/>
              </a:ext>
            </a:extLst>
          </p:cNvPr>
          <p:cNvSpPr txBox="1"/>
          <p:nvPr/>
        </p:nvSpPr>
        <p:spPr>
          <a:xfrm>
            <a:off x="1164566" y="3459192"/>
            <a:ext cx="6961517" cy="2000548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200" dirty="0"/>
              <a:t>“It is not as if he has broken </a:t>
            </a:r>
            <a:r>
              <a:rPr lang="en-US" sz="2200" i="1" dirty="0"/>
              <a:t>a law</a:t>
            </a:r>
            <a:r>
              <a:rPr lang="en-US" sz="2200" dirty="0"/>
              <a:t>, rather he has broken </a:t>
            </a:r>
            <a:r>
              <a:rPr lang="en-US" sz="2200" i="1" dirty="0"/>
              <a:t>the law</a:t>
            </a:r>
            <a:r>
              <a:rPr lang="en-US" sz="2200" dirty="0"/>
              <a:t>. And since he has chosen to breach it in this one particular, he has broken </a:t>
            </a:r>
            <a:r>
              <a:rPr lang="en-US" sz="2200" b="1" dirty="0"/>
              <a:t>the whole </a:t>
            </a:r>
            <a:r>
              <a:rPr lang="en-US" sz="2200" dirty="0"/>
              <a:t>of it.”</a:t>
            </a:r>
          </a:p>
          <a:p>
            <a:endParaRPr lang="en-US" dirty="0"/>
          </a:p>
          <a:p>
            <a:pPr algn="r"/>
            <a:r>
              <a:rPr lang="en-US" dirty="0"/>
              <a:t>Daniel H. King, Sr. </a:t>
            </a:r>
            <a:r>
              <a:rPr lang="en-US" i="1" dirty="0"/>
              <a:t>The Book of James</a:t>
            </a:r>
            <a:r>
              <a:rPr lang="en-US" dirty="0"/>
              <a:t>, 210</a:t>
            </a:r>
          </a:p>
        </p:txBody>
      </p:sp>
    </p:spTree>
    <p:extLst>
      <p:ext uri="{BB962C8B-B14F-4D97-AF65-F5344CB8AC3E}">
        <p14:creationId xmlns:p14="http://schemas.microsoft.com/office/powerpoint/2010/main" val="3480939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F7FDB96-38A9-4295-A3EA-8AF3458FABFF}"/>
              </a:ext>
            </a:extLst>
          </p:cNvPr>
          <p:cNvSpPr/>
          <p:nvPr/>
        </p:nvSpPr>
        <p:spPr>
          <a:xfrm>
            <a:off x="3519948" y="1081548"/>
            <a:ext cx="2408903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10-13)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1CBE63-6B26-40BC-A6B9-0D24C44043ED}"/>
              </a:ext>
            </a:extLst>
          </p:cNvPr>
          <p:cNvSpPr txBox="1"/>
          <p:nvPr/>
        </p:nvSpPr>
        <p:spPr>
          <a:xfrm>
            <a:off x="265471" y="48008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000" dirty="0"/>
              <a:t>From Piecemealing to the Whole Law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99B71B-7C43-4658-B6B4-CD4587040063}"/>
              </a:ext>
            </a:extLst>
          </p:cNvPr>
          <p:cNvSpPr txBox="1"/>
          <p:nvPr/>
        </p:nvSpPr>
        <p:spPr>
          <a:xfrm>
            <a:off x="435634" y="1749102"/>
            <a:ext cx="82727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Piecemealing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Take the Whole Law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Law is a package deal (v.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Author of one part is the author of the rest (v. 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We will be judged by the whole law (vv. 12-13)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Not just the part we like to emphasize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Must live in view of how we will be judged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If we become lax in one part of the law – likely to become lax in another!</a:t>
            </a:r>
          </a:p>
        </p:txBody>
      </p:sp>
    </p:spTree>
    <p:extLst>
      <p:ext uri="{BB962C8B-B14F-4D97-AF65-F5344CB8AC3E}">
        <p14:creationId xmlns:p14="http://schemas.microsoft.com/office/powerpoint/2010/main" val="1398879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F7FDB96-38A9-4295-A3EA-8AF3458FABFF}"/>
              </a:ext>
            </a:extLst>
          </p:cNvPr>
          <p:cNvSpPr/>
          <p:nvPr/>
        </p:nvSpPr>
        <p:spPr>
          <a:xfrm>
            <a:off x="3519948" y="1081548"/>
            <a:ext cx="2408903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10-13)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1CBE63-6B26-40BC-A6B9-0D24C44043ED}"/>
              </a:ext>
            </a:extLst>
          </p:cNvPr>
          <p:cNvSpPr txBox="1"/>
          <p:nvPr/>
        </p:nvSpPr>
        <p:spPr>
          <a:xfrm>
            <a:off x="265471" y="480086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000" dirty="0"/>
              <a:t>From Piecemealing to the Whole Law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99B71B-7C43-4658-B6B4-CD4587040063}"/>
              </a:ext>
            </a:extLst>
          </p:cNvPr>
          <p:cNvSpPr txBox="1"/>
          <p:nvPr/>
        </p:nvSpPr>
        <p:spPr>
          <a:xfrm>
            <a:off x="435634" y="1749102"/>
            <a:ext cx="82727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Piecemealing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Take the Whole Law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We may Need a Different Mindset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“If that is all I ever do wrong” – Idea of “I keep most of the word…”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Redefine the law – so that what I want to do is not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Make distinction in laws (important and not important)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Emphasis on part of the law wherein I do well – ignore rest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Attendance – yet ignore discipline of children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Keeper at home – yet ignore modesty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Marriage is for life – yet ignore leadership / submission</a:t>
            </a:r>
          </a:p>
        </p:txBody>
      </p:sp>
    </p:spTree>
    <p:extLst>
      <p:ext uri="{BB962C8B-B14F-4D97-AF65-F5344CB8AC3E}">
        <p14:creationId xmlns:p14="http://schemas.microsoft.com/office/powerpoint/2010/main" val="245729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20E8AE-A7A7-4524-9F84-48538897F6C8}"/>
              </a:ext>
            </a:extLst>
          </p:cNvPr>
          <p:cNvSpPr/>
          <p:nvPr/>
        </p:nvSpPr>
        <p:spPr>
          <a:xfrm>
            <a:off x="654806" y="214754"/>
            <a:ext cx="7834388" cy="1661993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  <a:latin typeface="HP Simplified Light" panose="020B0404020204020204" pitchFamily="34" charset="0"/>
              </a:rPr>
              <a:t>Listen, By Beloved Brethren</a:t>
            </a:r>
          </a:p>
          <a:p>
            <a:pPr algn="ctr"/>
            <a:r>
              <a:rPr lang="en-US" sz="4400" i="1" dirty="0">
                <a:ln/>
                <a:solidFill>
                  <a:schemeClr val="accent3"/>
                </a:solidFill>
                <a:latin typeface="HP Simplified Light" panose="020B0404020204020204" pitchFamily="34" charset="0"/>
              </a:rPr>
              <a:t>(James 2)</a:t>
            </a:r>
            <a:endParaRPr lang="en-US" sz="4400" i="1" cap="none" spc="0" dirty="0">
              <a:ln/>
              <a:solidFill>
                <a:schemeClr val="accent3"/>
              </a:solidFill>
              <a:effectLst/>
              <a:latin typeface="HP Simplified Light" panose="020B0404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087435-717E-4C6A-85BB-D4BCF4BD5884}"/>
              </a:ext>
            </a:extLst>
          </p:cNvPr>
          <p:cNvSpPr txBox="1"/>
          <p:nvPr/>
        </p:nvSpPr>
        <p:spPr>
          <a:xfrm>
            <a:off x="293669" y="2525196"/>
            <a:ext cx="8576326" cy="3467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From Partiality to Equal Treatment 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From Double Standards to Same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From Material Priority to Spiritual Priority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From Piecemealing to the Whole Law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 From Inactive Faith to a Working Faith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55185F-735E-4E28-ADB4-7FFE0B4736A5}"/>
              </a:ext>
            </a:extLst>
          </p:cNvPr>
          <p:cNvSpPr/>
          <p:nvPr/>
        </p:nvSpPr>
        <p:spPr>
          <a:xfrm>
            <a:off x="840658" y="1876747"/>
            <a:ext cx="7462684" cy="5026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bg1"/>
                </a:solidFill>
                <a:latin typeface="HP Simplified Light" panose="020B0404020204020204" pitchFamily="34" charset="0"/>
              </a:rPr>
              <a:t>A Call To a Different Mindset</a:t>
            </a:r>
          </a:p>
        </p:txBody>
      </p:sp>
    </p:spTree>
    <p:extLst>
      <p:ext uri="{BB962C8B-B14F-4D97-AF65-F5344CB8AC3E}">
        <p14:creationId xmlns:p14="http://schemas.microsoft.com/office/powerpoint/2010/main" val="3585538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1FE4109-66FF-45ED-9B6A-F31116593401}"/>
              </a:ext>
            </a:extLst>
          </p:cNvPr>
          <p:cNvSpPr/>
          <p:nvPr/>
        </p:nvSpPr>
        <p:spPr>
          <a:xfrm>
            <a:off x="3446206" y="1026020"/>
            <a:ext cx="2472813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14-26)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0F1F85-1BD4-4787-8879-77693A9FC193}"/>
              </a:ext>
            </a:extLst>
          </p:cNvPr>
          <p:cNvSpPr txBox="1"/>
          <p:nvPr/>
        </p:nvSpPr>
        <p:spPr>
          <a:xfrm>
            <a:off x="265471" y="470254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5"/>
            </a:pPr>
            <a:r>
              <a:rPr lang="en-US" sz="3000" dirty="0"/>
              <a:t>From Inactive Faith to a Working Faith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6636B3-BEC3-4F96-B91D-E7414F9C79F0}"/>
              </a:ext>
            </a:extLst>
          </p:cNvPr>
          <p:cNvSpPr txBox="1"/>
          <p:nvPr/>
        </p:nvSpPr>
        <p:spPr>
          <a:xfrm>
            <a:off x="435634" y="1749102"/>
            <a:ext cx="82727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Inactive Faith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Can’t save (v. 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Is Dead (v. 17, 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Does not profit (vv. 14-16)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Stated – then illustrated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True faith is more than acknowledgment / verbalization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No better than devils (v. 19)</a:t>
            </a:r>
          </a:p>
        </p:txBody>
      </p:sp>
    </p:spTree>
    <p:extLst>
      <p:ext uri="{BB962C8B-B14F-4D97-AF65-F5344CB8AC3E}">
        <p14:creationId xmlns:p14="http://schemas.microsoft.com/office/powerpoint/2010/main" val="680542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1FE4109-66FF-45ED-9B6A-F31116593401}"/>
              </a:ext>
            </a:extLst>
          </p:cNvPr>
          <p:cNvSpPr/>
          <p:nvPr/>
        </p:nvSpPr>
        <p:spPr>
          <a:xfrm>
            <a:off x="3446206" y="1026020"/>
            <a:ext cx="2472813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14-26)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0F1F85-1BD4-4787-8879-77693A9FC193}"/>
              </a:ext>
            </a:extLst>
          </p:cNvPr>
          <p:cNvSpPr txBox="1"/>
          <p:nvPr/>
        </p:nvSpPr>
        <p:spPr>
          <a:xfrm>
            <a:off x="265471" y="470254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5"/>
            </a:pPr>
            <a:r>
              <a:rPr lang="en-US" sz="3000" dirty="0"/>
              <a:t>From Inactive Faith to a Working Faith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6636B3-BEC3-4F96-B91D-E7414F9C79F0}"/>
              </a:ext>
            </a:extLst>
          </p:cNvPr>
          <p:cNvSpPr txBox="1"/>
          <p:nvPr/>
        </p:nvSpPr>
        <p:spPr>
          <a:xfrm>
            <a:off x="435634" y="1749102"/>
            <a:ext cx="82727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Inactive Faith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Working Faith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Works show our faith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Examples of works showing faith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Abraham (vv. 21, 23)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Rahab (v. 25)</a:t>
            </a:r>
          </a:p>
        </p:txBody>
      </p:sp>
    </p:spTree>
    <p:extLst>
      <p:ext uri="{BB962C8B-B14F-4D97-AF65-F5344CB8AC3E}">
        <p14:creationId xmlns:p14="http://schemas.microsoft.com/office/powerpoint/2010/main" val="1800051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1FE4109-66FF-45ED-9B6A-F31116593401}"/>
              </a:ext>
            </a:extLst>
          </p:cNvPr>
          <p:cNvSpPr/>
          <p:nvPr/>
        </p:nvSpPr>
        <p:spPr>
          <a:xfrm>
            <a:off x="3446206" y="1026020"/>
            <a:ext cx="2472813" cy="6970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(vv. 14-26)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0F1F85-1BD4-4787-8879-77693A9FC193}"/>
              </a:ext>
            </a:extLst>
          </p:cNvPr>
          <p:cNvSpPr txBox="1"/>
          <p:nvPr/>
        </p:nvSpPr>
        <p:spPr>
          <a:xfrm>
            <a:off x="265471" y="470254"/>
            <a:ext cx="8613058" cy="6970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5"/>
            </a:pPr>
            <a:r>
              <a:rPr lang="en-US" sz="3000" dirty="0"/>
              <a:t>From Inactive Faith to a Working Faith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6636B3-BEC3-4F96-B91D-E7414F9C79F0}"/>
              </a:ext>
            </a:extLst>
          </p:cNvPr>
          <p:cNvSpPr txBox="1"/>
          <p:nvPr/>
        </p:nvSpPr>
        <p:spPr>
          <a:xfrm>
            <a:off x="435634" y="1749102"/>
            <a:ext cx="82727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Inactive Faith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Working Faith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We may Need a Different Mindset</a:t>
            </a: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When we cease working and acting upon faith we are dead!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When we no longer: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Read our Bibles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Pray every day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Worship and praise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Are charitable toward others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Active in serving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Have evidence of spiritual life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3988D-F2BA-4DEE-BFF4-7BC83C1A5BC6}"/>
              </a:ext>
            </a:extLst>
          </p:cNvPr>
          <p:cNvSpPr txBox="1"/>
          <p:nvPr/>
        </p:nvSpPr>
        <p:spPr>
          <a:xfrm>
            <a:off x="265471" y="6090252"/>
            <a:ext cx="861305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We Are Dead!</a:t>
            </a:r>
          </a:p>
        </p:txBody>
      </p:sp>
    </p:spTree>
    <p:extLst>
      <p:ext uri="{BB962C8B-B14F-4D97-AF65-F5344CB8AC3E}">
        <p14:creationId xmlns:p14="http://schemas.microsoft.com/office/powerpoint/2010/main" val="491751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20E8AE-A7A7-4524-9F84-48538897F6C8}"/>
              </a:ext>
            </a:extLst>
          </p:cNvPr>
          <p:cNvSpPr/>
          <p:nvPr/>
        </p:nvSpPr>
        <p:spPr>
          <a:xfrm>
            <a:off x="654806" y="214754"/>
            <a:ext cx="7834388" cy="1661993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  <a:latin typeface="HP Simplified Light" panose="020B0404020204020204" pitchFamily="34" charset="0"/>
              </a:rPr>
              <a:t>Listen, By Beloved Brethren</a:t>
            </a:r>
          </a:p>
          <a:p>
            <a:pPr algn="ctr"/>
            <a:r>
              <a:rPr lang="en-US" sz="4400" i="1" dirty="0">
                <a:ln/>
                <a:solidFill>
                  <a:schemeClr val="accent3"/>
                </a:solidFill>
                <a:latin typeface="HP Simplified Light" panose="020B0404020204020204" pitchFamily="34" charset="0"/>
              </a:rPr>
              <a:t>(James 2)</a:t>
            </a:r>
            <a:endParaRPr lang="en-US" sz="4400" i="1" cap="none" spc="0" dirty="0">
              <a:ln/>
              <a:solidFill>
                <a:schemeClr val="accent3"/>
              </a:solidFill>
              <a:effectLst/>
              <a:latin typeface="HP Simplified Light" panose="020B0404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087435-717E-4C6A-85BB-D4BCF4BD5884}"/>
              </a:ext>
            </a:extLst>
          </p:cNvPr>
          <p:cNvSpPr txBox="1"/>
          <p:nvPr/>
        </p:nvSpPr>
        <p:spPr>
          <a:xfrm>
            <a:off x="293669" y="2525196"/>
            <a:ext cx="8576326" cy="3467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From Partiality to Equal Treatment 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From Double Standards to Same Standard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 From Material Priority to Spiritual Priority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 From Piecemealing to the Whole Law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000" dirty="0"/>
              <a:t> From Inactive Faith to a Working Faith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55185F-735E-4E28-ADB4-7FFE0B4736A5}"/>
              </a:ext>
            </a:extLst>
          </p:cNvPr>
          <p:cNvSpPr/>
          <p:nvPr/>
        </p:nvSpPr>
        <p:spPr>
          <a:xfrm>
            <a:off x="840658" y="1876747"/>
            <a:ext cx="7462684" cy="5026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bg1"/>
                </a:solidFill>
                <a:latin typeface="HP Simplified Light" panose="020B0404020204020204" pitchFamily="34" charset="0"/>
              </a:rPr>
              <a:t>A Call To a Different Mindset</a:t>
            </a:r>
          </a:p>
        </p:txBody>
      </p:sp>
    </p:spTree>
    <p:extLst>
      <p:ext uri="{BB962C8B-B14F-4D97-AF65-F5344CB8AC3E}">
        <p14:creationId xmlns:p14="http://schemas.microsoft.com/office/powerpoint/2010/main" val="4045205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1_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337</TotalTime>
  <Words>1597</Words>
  <Application>Microsoft Office PowerPoint</Application>
  <PresentationFormat>On-screen Show (4:3)</PresentationFormat>
  <Paragraphs>225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 Narrow</vt:lpstr>
      <vt:lpstr>Courier New</vt:lpstr>
      <vt:lpstr>Arial</vt:lpstr>
      <vt:lpstr>Wingdings</vt:lpstr>
      <vt:lpstr>HP Simplified Light</vt:lpstr>
      <vt:lpstr>Century Gothic</vt:lpstr>
      <vt:lpstr>Mesh</vt:lpstr>
      <vt:lpstr>1_Mesh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29</cp:revision>
  <dcterms:created xsi:type="dcterms:W3CDTF">2018-03-15T16:08:14Z</dcterms:created>
  <dcterms:modified xsi:type="dcterms:W3CDTF">2018-03-18T21:07:32Z</dcterms:modified>
</cp:coreProperties>
</file>