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70" r:id="rId4"/>
    <p:sldId id="272" r:id="rId5"/>
    <p:sldId id="273" r:id="rId6"/>
    <p:sldId id="274" r:id="rId7"/>
    <p:sldId id="275" r:id="rId8"/>
    <p:sldId id="278" r:id="rId9"/>
    <p:sldId id="256" r:id="rId10"/>
    <p:sldId id="269" r:id="rId11"/>
    <p:sldId id="257" r:id="rId12"/>
    <p:sldId id="279" r:id="rId13"/>
    <p:sldId id="259" r:id="rId14"/>
    <p:sldId id="261" r:id="rId15"/>
    <p:sldId id="280" r:id="rId16"/>
    <p:sldId id="281" r:id="rId17"/>
    <p:sldId id="282" r:id="rId18"/>
    <p:sldId id="283" r:id="rId19"/>
    <p:sldId id="284" r:id="rId20"/>
    <p:sldId id="285" r:id="rId21"/>
    <p:sldId id="260" r:id="rId22"/>
    <p:sldId id="266" r:id="rId23"/>
    <p:sldId id="286" r:id="rId24"/>
    <p:sldId id="289" r:id="rId25"/>
    <p:sldId id="287" r:id="rId26"/>
    <p:sldId id="288" r:id="rId27"/>
    <p:sldId id="290" r:id="rId28"/>
    <p:sldId id="299" r:id="rId29"/>
    <p:sldId id="291" r:id="rId30"/>
    <p:sldId id="262" r:id="rId31"/>
    <p:sldId id="267" r:id="rId32"/>
    <p:sldId id="292" r:id="rId33"/>
    <p:sldId id="293" r:id="rId34"/>
    <p:sldId id="298" r:id="rId35"/>
    <p:sldId id="263" r:id="rId36"/>
    <p:sldId id="268" r:id="rId37"/>
    <p:sldId id="294" r:id="rId38"/>
    <p:sldId id="295" r:id="rId39"/>
    <p:sldId id="296" r:id="rId40"/>
    <p:sldId id="297" r:id="rId41"/>
    <p:sldId id="264" r:id="rId42"/>
    <p:sldId id="265" r:id="rId43"/>
  </p:sldIdLst>
  <p:sldSz cx="9144000" cy="6858000" type="screen4x3"/>
  <p:notesSz cx="6858000" cy="9144000"/>
  <p:embeddedFontLst>
    <p:embeddedFont>
      <p:font typeface="Maiandra GD" panose="020E0502030308020204" pitchFamily="34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libri Light" panose="020F0302020204030204" pitchFamily="34" charset="0"/>
      <p:regular r:id="rId49"/>
      <p:italic r:id="rId5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2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9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9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8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4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3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7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16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33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68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55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94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46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8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23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63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991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10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5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06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11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69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953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9416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340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73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931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980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690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7213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1010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26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29027B-80C6-4714-B4DA-85A8EE067E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25878"/>
            <a:ext cx="6858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E883A6-6366-427C-B191-5728BEB8628F}"/>
              </a:ext>
            </a:extLst>
          </p:cNvPr>
          <p:cNvSpPr/>
          <p:nvPr userDrawn="1"/>
        </p:nvSpPr>
        <p:spPr>
          <a:xfrm>
            <a:off x="379560" y="181156"/>
            <a:ext cx="8384876" cy="651444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2EFD9-D496-49DC-817A-26E4FD4F1A05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D2F21-358F-49EA-A89D-E6DB028378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29027B-80C6-4714-B4DA-85A8EE067E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4" y="217562"/>
            <a:ext cx="1473127" cy="1473127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E883A6-6366-427C-B191-5728BEB8628F}"/>
              </a:ext>
            </a:extLst>
          </p:cNvPr>
          <p:cNvSpPr/>
          <p:nvPr userDrawn="1"/>
        </p:nvSpPr>
        <p:spPr>
          <a:xfrm>
            <a:off x="379560" y="181156"/>
            <a:ext cx="8384876" cy="651444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0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A2EFD9-D496-49DC-817A-26E4FD4F1A0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D2F21-358F-49EA-A89D-E6DB02837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883A6-6366-427C-B191-5728BEB8628F}"/>
              </a:ext>
            </a:extLst>
          </p:cNvPr>
          <p:cNvSpPr/>
          <p:nvPr userDrawn="1"/>
        </p:nvSpPr>
        <p:spPr>
          <a:xfrm>
            <a:off x="379560" y="181156"/>
            <a:ext cx="8384876" cy="651444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46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C0562B-8B8B-4908-BAB2-562321B7768D}"/>
              </a:ext>
            </a:extLst>
          </p:cNvPr>
          <p:cNvSpPr/>
          <p:nvPr/>
        </p:nvSpPr>
        <p:spPr>
          <a:xfrm>
            <a:off x="852873" y="984412"/>
            <a:ext cx="743825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3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139BD-7F86-44A9-ACF5-1911D7A708C0}"/>
              </a:ext>
            </a:extLst>
          </p:cNvPr>
          <p:cNvSpPr txBox="1"/>
          <p:nvPr/>
        </p:nvSpPr>
        <p:spPr>
          <a:xfrm>
            <a:off x="695739" y="566530"/>
            <a:ext cx="7682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A Common Sin that is Seldom Acknowledged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EAB04FF-D862-4D3F-A31A-8607EB640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10974"/>
            <a:ext cx="5791200" cy="223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sz="3200" dirty="0">
                <a:solidFill>
                  <a:srgbClr val="002060"/>
                </a:solidFill>
              </a:rPr>
              <a:t>Doctrinally Sound</a:t>
            </a:r>
          </a:p>
          <a:p>
            <a:pPr algn="ctr">
              <a:lnSpc>
                <a:spcPct val="110000"/>
              </a:lnSpc>
              <a:defRPr/>
            </a:pPr>
            <a:r>
              <a:rPr lang="en-US" sz="3200" dirty="0">
                <a:solidFill>
                  <a:srgbClr val="002060"/>
                </a:solidFill>
              </a:rPr>
              <a:t>Faithful in attendance</a:t>
            </a:r>
          </a:p>
          <a:p>
            <a:pPr algn="ctr">
              <a:lnSpc>
                <a:spcPct val="110000"/>
              </a:lnSpc>
              <a:defRPr/>
            </a:pPr>
            <a:r>
              <a:rPr lang="en-US" sz="3200" dirty="0">
                <a:solidFill>
                  <a:srgbClr val="002060"/>
                </a:solidFill>
              </a:rPr>
              <a:t>Knowledgeable in the Word</a:t>
            </a:r>
          </a:p>
          <a:p>
            <a:pPr algn="ctr">
              <a:lnSpc>
                <a:spcPct val="110000"/>
              </a:lnSpc>
              <a:defRPr/>
            </a:pPr>
            <a:r>
              <a:rPr lang="en-US" sz="3200" dirty="0">
                <a:solidFill>
                  <a:srgbClr val="002060"/>
                </a:solidFill>
              </a:rPr>
              <a:t>Active in the church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3100C-405E-4602-8CC9-FF15127BCE89}"/>
              </a:ext>
            </a:extLst>
          </p:cNvPr>
          <p:cNvSpPr txBox="1"/>
          <p:nvPr/>
        </p:nvSpPr>
        <p:spPr>
          <a:xfrm>
            <a:off x="2305878" y="3180525"/>
            <a:ext cx="4552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/>
              <a:t>May Otherwise Be: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FF33E2-727A-4B2E-8873-763AE5C5F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8" r="63854"/>
          <a:stretch/>
        </p:blipFill>
        <p:spPr>
          <a:xfrm>
            <a:off x="766026" y="3214619"/>
            <a:ext cx="1282148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E18674-D048-4897-B67E-A37C31448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4" t="16788"/>
          <a:stretch/>
        </p:blipFill>
        <p:spPr>
          <a:xfrm>
            <a:off x="7233082" y="3180525"/>
            <a:ext cx="1125015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264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85663-E32D-47FE-B05D-ECA1B0FF4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8" r="63854"/>
          <a:stretch/>
        </p:blipFill>
        <p:spPr>
          <a:xfrm>
            <a:off x="775965" y="477331"/>
            <a:ext cx="1282148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7DEB6F-FFC8-4323-B339-F609ABDE4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4" t="16788"/>
          <a:stretch/>
        </p:blipFill>
        <p:spPr>
          <a:xfrm>
            <a:off x="7243021" y="443237"/>
            <a:ext cx="1125015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B4F90F-DF0E-4DB1-8B81-AC6EC5A9855A}"/>
              </a:ext>
            </a:extLst>
          </p:cNvPr>
          <p:cNvSpPr/>
          <p:nvPr/>
        </p:nvSpPr>
        <p:spPr>
          <a:xfrm>
            <a:off x="2168137" y="1345456"/>
            <a:ext cx="48077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C74DB-39CF-4446-8E77-4BDB692BF40F}"/>
              </a:ext>
            </a:extLst>
          </p:cNvPr>
          <p:cNvSpPr txBox="1"/>
          <p:nvPr/>
        </p:nvSpPr>
        <p:spPr>
          <a:xfrm>
            <a:off x="2246496" y="443237"/>
            <a:ext cx="480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Bible Addresses the Problem of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A8F5D5-2C97-4AA1-A9CC-CF05D605E097}"/>
              </a:ext>
            </a:extLst>
          </p:cNvPr>
          <p:cNvSpPr txBox="1"/>
          <p:nvPr/>
        </p:nvSpPr>
        <p:spPr>
          <a:xfrm>
            <a:off x="775964" y="3757177"/>
            <a:ext cx="7592071" cy="2431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Ephesians 4:31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“Let all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bitterness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wrath, anger, clamor, and evil speaking be put away from you, with all malice.”</a:t>
            </a:r>
          </a:p>
        </p:txBody>
      </p:sp>
    </p:spTree>
    <p:extLst>
      <p:ext uri="{BB962C8B-B14F-4D97-AF65-F5344CB8AC3E}">
        <p14:creationId xmlns:p14="http://schemas.microsoft.com/office/powerpoint/2010/main" val="29401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85663-E32D-47FE-B05D-ECA1B0FF4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8" r="63854"/>
          <a:stretch/>
        </p:blipFill>
        <p:spPr>
          <a:xfrm>
            <a:off x="775965" y="477331"/>
            <a:ext cx="1282148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7DEB6F-FFC8-4323-B339-F609ABDE4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4" t="16788"/>
          <a:stretch/>
        </p:blipFill>
        <p:spPr>
          <a:xfrm>
            <a:off x="7243021" y="443237"/>
            <a:ext cx="1125015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4C74DB-39CF-4446-8E77-4BDB692BF40F}"/>
              </a:ext>
            </a:extLst>
          </p:cNvPr>
          <p:cNvSpPr txBox="1"/>
          <p:nvPr/>
        </p:nvSpPr>
        <p:spPr>
          <a:xfrm>
            <a:off x="2246496" y="443237"/>
            <a:ext cx="480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Bible Addresses the Problem of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A8F5D5-2C97-4AA1-A9CC-CF05D605E097}"/>
              </a:ext>
            </a:extLst>
          </p:cNvPr>
          <p:cNvSpPr txBox="1"/>
          <p:nvPr/>
        </p:nvSpPr>
        <p:spPr>
          <a:xfrm>
            <a:off x="775964" y="3906262"/>
            <a:ext cx="7592071" cy="18466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Colossians 3:19</a:t>
            </a:r>
          </a:p>
          <a:p>
            <a:pPr algn="ctr"/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“Husbands, love your wives and do not be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toward them.”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C45531-C4D3-42E7-A43D-AF86541CD374}"/>
              </a:ext>
            </a:extLst>
          </p:cNvPr>
          <p:cNvSpPr/>
          <p:nvPr/>
        </p:nvSpPr>
        <p:spPr>
          <a:xfrm>
            <a:off x="2168137" y="1345456"/>
            <a:ext cx="48077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</p:spTree>
    <p:extLst>
      <p:ext uri="{BB962C8B-B14F-4D97-AF65-F5344CB8AC3E}">
        <p14:creationId xmlns:p14="http://schemas.microsoft.com/office/powerpoint/2010/main" val="30634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85663-E32D-47FE-B05D-ECA1B0FF4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8" r="63854"/>
          <a:stretch/>
        </p:blipFill>
        <p:spPr>
          <a:xfrm>
            <a:off x="775965" y="477331"/>
            <a:ext cx="1282148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7DEB6F-FFC8-4323-B339-F609ABDE4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4" t="16788"/>
          <a:stretch/>
        </p:blipFill>
        <p:spPr>
          <a:xfrm>
            <a:off x="7243021" y="443237"/>
            <a:ext cx="1125015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4C74DB-39CF-4446-8E77-4BDB692BF40F}"/>
              </a:ext>
            </a:extLst>
          </p:cNvPr>
          <p:cNvSpPr txBox="1"/>
          <p:nvPr/>
        </p:nvSpPr>
        <p:spPr>
          <a:xfrm>
            <a:off x="2246496" y="443237"/>
            <a:ext cx="480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Bible Addresses the Problem of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A8F5D5-2C97-4AA1-A9CC-CF05D605E097}"/>
              </a:ext>
            </a:extLst>
          </p:cNvPr>
          <p:cNvSpPr txBox="1"/>
          <p:nvPr/>
        </p:nvSpPr>
        <p:spPr>
          <a:xfrm>
            <a:off x="775964" y="3675552"/>
            <a:ext cx="7592071" cy="27392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12:15</a:t>
            </a:r>
            <a:endParaRPr lang="en-US" sz="3200" b="1" u="sng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“looking carefully lest anyone fall short of the grace of God; lest any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of bitterness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springing up cause trouble, and by this many become defiled”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DD897-0793-484A-A4E2-A383F9D79296}"/>
              </a:ext>
            </a:extLst>
          </p:cNvPr>
          <p:cNvSpPr/>
          <p:nvPr/>
        </p:nvSpPr>
        <p:spPr>
          <a:xfrm>
            <a:off x="2168137" y="1345456"/>
            <a:ext cx="48077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</p:spTree>
    <p:extLst>
      <p:ext uri="{BB962C8B-B14F-4D97-AF65-F5344CB8AC3E}">
        <p14:creationId xmlns:p14="http://schemas.microsoft.com/office/powerpoint/2010/main" val="349663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85663-E32D-47FE-B05D-ECA1B0FF4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8" r="63854"/>
          <a:stretch/>
        </p:blipFill>
        <p:spPr>
          <a:xfrm>
            <a:off x="775965" y="477331"/>
            <a:ext cx="1282148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7DEB6F-FFC8-4323-B339-F609ABDE4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4" t="16788"/>
          <a:stretch/>
        </p:blipFill>
        <p:spPr>
          <a:xfrm>
            <a:off x="7243021" y="443237"/>
            <a:ext cx="1125015" cy="295166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4C74DB-39CF-4446-8E77-4BDB692BF40F}"/>
              </a:ext>
            </a:extLst>
          </p:cNvPr>
          <p:cNvSpPr txBox="1"/>
          <p:nvPr/>
        </p:nvSpPr>
        <p:spPr>
          <a:xfrm>
            <a:off x="2246496" y="443237"/>
            <a:ext cx="480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Bible Addresses the Problem of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A8F5D5-2C97-4AA1-A9CC-CF05D605E097}"/>
              </a:ext>
            </a:extLst>
          </p:cNvPr>
          <p:cNvSpPr txBox="1"/>
          <p:nvPr/>
        </p:nvSpPr>
        <p:spPr>
          <a:xfrm>
            <a:off x="775964" y="3675552"/>
            <a:ext cx="7592071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3:14</a:t>
            </a:r>
          </a:p>
          <a:p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if you have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envy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self-seeking in your hearts, do not boast and lie against the truth.”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AD3743-3C7F-47A2-B240-9146F07E9128}"/>
              </a:ext>
            </a:extLst>
          </p:cNvPr>
          <p:cNvSpPr/>
          <p:nvPr/>
        </p:nvSpPr>
        <p:spPr>
          <a:xfrm>
            <a:off x="2168137" y="1345456"/>
            <a:ext cx="48077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</p:spTree>
    <p:extLst>
      <p:ext uri="{BB962C8B-B14F-4D97-AF65-F5344CB8AC3E}">
        <p14:creationId xmlns:p14="http://schemas.microsoft.com/office/powerpoint/2010/main" val="306193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E33528-559D-4A36-B4F2-3FC49F141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9"/>
          <a:stretch/>
        </p:blipFill>
        <p:spPr>
          <a:xfrm>
            <a:off x="829491" y="304800"/>
            <a:ext cx="2758440" cy="2268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A7BD3E-C550-4D56-BBF2-5D3393997ECA}"/>
              </a:ext>
            </a:extLst>
          </p:cNvPr>
          <p:cNvSpPr txBox="1"/>
          <p:nvPr/>
        </p:nvSpPr>
        <p:spPr>
          <a:xfrm>
            <a:off x="3753393" y="496035"/>
            <a:ext cx="4737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Since the Bible talks about it</a:t>
            </a:r>
          </a:p>
          <a:p>
            <a:pPr algn="ctr"/>
            <a:r>
              <a:rPr lang="en-US" sz="2800" dirty="0"/>
              <a:t>I need to learn what it is</a:t>
            </a:r>
          </a:p>
          <a:p>
            <a:pPr algn="ctr"/>
            <a:r>
              <a:rPr lang="en-US" sz="2800" dirty="0"/>
              <a:t>and what God says about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669211-75A9-4F15-8D67-2C9CF5C9A7D5}"/>
              </a:ext>
            </a:extLst>
          </p:cNvPr>
          <p:cNvSpPr txBox="1"/>
          <p:nvPr/>
        </p:nvSpPr>
        <p:spPr>
          <a:xfrm rot="21300263">
            <a:off x="613830" y="2728155"/>
            <a:ext cx="3941265" cy="12388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Ephesians 4:31</a:t>
            </a:r>
          </a:p>
          <a:p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“Let all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bitterness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wrath, anger, clamor, and evil speaking be put away from you, with all malice.”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FC6A68-1875-4F52-9BEE-AE34714272CF}"/>
              </a:ext>
            </a:extLst>
          </p:cNvPr>
          <p:cNvSpPr txBox="1"/>
          <p:nvPr/>
        </p:nvSpPr>
        <p:spPr>
          <a:xfrm rot="325771">
            <a:off x="1377895" y="3707201"/>
            <a:ext cx="3911422" cy="9925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Colossians 3:19</a:t>
            </a:r>
          </a:p>
          <a:p>
            <a:pPr algn="ctr"/>
            <a:endParaRPr lang="en-US" sz="10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“Husbands, love your wives and do not be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toward them.”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8DDCC5-0FE3-4940-A9BA-D1FE53B42F11}"/>
              </a:ext>
            </a:extLst>
          </p:cNvPr>
          <p:cNvSpPr txBox="1"/>
          <p:nvPr/>
        </p:nvSpPr>
        <p:spPr>
          <a:xfrm rot="20853907">
            <a:off x="1969496" y="4238770"/>
            <a:ext cx="3941265" cy="14311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12:15</a:t>
            </a:r>
            <a:endParaRPr lang="en-US" sz="1600" b="1" u="sng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5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“looking carefully lest anyone fall short of the grace of God; lest any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of bitterness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springing up cause trouble, and by this many become defiled”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5528A1-B942-4334-9659-BEDF2B7C83A6}"/>
              </a:ext>
            </a:extLst>
          </p:cNvPr>
          <p:cNvSpPr txBox="1"/>
          <p:nvPr/>
        </p:nvSpPr>
        <p:spPr>
          <a:xfrm rot="272790">
            <a:off x="2870155" y="5177999"/>
            <a:ext cx="3941265" cy="11849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3:14</a:t>
            </a:r>
          </a:p>
          <a:p>
            <a:endParaRPr lang="en-US" sz="105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if you have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envy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self-seeking in your hearts, do not boast and lie against the truth.”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B7E921-E38B-4B6E-BB88-B3E7185CC427}"/>
              </a:ext>
            </a:extLst>
          </p:cNvPr>
          <p:cNvSpPr txBox="1"/>
          <p:nvPr/>
        </p:nvSpPr>
        <p:spPr>
          <a:xfrm>
            <a:off x="4572000" y="2072884"/>
            <a:ext cx="4336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70C0"/>
                </a:solidFill>
              </a:rPr>
              <a:t>What causes 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70C0"/>
                </a:solidFill>
              </a:rPr>
              <a:t>What is the problem with 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70C0"/>
                </a:solidFill>
              </a:rPr>
              <a:t>How do I get over it?</a:t>
            </a:r>
          </a:p>
        </p:txBody>
      </p:sp>
    </p:spTree>
    <p:extLst>
      <p:ext uri="{BB962C8B-B14F-4D97-AF65-F5344CB8AC3E}">
        <p14:creationId xmlns:p14="http://schemas.microsoft.com/office/powerpoint/2010/main" val="40652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852873" y="2323658"/>
            <a:ext cx="743825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38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</p:spTree>
    <p:extLst>
      <p:ext uri="{BB962C8B-B14F-4D97-AF65-F5344CB8AC3E}">
        <p14:creationId xmlns:p14="http://schemas.microsoft.com/office/powerpoint/2010/main" val="4215058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latin typeface="Maiandra GD" panose="020E0502030308020204" pitchFamily="34" charset="0"/>
              </a:rPr>
              <a:t>Its Meaning</a:t>
            </a:r>
          </a:p>
        </p:txBody>
      </p:sp>
    </p:spTree>
    <p:extLst>
      <p:ext uri="{BB962C8B-B14F-4D97-AF65-F5344CB8AC3E}">
        <p14:creationId xmlns:p14="http://schemas.microsoft.com/office/powerpoint/2010/main" val="136188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E47D58-5104-4619-8AE7-5056D5AF86C7}"/>
              </a:ext>
            </a:extLst>
          </p:cNvPr>
          <p:cNvSpPr txBox="1"/>
          <p:nvPr/>
        </p:nvSpPr>
        <p:spPr>
          <a:xfrm>
            <a:off x="2077278" y="682796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9F968-1A0E-494D-B92F-22C4401D7C6E}"/>
              </a:ext>
            </a:extLst>
          </p:cNvPr>
          <p:cNvSpPr txBox="1"/>
          <p:nvPr/>
        </p:nvSpPr>
        <p:spPr>
          <a:xfrm>
            <a:off x="875210" y="1883284"/>
            <a:ext cx="76072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Comes from </a:t>
            </a:r>
            <a:r>
              <a:rPr lang="en-US" sz="2400" b="1" i="1" u="sng" dirty="0" err="1"/>
              <a:t>pikria</a:t>
            </a:r>
            <a:endParaRPr lang="en-US" sz="2400" b="1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BDAG: “State of being bitter in an affective sense, bitterness, animosity, anger, harshness.” (813)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/>
              <a:t>Swanson: “bitter resentment”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/>
              <a:t>Thayer: “Bitter hatred” (Eph.4:31); “bitterness of speech” (Rom. 3:14)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/>
              <a:t>Barclay: “</a:t>
            </a:r>
            <a:r>
              <a:rPr lang="en-US" sz="2400" dirty="0"/>
              <a:t>The Greeks defined this word as </a:t>
            </a:r>
            <a:r>
              <a:rPr lang="en-US" sz="2400" i="1" dirty="0"/>
              <a:t>long-standing resentment, the spirit which refuses to be reconciled (183)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/>
              <a:t>TDNT (Kittel): Originally pointed or sharp, i.e. arrows; later to “shrill” of noise, then to bitter or sharp taste.</a:t>
            </a:r>
          </a:p>
        </p:txBody>
      </p:sp>
    </p:spTree>
    <p:extLst>
      <p:ext uri="{BB962C8B-B14F-4D97-AF65-F5344CB8AC3E}">
        <p14:creationId xmlns:p14="http://schemas.microsoft.com/office/powerpoint/2010/main" val="12098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E47D58-5104-4619-8AE7-5056D5AF86C7}"/>
              </a:ext>
            </a:extLst>
          </p:cNvPr>
          <p:cNvSpPr txBox="1"/>
          <p:nvPr/>
        </p:nvSpPr>
        <p:spPr>
          <a:xfrm>
            <a:off x="2077278" y="682796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9F968-1A0E-494D-B92F-22C4401D7C6E}"/>
              </a:ext>
            </a:extLst>
          </p:cNvPr>
          <p:cNvSpPr txBox="1"/>
          <p:nvPr/>
        </p:nvSpPr>
        <p:spPr>
          <a:xfrm>
            <a:off x="875210" y="1883284"/>
            <a:ext cx="7607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Comes from </a:t>
            </a:r>
            <a:r>
              <a:rPr lang="en-US" sz="2400" b="1" i="1" u="sng" dirty="0" err="1"/>
              <a:t>pikria</a:t>
            </a:r>
            <a:endParaRPr lang="en-US" sz="2400" b="1" i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It is hatred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Animosity &amp; resentment is hatred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Lack of love = hatred (1 John 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Closely related to wrath, malice, anger, etc. (Eph. 4:31)</a:t>
            </a:r>
          </a:p>
          <a:p>
            <a:pPr lvl="1"/>
            <a:endParaRPr lang="en-US" sz="2400" i="1" dirty="0"/>
          </a:p>
        </p:txBody>
      </p:sp>
      <p:pic>
        <p:nvPicPr>
          <p:cNvPr id="5" name="Picture 2" descr="https://i1.wp.com/www.foundationsforfreedom.net/Topics/Marriage/Great_Marriage/res/07/Root_Bitterness_Tree.gif">
            <a:extLst>
              <a:ext uri="{FF2B5EF4-FFF2-40B4-BE49-F238E27FC236}">
                <a16:creationId xmlns:a16="http://schemas.microsoft.com/office/drawing/2014/main" id="{C063A18A-C887-4BBD-B0BD-8393483DA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856" y="3834431"/>
            <a:ext cx="2394287" cy="268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6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4CAC4-8096-4FD1-9C22-1D92F8FC4B69}"/>
              </a:ext>
            </a:extLst>
          </p:cNvPr>
          <p:cNvSpPr txBox="1"/>
          <p:nvPr/>
        </p:nvSpPr>
        <p:spPr>
          <a:xfrm>
            <a:off x="910043" y="2510881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latin typeface="Maiandra GD" panose="020E0502030308020204" pitchFamily="34" charset="0"/>
              </a:rPr>
              <a:t>Its Causes</a:t>
            </a:r>
          </a:p>
        </p:txBody>
      </p:sp>
    </p:spTree>
    <p:extLst>
      <p:ext uri="{BB962C8B-B14F-4D97-AF65-F5344CB8AC3E}">
        <p14:creationId xmlns:p14="http://schemas.microsoft.com/office/powerpoint/2010/main" val="115248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  <a:endParaRPr lang="en-US" sz="2400" b="1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Corinthians had harsh feelings toward one another – were immature (1 Cor. 3:1-4)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 love even your enemies is to be “perfect” (complete, mature) (Matt. 5:44-48)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 person who hasn’t grown and developed spiritually – likely to become bitter</a:t>
            </a:r>
          </a:p>
        </p:txBody>
      </p:sp>
    </p:spTree>
    <p:extLst>
      <p:ext uri="{BB962C8B-B14F-4D97-AF65-F5344CB8AC3E}">
        <p14:creationId xmlns:p14="http://schemas.microsoft.com/office/powerpoint/2010/main" val="71036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Wisdom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Prov. 10:18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part of wisdom from below (Jas. 3:13-18)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 person who doesn’t seek or use wisdom – is likely to become bitter</a:t>
            </a:r>
          </a:p>
        </p:txBody>
      </p:sp>
    </p:spTree>
    <p:extLst>
      <p:ext uri="{BB962C8B-B14F-4D97-AF65-F5344CB8AC3E}">
        <p14:creationId xmlns:p14="http://schemas.microsoft.com/office/powerpoint/2010/main" val="286512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Wisdom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Pride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Simon was poisoned by bitterness (Acts 8:23)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Translated: “full of bitter jealousy”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Thinking only of self (Envious - very envious)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By asking for the miraculous gift – shows a desire of recognition!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one is filled with pride (thinking only about self) likely to become bitter!</a:t>
            </a:r>
          </a:p>
        </p:txBody>
      </p:sp>
    </p:spTree>
    <p:extLst>
      <p:ext uri="{BB962C8B-B14F-4D97-AF65-F5344CB8AC3E}">
        <p14:creationId xmlns:p14="http://schemas.microsoft.com/office/powerpoint/2010/main" val="136525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Wisdom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Pride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Love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Contrasted of love and being embittered (Col. 3:19)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is the opposite of hate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One who bitter and resentful – don’t know or practice love!</a:t>
            </a:r>
          </a:p>
        </p:txBody>
      </p:sp>
    </p:spTree>
    <p:extLst>
      <p:ext uri="{BB962C8B-B14F-4D97-AF65-F5344CB8AC3E}">
        <p14:creationId xmlns:p14="http://schemas.microsoft.com/office/powerpoint/2010/main" val="266735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Wisdom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Pride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Love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Never Put off the Old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Bitterness is part of the old man (Eph. 4:22-32)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One who is bitter has kept the old man of sin alive – never put him off! – Living like the world!</a:t>
            </a:r>
          </a:p>
        </p:txBody>
      </p:sp>
    </p:spTree>
    <p:extLst>
      <p:ext uri="{BB962C8B-B14F-4D97-AF65-F5344CB8AC3E}">
        <p14:creationId xmlns:p14="http://schemas.microsoft.com/office/powerpoint/2010/main" val="103085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Immaturity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Wisdom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Pride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Lacking in Love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Never Put off the Old Man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Listen to the Wrong Source of Guidance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Wisdom from above would not point you toward bitterness (Jas 3:13-18)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Wisdom from the wrong source – feeds and strokes your anger, resentment, and hatred!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get advice from the world – listen to the wrong people – don’t be surprise if your bitterness doesn’t grow!</a:t>
            </a:r>
          </a:p>
        </p:txBody>
      </p:sp>
    </p:spTree>
    <p:extLst>
      <p:ext uri="{BB962C8B-B14F-4D97-AF65-F5344CB8AC3E}">
        <p14:creationId xmlns:p14="http://schemas.microsoft.com/office/powerpoint/2010/main" val="18145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70E3-53B5-462F-8346-A8ED885B246B}"/>
              </a:ext>
            </a:extLst>
          </p:cNvPr>
          <p:cNvSpPr txBox="1"/>
          <p:nvPr/>
        </p:nvSpPr>
        <p:spPr>
          <a:xfrm>
            <a:off x="2226364" y="622446"/>
            <a:ext cx="627159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7AD09-733F-45BF-83CB-D997D7BECE17}"/>
              </a:ext>
            </a:extLst>
          </p:cNvPr>
          <p:cNvSpPr txBox="1"/>
          <p:nvPr/>
        </p:nvSpPr>
        <p:spPr>
          <a:xfrm>
            <a:off x="875210" y="1883284"/>
            <a:ext cx="7607219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Immaturity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Lacking in Wisdom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Pride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Lacking in Love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Never Put off the Old Man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Listen to the Wrong Source of Guidance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37423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4CAC4-8096-4FD1-9C22-1D92F8FC4B69}"/>
              </a:ext>
            </a:extLst>
          </p:cNvPr>
          <p:cNvSpPr txBox="1"/>
          <p:nvPr/>
        </p:nvSpPr>
        <p:spPr>
          <a:xfrm>
            <a:off x="910043" y="2510881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270CA-796A-4A7C-9966-34B6EE8E96EF}"/>
              </a:ext>
            </a:extLst>
          </p:cNvPr>
          <p:cNvSpPr txBox="1"/>
          <p:nvPr/>
        </p:nvSpPr>
        <p:spPr>
          <a:xfrm>
            <a:off x="910043" y="3374870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latin typeface="Maiandra GD" panose="020E0502030308020204" pitchFamily="34" charset="0"/>
              </a:rPr>
              <a:t>Its Danger</a:t>
            </a:r>
          </a:p>
        </p:txBody>
      </p:sp>
    </p:spTree>
    <p:extLst>
      <p:ext uri="{BB962C8B-B14F-4D97-AF65-F5344CB8AC3E}">
        <p14:creationId xmlns:p14="http://schemas.microsoft.com/office/powerpoint/2010/main" val="409683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Not Easily Detected</a:t>
            </a:r>
            <a:endParaRPr lang="en-US" sz="2400" b="1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Pictured as a root (Heb. 12:15; cf. Deut. 29:18)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seen on surface – but see what it feeds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Bitter plant that grows among the good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wrong done to makes one feel justified in harboring resentment – thus don’t see the bitterness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Possible that the bitter one doesn’t see himself as bitter!</a:t>
            </a:r>
          </a:p>
        </p:txBody>
      </p:sp>
    </p:spTree>
    <p:extLst>
      <p:ext uri="{BB962C8B-B14F-4D97-AF65-F5344CB8AC3E}">
        <p14:creationId xmlns:p14="http://schemas.microsoft.com/office/powerpoint/2010/main" val="67042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Not Easily Detected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Stirs Turmoil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Prov. 10:12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Lead to other sins that are turbulent (Jas. 3:14-16)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Bitterness can cause us to make trouble out of something that we would tolerate in someone we liked!</a:t>
            </a:r>
          </a:p>
        </p:txBody>
      </p:sp>
    </p:spTree>
    <p:extLst>
      <p:ext uri="{BB962C8B-B14F-4D97-AF65-F5344CB8AC3E}">
        <p14:creationId xmlns:p14="http://schemas.microsoft.com/office/powerpoint/2010/main" val="84255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3B5A6E-8CE8-46C3-90F7-7855D7E45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506" y="1146571"/>
            <a:ext cx="4118987" cy="45648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5771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Not Easily Detected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Stirs Turmoil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Causes Us to Say Cutting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Mouth reflects our bitterness (Rom. 3:14; cf. Psa. 10:7)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Hatred is cruel (Psa. 25:19)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Words of hatred (Psa. 109:3)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Our bitterness is what drives the cutting and stinging words we let fly!</a:t>
            </a:r>
          </a:p>
        </p:txBody>
      </p:sp>
    </p:spTree>
    <p:extLst>
      <p:ext uri="{BB962C8B-B14F-4D97-AF65-F5344CB8AC3E}">
        <p14:creationId xmlns:p14="http://schemas.microsoft.com/office/powerpoint/2010/main" val="28578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Not Easily Detected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Stirs Turmoil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Causes Us to Say Cutting Words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Robs You of Your Happiness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Bitterness makes you miserable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Never see a bitter person who is happy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Prov. 15:17</a:t>
            </a:r>
          </a:p>
        </p:txBody>
      </p:sp>
    </p:spTree>
    <p:extLst>
      <p:ext uri="{BB962C8B-B14F-4D97-AF65-F5344CB8AC3E}">
        <p14:creationId xmlns:p14="http://schemas.microsoft.com/office/powerpoint/2010/main" val="263430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Not Easily Detected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Stirs Turmoil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Causes Us to Say Cutting Words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Robs You of Your Happiness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Destroys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12:15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Becomes your master – it enslaves  &amp; controls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always what you eat that destroys you – it was eats at you!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R. Nixon: “Others may hate you, but those that hate you don’t win – unless you hate them. And then, you destroy yourself.”</a:t>
            </a:r>
          </a:p>
        </p:txBody>
      </p:sp>
    </p:spTree>
    <p:extLst>
      <p:ext uri="{BB962C8B-B14F-4D97-AF65-F5344CB8AC3E}">
        <p14:creationId xmlns:p14="http://schemas.microsoft.com/office/powerpoint/2010/main" val="427130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B00E73-961A-4391-A1CF-D1DFA1BA2873}"/>
              </a:ext>
            </a:extLst>
          </p:cNvPr>
          <p:cNvSpPr txBox="1"/>
          <p:nvPr/>
        </p:nvSpPr>
        <p:spPr>
          <a:xfrm>
            <a:off x="4253946" y="889843"/>
            <a:ext cx="41446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Bitterness is like drinking poison and hoping it will hurt someone else.</a:t>
            </a:r>
          </a:p>
        </p:txBody>
      </p:sp>
      <p:pic>
        <p:nvPicPr>
          <p:cNvPr id="3074" name="Picture 2" descr="https://cdn.shopify.com/s/files/1/0641/1521/products/pins-poison-bottle.jpg?v=1502996203">
            <a:extLst>
              <a:ext uri="{FF2B5EF4-FFF2-40B4-BE49-F238E27FC236}">
                <a16:creationId xmlns:a16="http://schemas.microsoft.com/office/drawing/2014/main" id="{3F1BC4AE-EAE9-4435-BEC9-7ACF4444B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12330" r="21087" b="17131"/>
          <a:stretch/>
        </p:blipFill>
        <p:spPr bwMode="auto">
          <a:xfrm>
            <a:off x="1053547" y="1067450"/>
            <a:ext cx="2692484" cy="420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830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C9910-3846-4DFF-BABD-CF242350C75D}"/>
              </a:ext>
            </a:extLst>
          </p:cNvPr>
          <p:cNvSpPr txBox="1"/>
          <p:nvPr/>
        </p:nvSpPr>
        <p:spPr>
          <a:xfrm>
            <a:off x="2166730" y="701244"/>
            <a:ext cx="6444909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0C6A8-EAD8-4956-8F6F-5363584621BA}"/>
              </a:ext>
            </a:extLst>
          </p:cNvPr>
          <p:cNvSpPr txBox="1"/>
          <p:nvPr/>
        </p:nvSpPr>
        <p:spPr>
          <a:xfrm>
            <a:off x="875210" y="1883284"/>
            <a:ext cx="7607219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Not Easily Detected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Stirs Turmoil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Causes Us to Say Cutting Words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Robs You of Your Happiness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Destroys You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944661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4CAC4-8096-4FD1-9C22-1D92F8FC4B69}"/>
              </a:ext>
            </a:extLst>
          </p:cNvPr>
          <p:cNvSpPr txBox="1"/>
          <p:nvPr/>
        </p:nvSpPr>
        <p:spPr>
          <a:xfrm>
            <a:off x="910043" y="2510881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270CA-796A-4A7C-9966-34B6EE8E96EF}"/>
              </a:ext>
            </a:extLst>
          </p:cNvPr>
          <p:cNvSpPr txBox="1"/>
          <p:nvPr/>
        </p:nvSpPr>
        <p:spPr>
          <a:xfrm>
            <a:off x="910043" y="3374870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9109F-C71E-4298-8A4A-54FC6ED92E3D}"/>
              </a:ext>
            </a:extLst>
          </p:cNvPr>
          <p:cNvSpPr txBox="1"/>
          <p:nvPr/>
        </p:nvSpPr>
        <p:spPr>
          <a:xfrm>
            <a:off x="910043" y="4238859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latin typeface="Maiandra GD" panose="020E0502030308020204" pitchFamily="34" charset="0"/>
              </a:rPr>
              <a:t>Its Sinfulness</a:t>
            </a:r>
          </a:p>
        </p:txBody>
      </p:sp>
    </p:spTree>
    <p:extLst>
      <p:ext uri="{BB962C8B-B14F-4D97-AF65-F5344CB8AC3E}">
        <p14:creationId xmlns:p14="http://schemas.microsoft.com/office/powerpoint/2010/main" val="4282988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7F7A0-003F-445E-9CC3-530941B7D720}"/>
              </a:ext>
            </a:extLst>
          </p:cNvPr>
          <p:cNvSpPr txBox="1"/>
          <p:nvPr/>
        </p:nvSpPr>
        <p:spPr>
          <a:xfrm>
            <a:off x="2186608" y="660773"/>
            <a:ext cx="6370983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13AAE-3528-4CD0-8B1C-5C74169DBF72}"/>
              </a:ext>
            </a:extLst>
          </p:cNvPr>
          <p:cNvSpPr txBox="1"/>
          <p:nvPr/>
        </p:nvSpPr>
        <p:spPr>
          <a:xfrm>
            <a:off x="875210" y="1883284"/>
            <a:ext cx="7607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It is Sinful</a:t>
            </a:r>
            <a:endParaRPr lang="en-US" sz="2400" b="1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of the old man (Eph. 4:31)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of the devil (Jas. 3:14)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hatred (Col. 3:19)</a:t>
            </a:r>
          </a:p>
        </p:txBody>
      </p:sp>
    </p:spTree>
    <p:extLst>
      <p:ext uri="{BB962C8B-B14F-4D97-AF65-F5344CB8AC3E}">
        <p14:creationId xmlns:p14="http://schemas.microsoft.com/office/powerpoint/2010/main" val="332169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7F7A0-003F-445E-9CC3-530941B7D720}"/>
              </a:ext>
            </a:extLst>
          </p:cNvPr>
          <p:cNvSpPr txBox="1"/>
          <p:nvPr/>
        </p:nvSpPr>
        <p:spPr>
          <a:xfrm>
            <a:off x="2186608" y="660773"/>
            <a:ext cx="6370983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13AAE-3528-4CD0-8B1C-5C74169DBF72}"/>
              </a:ext>
            </a:extLst>
          </p:cNvPr>
          <p:cNvSpPr txBox="1"/>
          <p:nvPr/>
        </p:nvSpPr>
        <p:spPr>
          <a:xfrm>
            <a:off x="875210" y="1883284"/>
            <a:ext cx="7607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It is Sinful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Commanded to Put it Away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Old man to be put away (Eph. 4:31)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Put away hatred by the grace of God (Titus 3:1-7)</a:t>
            </a:r>
          </a:p>
        </p:txBody>
      </p:sp>
    </p:spTree>
    <p:extLst>
      <p:ext uri="{BB962C8B-B14F-4D97-AF65-F5344CB8AC3E}">
        <p14:creationId xmlns:p14="http://schemas.microsoft.com/office/powerpoint/2010/main" val="104210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7F7A0-003F-445E-9CC3-530941B7D720}"/>
              </a:ext>
            </a:extLst>
          </p:cNvPr>
          <p:cNvSpPr txBox="1"/>
          <p:nvPr/>
        </p:nvSpPr>
        <p:spPr>
          <a:xfrm>
            <a:off x="2186608" y="660773"/>
            <a:ext cx="6370983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13AAE-3528-4CD0-8B1C-5C74169DBF72}"/>
              </a:ext>
            </a:extLst>
          </p:cNvPr>
          <p:cNvSpPr txBox="1"/>
          <p:nvPr/>
        </p:nvSpPr>
        <p:spPr>
          <a:xfrm>
            <a:off x="875210" y="1883284"/>
            <a:ext cx="7607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It is Sinful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Commanded to Put it Away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Conclusion: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Can’t please the Lord with bitterness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Can’t go to heaven with bitterness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 deep as it runs, and as long as it may last – it can be put away!</a:t>
            </a:r>
          </a:p>
        </p:txBody>
      </p:sp>
    </p:spTree>
    <p:extLst>
      <p:ext uri="{BB962C8B-B14F-4D97-AF65-F5344CB8AC3E}">
        <p14:creationId xmlns:p14="http://schemas.microsoft.com/office/powerpoint/2010/main" val="408377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7F7A0-003F-445E-9CC3-530941B7D720}"/>
              </a:ext>
            </a:extLst>
          </p:cNvPr>
          <p:cNvSpPr txBox="1"/>
          <p:nvPr/>
        </p:nvSpPr>
        <p:spPr>
          <a:xfrm>
            <a:off x="2186608" y="660773"/>
            <a:ext cx="6370983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13AAE-3528-4CD0-8B1C-5C74169DBF72}"/>
              </a:ext>
            </a:extLst>
          </p:cNvPr>
          <p:cNvSpPr txBox="1"/>
          <p:nvPr/>
        </p:nvSpPr>
        <p:spPr>
          <a:xfrm>
            <a:off x="875210" y="1883284"/>
            <a:ext cx="76072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It is Sinful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Commanded to Put it Away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Conclusion: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827107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4CAC4-8096-4FD1-9C22-1D92F8FC4B69}"/>
              </a:ext>
            </a:extLst>
          </p:cNvPr>
          <p:cNvSpPr txBox="1"/>
          <p:nvPr/>
        </p:nvSpPr>
        <p:spPr>
          <a:xfrm>
            <a:off x="910043" y="2510881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270CA-796A-4A7C-9966-34B6EE8E96EF}"/>
              </a:ext>
            </a:extLst>
          </p:cNvPr>
          <p:cNvSpPr txBox="1"/>
          <p:nvPr/>
        </p:nvSpPr>
        <p:spPr>
          <a:xfrm>
            <a:off x="910043" y="3374870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9109F-C71E-4298-8A4A-54FC6ED92E3D}"/>
              </a:ext>
            </a:extLst>
          </p:cNvPr>
          <p:cNvSpPr txBox="1"/>
          <p:nvPr/>
        </p:nvSpPr>
        <p:spPr>
          <a:xfrm>
            <a:off x="910043" y="4238859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accent2"/>
                </a:solidFill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1D54B3-AB61-41EA-8824-4EB3B42AF6EC}"/>
              </a:ext>
            </a:extLst>
          </p:cNvPr>
          <p:cNvSpPr txBox="1"/>
          <p:nvPr/>
        </p:nvSpPr>
        <p:spPr>
          <a:xfrm>
            <a:off x="910043" y="5102846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latin typeface="Maiandra GD" panose="020E0502030308020204" pitchFamily="34" charset="0"/>
              </a:rPr>
              <a:t>Its Answer &amp; Cure</a:t>
            </a:r>
          </a:p>
        </p:txBody>
      </p:sp>
    </p:spTree>
    <p:extLst>
      <p:ext uri="{BB962C8B-B14F-4D97-AF65-F5344CB8AC3E}">
        <p14:creationId xmlns:p14="http://schemas.microsoft.com/office/powerpoint/2010/main" val="2379052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767FF-3106-497E-9778-076081BCD0CB}"/>
              </a:ext>
            </a:extLst>
          </p:cNvPr>
          <p:cNvSpPr txBox="1"/>
          <p:nvPr/>
        </p:nvSpPr>
        <p:spPr>
          <a:xfrm>
            <a:off x="2067340" y="669994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Answer &amp; Cure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BC993-0251-4A95-9F99-B909FA1F222F}"/>
              </a:ext>
            </a:extLst>
          </p:cNvPr>
          <p:cNvSpPr txBox="1"/>
          <p:nvPr/>
        </p:nvSpPr>
        <p:spPr>
          <a:xfrm>
            <a:off x="875210" y="1883284"/>
            <a:ext cx="7607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Realize it is Sinful – Thus Must Change</a:t>
            </a:r>
            <a:endParaRPr lang="en-US" sz="2400" b="1" i="1" u="sng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45CBA81-E522-4F28-8172-D8EBE7085E64}"/>
              </a:ext>
            </a:extLst>
          </p:cNvPr>
          <p:cNvGrpSpPr/>
          <p:nvPr/>
        </p:nvGrpSpPr>
        <p:grpSpPr>
          <a:xfrm>
            <a:off x="1852224" y="2632778"/>
            <a:ext cx="6197590" cy="3634784"/>
            <a:chOff x="1852224" y="2632778"/>
            <a:chExt cx="6197590" cy="363478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2EE72E-CCA7-4B4F-B808-7C843AE9432A}"/>
                </a:ext>
              </a:extLst>
            </p:cNvPr>
            <p:cNvSpPr txBox="1"/>
            <p:nvPr/>
          </p:nvSpPr>
          <p:spPr>
            <a:xfrm rot="21300263">
              <a:off x="1852224" y="2632778"/>
              <a:ext cx="3941265" cy="12388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Ephesians 4:31</a:t>
              </a:r>
            </a:p>
            <a:p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“Let all </a:t>
              </a:r>
              <a:r>
                <a:rPr lang="en-US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bitterness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wrath, anger, clamor, and evil speaking be put away from you, with all malice.”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283739-C8D5-47B4-B31E-7C0E775CCDD6}"/>
                </a:ext>
              </a:extLst>
            </p:cNvPr>
            <p:cNvSpPr txBox="1"/>
            <p:nvPr/>
          </p:nvSpPr>
          <p:spPr>
            <a:xfrm rot="325771">
              <a:off x="2616289" y="3611824"/>
              <a:ext cx="3911422" cy="9925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Colossians 3:19</a:t>
              </a:r>
            </a:p>
            <a:p>
              <a:pPr algn="ctr"/>
              <a:endParaRPr lang="en-US" sz="105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“Husbands, love your wives and do not be </a:t>
              </a:r>
              <a:r>
                <a:rPr lang="en-US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bitter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toward them.”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292475-D781-41E7-86D4-6685E81E582D}"/>
                </a:ext>
              </a:extLst>
            </p:cNvPr>
            <p:cNvSpPr txBox="1"/>
            <p:nvPr/>
          </p:nvSpPr>
          <p:spPr>
            <a:xfrm rot="20853907">
              <a:off x="3207890" y="4143393"/>
              <a:ext cx="3941265" cy="14311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Hebrews 12:15</a:t>
              </a:r>
              <a:endParaRPr lang="en-US" sz="1600" b="1" u="sng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“looking carefully lest anyone fall short of the grace of God; lest any </a:t>
              </a:r>
              <a:r>
                <a:rPr lang="en-US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root of bitterness 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springing up cause trouble, and by this many become defiled”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0BC4A4-946A-4BE3-8686-D411DC356A8C}"/>
                </a:ext>
              </a:extLst>
            </p:cNvPr>
            <p:cNvSpPr txBox="1"/>
            <p:nvPr/>
          </p:nvSpPr>
          <p:spPr>
            <a:xfrm rot="272790">
              <a:off x="4108549" y="5082622"/>
              <a:ext cx="3941265" cy="11849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James 3:14</a:t>
              </a:r>
            </a:p>
            <a:p>
              <a:endPara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But if you have </a:t>
              </a:r>
              <a:r>
                <a:rPr lang="en-US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bitter envy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self-seeking in your hearts, do not boast and lie against the truth.”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00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767FF-3106-497E-9778-076081BCD0CB}"/>
              </a:ext>
            </a:extLst>
          </p:cNvPr>
          <p:cNvSpPr txBox="1"/>
          <p:nvPr/>
        </p:nvSpPr>
        <p:spPr>
          <a:xfrm>
            <a:off x="2067340" y="669994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Answer &amp; Cure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BC993-0251-4A95-9F99-B909FA1F222F}"/>
              </a:ext>
            </a:extLst>
          </p:cNvPr>
          <p:cNvSpPr txBox="1"/>
          <p:nvPr/>
        </p:nvSpPr>
        <p:spPr>
          <a:xfrm>
            <a:off x="875210" y="1883284"/>
            <a:ext cx="7607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Realize it is Sinful – Thus Must Change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strength to overcome (Phil. 4:13)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wisdom (Jas. 1:5)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the person for whom you harbor bitterness (Matt. 5:44)</a:t>
            </a:r>
          </a:p>
        </p:txBody>
      </p:sp>
    </p:spTree>
    <p:extLst>
      <p:ext uri="{BB962C8B-B14F-4D97-AF65-F5344CB8AC3E}">
        <p14:creationId xmlns:p14="http://schemas.microsoft.com/office/powerpoint/2010/main" val="225496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767FF-3106-497E-9778-076081BCD0CB}"/>
              </a:ext>
            </a:extLst>
          </p:cNvPr>
          <p:cNvSpPr txBox="1"/>
          <p:nvPr/>
        </p:nvSpPr>
        <p:spPr>
          <a:xfrm>
            <a:off x="2067340" y="669994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Answer &amp; Cure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BC993-0251-4A95-9F99-B909FA1F222F}"/>
              </a:ext>
            </a:extLst>
          </p:cNvPr>
          <p:cNvSpPr txBox="1"/>
          <p:nvPr/>
        </p:nvSpPr>
        <p:spPr>
          <a:xfrm>
            <a:off x="875210" y="1883284"/>
            <a:ext cx="7607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Realize it is Sinful – Thus Must Change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Pray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Try to Understand the Person You Resent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Phil. 2:4 – think about the other person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7:12 – treat him the way want to be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13:7 – give the benefit of the doubt</a:t>
            </a:r>
          </a:p>
        </p:txBody>
      </p:sp>
    </p:spTree>
    <p:extLst>
      <p:ext uri="{BB962C8B-B14F-4D97-AF65-F5344CB8AC3E}">
        <p14:creationId xmlns:p14="http://schemas.microsoft.com/office/powerpoint/2010/main" val="284073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767FF-3106-497E-9778-076081BCD0CB}"/>
              </a:ext>
            </a:extLst>
          </p:cNvPr>
          <p:cNvSpPr txBox="1"/>
          <p:nvPr/>
        </p:nvSpPr>
        <p:spPr>
          <a:xfrm>
            <a:off x="2067340" y="669994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Answer &amp; Cure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BC993-0251-4A95-9F99-B909FA1F222F}"/>
              </a:ext>
            </a:extLst>
          </p:cNvPr>
          <p:cNvSpPr txBox="1"/>
          <p:nvPr/>
        </p:nvSpPr>
        <p:spPr>
          <a:xfrm>
            <a:off x="875210" y="1883284"/>
            <a:ext cx="76072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Realize it is Sinful – Thus Must Change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Pray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Try to Understand the Person You Resent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Learn to Love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in commanded &amp; expected (Heb. 13:1)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even our enemies (Matt. 5:44)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will do (1 Cor. 13:1-ff)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can be learned!</a:t>
            </a:r>
          </a:p>
        </p:txBody>
      </p:sp>
    </p:spTree>
    <p:extLst>
      <p:ext uri="{BB962C8B-B14F-4D97-AF65-F5344CB8AC3E}">
        <p14:creationId xmlns:p14="http://schemas.microsoft.com/office/powerpoint/2010/main" val="327764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767FF-3106-497E-9778-076081BCD0CB}"/>
              </a:ext>
            </a:extLst>
          </p:cNvPr>
          <p:cNvSpPr txBox="1"/>
          <p:nvPr/>
        </p:nvSpPr>
        <p:spPr>
          <a:xfrm>
            <a:off x="2067340" y="669994"/>
            <a:ext cx="6405152" cy="646331"/>
          </a:xfrm>
          <a:prstGeom prst="rect">
            <a:avLst/>
          </a:prstGeom>
          <a:solidFill>
            <a:schemeClr val="accent2">
              <a:lumMod val="75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Its Answer &amp; Cure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BC993-0251-4A95-9F99-B909FA1F222F}"/>
              </a:ext>
            </a:extLst>
          </p:cNvPr>
          <p:cNvSpPr txBox="1"/>
          <p:nvPr/>
        </p:nvSpPr>
        <p:spPr>
          <a:xfrm>
            <a:off x="875210" y="1883284"/>
            <a:ext cx="7607219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Realize it is Sinful – Thus Must Change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Pray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Try to Understand the Person You Resent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2800" b="1" u="sng" dirty="0"/>
              <a:t>Learn to Love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710195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BD855A-AFA6-46E5-AD67-32743C61E4B8}"/>
              </a:ext>
            </a:extLst>
          </p:cNvPr>
          <p:cNvSpPr/>
          <p:nvPr/>
        </p:nvSpPr>
        <p:spPr>
          <a:xfrm>
            <a:off x="2385243" y="137049"/>
            <a:ext cx="439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Maiandra GD" panose="020E0502030308020204" pitchFamily="34" charset="0"/>
              </a:rPr>
              <a:t>Bitterness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0755-193A-4734-ACA2-71EB272A483D}"/>
              </a:ext>
            </a:extLst>
          </p:cNvPr>
          <p:cNvSpPr txBox="1"/>
          <p:nvPr/>
        </p:nvSpPr>
        <p:spPr>
          <a:xfrm>
            <a:off x="910043" y="1646892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latin typeface="Maiandra GD" panose="020E0502030308020204" pitchFamily="34" charset="0"/>
              </a:rPr>
              <a:t>Its Meaning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4CAC4-8096-4FD1-9C22-1D92F8FC4B69}"/>
              </a:ext>
            </a:extLst>
          </p:cNvPr>
          <p:cNvSpPr txBox="1"/>
          <p:nvPr/>
        </p:nvSpPr>
        <p:spPr>
          <a:xfrm>
            <a:off x="910043" y="2510881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latin typeface="Maiandra GD" panose="020E0502030308020204" pitchFamily="34" charset="0"/>
              </a:rPr>
              <a:t>Its Causes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270CA-796A-4A7C-9966-34B6EE8E96EF}"/>
              </a:ext>
            </a:extLst>
          </p:cNvPr>
          <p:cNvSpPr txBox="1"/>
          <p:nvPr/>
        </p:nvSpPr>
        <p:spPr>
          <a:xfrm>
            <a:off x="910043" y="3374870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latin typeface="Maiandra GD" panose="020E0502030308020204" pitchFamily="34" charset="0"/>
              </a:rPr>
              <a:t>Its Danger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9109F-C71E-4298-8A4A-54FC6ED92E3D}"/>
              </a:ext>
            </a:extLst>
          </p:cNvPr>
          <p:cNvSpPr txBox="1"/>
          <p:nvPr/>
        </p:nvSpPr>
        <p:spPr>
          <a:xfrm>
            <a:off x="910043" y="4238859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latin typeface="Maiandra GD" panose="020E0502030308020204" pitchFamily="34" charset="0"/>
              </a:rPr>
              <a:t>Its Sinfulness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1D54B3-AB61-41EA-8824-4EB3B42AF6EC}"/>
              </a:ext>
            </a:extLst>
          </p:cNvPr>
          <p:cNvSpPr txBox="1"/>
          <p:nvPr/>
        </p:nvSpPr>
        <p:spPr>
          <a:xfrm>
            <a:off x="910043" y="5102846"/>
            <a:ext cx="7323909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latin typeface="Maiandra GD" panose="020E0502030308020204" pitchFamily="34" charset="0"/>
              </a:rPr>
              <a:t>Its Answer &amp; Cure</a:t>
            </a:r>
          </a:p>
        </p:txBody>
      </p:sp>
    </p:spTree>
    <p:extLst>
      <p:ext uri="{BB962C8B-B14F-4D97-AF65-F5344CB8AC3E}">
        <p14:creationId xmlns:p14="http://schemas.microsoft.com/office/powerpoint/2010/main" val="5458909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367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1368</TotalTime>
  <Words>1537</Words>
  <Application>Microsoft Office PowerPoint</Application>
  <PresentationFormat>On-screen Show (4:3)</PresentationFormat>
  <Paragraphs>246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Times New Roman</vt:lpstr>
      <vt:lpstr>Maiandra GD</vt:lpstr>
      <vt:lpstr>Calibri</vt:lpstr>
      <vt:lpstr>Arial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31</cp:revision>
  <dcterms:created xsi:type="dcterms:W3CDTF">2018-02-02T23:07:50Z</dcterms:created>
  <dcterms:modified xsi:type="dcterms:W3CDTF">2018-02-04T03:44:12Z</dcterms:modified>
</cp:coreProperties>
</file>