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8"/>
  </p:handoutMasterIdLst>
  <p:sldIdLst>
    <p:sldId id="277" r:id="rId2"/>
    <p:sldId id="278" r:id="rId3"/>
    <p:sldId id="279" r:id="rId4"/>
    <p:sldId id="256" r:id="rId5"/>
    <p:sldId id="280" r:id="rId6"/>
    <p:sldId id="262" r:id="rId7"/>
    <p:sldId id="268" r:id="rId8"/>
    <p:sldId id="283" r:id="rId9"/>
    <p:sldId id="281" r:id="rId10"/>
    <p:sldId id="284" r:id="rId11"/>
    <p:sldId id="282" r:id="rId12"/>
    <p:sldId id="285" r:id="rId13"/>
    <p:sldId id="286" r:id="rId14"/>
    <p:sldId id="287" r:id="rId15"/>
    <p:sldId id="288" r:id="rId16"/>
    <p:sldId id="264" r:id="rId17"/>
    <p:sldId id="290" r:id="rId18"/>
    <p:sldId id="289" r:id="rId19"/>
    <p:sldId id="265" r:id="rId20"/>
    <p:sldId id="269" r:id="rId21"/>
    <p:sldId id="263" r:id="rId22"/>
    <p:sldId id="292" r:id="rId23"/>
    <p:sldId id="291" r:id="rId24"/>
    <p:sldId id="294" r:id="rId25"/>
    <p:sldId id="293" r:id="rId26"/>
    <p:sldId id="296" r:id="rId27"/>
    <p:sldId id="295" r:id="rId28"/>
    <p:sldId id="257" r:id="rId29"/>
    <p:sldId id="266" r:id="rId30"/>
    <p:sldId id="270" r:id="rId31"/>
    <p:sldId id="271" r:id="rId32"/>
    <p:sldId id="297" r:id="rId33"/>
    <p:sldId id="272" r:id="rId34"/>
    <p:sldId id="274" r:id="rId35"/>
    <p:sldId id="267" r:id="rId36"/>
    <p:sldId id="275" r:id="rId3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7F6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A4DE8C3-F83B-4019-9E64-E98053C3313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D2C5EF-6ABE-4B24-8D3D-242767A1B9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E50CFC9-4631-4FA6-9076-595C59F27EB3}" type="datetimeFigureOut">
              <a:rPr lang="en-US" smtClean="0"/>
              <a:t>1/27/2018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FB7C52-6197-466B-8BA9-7C41664E097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C142B5-52CA-42A9-B831-9D23ED14FE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EA9D793-71D2-48C8-A1B5-4D24ABA85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0868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806F8-E542-48AC-B2C6-9EEA35300C29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9E56-19DD-4726-B919-946C06B211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092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806F8-E542-48AC-B2C6-9EEA35300C29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9E56-19DD-4726-B919-946C06B211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233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806F8-E542-48AC-B2C6-9EEA35300C29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9E56-19DD-4726-B919-946C06B211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122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806F8-E542-48AC-B2C6-9EEA35300C29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9E56-19DD-4726-B919-946C06B211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439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806F8-E542-48AC-B2C6-9EEA35300C29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9E56-19DD-4726-B919-946C06B211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82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806F8-E542-48AC-B2C6-9EEA35300C29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9E56-19DD-4726-B919-946C06B211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414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806F8-E542-48AC-B2C6-9EEA35300C29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9E56-19DD-4726-B919-946C06B211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730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806F8-E542-48AC-B2C6-9EEA35300C29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9E56-19DD-4726-B919-946C06B211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465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806F8-E542-48AC-B2C6-9EEA35300C29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9E56-19DD-4726-B919-946C06B211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878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806F8-E542-48AC-B2C6-9EEA35300C29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9E56-19DD-4726-B919-946C06B211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667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806F8-E542-48AC-B2C6-9EEA35300C29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39E56-19DD-4726-B919-946C06B211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902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F3A8CC1-A147-40CF-8D69-F9CA777F4F01}"/>
              </a:ext>
            </a:extLst>
          </p:cNvPr>
          <p:cNvSpPr/>
          <p:nvPr userDrawn="1"/>
        </p:nvSpPr>
        <p:spPr>
          <a:xfrm>
            <a:off x="496018" y="296115"/>
            <a:ext cx="8242540" cy="6337598"/>
          </a:xfrm>
          <a:prstGeom prst="roundRect">
            <a:avLst>
              <a:gd name="adj" fmla="val 1745"/>
            </a:avLst>
          </a:prstGeom>
          <a:noFill/>
          <a:ln w="190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806F8-E542-48AC-B2C6-9EEA35300C29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39E56-19DD-4726-B919-946C06B211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3A3D35-AAD3-43D8-A67F-68C288FDFB53}"/>
              </a:ext>
            </a:extLst>
          </p:cNvPr>
          <p:cNvSpPr/>
          <p:nvPr userDrawn="1"/>
        </p:nvSpPr>
        <p:spPr>
          <a:xfrm>
            <a:off x="285750" y="-99204"/>
            <a:ext cx="335352" cy="70564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315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A8C4827-9E74-4DAF-A522-631F30BF4DAD}"/>
              </a:ext>
            </a:extLst>
          </p:cNvPr>
          <p:cNvGrpSpPr/>
          <p:nvPr/>
        </p:nvGrpSpPr>
        <p:grpSpPr>
          <a:xfrm>
            <a:off x="618309" y="1846216"/>
            <a:ext cx="7907382" cy="4822372"/>
            <a:chOff x="618309" y="1846216"/>
            <a:chExt cx="7907382" cy="4822372"/>
          </a:xfrm>
        </p:grpSpPr>
        <p:sp>
          <p:nvSpPr>
            <p:cNvPr id="2" name="Isosceles Triangle 1">
              <a:extLst>
                <a:ext uri="{FF2B5EF4-FFF2-40B4-BE49-F238E27FC236}">
                  <a16:creationId xmlns:a16="http://schemas.microsoft.com/office/drawing/2014/main" id="{8C5532A8-AB78-422A-AA0C-9F906B65436A}"/>
                </a:ext>
              </a:extLst>
            </p:cNvPr>
            <p:cNvSpPr/>
            <p:nvPr/>
          </p:nvSpPr>
          <p:spPr>
            <a:xfrm>
              <a:off x="3640183" y="5251269"/>
              <a:ext cx="1863634" cy="14173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26F85B3-217A-493A-8B57-C2470D635D03}"/>
                </a:ext>
              </a:extLst>
            </p:cNvPr>
            <p:cNvSpPr/>
            <p:nvPr/>
          </p:nvSpPr>
          <p:spPr>
            <a:xfrm>
              <a:off x="814251" y="5169626"/>
              <a:ext cx="7515498" cy="16328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EE8B082-8191-4A40-9ED2-93D31EBE931E}"/>
                </a:ext>
              </a:extLst>
            </p:cNvPr>
            <p:cNvSpPr/>
            <p:nvPr/>
          </p:nvSpPr>
          <p:spPr>
            <a:xfrm>
              <a:off x="4254136" y="4996543"/>
              <a:ext cx="635726" cy="5834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2ED04CFC-9499-434B-834B-DB5F59E0AA47}"/>
                </a:ext>
              </a:extLst>
            </p:cNvPr>
            <p:cNvSpPr/>
            <p:nvPr/>
          </p:nvSpPr>
          <p:spPr>
            <a:xfrm>
              <a:off x="618309" y="1846216"/>
              <a:ext cx="3457302" cy="3190603"/>
            </a:xfrm>
            <a:prstGeom prst="roundRect">
              <a:avLst>
                <a:gd name="adj" fmla="val 7599"/>
              </a:avLst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9D4BD82-5454-469B-B306-CF29A9445346}"/>
                </a:ext>
              </a:extLst>
            </p:cNvPr>
            <p:cNvSpPr/>
            <p:nvPr/>
          </p:nvSpPr>
          <p:spPr>
            <a:xfrm>
              <a:off x="5068389" y="1846216"/>
              <a:ext cx="3457302" cy="3190604"/>
            </a:xfrm>
            <a:prstGeom prst="roundRect">
              <a:avLst>
                <a:gd name="adj" fmla="val 7599"/>
              </a:avLst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0ED754D-76A6-4D6C-976A-4857CDB01D52}"/>
              </a:ext>
            </a:extLst>
          </p:cNvPr>
          <p:cNvSpPr txBox="1"/>
          <p:nvPr/>
        </p:nvSpPr>
        <p:spPr>
          <a:xfrm>
            <a:off x="422364" y="426720"/>
            <a:ext cx="8299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On any subject, the Bible gives us a balanced 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547406-1075-4201-B638-E3D8CFE3201F}"/>
              </a:ext>
            </a:extLst>
          </p:cNvPr>
          <p:cNvSpPr txBox="1"/>
          <p:nvPr/>
        </p:nvSpPr>
        <p:spPr>
          <a:xfrm>
            <a:off x="1010193" y="1019015"/>
            <a:ext cx="7515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Balanced view: Harmonize all that is said about the subject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06FF8E-933E-45D8-ACC3-293074682ABC}"/>
              </a:ext>
            </a:extLst>
          </p:cNvPr>
          <p:cNvSpPr txBox="1"/>
          <p:nvPr/>
        </p:nvSpPr>
        <p:spPr>
          <a:xfrm>
            <a:off x="724988" y="1938430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God’s Goodness / Mercy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</a:rPr>
              <a:t>(Rom. 11:22)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F96F0-E37D-49FA-B1A9-A383F3498F38}"/>
              </a:ext>
            </a:extLst>
          </p:cNvPr>
          <p:cNvSpPr txBox="1"/>
          <p:nvPr/>
        </p:nvSpPr>
        <p:spPr>
          <a:xfrm>
            <a:off x="5085806" y="1938430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God’s Severity / Wrath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</a:rPr>
              <a:t>(Rom. 11:22)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B44A76-EF7C-4A44-A815-0C72BB2039FA}"/>
              </a:ext>
            </a:extLst>
          </p:cNvPr>
          <p:cNvSpPr txBox="1"/>
          <p:nvPr/>
        </p:nvSpPr>
        <p:spPr>
          <a:xfrm>
            <a:off x="724988" y="2860079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Word easy to understand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</a:rPr>
              <a:t>(Eph. 3:3-5)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E59F30-BBAB-4D2D-A7AF-344A7897FF53}"/>
              </a:ext>
            </a:extLst>
          </p:cNvPr>
          <p:cNvSpPr txBox="1"/>
          <p:nvPr/>
        </p:nvSpPr>
        <p:spPr>
          <a:xfrm>
            <a:off x="5175068" y="2853891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Word hard to understand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</a:rPr>
              <a:t>(2 Pet. 3:16)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0EA25C-CBDC-4447-894F-7541C747E547}"/>
              </a:ext>
            </a:extLst>
          </p:cNvPr>
          <p:cNvSpPr txBox="1"/>
          <p:nvPr/>
        </p:nvSpPr>
        <p:spPr>
          <a:xfrm>
            <a:off x="724987" y="3833950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Love is kind &amp; gentle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</a:rPr>
              <a:t>(1 Cor. 13:1-4)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0CA92E-654B-4858-A7B3-FEA65E2607E5}"/>
              </a:ext>
            </a:extLst>
          </p:cNvPr>
          <p:cNvSpPr txBox="1"/>
          <p:nvPr/>
        </p:nvSpPr>
        <p:spPr>
          <a:xfrm>
            <a:off x="5281748" y="3832406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Love is rebukes &amp; chastens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</a:rPr>
              <a:t>(Rev. 3:19)</a:t>
            </a:r>
          </a:p>
        </p:txBody>
      </p:sp>
    </p:spTree>
    <p:extLst>
      <p:ext uri="{BB962C8B-B14F-4D97-AF65-F5344CB8AC3E}">
        <p14:creationId xmlns:p14="http://schemas.microsoft.com/office/powerpoint/2010/main" val="296954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 rot="1232128"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D04CFC-9499-434B-834B-DB5F59E0AA47}"/>
              </a:ext>
            </a:extLst>
          </p:cNvPr>
          <p:cNvSpPr/>
          <p:nvPr/>
        </p:nvSpPr>
        <p:spPr>
          <a:xfrm>
            <a:off x="618309" y="1062430"/>
            <a:ext cx="3457302" cy="3190603"/>
          </a:xfrm>
          <a:prstGeom prst="roundRect">
            <a:avLst>
              <a:gd name="adj" fmla="val 7599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9D4BD82-5454-469B-B306-CF29A9445346}"/>
              </a:ext>
            </a:extLst>
          </p:cNvPr>
          <p:cNvSpPr/>
          <p:nvPr/>
        </p:nvSpPr>
        <p:spPr>
          <a:xfrm>
            <a:off x="5390037" y="3150318"/>
            <a:ext cx="3457302" cy="3190604"/>
          </a:xfrm>
          <a:prstGeom prst="roundRect">
            <a:avLst>
              <a:gd name="adj" fmla="val 7599"/>
            </a:avLst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ED754D-76A6-4D6C-976A-4857CDB01D52}"/>
              </a:ext>
            </a:extLst>
          </p:cNvPr>
          <p:cNvSpPr txBox="1"/>
          <p:nvPr/>
        </p:nvSpPr>
        <p:spPr>
          <a:xfrm>
            <a:off x="422364" y="426720"/>
            <a:ext cx="8299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Easy to get an imbalanced view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06FF8E-933E-45D8-ACC3-293074682ABC}"/>
              </a:ext>
            </a:extLst>
          </p:cNvPr>
          <p:cNvSpPr txBox="1"/>
          <p:nvPr/>
        </p:nvSpPr>
        <p:spPr>
          <a:xfrm>
            <a:off x="724988" y="1154644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God’s Goodness / Mercy</a:t>
            </a:r>
          </a:p>
          <a:p>
            <a:pPr algn="ctr"/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(Rom. 11:22)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F96F0-E37D-49FA-B1A9-A383F3498F38}"/>
              </a:ext>
            </a:extLst>
          </p:cNvPr>
          <p:cNvSpPr txBox="1"/>
          <p:nvPr/>
        </p:nvSpPr>
        <p:spPr>
          <a:xfrm>
            <a:off x="5407454" y="3242532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God’s Severity / Wrath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</a:rPr>
              <a:t>(Rom. 11:22)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B44A76-EF7C-4A44-A815-0C72BB2039FA}"/>
              </a:ext>
            </a:extLst>
          </p:cNvPr>
          <p:cNvSpPr txBox="1"/>
          <p:nvPr/>
        </p:nvSpPr>
        <p:spPr>
          <a:xfrm>
            <a:off x="724988" y="2076293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Word easy to understand</a:t>
            </a:r>
          </a:p>
          <a:p>
            <a:pPr algn="ctr"/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(Eph. 3:3-5)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E59F30-BBAB-4D2D-A7AF-344A7897FF53}"/>
              </a:ext>
            </a:extLst>
          </p:cNvPr>
          <p:cNvSpPr txBox="1"/>
          <p:nvPr/>
        </p:nvSpPr>
        <p:spPr>
          <a:xfrm>
            <a:off x="5496716" y="4157993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Word hard to understand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</a:rPr>
              <a:t>(2 Pet. 3:16)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0EA25C-CBDC-4447-894F-7541C747E547}"/>
              </a:ext>
            </a:extLst>
          </p:cNvPr>
          <p:cNvSpPr txBox="1"/>
          <p:nvPr/>
        </p:nvSpPr>
        <p:spPr>
          <a:xfrm>
            <a:off x="724987" y="3050164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Love is kind &amp; gentle</a:t>
            </a:r>
          </a:p>
          <a:p>
            <a:pPr algn="ctr"/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(1 Cor. 13:1-4)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0CA92E-654B-4858-A7B3-FEA65E2607E5}"/>
              </a:ext>
            </a:extLst>
          </p:cNvPr>
          <p:cNvSpPr txBox="1"/>
          <p:nvPr/>
        </p:nvSpPr>
        <p:spPr>
          <a:xfrm>
            <a:off x="5603396" y="5136508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Love is rebukes &amp; chastens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</a:rPr>
              <a:t>(Rev. 3:19)</a:t>
            </a:r>
          </a:p>
        </p:txBody>
      </p:sp>
    </p:spTree>
    <p:extLst>
      <p:ext uri="{BB962C8B-B14F-4D97-AF65-F5344CB8AC3E}">
        <p14:creationId xmlns:p14="http://schemas.microsoft.com/office/powerpoint/2010/main" val="1186302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 rot="20362909"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D04CFC-9499-434B-834B-DB5F59E0AA47}"/>
              </a:ext>
            </a:extLst>
          </p:cNvPr>
          <p:cNvSpPr/>
          <p:nvPr/>
        </p:nvSpPr>
        <p:spPr>
          <a:xfrm>
            <a:off x="618309" y="3161218"/>
            <a:ext cx="3457302" cy="3190603"/>
          </a:xfrm>
          <a:prstGeom prst="roundRect">
            <a:avLst>
              <a:gd name="adj" fmla="val 7599"/>
            </a:avLst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9D4BD82-5454-469B-B306-CF29A9445346}"/>
              </a:ext>
            </a:extLst>
          </p:cNvPr>
          <p:cNvSpPr/>
          <p:nvPr/>
        </p:nvSpPr>
        <p:spPr>
          <a:xfrm>
            <a:off x="5068389" y="975352"/>
            <a:ext cx="3457302" cy="3190604"/>
          </a:xfrm>
          <a:prstGeom prst="roundRect">
            <a:avLst>
              <a:gd name="adj" fmla="val 7599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06FF8E-933E-45D8-ACC3-293074682ABC}"/>
              </a:ext>
            </a:extLst>
          </p:cNvPr>
          <p:cNvSpPr txBox="1"/>
          <p:nvPr/>
        </p:nvSpPr>
        <p:spPr>
          <a:xfrm>
            <a:off x="724988" y="3253432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God’s Goodness / Mercy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</a:rPr>
              <a:t>(Rom. 11:22)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F96F0-E37D-49FA-B1A9-A383F3498F38}"/>
              </a:ext>
            </a:extLst>
          </p:cNvPr>
          <p:cNvSpPr txBox="1"/>
          <p:nvPr/>
        </p:nvSpPr>
        <p:spPr>
          <a:xfrm>
            <a:off x="5085806" y="1067566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God’s Severity / Wrath</a:t>
            </a:r>
          </a:p>
          <a:p>
            <a:pPr algn="ctr"/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(Rom. 11:22)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B44A76-EF7C-4A44-A815-0C72BB2039FA}"/>
              </a:ext>
            </a:extLst>
          </p:cNvPr>
          <p:cNvSpPr txBox="1"/>
          <p:nvPr/>
        </p:nvSpPr>
        <p:spPr>
          <a:xfrm>
            <a:off x="724988" y="4175081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Word easy to understand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</a:rPr>
              <a:t>(Eph. 3:3-5)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E59F30-BBAB-4D2D-A7AF-344A7897FF53}"/>
              </a:ext>
            </a:extLst>
          </p:cNvPr>
          <p:cNvSpPr txBox="1"/>
          <p:nvPr/>
        </p:nvSpPr>
        <p:spPr>
          <a:xfrm>
            <a:off x="5175068" y="1983027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Word hard to understand</a:t>
            </a:r>
          </a:p>
          <a:p>
            <a:pPr algn="ctr"/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(2 Pet. 3:16)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0EA25C-CBDC-4447-894F-7541C747E547}"/>
              </a:ext>
            </a:extLst>
          </p:cNvPr>
          <p:cNvSpPr txBox="1"/>
          <p:nvPr/>
        </p:nvSpPr>
        <p:spPr>
          <a:xfrm>
            <a:off x="724987" y="5148952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Love is kind &amp; gentle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</a:rPr>
              <a:t>(1 Cor. 13:1-4)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0CA92E-654B-4858-A7B3-FEA65E2607E5}"/>
              </a:ext>
            </a:extLst>
          </p:cNvPr>
          <p:cNvSpPr txBox="1"/>
          <p:nvPr/>
        </p:nvSpPr>
        <p:spPr>
          <a:xfrm>
            <a:off x="5281748" y="2961542"/>
            <a:ext cx="3243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Love is rebukes &amp; chastens</a:t>
            </a:r>
          </a:p>
          <a:p>
            <a:pPr algn="ctr"/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(Rev. 3:19)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C945A0-76EF-41D6-866B-43EE64BBE239}"/>
              </a:ext>
            </a:extLst>
          </p:cNvPr>
          <p:cNvSpPr txBox="1"/>
          <p:nvPr/>
        </p:nvSpPr>
        <p:spPr>
          <a:xfrm>
            <a:off x="422364" y="426720"/>
            <a:ext cx="8299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Easy to get an imbalanced view</a:t>
            </a:r>
          </a:p>
        </p:txBody>
      </p:sp>
    </p:spTree>
    <p:extLst>
      <p:ext uri="{BB962C8B-B14F-4D97-AF65-F5344CB8AC3E}">
        <p14:creationId xmlns:p14="http://schemas.microsoft.com/office/powerpoint/2010/main" val="3515907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53BB5D57-6178-4F62-B472-0312F6D95A8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B57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7D0502-5BDD-47E2-982C-F2DE7DDF85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482600" y="643467"/>
            <a:ext cx="8178799" cy="5571066"/>
          </a:xfrm>
          <a:prstGeom prst="rect">
            <a:avLst/>
          </a:prstGeom>
        </p:spPr>
      </p:pic>
      <p:sp>
        <p:nvSpPr>
          <p:cNvPr id="15" name="Rectangle 11">
            <a:extLst>
              <a:ext uri="{FF2B5EF4-FFF2-40B4-BE49-F238E27FC236}">
                <a16:creationId xmlns:a16="http://schemas.microsoft.com/office/drawing/2014/main" id="{4C61BD32-7542-4D52-BA5A-3ADE869BF8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BE3B2F-C06C-4146-B085-F391D2C0DAC4}"/>
              </a:ext>
            </a:extLst>
          </p:cNvPr>
          <p:cNvSpPr/>
          <p:nvPr/>
        </p:nvSpPr>
        <p:spPr>
          <a:xfrm>
            <a:off x="572221" y="4541911"/>
            <a:ext cx="491673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702030302020204" pitchFamily="66" charset="0"/>
              </a:rPr>
              <a:t>Balanced View</a:t>
            </a:r>
          </a:p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702030302020204" pitchFamily="66" charset="0"/>
              </a:rPr>
              <a:t>of Sin</a:t>
            </a:r>
          </a:p>
        </p:txBody>
      </p:sp>
    </p:spTree>
    <p:extLst>
      <p:ext uri="{BB962C8B-B14F-4D97-AF65-F5344CB8AC3E}">
        <p14:creationId xmlns:p14="http://schemas.microsoft.com/office/powerpoint/2010/main" val="2377674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2D3452-7778-443E-A6E9-5B0CCCA85EC7}"/>
              </a:ext>
            </a:extLst>
          </p:cNvPr>
          <p:cNvSpPr txBox="1"/>
          <p:nvPr/>
        </p:nvSpPr>
        <p:spPr>
          <a:xfrm>
            <a:off x="596537" y="460605"/>
            <a:ext cx="795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Importance of a balanced view of sin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A02993A-256F-4037-B75A-ED98391FB383}"/>
              </a:ext>
            </a:extLst>
          </p:cNvPr>
          <p:cNvSpPr/>
          <p:nvPr/>
        </p:nvSpPr>
        <p:spPr>
          <a:xfrm>
            <a:off x="1384662" y="1453383"/>
            <a:ext cx="6644640" cy="2229395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of us can identify with sin</a:t>
            </a:r>
          </a:p>
          <a:p>
            <a:pPr algn="ctr"/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(Rom. 3:23; 1 John 1:8)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FD97390-B553-45EF-AA6D-FD3D6D14491E}"/>
              </a:ext>
            </a:extLst>
          </p:cNvPr>
          <p:cNvSpPr/>
          <p:nvPr/>
        </p:nvSpPr>
        <p:spPr>
          <a:xfrm>
            <a:off x="1384662" y="3930972"/>
            <a:ext cx="6644640" cy="2229395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have a one-sided view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 only on its seriousness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 only on its hopefulness</a:t>
            </a:r>
          </a:p>
        </p:txBody>
      </p:sp>
    </p:spTree>
    <p:extLst>
      <p:ext uri="{BB962C8B-B14F-4D97-AF65-F5344CB8AC3E}">
        <p14:creationId xmlns:p14="http://schemas.microsoft.com/office/powerpoint/2010/main" val="2314388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53BB5D57-6178-4F62-B472-0312F6D95A8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B57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7D0502-5BDD-47E2-982C-F2DE7DDF85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482600" y="643467"/>
            <a:ext cx="8178799" cy="5571066"/>
          </a:xfrm>
          <a:prstGeom prst="rect">
            <a:avLst/>
          </a:prstGeom>
        </p:spPr>
      </p:pic>
      <p:sp>
        <p:nvSpPr>
          <p:cNvPr id="15" name="Rectangle 11">
            <a:extLst>
              <a:ext uri="{FF2B5EF4-FFF2-40B4-BE49-F238E27FC236}">
                <a16:creationId xmlns:a16="http://schemas.microsoft.com/office/drawing/2014/main" id="{4C61BD32-7542-4D52-BA5A-3ADE869BF8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BE3B2F-C06C-4146-B085-F391D2C0DAC4}"/>
              </a:ext>
            </a:extLst>
          </p:cNvPr>
          <p:cNvSpPr/>
          <p:nvPr/>
        </p:nvSpPr>
        <p:spPr>
          <a:xfrm>
            <a:off x="937028" y="970141"/>
            <a:ext cx="72699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Balanced View of Sin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736CB1-2C81-471D-8601-206C7EA74E99}"/>
              </a:ext>
            </a:extLst>
          </p:cNvPr>
          <p:cNvSpPr/>
          <p:nvPr/>
        </p:nvSpPr>
        <p:spPr>
          <a:xfrm>
            <a:off x="937028" y="2595166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View: Seriousness</a:t>
            </a:r>
          </a:p>
        </p:txBody>
      </p:sp>
    </p:spTree>
    <p:extLst>
      <p:ext uri="{BB962C8B-B14F-4D97-AF65-F5344CB8AC3E}">
        <p14:creationId xmlns:p14="http://schemas.microsoft.com/office/powerpoint/2010/main" val="1747682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90586F1-C29B-4EE2-8681-E3B6A123821C}"/>
              </a:ext>
            </a:extLst>
          </p:cNvPr>
          <p:cNvSpPr/>
          <p:nvPr/>
        </p:nvSpPr>
        <p:spPr>
          <a:xfrm>
            <a:off x="937030" y="296103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View: Seriousness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683AE5-F411-4D5A-8281-96C7C106CD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261915" y="254364"/>
            <a:ext cx="1350230" cy="919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A3DC4C-934C-4716-B6E5-608A57B2CD5F}"/>
              </a:ext>
            </a:extLst>
          </p:cNvPr>
          <p:cNvSpPr txBox="1"/>
          <p:nvPr/>
        </p:nvSpPr>
        <p:spPr>
          <a:xfrm>
            <a:off x="745435" y="1472973"/>
            <a:ext cx="7971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Relation to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Stirs the wrath of God (Eph. 5:6; Col. 3:6)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Separates from God (Isa. 59:1-2; Eph. 2:1; Jas. 1:15)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Hinders our prayers (1 Pet. 3:7; Heb. 12:1)</a:t>
            </a:r>
          </a:p>
        </p:txBody>
      </p:sp>
    </p:spTree>
    <p:extLst>
      <p:ext uri="{BB962C8B-B14F-4D97-AF65-F5344CB8AC3E}">
        <p14:creationId xmlns:p14="http://schemas.microsoft.com/office/powerpoint/2010/main" val="418487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4FB97E1-F154-4338-8916-A0DE075DBE4D}"/>
              </a:ext>
            </a:extLst>
          </p:cNvPr>
          <p:cNvSpPr/>
          <p:nvPr/>
        </p:nvSpPr>
        <p:spPr>
          <a:xfrm>
            <a:off x="618309" y="848002"/>
            <a:ext cx="3457302" cy="4720046"/>
          </a:xfrm>
          <a:prstGeom prst="roundRect">
            <a:avLst>
              <a:gd name="adj" fmla="val 7599"/>
            </a:avLst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 rot="20338200"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364D61-3701-4F12-81A9-FCFFDDF623F8}"/>
              </a:ext>
            </a:extLst>
          </p:cNvPr>
          <p:cNvSpPr txBox="1"/>
          <p:nvPr/>
        </p:nvSpPr>
        <p:spPr>
          <a:xfrm>
            <a:off x="827314" y="992782"/>
            <a:ext cx="3039292" cy="830997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Seriousness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488BA-CF9F-4DD2-BD38-B809543F4059}"/>
              </a:ext>
            </a:extLst>
          </p:cNvPr>
          <p:cNvSpPr txBox="1"/>
          <p:nvPr/>
        </p:nvSpPr>
        <p:spPr>
          <a:xfrm>
            <a:off x="618310" y="1968559"/>
            <a:ext cx="3457301" cy="52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Relationship to God</a:t>
            </a:r>
          </a:p>
        </p:txBody>
      </p:sp>
    </p:spTree>
    <p:extLst>
      <p:ext uri="{BB962C8B-B14F-4D97-AF65-F5344CB8AC3E}">
        <p14:creationId xmlns:p14="http://schemas.microsoft.com/office/powerpoint/2010/main" val="3794682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90586F1-C29B-4EE2-8681-E3B6A123821C}"/>
              </a:ext>
            </a:extLst>
          </p:cNvPr>
          <p:cNvSpPr/>
          <p:nvPr/>
        </p:nvSpPr>
        <p:spPr>
          <a:xfrm>
            <a:off x="937030" y="296103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View: Seriousness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683AE5-F411-4D5A-8281-96C7C106CD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261915" y="254364"/>
            <a:ext cx="1350230" cy="919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A3DC4C-934C-4716-B6E5-608A57B2CD5F}"/>
              </a:ext>
            </a:extLst>
          </p:cNvPr>
          <p:cNvSpPr txBox="1"/>
          <p:nvPr/>
        </p:nvSpPr>
        <p:spPr>
          <a:xfrm>
            <a:off x="745435" y="1472973"/>
            <a:ext cx="79711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Relation to God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Hope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die in sin can’t go to heaven (John 8:21)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Eternal separation from God (Rom. 6:23)</a:t>
            </a:r>
          </a:p>
        </p:txBody>
      </p:sp>
    </p:spTree>
    <p:extLst>
      <p:ext uri="{BB962C8B-B14F-4D97-AF65-F5344CB8AC3E}">
        <p14:creationId xmlns:p14="http://schemas.microsoft.com/office/powerpoint/2010/main" val="2710158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4FB97E1-F154-4338-8916-A0DE075DBE4D}"/>
              </a:ext>
            </a:extLst>
          </p:cNvPr>
          <p:cNvSpPr/>
          <p:nvPr/>
        </p:nvSpPr>
        <p:spPr>
          <a:xfrm>
            <a:off x="618309" y="848002"/>
            <a:ext cx="3457302" cy="4720046"/>
          </a:xfrm>
          <a:prstGeom prst="roundRect">
            <a:avLst>
              <a:gd name="adj" fmla="val 7599"/>
            </a:avLst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 rot="20338200"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364D61-3701-4F12-81A9-FCFFDDF623F8}"/>
              </a:ext>
            </a:extLst>
          </p:cNvPr>
          <p:cNvSpPr txBox="1"/>
          <p:nvPr/>
        </p:nvSpPr>
        <p:spPr>
          <a:xfrm>
            <a:off x="827314" y="992782"/>
            <a:ext cx="3039292" cy="830997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Seriousness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488BA-CF9F-4DD2-BD38-B809543F4059}"/>
              </a:ext>
            </a:extLst>
          </p:cNvPr>
          <p:cNvSpPr txBox="1"/>
          <p:nvPr/>
        </p:nvSpPr>
        <p:spPr>
          <a:xfrm>
            <a:off x="618310" y="1968559"/>
            <a:ext cx="345730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Relationship to God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Hope</a:t>
            </a:r>
          </a:p>
        </p:txBody>
      </p:sp>
    </p:spTree>
    <p:extLst>
      <p:ext uri="{BB962C8B-B14F-4D97-AF65-F5344CB8AC3E}">
        <p14:creationId xmlns:p14="http://schemas.microsoft.com/office/powerpoint/2010/main" val="2865829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90586F1-C29B-4EE2-8681-E3B6A123821C}"/>
              </a:ext>
            </a:extLst>
          </p:cNvPr>
          <p:cNvSpPr/>
          <p:nvPr/>
        </p:nvSpPr>
        <p:spPr>
          <a:xfrm>
            <a:off x="937030" y="296103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View: Seriousness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683AE5-F411-4D5A-8281-96C7C106CD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261915" y="254364"/>
            <a:ext cx="1350230" cy="919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A3DC4C-934C-4716-B6E5-608A57B2CD5F}"/>
              </a:ext>
            </a:extLst>
          </p:cNvPr>
          <p:cNvSpPr txBox="1"/>
          <p:nvPr/>
        </p:nvSpPr>
        <p:spPr>
          <a:xfrm>
            <a:off x="745435" y="1472973"/>
            <a:ext cx="797118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Relation to God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Hope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Character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Destroys name &amp; reputation (Prov. 22:1; </a:t>
            </a:r>
            <a:r>
              <a:rPr lang="en-US" sz="2400" i="1" dirty="0" err="1"/>
              <a:t>Ecc</a:t>
            </a:r>
            <a:r>
              <a:rPr lang="en-US" sz="2400" i="1" dirty="0"/>
              <a:t>. 7:1)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Brings shame and dishonor (Prov. 6:33)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Hardens / callouses the heart (Heb. 3:7, 12)</a:t>
            </a:r>
          </a:p>
        </p:txBody>
      </p:sp>
    </p:spTree>
    <p:extLst>
      <p:ext uri="{BB962C8B-B14F-4D97-AF65-F5344CB8AC3E}">
        <p14:creationId xmlns:p14="http://schemas.microsoft.com/office/powerpoint/2010/main" val="2154649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4FB97E1-F154-4338-8916-A0DE075DBE4D}"/>
              </a:ext>
            </a:extLst>
          </p:cNvPr>
          <p:cNvSpPr/>
          <p:nvPr/>
        </p:nvSpPr>
        <p:spPr>
          <a:xfrm>
            <a:off x="618309" y="848002"/>
            <a:ext cx="3457302" cy="4720046"/>
          </a:xfrm>
          <a:prstGeom prst="roundRect">
            <a:avLst>
              <a:gd name="adj" fmla="val 7599"/>
            </a:avLst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 rot="20338200"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364D61-3701-4F12-81A9-FCFFDDF623F8}"/>
              </a:ext>
            </a:extLst>
          </p:cNvPr>
          <p:cNvSpPr txBox="1"/>
          <p:nvPr/>
        </p:nvSpPr>
        <p:spPr>
          <a:xfrm>
            <a:off x="827314" y="992782"/>
            <a:ext cx="3039292" cy="830997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Seriousness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488BA-CF9F-4DD2-BD38-B809543F4059}"/>
              </a:ext>
            </a:extLst>
          </p:cNvPr>
          <p:cNvSpPr txBox="1"/>
          <p:nvPr/>
        </p:nvSpPr>
        <p:spPr>
          <a:xfrm>
            <a:off x="618310" y="1968559"/>
            <a:ext cx="345730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Relationship to God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Hope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Character</a:t>
            </a:r>
          </a:p>
        </p:txBody>
      </p:sp>
    </p:spTree>
    <p:extLst>
      <p:ext uri="{BB962C8B-B14F-4D97-AF65-F5344CB8AC3E}">
        <p14:creationId xmlns:p14="http://schemas.microsoft.com/office/powerpoint/2010/main" val="2963532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90586F1-C29B-4EE2-8681-E3B6A123821C}"/>
              </a:ext>
            </a:extLst>
          </p:cNvPr>
          <p:cNvSpPr/>
          <p:nvPr/>
        </p:nvSpPr>
        <p:spPr>
          <a:xfrm>
            <a:off x="937030" y="296103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View: Seriousness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683AE5-F411-4D5A-8281-96C7C106CD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261915" y="254364"/>
            <a:ext cx="1350230" cy="919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A3DC4C-934C-4716-B6E5-608A57B2CD5F}"/>
              </a:ext>
            </a:extLst>
          </p:cNvPr>
          <p:cNvSpPr txBox="1"/>
          <p:nvPr/>
        </p:nvSpPr>
        <p:spPr>
          <a:xfrm>
            <a:off x="745435" y="1472973"/>
            <a:ext cx="797118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Relation to God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Hope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Character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Family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Families often torn apart because of sin (Lk. 12:49-53)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Families split because of bad decisions (Ezra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Marriages fail because of sin (Eph. 5; 1 Pet 3)</a:t>
            </a:r>
          </a:p>
        </p:txBody>
      </p:sp>
    </p:spTree>
    <p:extLst>
      <p:ext uri="{BB962C8B-B14F-4D97-AF65-F5344CB8AC3E}">
        <p14:creationId xmlns:p14="http://schemas.microsoft.com/office/powerpoint/2010/main" val="4131373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4FB97E1-F154-4338-8916-A0DE075DBE4D}"/>
              </a:ext>
            </a:extLst>
          </p:cNvPr>
          <p:cNvSpPr/>
          <p:nvPr/>
        </p:nvSpPr>
        <p:spPr>
          <a:xfrm>
            <a:off x="618309" y="848002"/>
            <a:ext cx="3457302" cy="4720046"/>
          </a:xfrm>
          <a:prstGeom prst="roundRect">
            <a:avLst>
              <a:gd name="adj" fmla="val 7599"/>
            </a:avLst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 rot="20338200"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364D61-3701-4F12-81A9-FCFFDDF623F8}"/>
              </a:ext>
            </a:extLst>
          </p:cNvPr>
          <p:cNvSpPr txBox="1"/>
          <p:nvPr/>
        </p:nvSpPr>
        <p:spPr>
          <a:xfrm>
            <a:off x="827314" y="992782"/>
            <a:ext cx="3039292" cy="830997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Seriousness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488BA-CF9F-4DD2-BD38-B809543F4059}"/>
              </a:ext>
            </a:extLst>
          </p:cNvPr>
          <p:cNvSpPr txBox="1"/>
          <p:nvPr/>
        </p:nvSpPr>
        <p:spPr>
          <a:xfrm>
            <a:off x="618310" y="1968559"/>
            <a:ext cx="34573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Relationship to God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Hope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Character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Family</a:t>
            </a:r>
          </a:p>
        </p:txBody>
      </p:sp>
    </p:spTree>
    <p:extLst>
      <p:ext uri="{BB962C8B-B14F-4D97-AF65-F5344CB8AC3E}">
        <p14:creationId xmlns:p14="http://schemas.microsoft.com/office/powerpoint/2010/main" val="1449107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90586F1-C29B-4EE2-8681-E3B6A123821C}"/>
              </a:ext>
            </a:extLst>
          </p:cNvPr>
          <p:cNvSpPr/>
          <p:nvPr/>
        </p:nvSpPr>
        <p:spPr>
          <a:xfrm>
            <a:off x="937030" y="296103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View: Seriousness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683AE5-F411-4D5A-8281-96C7C106CD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261915" y="254364"/>
            <a:ext cx="1350230" cy="919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A3DC4C-934C-4716-B6E5-608A57B2CD5F}"/>
              </a:ext>
            </a:extLst>
          </p:cNvPr>
          <p:cNvSpPr txBox="1"/>
          <p:nvPr/>
        </p:nvSpPr>
        <p:spPr>
          <a:xfrm>
            <a:off x="745435" y="1472973"/>
            <a:ext cx="79711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Relation to God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Hope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Character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Family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Esteem of 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Carry the guilt (Psa. 32:1-4; 38:1-8)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Carry a cloud over head (Psa. 51:4)</a:t>
            </a:r>
          </a:p>
        </p:txBody>
      </p:sp>
    </p:spTree>
    <p:extLst>
      <p:ext uri="{BB962C8B-B14F-4D97-AF65-F5344CB8AC3E}">
        <p14:creationId xmlns:p14="http://schemas.microsoft.com/office/powerpoint/2010/main" val="2946111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4FB97E1-F154-4338-8916-A0DE075DBE4D}"/>
              </a:ext>
            </a:extLst>
          </p:cNvPr>
          <p:cNvSpPr/>
          <p:nvPr/>
        </p:nvSpPr>
        <p:spPr>
          <a:xfrm>
            <a:off x="618309" y="848002"/>
            <a:ext cx="3457302" cy="4720046"/>
          </a:xfrm>
          <a:prstGeom prst="roundRect">
            <a:avLst>
              <a:gd name="adj" fmla="val 7599"/>
            </a:avLst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 rot="20338200"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364D61-3701-4F12-81A9-FCFFDDF623F8}"/>
              </a:ext>
            </a:extLst>
          </p:cNvPr>
          <p:cNvSpPr txBox="1"/>
          <p:nvPr/>
        </p:nvSpPr>
        <p:spPr>
          <a:xfrm>
            <a:off x="827314" y="992782"/>
            <a:ext cx="3039292" cy="830997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Seriousness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488BA-CF9F-4DD2-BD38-B809543F4059}"/>
              </a:ext>
            </a:extLst>
          </p:cNvPr>
          <p:cNvSpPr txBox="1"/>
          <p:nvPr/>
        </p:nvSpPr>
        <p:spPr>
          <a:xfrm>
            <a:off x="618310" y="1968559"/>
            <a:ext cx="3457301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Relationship to God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Hope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Character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Family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Esteem</a:t>
            </a:r>
          </a:p>
        </p:txBody>
      </p:sp>
    </p:spTree>
    <p:extLst>
      <p:ext uri="{BB962C8B-B14F-4D97-AF65-F5344CB8AC3E}">
        <p14:creationId xmlns:p14="http://schemas.microsoft.com/office/powerpoint/2010/main" val="3014339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90586F1-C29B-4EE2-8681-E3B6A123821C}"/>
              </a:ext>
            </a:extLst>
          </p:cNvPr>
          <p:cNvSpPr/>
          <p:nvPr/>
        </p:nvSpPr>
        <p:spPr>
          <a:xfrm>
            <a:off x="937030" y="296103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View: Seriousness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683AE5-F411-4D5A-8281-96C7C106CD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261915" y="254364"/>
            <a:ext cx="1350230" cy="919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A3DC4C-934C-4716-B6E5-608A57B2CD5F}"/>
              </a:ext>
            </a:extLst>
          </p:cNvPr>
          <p:cNvSpPr txBox="1"/>
          <p:nvPr/>
        </p:nvSpPr>
        <p:spPr>
          <a:xfrm>
            <a:off x="745435" y="1343766"/>
            <a:ext cx="797118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Relation to God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Hope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Character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Family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Esteem of Self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Destroys Resistance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Enslaves (2 Pet. 2:19; Prov. 5:22; Rom.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Grows (2 Tim. 3:13)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200" dirty="0"/>
              <a:t>David (2 Sam. 11-12)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200" dirty="0" err="1"/>
              <a:t>Achan</a:t>
            </a:r>
            <a:r>
              <a:rPr lang="en-US" sz="2200" dirty="0"/>
              <a:t> (Josh 7)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200" dirty="0"/>
              <a:t>Peter (Matt. 26:33-75)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200" dirty="0"/>
              <a:t>Judas (John 12:6; 18:1-9)</a:t>
            </a:r>
          </a:p>
        </p:txBody>
      </p:sp>
    </p:spTree>
    <p:extLst>
      <p:ext uri="{BB962C8B-B14F-4D97-AF65-F5344CB8AC3E}">
        <p14:creationId xmlns:p14="http://schemas.microsoft.com/office/powerpoint/2010/main" val="10427453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4FB97E1-F154-4338-8916-A0DE075DBE4D}"/>
              </a:ext>
            </a:extLst>
          </p:cNvPr>
          <p:cNvSpPr/>
          <p:nvPr/>
        </p:nvSpPr>
        <p:spPr>
          <a:xfrm>
            <a:off x="618309" y="848002"/>
            <a:ext cx="3457302" cy="4720046"/>
          </a:xfrm>
          <a:prstGeom prst="roundRect">
            <a:avLst>
              <a:gd name="adj" fmla="val 7599"/>
            </a:avLst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 rot="20338200"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364D61-3701-4F12-81A9-FCFFDDF623F8}"/>
              </a:ext>
            </a:extLst>
          </p:cNvPr>
          <p:cNvSpPr txBox="1"/>
          <p:nvPr/>
        </p:nvSpPr>
        <p:spPr>
          <a:xfrm>
            <a:off x="827314" y="992782"/>
            <a:ext cx="3039292" cy="830997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Seriousness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488BA-CF9F-4DD2-BD38-B809543F4059}"/>
              </a:ext>
            </a:extLst>
          </p:cNvPr>
          <p:cNvSpPr txBox="1"/>
          <p:nvPr/>
        </p:nvSpPr>
        <p:spPr>
          <a:xfrm>
            <a:off x="618310" y="1968559"/>
            <a:ext cx="3457301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Relationship to God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Hope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Character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Family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Esteem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Your Resistance</a:t>
            </a:r>
          </a:p>
        </p:txBody>
      </p:sp>
    </p:spTree>
    <p:extLst>
      <p:ext uri="{BB962C8B-B14F-4D97-AF65-F5344CB8AC3E}">
        <p14:creationId xmlns:p14="http://schemas.microsoft.com/office/powerpoint/2010/main" val="4162065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53BB5D57-6178-4F62-B472-0312F6D95A8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B57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7D0502-5BDD-47E2-982C-F2DE7DDF85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482600" y="643467"/>
            <a:ext cx="8178799" cy="5571066"/>
          </a:xfrm>
          <a:prstGeom prst="rect">
            <a:avLst/>
          </a:prstGeom>
        </p:spPr>
      </p:pic>
      <p:sp>
        <p:nvSpPr>
          <p:cNvPr id="15" name="Rectangle 11">
            <a:extLst>
              <a:ext uri="{FF2B5EF4-FFF2-40B4-BE49-F238E27FC236}">
                <a16:creationId xmlns:a16="http://schemas.microsoft.com/office/drawing/2014/main" id="{4C61BD32-7542-4D52-BA5A-3ADE869BF8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BE3B2F-C06C-4146-B085-F391D2C0DAC4}"/>
              </a:ext>
            </a:extLst>
          </p:cNvPr>
          <p:cNvSpPr/>
          <p:nvPr/>
        </p:nvSpPr>
        <p:spPr>
          <a:xfrm>
            <a:off x="937028" y="970141"/>
            <a:ext cx="72699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Balanced View of Sin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736CB1-2C81-471D-8601-206C7EA74E99}"/>
              </a:ext>
            </a:extLst>
          </p:cNvPr>
          <p:cNvSpPr/>
          <p:nvPr/>
        </p:nvSpPr>
        <p:spPr>
          <a:xfrm>
            <a:off x="937028" y="2595166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Negative View: Seriousness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501D227-126B-43C6-84F9-52A1DBC50815}"/>
              </a:ext>
            </a:extLst>
          </p:cNvPr>
          <p:cNvSpPr/>
          <p:nvPr/>
        </p:nvSpPr>
        <p:spPr>
          <a:xfrm>
            <a:off x="937028" y="3693284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Positive View: Hopefulness</a:t>
            </a:r>
          </a:p>
        </p:txBody>
      </p:sp>
    </p:spTree>
    <p:extLst>
      <p:ext uri="{BB962C8B-B14F-4D97-AF65-F5344CB8AC3E}">
        <p14:creationId xmlns:p14="http://schemas.microsoft.com/office/powerpoint/2010/main" val="1292879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FE435-FE84-4169-B4CC-3C429C9666D0}"/>
              </a:ext>
            </a:extLst>
          </p:cNvPr>
          <p:cNvSpPr/>
          <p:nvPr/>
        </p:nvSpPr>
        <p:spPr>
          <a:xfrm>
            <a:off x="937032" y="305650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Positive View: Hopefulness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C8E3CD-CC76-4391-8DE8-4206E873E5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261915" y="271782"/>
            <a:ext cx="1350230" cy="919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57BC59-BC78-46F9-8DF6-0D7D276E04A7}"/>
              </a:ext>
            </a:extLst>
          </p:cNvPr>
          <p:cNvSpPr txBox="1"/>
          <p:nvPr/>
        </p:nvSpPr>
        <p:spPr>
          <a:xfrm>
            <a:off x="745435" y="1472973"/>
            <a:ext cx="797118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Can be Forgiven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 is gracious and merciful (Micah 7:18; Neh. 9:17)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Abundant in grace (Isa. 55:7; Rom. 5:20)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Forgives ALL our sin (1 John 1:9)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Remembers the sin no more (Heb. 8:12)</a:t>
            </a:r>
          </a:p>
        </p:txBody>
      </p:sp>
    </p:spTree>
    <p:extLst>
      <p:ext uri="{BB962C8B-B14F-4D97-AF65-F5344CB8AC3E}">
        <p14:creationId xmlns:p14="http://schemas.microsoft.com/office/powerpoint/2010/main" val="1567777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47C0E56-E911-4093-A40F-FFA29BF588AF}"/>
              </a:ext>
            </a:extLst>
          </p:cNvPr>
          <p:cNvSpPr/>
          <p:nvPr/>
        </p:nvSpPr>
        <p:spPr>
          <a:xfrm>
            <a:off x="5068389" y="882829"/>
            <a:ext cx="3457302" cy="4720046"/>
          </a:xfrm>
          <a:prstGeom prst="roundRect">
            <a:avLst>
              <a:gd name="adj" fmla="val 7599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 rot="1252462"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AA1135-EBA9-4C4E-83A9-629F108ED986}"/>
              </a:ext>
            </a:extLst>
          </p:cNvPr>
          <p:cNvSpPr txBox="1"/>
          <p:nvPr/>
        </p:nvSpPr>
        <p:spPr>
          <a:xfrm>
            <a:off x="5277394" y="1027609"/>
            <a:ext cx="3039292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Positive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Hopefulness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6C352B-F38A-442C-A149-DCC98BE7F173}"/>
              </a:ext>
            </a:extLst>
          </p:cNvPr>
          <p:cNvSpPr txBox="1"/>
          <p:nvPr/>
        </p:nvSpPr>
        <p:spPr>
          <a:xfrm>
            <a:off x="5077095" y="2090352"/>
            <a:ext cx="3457301" cy="52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/>
              <a:t>Can be Forgiven</a:t>
            </a:r>
          </a:p>
        </p:txBody>
      </p:sp>
    </p:spTree>
    <p:extLst>
      <p:ext uri="{BB962C8B-B14F-4D97-AF65-F5344CB8AC3E}">
        <p14:creationId xmlns:p14="http://schemas.microsoft.com/office/powerpoint/2010/main" val="1554830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FE435-FE84-4169-B4CC-3C429C9666D0}"/>
              </a:ext>
            </a:extLst>
          </p:cNvPr>
          <p:cNvSpPr/>
          <p:nvPr/>
        </p:nvSpPr>
        <p:spPr>
          <a:xfrm>
            <a:off x="937032" y="305650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Positive View: Hopefulness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C8E3CD-CC76-4391-8DE8-4206E873E5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261915" y="271782"/>
            <a:ext cx="1350230" cy="919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57BC59-BC78-46F9-8DF6-0D7D276E04A7}"/>
              </a:ext>
            </a:extLst>
          </p:cNvPr>
          <p:cNvSpPr txBox="1"/>
          <p:nvPr/>
        </p:nvSpPr>
        <p:spPr>
          <a:xfrm>
            <a:off x="745435" y="1472973"/>
            <a:ext cx="797118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Can be Forgiven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Can Change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Christ can transform the sinner (Col. 1:21-22)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David changed (Psa. 51)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Paul changed (1 Tim. 1:15; 1 Cor. 15:9-10)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Corinthians did (1 Cor. 6:9-11)</a:t>
            </a:r>
          </a:p>
        </p:txBody>
      </p:sp>
    </p:spTree>
    <p:extLst>
      <p:ext uri="{BB962C8B-B14F-4D97-AF65-F5344CB8AC3E}">
        <p14:creationId xmlns:p14="http://schemas.microsoft.com/office/powerpoint/2010/main" val="3073940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47C0E56-E911-4093-A40F-FFA29BF588AF}"/>
              </a:ext>
            </a:extLst>
          </p:cNvPr>
          <p:cNvSpPr/>
          <p:nvPr/>
        </p:nvSpPr>
        <p:spPr>
          <a:xfrm>
            <a:off x="5068389" y="882829"/>
            <a:ext cx="3457302" cy="4720046"/>
          </a:xfrm>
          <a:prstGeom prst="roundRect">
            <a:avLst>
              <a:gd name="adj" fmla="val 7599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 rot="1252462"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AA1135-EBA9-4C4E-83A9-629F108ED986}"/>
              </a:ext>
            </a:extLst>
          </p:cNvPr>
          <p:cNvSpPr txBox="1"/>
          <p:nvPr/>
        </p:nvSpPr>
        <p:spPr>
          <a:xfrm>
            <a:off x="5277394" y="1027609"/>
            <a:ext cx="3039292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Positive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Hopefulness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6C352B-F38A-442C-A149-DCC98BE7F173}"/>
              </a:ext>
            </a:extLst>
          </p:cNvPr>
          <p:cNvSpPr txBox="1"/>
          <p:nvPr/>
        </p:nvSpPr>
        <p:spPr>
          <a:xfrm>
            <a:off x="5077095" y="2090352"/>
            <a:ext cx="345730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/>
              <a:t>Can be Forgiven</a:t>
            </a:r>
          </a:p>
          <a:p>
            <a:pPr algn="ctr">
              <a:lnSpc>
                <a:spcPct val="150000"/>
              </a:lnSpc>
            </a:pPr>
            <a:r>
              <a:rPr lang="en-US" sz="2100" dirty="0"/>
              <a:t>Can Change</a:t>
            </a:r>
          </a:p>
        </p:txBody>
      </p:sp>
    </p:spTree>
    <p:extLst>
      <p:ext uri="{BB962C8B-B14F-4D97-AF65-F5344CB8AC3E}">
        <p14:creationId xmlns:p14="http://schemas.microsoft.com/office/powerpoint/2010/main" val="63931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FE435-FE84-4169-B4CC-3C429C9666D0}"/>
              </a:ext>
            </a:extLst>
          </p:cNvPr>
          <p:cNvSpPr/>
          <p:nvPr/>
        </p:nvSpPr>
        <p:spPr>
          <a:xfrm>
            <a:off x="937032" y="305650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Positive View: Hopefulness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C8E3CD-CC76-4391-8DE8-4206E873E5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261915" y="271782"/>
            <a:ext cx="1350230" cy="919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57BC59-BC78-46F9-8DF6-0D7D276E04A7}"/>
              </a:ext>
            </a:extLst>
          </p:cNvPr>
          <p:cNvSpPr txBox="1"/>
          <p:nvPr/>
        </p:nvSpPr>
        <p:spPr>
          <a:xfrm>
            <a:off x="745435" y="1472973"/>
            <a:ext cx="797118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Can be Forgiven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Can Change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Can Overcome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Can stop the sin (Rom. 6:1-2; 1 Pet. 4:1-3)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Can forget the past (Phil. 3:13)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Can be prevented (1 John 2:1)</a:t>
            </a:r>
          </a:p>
        </p:txBody>
      </p:sp>
    </p:spTree>
    <p:extLst>
      <p:ext uri="{BB962C8B-B14F-4D97-AF65-F5344CB8AC3E}">
        <p14:creationId xmlns:p14="http://schemas.microsoft.com/office/powerpoint/2010/main" val="2829570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47C0E56-E911-4093-A40F-FFA29BF588AF}"/>
              </a:ext>
            </a:extLst>
          </p:cNvPr>
          <p:cNvSpPr/>
          <p:nvPr/>
        </p:nvSpPr>
        <p:spPr>
          <a:xfrm>
            <a:off x="5068389" y="882829"/>
            <a:ext cx="3457302" cy="4720046"/>
          </a:xfrm>
          <a:prstGeom prst="roundRect">
            <a:avLst>
              <a:gd name="adj" fmla="val 7599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 rot="1252462"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AA1135-EBA9-4C4E-83A9-629F108ED986}"/>
              </a:ext>
            </a:extLst>
          </p:cNvPr>
          <p:cNvSpPr txBox="1"/>
          <p:nvPr/>
        </p:nvSpPr>
        <p:spPr>
          <a:xfrm>
            <a:off x="5277394" y="1027609"/>
            <a:ext cx="3039292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Positive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Hopefulness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6C352B-F38A-442C-A149-DCC98BE7F173}"/>
              </a:ext>
            </a:extLst>
          </p:cNvPr>
          <p:cNvSpPr txBox="1"/>
          <p:nvPr/>
        </p:nvSpPr>
        <p:spPr>
          <a:xfrm>
            <a:off x="5077095" y="2090352"/>
            <a:ext cx="345730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/>
              <a:t>Can be Forgiven</a:t>
            </a:r>
          </a:p>
          <a:p>
            <a:pPr algn="ctr">
              <a:lnSpc>
                <a:spcPct val="150000"/>
              </a:lnSpc>
            </a:pPr>
            <a:r>
              <a:rPr lang="en-US" sz="2100" dirty="0"/>
              <a:t>Can Change</a:t>
            </a:r>
          </a:p>
          <a:p>
            <a:pPr algn="ctr">
              <a:lnSpc>
                <a:spcPct val="150000"/>
              </a:lnSpc>
            </a:pPr>
            <a:r>
              <a:rPr lang="en-US" sz="2100" dirty="0"/>
              <a:t>Can Overcome</a:t>
            </a:r>
          </a:p>
        </p:txBody>
      </p:sp>
    </p:spTree>
    <p:extLst>
      <p:ext uri="{BB962C8B-B14F-4D97-AF65-F5344CB8AC3E}">
        <p14:creationId xmlns:p14="http://schemas.microsoft.com/office/powerpoint/2010/main" val="4095313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FE435-FE84-4169-B4CC-3C429C9666D0}"/>
              </a:ext>
            </a:extLst>
          </p:cNvPr>
          <p:cNvSpPr/>
          <p:nvPr/>
        </p:nvSpPr>
        <p:spPr>
          <a:xfrm>
            <a:off x="937032" y="305650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Positive View: Hopefulness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C8E3CD-CC76-4391-8DE8-4206E873E5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261915" y="271782"/>
            <a:ext cx="1350230" cy="919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57BC59-BC78-46F9-8DF6-0D7D276E04A7}"/>
              </a:ext>
            </a:extLst>
          </p:cNvPr>
          <p:cNvSpPr txBox="1"/>
          <p:nvPr/>
        </p:nvSpPr>
        <p:spPr>
          <a:xfrm>
            <a:off x="745435" y="1472973"/>
            <a:ext cx="797118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Can be Forgiven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Can Change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Can Overcome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Can be Useful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Peter’s faith failed – denied Lord (Luke 22:32-34)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Later strengthened his brethren (Luke 22:32)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Later wrote 1 &amp; 2 Peter (about living holy)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Later became an elder (1 Pet. 5:1-3)</a:t>
            </a:r>
          </a:p>
        </p:txBody>
      </p:sp>
    </p:spTree>
    <p:extLst>
      <p:ext uri="{BB962C8B-B14F-4D97-AF65-F5344CB8AC3E}">
        <p14:creationId xmlns:p14="http://schemas.microsoft.com/office/powerpoint/2010/main" val="79774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47C0E56-E911-4093-A40F-FFA29BF588AF}"/>
              </a:ext>
            </a:extLst>
          </p:cNvPr>
          <p:cNvSpPr/>
          <p:nvPr/>
        </p:nvSpPr>
        <p:spPr>
          <a:xfrm>
            <a:off x="5068389" y="882829"/>
            <a:ext cx="3457302" cy="4720046"/>
          </a:xfrm>
          <a:prstGeom prst="roundRect">
            <a:avLst>
              <a:gd name="adj" fmla="val 7599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 rot="1252462"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AA1135-EBA9-4C4E-83A9-629F108ED986}"/>
              </a:ext>
            </a:extLst>
          </p:cNvPr>
          <p:cNvSpPr txBox="1"/>
          <p:nvPr/>
        </p:nvSpPr>
        <p:spPr>
          <a:xfrm>
            <a:off x="5277394" y="1027609"/>
            <a:ext cx="3039292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Positive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Hopefulness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6C352B-F38A-442C-A149-DCC98BE7F173}"/>
              </a:ext>
            </a:extLst>
          </p:cNvPr>
          <p:cNvSpPr txBox="1"/>
          <p:nvPr/>
        </p:nvSpPr>
        <p:spPr>
          <a:xfrm>
            <a:off x="5077095" y="2090352"/>
            <a:ext cx="34573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be Forgiven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Change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Overcome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be Useful</a:t>
            </a:r>
          </a:p>
        </p:txBody>
      </p:sp>
    </p:spTree>
    <p:extLst>
      <p:ext uri="{BB962C8B-B14F-4D97-AF65-F5344CB8AC3E}">
        <p14:creationId xmlns:p14="http://schemas.microsoft.com/office/powerpoint/2010/main" val="1599282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3A501D5-933F-4E8F-8117-6727E5A55B81}"/>
              </a:ext>
            </a:extLst>
          </p:cNvPr>
          <p:cNvSpPr/>
          <p:nvPr/>
        </p:nvSpPr>
        <p:spPr>
          <a:xfrm>
            <a:off x="618309" y="316774"/>
            <a:ext cx="3457302" cy="4720046"/>
          </a:xfrm>
          <a:prstGeom prst="roundRect">
            <a:avLst>
              <a:gd name="adj" fmla="val 7599"/>
            </a:avLst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8E27B3-DBFE-4170-9F91-5A07724CA633}"/>
              </a:ext>
            </a:extLst>
          </p:cNvPr>
          <p:cNvSpPr txBox="1"/>
          <p:nvPr/>
        </p:nvSpPr>
        <p:spPr>
          <a:xfrm>
            <a:off x="827314" y="461554"/>
            <a:ext cx="3039292" cy="830997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Seriousness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DCFB211-43C4-4590-8835-486C81D7B6C9}"/>
              </a:ext>
            </a:extLst>
          </p:cNvPr>
          <p:cNvSpPr/>
          <p:nvPr/>
        </p:nvSpPr>
        <p:spPr>
          <a:xfrm>
            <a:off x="5068389" y="316774"/>
            <a:ext cx="3457302" cy="4720046"/>
          </a:xfrm>
          <a:prstGeom prst="roundRect">
            <a:avLst>
              <a:gd name="adj" fmla="val 7599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738B1E-A4D4-47AF-BE88-EE8F8AD94FB9}"/>
              </a:ext>
            </a:extLst>
          </p:cNvPr>
          <p:cNvSpPr txBox="1"/>
          <p:nvPr/>
        </p:nvSpPr>
        <p:spPr>
          <a:xfrm>
            <a:off x="5277394" y="461554"/>
            <a:ext cx="3039292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Positive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Hopefulness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CF53BE-6684-4E10-B13C-4C705735F10E}"/>
              </a:ext>
            </a:extLst>
          </p:cNvPr>
          <p:cNvSpPr txBox="1"/>
          <p:nvPr/>
        </p:nvSpPr>
        <p:spPr>
          <a:xfrm>
            <a:off x="618310" y="1585373"/>
            <a:ext cx="3457301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Relationship to God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Hope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Character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Family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Esteem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Your Resistance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D26BBF-9F8B-48E7-BDE8-9C69762129F9}"/>
              </a:ext>
            </a:extLst>
          </p:cNvPr>
          <p:cNvSpPr txBox="1"/>
          <p:nvPr/>
        </p:nvSpPr>
        <p:spPr>
          <a:xfrm>
            <a:off x="5068389" y="1802625"/>
            <a:ext cx="34573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/>
              <a:t>Can be Forgiven</a:t>
            </a:r>
          </a:p>
          <a:p>
            <a:pPr algn="ctr">
              <a:lnSpc>
                <a:spcPct val="150000"/>
              </a:lnSpc>
            </a:pPr>
            <a:r>
              <a:rPr lang="en-US" sz="2100" dirty="0"/>
              <a:t>Can Change</a:t>
            </a:r>
          </a:p>
          <a:p>
            <a:pPr algn="ctr">
              <a:lnSpc>
                <a:spcPct val="150000"/>
              </a:lnSpc>
            </a:pPr>
            <a:r>
              <a:rPr lang="en-US" sz="2100" dirty="0"/>
              <a:t>Can Overcome</a:t>
            </a:r>
          </a:p>
          <a:p>
            <a:pPr algn="ctr">
              <a:lnSpc>
                <a:spcPct val="150000"/>
              </a:lnSpc>
            </a:pPr>
            <a:r>
              <a:rPr lang="en-US" sz="2100" dirty="0"/>
              <a:t>Can be Useful</a:t>
            </a:r>
          </a:p>
        </p:txBody>
      </p:sp>
    </p:spTree>
    <p:extLst>
      <p:ext uri="{BB962C8B-B14F-4D97-AF65-F5344CB8AC3E}">
        <p14:creationId xmlns:p14="http://schemas.microsoft.com/office/powerpoint/2010/main" val="2906252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53BB5D57-6178-4F62-B472-0312F6D95A8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B57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7D0502-5BDD-47E2-982C-F2DE7DDF85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482600" y="643467"/>
            <a:ext cx="8178799" cy="5571066"/>
          </a:xfrm>
          <a:prstGeom prst="rect">
            <a:avLst/>
          </a:prstGeom>
        </p:spPr>
      </p:pic>
      <p:sp>
        <p:nvSpPr>
          <p:cNvPr id="15" name="Rectangle 11">
            <a:extLst>
              <a:ext uri="{FF2B5EF4-FFF2-40B4-BE49-F238E27FC236}">
                <a16:creationId xmlns:a16="http://schemas.microsoft.com/office/drawing/2014/main" id="{4C61BD32-7542-4D52-BA5A-3ADE869BF8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BE3B2F-C06C-4146-B085-F391D2C0DAC4}"/>
              </a:ext>
            </a:extLst>
          </p:cNvPr>
          <p:cNvSpPr/>
          <p:nvPr/>
        </p:nvSpPr>
        <p:spPr>
          <a:xfrm>
            <a:off x="937028" y="970141"/>
            <a:ext cx="72699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Balanced View of Sin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736CB1-2C81-471D-8601-206C7EA74E99}"/>
              </a:ext>
            </a:extLst>
          </p:cNvPr>
          <p:cNvSpPr/>
          <p:nvPr/>
        </p:nvSpPr>
        <p:spPr>
          <a:xfrm>
            <a:off x="937028" y="2595166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Negative View: Seriousness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501D227-126B-43C6-84F9-52A1DBC50815}"/>
              </a:ext>
            </a:extLst>
          </p:cNvPr>
          <p:cNvSpPr/>
          <p:nvPr/>
        </p:nvSpPr>
        <p:spPr>
          <a:xfrm>
            <a:off x="937028" y="3693284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Positive View: Hopefulness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54C9DEA-DC45-447C-B083-9450D88C2BDB}"/>
              </a:ext>
            </a:extLst>
          </p:cNvPr>
          <p:cNvSpPr/>
          <p:nvPr/>
        </p:nvSpPr>
        <p:spPr>
          <a:xfrm>
            <a:off x="937028" y="4791402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Danger of an Imbalanced View</a:t>
            </a:r>
          </a:p>
        </p:txBody>
      </p:sp>
    </p:spTree>
    <p:extLst>
      <p:ext uri="{BB962C8B-B14F-4D97-AF65-F5344CB8AC3E}">
        <p14:creationId xmlns:p14="http://schemas.microsoft.com/office/powerpoint/2010/main" val="8350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3BCDB83-16B1-432E-8260-BEFFA770F8EB}"/>
              </a:ext>
            </a:extLst>
          </p:cNvPr>
          <p:cNvSpPr/>
          <p:nvPr/>
        </p:nvSpPr>
        <p:spPr>
          <a:xfrm>
            <a:off x="945741" y="306475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Danger of an Imbalanced 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37E78C-5148-40A2-A99D-0EB3809AE7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261915" y="254364"/>
            <a:ext cx="1350230" cy="919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FBA896-098F-4B04-83CB-8A20CAC17BDE}"/>
              </a:ext>
            </a:extLst>
          </p:cNvPr>
          <p:cNvSpPr txBox="1"/>
          <p:nvPr/>
        </p:nvSpPr>
        <p:spPr>
          <a:xfrm>
            <a:off x="745435" y="1472973"/>
            <a:ext cx="7971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Focus Only on the Negative View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40534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CDBF178-3374-4CE7-AD2D-61CCAA4DEA91}"/>
              </a:ext>
            </a:extLst>
          </p:cNvPr>
          <p:cNvSpPr/>
          <p:nvPr/>
        </p:nvSpPr>
        <p:spPr>
          <a:xfrm>
            <a:off x="618309" y="839290"/>
            <a:ext cx="3457302" cy="4720046"/>
          </a:xfrm>
          <a:prstGeom prst="roundRect">
            <a:avLst>
              <a:gd name="adj" fmla="val 7599"/>
            </a:avLst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91218B-D6F8-454F-A338-110A28AF964C}"/>
              </a:ext>
            </a:extLst>
          </p:cNvPr>
          <p:cNvSpPr txBox="1"/>
          <p:nvPr/>
        </p:nvSpPr>
        <p:spPr>
          <a:xfrm>
            <a:off x="827314" y="984070"/>
            <a:ext cx="3039292" cy="830997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Seriousness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 rot="20338200"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7A9D8D-A3D6-4706-9DE7-095CC3E947A9}"/>
              </a:ext>
            </a:extLst>
          </p:cNvPr>
          <p:cNvSpPr txBox="1"/>
          <p:nvPr/>
        </p:nvSpPr>
        <p:spPr>
          <a:xfrm>
            <a:off x="618310" y="1968559"/>
            <a:ext cx="3457301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Relationship to God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Hope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Character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Family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Esteem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Your Resistance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518ADE-812F-44A3-9B0C-98F9E502CF61}"/>
              </a:ext>
            </a:extLst>
          </p:cNvPr>
          <p:cNvSpPr txBox="1"/>
          <p:nvPr/>
        </p:nvSpPr>
        <p:spPr>
          <a:xfrm>
            <a:off x="4571999" y="839290"/>
            <a:ext cx="39536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Continue to view as guilty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Forgiveness is not easy (1 Cor 2:10-11)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Not consider own temptation (Gal. 6:1)</a:t>
            </a:r>
          </a:p>
        </p:txBody>
      </p:sp>
    </p:spTree>
    <p:extLst>
      <p:ext uri="{BB962C8B-B14F-4D97-AF65-F5344CB8AC3E}">
        <p14:creationId xmlns:p14="http://schemas.microsoft.com/office/powerpoint/2010/main" val="36301854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3BCDB83-16B1-432E-8260-BEFFA770F8EB}"/>
              </a:ext>
            </a:extLst>
          </p:cNvPr>
          <p:cNvSpPr/>
          <p:nvPr/>
        </p:nvSpPr>
        <p:spPr>
          <a:xfrm>
            <a:off x="945741" y="306475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Danger of an Imbalanced 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37E78C-5148-40A2-A99D-0EB3809AE7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261915" y="254364"/>
            <a:ext cx="1350230" cy="919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FBA896-098F-4B04-83CB-8A20CAC17BDE}"/>
              </a:ext>
            </a:extLst>
          </p:cNvPr>
          <p:cNvSpPr txBox="1"/>
          <p:nvPr/>
        </p:nvSpPr>
        <p:spPr>
          <a:xfrm>
            <a:off x="745435" y="1472973"/>
            <a:ext cx="797118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Focus Only on the Negative View</a:t>
            </a:r>
          </a:p>
          <a:p>
            <a:pPr marL="457200" indent="-457200">
              <a:buFont typeface="+mj-lt"/>
              <a:buAutoNum type="alphaUcPeriod"/>
            </a:pPr>
            <a:endParaRPr lang="en-US" sz="14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Focus Only on the Positive View</a:t>
            </a:r>
          </a:p>
        </p:txBody>
      </p:sp>
    </p:spTree>
    <p:extLst>
      <p:ext uri="{BB962C8B-B14F-4D97-AF65-F5344CB8AC3E}">
        <p14:creationId xmlns:p14="http://schemas.microsoft.com/office/powerpoint/2010/main" val="509588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A725C82-A133-4210-91F3-0F54115D884D}"/>
              </a:ext>
            </a:extLst>
          </p:cNvPr>
          <p:cNvSpPr/>
          <p:nvPr/>
        </p:nvSpPr>
        <p:spPr>
          <a:xfrm>
            <a:off x="5068389" y="856714"/>
            <a:ext cx="3457302" cy="4720046"/>
          </a:xfrm>
          <a:prstGeom prst="roundRect">
            <a:avLst>
              <a:gd name="adj" fmla="val 7599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 rot="1252462"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E5D4A4-21CA-4887-8210-05F2D716DCF7}"/>
              </a:ext>
            </a:extLst>
          </p:cNvPr>
          <p:cNvSpPr txBox="1"/>
          <p:nvPr/>
        </p:nvSpPr>
        <p:spPr>
          <a:xfrm>
            <a:off x="5277394" y="1001494"/>
            <a:ext cx="3039292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Positive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Hopefulness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B06D6C-1AD5-438E-A1DB-61731EFE4A78}"/>
              </a:ext>
            </a:extLst>
          </p:cNvPr>
          <p:cNvSpPr txBox="1"/>
          <p:nvPr/>
        </p:nvSpPr>
        <p:spPr>
          <a:xfrm>
            <a:off x="5077095" y="2090352"/>
            <a:ext cx="34573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/>
              <a:t>Can be Forgiven</a:t>
            </a:r>
          </a:p>
          <a:p>
            <a:pPr algn="ctr">
              <a:lnSpc>
                <a:spcPct val="150000"/>
              </a:lnSpc>
            </a:pPr>
            <a:r>
              <a:rPr lang="en-US" sz="2100" dirty="0"/>
              <a:t>Can Change</a:t>
            </a:r>
          </a:p>
          <a:p>
            <a:pPr algn="ctr">
              <a:lnSpc>
                <a:spcPct val="150000"/>
              </a:lnSpc>
            </a:pPr>
            <a:r>
              <a:rPr lang="en-US" sz="2100" dirty="0"/>
              <a:t>Can Overcome</a:t>
            </a:r>
          </a:p>
          <a:p>
            <a:pPr algn="ctr">
              <a:lnSpc>
                <a:spcPct val="150000"/>
              </a:lnSpc>
            </a:pPr>
            <a:r>
              <a:rPr lang="en-US" sz="2100" dirty="0"/>
              <a:t>Can be Useful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63BDDC-9C4C-4887-8CDF-0CC045F93447}"/>
              </a:ext>
            </a:extLst>
          </p:cNvPr>
          <p:cNvSpPr txBox="1"/>
          <p:nvPr/>
        </p:nvSpPr>
        <p:spPr>
          <a:xfrm>
            <a:off x="827314" y="401392"/>
            <a:ext cx="395369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Not afraid to sin – Minimize (1 Cor. 5; Rom. 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No consequence – not big deal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If toy with sin – come out well like…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Fail to distinguish (Guilt &amp; Consequence)</a:t>
            </a:r>
          </a:p>
        </p:txBody>
      </p:sp>
    </p:spTree>
    <p:extLst>
      <p:ext uri="{BB962C8B-B14F-4D97-AF65-F5344CB8AC3E}">
        <p14:creationId xmlns:p14="http://schemas.microsoft.com/office/powerpoint/2010/main" val="2686321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C5532A8-AB78-422A-AA0C-9F906B65436A}"/>
              </a:ext>
            </a:extLst>
          </p:cNvPr>
          <p:cNvSpPr/>
          <p:nvPr/>
        </p:nvSpPr>
        <p:spPr>
          <a:xfrm>
            <a:off x="3640183" y="5251269"/>
            <a:ext cx="1863634" cy="1417319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F85B3-217A-493A-8B57-C2470D635D03}"/>
              </a:ext>
            </a:extLst>
          </p:cNvPr>
          <p:cNvSpPr/>
          <p:nvPr/>
        </p:nvSpPr>
        <p:spPr>
          <a:xfrm>
            <a:off x="814251" y="5169626"/>
            <a:ext cx="7515498" cy="16328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E8B082-8191-4A40-9ED2-93D31EBE931E}"/>
              </a:ext>
            </a:extLst>
          </p:cNvPr>
          <p:cNvSpPr/>
          <p:nvPr/>
        </p:nvSpPr>
        <p:spPr>
          <a:xfrm>
            <a:off x="4254136" y="4996543"/>
            <a:ext cx="635726" cy="58347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7B1EB37-F5D4-476F-BA1B-2B060374B97C}"/>
              </a:ext>
            </a:extLst>
          </p:cNvPr>
          <p:cNvSpPr/>
          <p:nvPr/>
        </p:nvSpPr>
        <p:spPr>
          <a:xfrm>
            <a:off x="618309" y="316774"/>
            <a:ext cx="3457302" cy="4720046"/>
          </a:xfrm>
          <a:prstGeom prst="roundRect">
            <a:avLst>
              <a:gd name="adj" fmla="val 7599"/>
            </a:avLst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C3404-A588-46A9-90D5-599B7850B81A}"/>
              </a:ext>
            </a:extLst>
          </p:cNvPr>
          <p:cNvSpPr txBox="1"/>
          <p:nvPr/>
        </p:nvSpPr>
        <p:spPr>
          <a:xfrm>
            <a:off x="827314" y="461554"/>
            <a:ext cx="3039292" cy="830997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Seriousness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0AE0092-05D2-4126-9CFC-1E94521F49E1}"/>
              </a:ext>
            </a:extLst>
          </p:cNvPr>
          <p:cNvSpPr/>
          <p:nvPr/>
        </p:nvSpPr>
        <p:spPr>
          <a:xfrm>
            <a:off x="5068389" y="316774"/>
            <a:ext cx="3457302" cy="4720046"/>
          </a:xfrm>
          <a:prstGeom prst="roundRect">
            <a:avLst>
              <a:gd name="adj" fmla="val 7599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20B2FF-F651-41C6-AC9D-111144635190}"/>
              </a:ext>
            </a:extLst>
          </p:cNvPr>
          <p:cNvSpPr txBox="1"/>
          <p:nvPr/>
        </p:nvSpPr>
        <p:spPr>
          <a:xfrm>
            <a:off x="5277394" y="461554"/>
            <a:ext cx="3039292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Positive View: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Hopefulness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D584E1-D38E-4FFF-BA62-5DE2B5739BA9}"/>
              </a:ext>
            </a:extLst>
          </p:cNvPr>
          <p:cNvSpPr txBox="1"/>
          <p:nvPr/>
        </p:nvSpPr>
        <p:spPr>
          <a:xfrm>
            <a:off x="618310" y="1576668"/>
            <a:ext cx="3457301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Relationship to God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Hope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Character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Family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Esteem</a:t>
            </a: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FFFF99"/>
                </a:solidFill>
              </a:rPr>
              <a:t>Destroys Your Resistance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22C408-79BF-412B-AE2C-9531C891CC84}"/>
              </a:ext>
            </a:extLst>
          </p:cNvPr>
          <p:cNvSpPr txBox="1"/>
          <p:nvPr/>
        </p:nvSpPr>
        <p:spPr>
          <a:xfrm>
            <a:off x="5068389" y="1661134"/>
            <a:ext cx="34573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/>
              <a:t>Can be Forgiven</a:t>
            </a:r>
          </a:p>
          <a:p>
            <a:pPr algn="ctr">
              <a:lnSpc>
                <a:spcPct val="150000"/>
              </a:lnSpc>
            </a:pPr>
            <a:r>
              <a:rPr lang="en-US" sz="2100" dirty="0"/>
              <a:t>Can Change</a:t>
            </a:r>
          </a:p>
          <a:p>
            <a:pPr algn="ctr">
              <a:lnSpc>
                <a:spcPct val="150000"/>
              </a:lnSpc>
            </a:pPr>
            <a:r>
              <a:rPr lang="en-US" sz="2100" dirty="0"/>
              <a:t>Can Overcome</a:t>
            </a:r>
          </a:p>
          <a:p>
            <a:pPr algn="ctr">
              <a:lnSpc>
                <a:spcPct val="150000"/>
              </a:lnSpc>
            </a:pPr>
            <a:r>
              <a:rPr lang="en-US" sz="2100" dirty="0"/>
              <a:t>Can be Useful</a:t>
            </a:r>
          </a:p>
        </p:txBody>
      </p:sp>
    </p:spTree>
    <p:extLst>
      <p:ext uri="{BB962C8B-B14F-4D97-AF65-F5344CB8AC3E}">
        <p14:creationId xmlns:p14="http://schemas.microsoft.com/office/powerpoint/2010/main" val="2540567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53BB5D57-6178-4F62-B472-0312F6D95A8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B57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7D0502-5BDD-47E2-982C-F2DE7DDF85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" b="-2"/>
          <a:stretch/>
        </p:blipFill>
        <p:spPr>
          <a:xfrm>
            <a:off x="482600" y="643467"/>
            <a:ext cx="8178799" cy="5571066"/>
          </a:xfrm>
          <a:prstGeom prst="rect">
            <a:avLst/>
          </a:prstGeom>
        </p:spPr>
      </p:pic>
      <p:sp>
        <p:nvSpPr>
          <p:cNvPr id="15" name="Rectangle 11">
            <a:extLst>
              <a:ext uri="{FF2B5EF4-FFF2-40B4-BE49-F238E27FC236}">
                <a16:creationId xmlns:a16="http://schemas.microsoft.com/office/drawing/2014/main" id="{4C61BD32-7542-4D52-BA5A-3ADE869BF8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BE3B2F-C06C-4146-B085-F391D2C0DAC4}"/>
              </a:ext>
            </a:extLst>
          </p:cNvPr>
          <p:cNvSpPr/>
          <p:nvPr/>
        </p:nvSpPr>
        <p:spPr>
          <a:xfrm>
            <a:off x="937028" y="970141"/>
            <a:ext cx="72699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Balanced View of Sin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736CB1-2C81-471D-8601-206C7EA74E99}"/>
              </a:ext>
            </a:extLst>
          </p:cNvPr>
          <p:cNvSpPr/>
          <p:nvPr/>
        </p:nvSpPr>
        <p:spPr>
          <a:xfrm>
            <a:off x="937028" y="2595166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Negative View: Seriousness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501D227-126B-43C6-84F9-52A1DBC50815}"/>
              </a:ext>
            </a:extLst>
          </p:cNvPr>
          <p:cNvSpPr/>
          <p:nvPr/>
        </p:nvSpPr>
        <p:spPr>
          <a:xfrm>
            <a:off x="937028" y="3693284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Positive View: Hopefulness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54C9DEA-DC45-447C-B083-9450D88C2BDB}"/>
              </a:ext>
            </a:extLst>
          </p:cNvPr>
          <p:cNvSpPr/>
          <p:nvPr/>
        </p:nvSpPr>
        <p:spPr>
          <a:xfrm>
            <a:off x="937028" y="4791402"/>
            <a:ext cx="7269939" cy="836244"/>
          </a:xfrm>
          <a:prstGeom prst="roundRect">
            <a:avLst>
              <a:gd name="adj" fmla="val 24998"/>
            </a:avLst>
          </a:prstGeom>
          <a:solidFill>
            <a:srgbClr val="7F6000">
              <a:alpha val="85098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Danger of an Imbalanced View</a:t>
            </a:r>
          </a:p>
        </p:txBody>
      </p:sp>
    </p:spTree>
    <p:extLst>
      <p:ext uri="{BB962C8B-B14F-4D97-AF65-F5344CB8AC3E}">
        <p14:creationId xmlns:p14="http://schemas.microsoft.com/office/powerpoint/2010/main" val="488842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A179AC5-AEBE-431A-8CD8-D11ACD87AD0D}"/>
              </a:ext>
            </a:extLst>
          </p:cNvPr>
          <p:cNvGrpSpPr/>
          <p:nvPr/>
        </p:nvGrpSpPr>
        <p:grpSpPr>
          <a:xfrm>
            <a:off x="7737565" y="5733449"/>
            <a:ext cx="1227909" cy="1010194"/>
            <a:chOff x="3831771" y="1480457"/>
            <a:chExt cx="1227909" cy="1010194"/>
          </a:xfrm>
        </p:grpSpPr>
        <p:sp>
          <p:nvSpPr>
            <p:cNvPr id="2" name="Isosceles Triangle 1">
              <a:extLst>
                <a:ext uri="{FF2B5EF4-FFF2-40B4-BE49-F238E27FC236}">
                  <a16:creationId xmlns:a16="http://schemas.microsoft.com/office/drawing/2014/main" id="{A9A74FB1-9257-44F7-ADE7-486A0ACA9288}"/>
                </a:ext>
              </a:extLst>
            </p:cNvPr>
            <p:cNvSpPr/>
            <p:nvPr/>
          </p:nvSpPr>
          <p:spPr>
            <a:xfrm>
              <a:off x="4197531" y="2142309"/>
              <a:ext cx="496389" cy="348342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8BD434D-C0EF-4CC6-AE2C-8B35869DF132}"/>
                </a:ext>
              </a:extLst>
            </p:cNvPr>
            <p:cNvSpPr/>
            <p:nvPr/>
          </p:nvSpPr>
          <p:spPr>
            <a:xfrm>
              <a:off x="3831771" y="2081349"/>
              <a:ext cx="1227909" cy="60960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2AFEB87-2B32-48CE-AA6E-6847FC405E4A}"/>
                </a:ext>
              </a:extLst>
            </p:cNvPr>
            <p:cNvSpPr/>
            <p:nvPr/>
          </p:nvSpPr>
          <p:spPr>
            <a:xfrm>
              <a:off x="3831771" y="1480457"/>
              <a:ext cx="365760" cy="539931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7615F3A-F706-4A1B-AE3D-9FB50119F52D}"/>
                </a:ext>
              </a:extLst>
            </p:cNvPr>
            <p:cNvSpPr/>
            <p:nvPr/>
          </p:nvSpPr>
          <p:spPr>
            <a:xfrm>
              <a:off x="4667794" y="1506584"/>
              <a:ext cx="365760" cy="539931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16717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920</TotalTime>
  <Words>1090</Words>
  <Application>Microsoft Office PowerPoint</Application>
  <PresentationFormat>On-screen Show (4:3)</PresentationFormat>
  <Paragraphs>252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Comic Sans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33</cp:revision>
  <cp:lastPrinted>2018-01-27T22:14:29Z</cp:lastPrinted>
  <dcterms:created xsi:type="dcterms:W3CDTF">2018-01-26T16:57:36Z</dcterms:created>
  <dcterms:modified xsi:type="dcterms:W3CDTF">2018-01-27T22:15:01Z</dcterms:modified>
</cp:coreProperties>
</file>