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72" r:id="rId3"/>
    <p:sldId id="273" r:id="rId4"/>
    <p:sldId id="275" r:id="rId5"/>
    <p:sldId id="274" r:id="rId6"/>
    <p:sldId id="276" r:id="rId7"/>
    <p:sldId id="257" r:id="rId8"/>
    <p:sldId id="27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919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096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7065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814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4917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7217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328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3175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197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653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489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783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29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478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07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161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48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031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945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328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241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234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9617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FF0C-C712-4793-830B-3DF0FCD0E525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48C0-F62C-4878-B67B-67E33E7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8" y="363915"/>
            <a:ext cx="7971881" cy="1343299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Bible as a Whole</a:t>
            </a:r>
          </a:p>
        </p:txBody>
      </p:sp>
      <p:pic>
        <p:nvPicPr>
          <p:cNvPr id="4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B71DB8BB-2A38-4247-8F88-9E452942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521" y="1511457"/>
            <a:ext cx="4094526" cy="182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B3FC6-A109-4270-8054-DBA3D01606CE}"/>
              </a:ext>
            </a:extLst>
          </p:cNvPr>
          <p:cNvSpPr txBox="1"/>
          <p:nvPr/>
        </p:nvSpPr>
        <p:spPr>
          <a:xfrm>
            <a:off x="2299064" y="3376749"/>
            <a:ext cx="6487884" cy="70788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(God’s Eternal Plan)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6187A27-FC6B-4386-BCD5-D43F1AACC0E7}"/>
              </a:ext>
            </a:extLst>
          </p:cNvPr>
          <p:cNvSpPr/>
          <p:nvPr/>
        </p:nvSpPr>
        <p:spPr>
          <a:xfrm rot="18875905">
            <a:off x="2193202" y="3356660"/>
            <a:ext cx="342349" cy="179515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4596D-29D4-4308-B1DB-BAEC7107C6C3}"/>
              </a:ext>
            </a:extLst>
          </p:cNvPr>
          <p:cNvSpPr txBox="1"/>
          <p:nvPr/>
        </p:nvSpPr>
        <p:spPr>
          <a:xfrm>
            <a:off x="9152708" y="183720"/>
            <a:ext cx="279545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Objective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to get a view of the Bible as a whole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091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Bird’s eye view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4091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Move back from the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trees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&amp; see the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8677B-B98C-478C-823E-1DA1D4C942A2}"/>
              </a:ext>
            </a:extLst>
          </p:cNvPr>
          <p:cNvSpPr txBox="1"/>
          <p:nvPr/>
        </p:nvSpPr>
        <p:spPr>
          <a:xfrm>
            <a:off x="8940707" y="3669136"/>
            <a:ext cx="3251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Perhaps we fail to see the overall snapshot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3350B4-9A18-4B55-B67E-3BB1EFEE0F15}"/>
              </a:ext>
            </a:extLst>
          </p:cNvPr>
          <p:cNvSpPr txBox="1"/>
          <p:nvPr/>
        </p:nvSpPr>
        <p:spPr>
          <a:xfrm>
            <a:off x="8972549" y="4563291"/>
            <a:ext cx="321945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Bible = bunch of stories, books, verses, etc.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4091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contrast to a common theme</a:t>
            </a:r>
          </a:p>
        </p:txBody>
      </p:sp>
    </p:spTree>
    <p:extLst>
      <p:ext uri="{BB962C8B-B14F-4D97-AF65-F5344CB8AC3E}">
        <p14:creationId xmlns:p14="http://schemas.microsoft.com/office/powerpoint/2010/main" val="30416614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48C0-F62C-4878-B67B-67E33E7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8" y="363915"/>
            <a:ext cx="7971881" cy="1343299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Bible as a Whole</a:t>
            </a:r>
          </a:p>
        </p:txBody>
      </p:sp>
      <p:pic>
        <p:nvPicPr>
          <p:cNvPr id="4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B71DB8BB-2A38-4247-8F88-9E452942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055" y="682028"/>
            <a:ext cx="2632436" cy="11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B3FC6-A109-4270-8054-DBA3D01606CE}"/>
              </a:ext>
            </a:extLst>
          </p:cNvPr>
          <p:cNvSpPr txBox="1"/>
          <p:nvPr/>
        </p:nvSpPr>
        <p:spPr>
          <a:xfrm>
            <a:off x="8972548" y="2149154"/>
            <a:ext cx="32194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75000"/>
                  </a:srgbClr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(God’s Eternal Plan)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42C56-2CEB-4339-8404-BD4452488F27}"/>
              </a:ext>
            </a:extLst>
          </p:cNvPr>
          <p:cNvSpPr txBox="1"/>
          <p:nvPr/>
        </p:nvSpPr>
        <p:spPr>
          <a:xfrm>
            <a:off x="1411739" y="2247439"/>
            <a:ext cx="71497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God Has an Eternal Plan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Viewing the Bible</a:t>
            </a:r>
          </a:p>
        </p:txBody>
      </p:sp>
    </p:spTree>
    <p:extLst>
      <p:ext uri="{BB962C8B-B14F-4D97-AF65-F5344CB8AC3E}">
        <p14:creationId xmlns:p14="http://schemas.microsoft.com/office/powerpoint/2010/main" val="31129427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48C0-F62C-4878-B67B-67E33E7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8" y="363915"/>
            <a:ext cx="7971881" cy="1343299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Bible as a Whole</a:t>
            </a:r>
          </a:p>
        </p:txBody>
      </p:sp>
      <p:pic>
        <p:nvPicPr>
          <p:cNvPr id="4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B71DB8BB-2A38-4247-8F88-9E452942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055" y="682028"/>
            <a:ext cx="2632436" cy="11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B3FC6-A109-4270-8054-DBA3D01606CE}"/>
              </a:ext>
            </a:extLst>
          </p:cNvPr>
          <p:cNvSpPr txBox="1"/>
          <p:nvPr/>
        </p:nvSpPr>
        <p:spPr>
          <a:xfrm>
            <a:off x="8972548" y="2149154"/>
            <a:ext cx="32194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75000"/>
                  </a:srgbClr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(God’s Eternal Plan)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42C56-2CEB-4339-8404-BD4452488F27}"/>
              </a:ext>
            </a:extLst>
          </p:cNvPr>
          <p:cNvSpPr txBox="1"/>
          <p:nvPr/>
        </p:nvSpPr>
        <p:spPr>
          <a:xfrm>
            <a:off x="1411739" y="2247439"/>
            <a:ext cx="71497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God Has an Eternal Plan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82E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 CENA" panose="02000000000000000000" pitchFamily="2" charset="0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282E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282E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Viewing the Bible</a:t>
            </a:r>
          </a:p>
        </p:txBody>
      </p:sp>
    </p:spTree>
    <p:extLst>
      <p:ext uri="{BB962C8B-B14F-4D97-AF65-F5344CB8AC3E}">
        <p14:creationId xmlns:p14="http://schemas.microsoft.com/office/powerpoint/2010/main" val="13053234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15860F-575A-43FC-B36B-3E063AC2BEE2}"/>
              </a:ext>
            </a:extLst>
          </p:cNvPr>
          <p:cNvSpPr txBox="1"/>
          <p:nvPr/>
        </p:nvSpPr>
        <p:spPr>
          <a:xfrm rot="16200000">
            <a:off x="-2798854" y="3508307"/>
            <a:ext cx="6574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God Has an Eternal Plan</a:t>
            </a:r>
          </a:p>
        </p:txBody>
      </p:sp>
      <p:pic>
        <p:nvPicPr>
          <p:cNvPr id="7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A5659CD0-7257-409D-9D30-91DD82F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" y="194350"/>
            <a:ext cx="1752390" cy="78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4397B8-B98F-4A78-9493-2879E0950D94}"/>
              </a:ext>
            </a:extLst>
          </p:cNvPr>
          <p:cNvSpPr txBox="1"/>
          <p:nvPr/>
        </p:nvSpPr>
        <p:spPr>
          <a:xfrm>
            <a:off x="1887076" y="375196"/>
            <a:ext cx="95429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 has a plan that is eternal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Need to understand the whole of God’s plan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God’s eternal plan = scheme of redemption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2668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48C0-F62C-4878-B67B-67E33E7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8" y="363915"/>
            <a:ext cx="7971881" cy="1343299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Bible as a Whole</a:t>
            </a:r>
          </a:p>
        </p:txBody>
      </p:sp>
      <p:pic>
        <p:nvPicPr>
          <p:cNvPr id="4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B71DB8BB-2A38-4247-8F88-9E452942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055" y="682028"/>
            <a:ext cx="2632436" cy="11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B3FC6-A109-4270-8054-DBA3D01606CE}"/>
              </a:ext>
            </a:extLst>
          </p:cNvPr>
          <p:cNvSpPr txBox="1"/>
          <p:nvPr/>
        </p:nvSpPr>
        <p:spPr>
          <a:xfrm>
            <a:off x="8972548" y="2149154"/>
            <a:ext cx="32194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75000"/>
                  </a:srgbClr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(God’s Eternal Plan)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42C56-2CEB-4339-8404-BD4452488F27}"/>
              </a:ext>
            </a:extLst>
          </p:cNvPr>
          <p:cNvSpPr txBox="1"/>
          <p:nvPr/>
        </p:nvSpPr>
        <p:spPr>
          <a:xfrm>
            <a:off x="1411739" y="2247439"/>
            <a:ext cx="71497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282E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God Has an Eternal Plan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82E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 CENA" panose="02000000000000000000" pitchFamily="2" charset="0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282E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Viewing the Bible</a:t>
            </a:r>
          </a:p>
        </p:txBody>
      </p:sp>
    </p:spTree>
    <p:extLst>
      <p:ext uri="{BB962C8B-B14F-4D97-AF65-F5344CB8AC3E}">
        <p14:creationId xmlns:p14="http://schemas.microsoft.com/office/powerpoint/2010/main" val="28576253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15860F-575A-43FC-B36B-3E063AC2BEE2}"/>
              </a:ext>
            </a:extLst>
          </p:cNvPr>
          <p:cNvSpPr txBox="1"/>
          <p:nvPr/>
        </p:nvSpPr>
        <p:spPr>
          <a:xfrm rot="16200000">
            <a:off x="-2692175" y="3323251"/>
            <a:ext cx="6361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</a:p>
        </p:txBody>
      </p:sp>
      <p:pic>
        <p:nvPicPr>
          <p:cNvPr id="7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A5659CD0-7257-409D-9D30-91DD82F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" y="194350"/>
            <a:ext cx="1752390" cy="78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455503-B07A-4111-A291-D8D6B7B5FF51}"/>
              </a:ext>
            </a:extLst>
          </p:cNvPr>
          <p:cNvSpPr txBox="1"/>
          <p:nvPr/>
        </p:nvSpPr>
        <p:spPr>
          <a:xfrm>
            <a:off x="1887076" y="375196"/>
            <a:ext cx="954292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Fall of man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Promise of a redeemer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(Gen. 3:15)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 built a 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 preserved a 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 departed from God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A77AFF-35E9-41DD-8106-19F2014CAE53}"/>
              </a:ext>
            </a:extLst>
          </p:cNvPr>
          <p:cNvSpPr/>
          <p:nvPr/>
        </p:nvSpPr>
        <p:spPr>
          <a:xfrm>
            <a:off x="1238494" y="3193664"/>
            <a:ext cx="9542923" cy="6911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400 Years of Silence – Between the Testaments</a:t>
            </a:r>
          </a:p>
        </p:txBody>
      </p:sp>
    </p:spTree>
    <p:extLst>
      <p:ext uri="{BB962C8B-B14F-4D97-AF65-F5344CB8AC3E}">
        <p14:creationId xmlns:p14="http://schemas.microsoft.com/office/powerpoint/2010/main" val="6772731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15860F-575A-43FC-B36B-3E063AC2BEE2}"/>
              </a:ext>
            </a:extLst>
          </p:cNvPr>
          <p:cNvSpPr txBox="1"/>
          <p:nvPr/>
        </p:nvSpPr>
        <p:spPr>
          <a:xfrm rot="16200000">
            <a:off x="-2692175" y="3323251"/>
            <a:ext cx="6361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</a:p>
        </p:txBody>
      </p:sp>
      <p:pic>
        <p:nvPicPr>
          <p:cNvPr id="7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A5659CD0-7257-409D-9D30-91DD82F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" y="194350"/>
            <a:ext cx="1752390" cy="78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455503-B07A-4111-A291-D8D6B7B5FF51}"/>
              </a:ext>
            </a:extLst>
          </p:cNvPr>
          <p:cNvSpPr txBox="1"/>
          <p:nvPr/>
        </p:nvSpPr>
        <p:spPr>
          <a:xfrm>
            <a:off x="1887076" y="375196"/>
            <a:ext cx="9542923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Fall of man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Promise of a redeemer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(Gen. 3:15)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 built a 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 preserved a 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 departed from God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Messiah has come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John prepared way for Christ (Matt. 3; John 1)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Message of the gospels (Matthew, Mark, Luke, John)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Fulfilled Old Testament prophecies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A77AFF-35E9-41DD-8106-19F2014CAE53}"/>
              </a:ext>
            </a:extLst>
          </p:cNvPr>
          <p:cNvSpPr/>
          <p:nvPr/>
        </p:nvSpPr>
        <p:spPr>
          <a:xfrm>
            <a:off x="1238494" y="3193664"/>
            <a:ext cx="9542923" cy="6911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400 Years of Silence – Between the Testaments</a:t>
            </a:r>
          </a:p>
        </p:txBody>
      </p:sp>
    </p:spTree>
    <p:extLst>
      <p:ext uri="{BB962C8B-B14F-4D97-AF65-F5344CB8AC3E}">
        <p14:creationId xmlns:p14="http://schemas.microsoft.com/office/powerpoint/2010/main" val="17773234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7897" y="207605"/>
            <a:ext cx="10573593" cy="6411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Born of a virgin: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Isaiah 7:14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descendant of Abraham: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Genesis 12:1-3; 22:18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Of the tribe of Judah: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Genesis 49:10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Of the house of David: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 Samuel 7:12-16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Born in Bethlehem: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Micah 5:2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Taken to Egypt: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Hosea 11:1 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Forerunner (John the Baptist):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Isaiah 40:3-5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Would perform miracles: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Isaiah 35:5-6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Would preach good news: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Isaiah 61:1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Would minister in Galilee: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Isaiah 9:1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Would cleanse the Temple: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Malachi 3:1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Would enter Jerusalem as a king on a donkey: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Zechariah 9:9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Would be rejected by Jews: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Psalm 118:22</a:t>
            </a:r>
          </a:p>
          <a:p>
            <a:pPr marL="457189" marR="0" lvl="0" indent="-457189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Sold for 30 pieces of silver: </a:t>
            </a:r>
            <a:r>
              <a:rPr kumimoji="0" lang="en-US" sz="2933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Zechariah 11:12</a:t>
            </a:r>
            <a:endParaRPr kumimoji="0" lang="en-US" sz="2933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-2739816" y="3009892"/>
            <a:ext cx="6474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rgbClr val="C567AF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2F5FC">
                    <a:lumMod val="9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300+ Prophecies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E4A75D33-8022-4E2D-AC5E-E710ADE1335A}"/>
              </a:ext>
            </a:extLst>
          </p:cNvPr>
          <p:cNvSpPr/>
          <p:nvPr/>
        </p:nvSpPr>
        <p:spPr>
          <a:xfrm>
            <a:off x="1410339" y="305821"/>
            <a:ext cx="604205" cy="6214683"/>
          </a:xfrm>
          <a:prstGeom prst="leftBrace">
            <a:avLst>
              <a:gd name="adj1" fmla="val 58333"/>
              <a:gd name="adj2" fmla="val 5121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049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0465" y="225335"/>
            <a:ext cx="3037115" cy="6279968"/>
          </a:xfrm>
          <a:prstGeom prst="roundRect">
            <a:avLst>
              <a:gd name="adj" fmla="val 12399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27316" y="1062989"/>
            <a:ext cx="2116183" cy="2302329"/>
            <a:chOff x="6988629" y="2704011"/>
            <a:chExt cx="2821577" cy="3069772"/>
          </a:xfrm>
        </p:grpSpPr>
        <p:sp>
          <p:nvSpPr>
            <p:cNvPr id="4" name="Rounded Rectangle 3"/>
            <p:cNvSpPr/>
            <p:nvPr/>
          </p:nvSpPr>
          <p:spPr>
            <a:xfrm>
              <a:off x="6988629" y="2704011"/>
              <a:ext cx="2821577" cy="3069772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Picture 2" descr="Image result for Jesus Chris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109" y="2961592"/>
              <a:ext cx="2155556" cy="2580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5202283" y="265537"/>
            <a:ext cx="7063739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marR="0" lvl="0" indent="-214313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Born of a virgin 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(Matt. 1:23)</a:t>
            </a:r>
          </a:p>
          <a:p>
            <a:pPr marL="214313" marR="0" lvl="0" indent="-214313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Messiah 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(John 4:25-26)</a:t>
            </a:r>
          </a:p>
          <a:p>
            <a:pPr marL="214313" marR="0" lvl="0" indent="-214313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 of God –Deity 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(John 9:35; 5:17-18)</a:t>
            </a:r>
          </a:p>
          <a:p>
            <a:pPr marL="214313" marR="0" lvl="0" indent="-214313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Died on the cross 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 Cor. 2:2)</a:t>
            </a:r>
          </a:p>
          <a:p>
            <a:pPr marL="214313" marR="0" lvl="0" indent="-214313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Raised from the dead 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(Rom. 1:4)</a:t>
            </a:r>
          </a:p>
        </p:txBody>
      </p:sp>
      <p:sp>
        <p:nvSpPr>
          <p:cNvPr id="7" name="Rectangle 6"/>
          <p:cNvSpPr/>
          <p:nvPr/>
        </p:nvSpPr>
        <p:spPr>
          <a:xfrm>
            <a:off x="3928654" y="4202973"/>
            <a:ext cx="7896497" cy="2428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Evidence of His Claim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Miracles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“And truly Jesus did many other signs in the presence of His disciples, which are not written in this book; but these are written that you may believe that Jesus is the Christ, the Son of God, and that believing you may have life in His name.”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(John 20:30-31)</a:t>
            </a:r>
          </a:p>
        </p:txBody>
      </p:sp>
    </p:spTree>
    <p:extLst>
      <p:ext uri="{BB962C8B-B14F-4D97-AF65-F5344CB8AC3E}">
        <p14:creationId xmlns:p14="http://schemas.microsoft.com/office/powerpoint/2010/main" val="16581187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86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2736" y="168444"/>
            <a:ext cx="100223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 Died as a Sacrifice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579" y="1137386"/>
            <a:ext cx="102268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 (violation of law) Demands that a Penalty be Paid</a:t>
            </a: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 Can’t Pay – Has Nothing to Pay</a:t>
            </a:r>
          </a:p>
          <a:p>
            <a:pPr marL="900113" marR="0" lvl="1" indent="-5572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Cannot be cleared</a:t>
            </a:r>
          </a:p>
          <a:p>
            <a:pPr marL="900113" marR="0" lvl="1" indent="-5572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only face the consequence (Rom. 6:23)</a:t>
            </a:r>
          </a:p>
          <a:p>
            <a:pPr marL="557213" marR="0" lvl="0" indent="-5572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57213" marR="0" lvl="0" indent="-5572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 Demands Blood Sacrifice</a:t>
            </a:r>
          </a:p>
          <a:p>
            <a:pPr marL="900113" marR="0" lvl="1" indent="-5572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 is in the blood (Gen.9:4; Lev. 17:1-14; Deut. 12:23)</a:t>
            </a:r>
          </a:p>
          <a:p>
            <a:pPr marL="900113" marR="0" lvl="1" indent="-5572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Animal sacrifice could not pay the price (Heb. 10:4)</a:t>
            </a:r>
          </a:p>
          <a:p>
            <a:pPr marL="900113" marR="0" lvl="1" indent="-5572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Perfect sacrifice: Blood of Christ (1 Pet. 1:19)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486561"/>
            <a:ext cx="12192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He died so that we could be saved!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Matt. 26:28; Heb. 2:9; 9:22</a:t>
            </a:r>
          </a:p>
        </p:txBody>
      </p:sp>
    </p:spTree>
    <p:extLst>
      <p:ext uri="{BB962C8B-B14F-4D97-AF65-F5344CB8AC3E}">
        <p14:creationId xmlns:p14="http://schemas.microsoft.com/office/powerpoint/2010/main" val="31189111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15860F-575A-43FC-B36B-3E063AC2BEE2}"/>
              </a:ext>
            </a:extLst>
          </p:cNvPr>
          <p:cNvSpPr txBox="1"/>
          <p:nvPr/>
        </p:nvSpPr>
        <p:spPr>
          <a:xfrm rot="16200000">
            <a:off x="-2692175" y="3323251"/>
            <a:ext cx="6361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</a:p>
        </p:txBody>
      </p:sp>
      <p:pic>
        <p:nvPicPr>
          <p:cNvPr id="7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A5659CD0-7257-409D-9D30-91DD82F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" y="194350"/>
            <a:ext cx="1752390" cy="78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455503-B07A-4111-A291-D8D6B7B5FF51}"/>
              </a:ext>
            </a:extLst>
          </p:cNvPr>
          <p:cNvSpPr txBox="1"/>
          <p:nvPr/>
        </p:nvSpPr>
        <p:spPr>
          <a:xfrm>
            <a:off x="1887076" y="375196"/>
            <a:ext cx="954292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Fall of man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Promise of a redeemer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(Gen. 3:15)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 built a 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God preserved a nation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 departed from God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Messiah has come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Messiah is preached to the world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Message of Acts</a:t>
            </a:r>
          </a:p>
          <a:p>
            <a:pPr marL="1428750" marR="0" lvl="2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Conversions (Acts 2, 8, 9, 10, 16, 18, 19)</a:t>
            </a:r>
          </a:p>
          <a:p>
            <a:pPr marL="1428750" marR="0" lvl="2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Churches established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Live for the Messiah (Romans – Revelation)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A77AFF-35E9-41DD-8106-19F2014CAE53}"/>
              </a:ext>
            </a:extLst>
          </p:cNvPr>
          <p:cNvSpPr/>
          <p:nvPr/>
        </p:nvSpPr>
        <p:spPr>
          <a:xfrm>
            <a:off x="1238494" y="3193664"/>
            <a:ext cx="9542923" cy="6911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400 Years of Silence – Between the Testaments</a:t>
            </a:r>
          </a:p>
        </p:txBody>
      </p:sp>
    </p:spTree>
    <p:extLst>
      <p:ext uri="{BB962C8B-B14F-4D97-AF65-F5344CB8AC3E}">
        <p14:creationId xmlns:p14="http://schemas.microsoft.com/office/powerpoint/2010/main" val="8166041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16569" y="267577"/>
            <a:ext cx="11706726" cy="184998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530" name="Picture 2" descr="http://vignette2.wikia.nocookie.net/thesimssocial/images/f/f7/Golden_Thread.png/revision/latest?cb=201211180321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5" y="526756"/>
            <a:ext cx="1409548" cy="148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3923" y="603945"/>
            <a:ext cx="9312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 Golden Thread Running Through the Bible: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Christ the Redeemer</a:t>
            </a:r>
          </a:p>
        </p:txBody>
      </p:sp>
      <p:sp>
        <p:nvSpPr>
          <p:cNvPr id="6" name="Freeform 5"/>
          <p:cNvSpPr/>
          <p:nvPr/>
        </p:nvSpPr>
        <p:spPr>
          <a:xfrm>
            <a:off x="637674" y="2827420"/>
            <a:ext cx="11349476" cy="4018547"/>
          </a:xfrm>
          <a:custGeom>
            <a:avLst/>
            <a:gdLst>
              <a:gd name="connsiteX0" fmla="*/ 0 w 15132634"/>
              <a:gd name="connsiteY0" fmla="*/ 0 h 5358063"/>
              <a:gd name="connsiteX1" fmla="*/ 1267326 w 15132634"/>
              <a:gd name="connsiteY1" fmla="*/ 1732547 h 5358063"/>
              <a:gd name="connsiteX2" fmla="*/ 4154905 w 15132634"/>
              <a:gd name="connsiteY2" fmla="*/ 288758 h 5358063"/>
              <a:gd name="connsiteX3" fmla="*/ 7026442 w 15132634"/>
              <a:gd name="connsiteY3" fmla="*/ 1459831 h 5358063"/>
              <a:gd name="connsiteX4" fmla="*/ 9031705 w 15132634"/>
              <a:gd name="connsiteY4" fmla="*/ 1540042 h 5358063"/>
              <a:gd name="connsiteX5" fmla="*/ 12785557 w 15132634"/>
              <a:gd name="connsiteY5" fmla="*/ 144379 h 5358063"/>
              <a:gd name="connsiteX6" fmla="*/ 14806863 w 15132634"/>
              <a:gd name="connsiteY6" fmla="*/ 866273 h 5358063"/>
              <a:gd name="connsiteX7" fmla="*/ 14871031 w 15132634"/>
              <a:gd name="connsiteY7" fmla="*/ 2454442 h 5358063"/>
              <a:gd name="connsiteX8" fmla="*/ 12272210 w 15132634"/>
              <a:gd name="connsiteY8" fmla="*/ 4347410 h 5358063"/>
              <a:gd name="connsiteX9" fmla="*/ 10218821 w 15132634"/>
              <a:gd name="connsiteY9" fmla="*/ 2630905 h 5358063"/>
              <a:gd name="connsiteX10" fmla="*/ 7571873 w 15132634"/>
              <a:gd name="connsiteY10" fmla="*/ 3930316 h 5358063"/>
              <a:gd name="connsiteX11" fmla="*/ 4363452 w 15132634"/>
              <a:gd name="connsiteY11" fmla="*/ 2197768 h 5358063"/>
              <a:gd name="connsiteX12" fmla="*/ 866273 w 15132634"/>
              <a:gd name="connsiteY12" fmla="*/ 3096126 h 5358063"/>
              <a:gd name="connsiteX13" fmla="*/ 593557 w 15132634"/>
              <a:gd name="connsiteY13" fmla="*/ 4443663 h 5358063"/>
              <a:gd name="connsiteX14" fmla="*/ 4539915 w 15132634"/>
              <a:gd name="connsiteY14" fmla="*/ 4716379 h 5358063"/>
              <a:gd name="connsiteX15" fmla="*/ 8197515 w 15132634"/>
              <a:gd name="connsiteY15" fmla="*/ 5133473 h 5358063"/>
              <a:gd name="connsiteX16" fmla="*/ 10331115 w 15132634"/>
              <a:gd name="connsiteY16" fmla="*/ 5358063 h 5358063"/>
              <a:gd name="connsiteX17" fmla="*/ 10331115 w 15132634"/>
              <a:gd name="connsiteY17" fmla="*/ 5358063 h 535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132634" h="5358063">
                <a:moveTo>
                  <a:pt x="0" y="0"/>
                </a:moveTo>
                <a:cubicBezTo>
                  <a:pt x="287421" y="842210"/>
                  <a:pt x="574842" y="1684421"/>
                  <a:pt x="1267326" y="1732547"/>
                </a:cubicBezTo>
                <a:cubicBezTo>
                  <a:pt x="1959810" y="1780673"/>
                  <a:pt x="3195052" y="334211"/>
                  <a:pt x="4154905" y="288758"/>
                </a:cubicBezTo>
                <a:cubicBezTo>
                  <a:pt x="5114758" y="243305"/>
                  <a:pt x="6213642" y="1251284"/>
                  <a:pt x="7026442" y="1459831"/>
                </a:cubicBezTo>
                <a:cubicBezTo>
                  <a:pt x="7839242" y="1668378"/>
                  <a:pt x="8071853" y="1759284"/>
                  <a:pt x="9031705" y="1540042"/>
                </a:cubicBezTo>
                <a:cubicBezTo>
                  <a:pt x="9991557" y="1320800"/>
                  <a:pt x="11823031" y="256674"/>
                  <a:pt x="12785557" y="144379"/>
                </a:cubicBezTo>
                <a:cubicBezTo>
                  <a:pt x="13748083" y="32084"/>
                  <a:pt x="14459284" y="481263"/>
                  <a:pt x="14806863" y="866273"/>
                </a:cubicBezTo>
                <a:cubicBezTo>
                  <a:pt x="15154442" y="1251283"/>
                  <a:pt x="15293473" y="1874253"/>
                  <a:pt x="14871031" y="2454442"/>
                </a:cubicBezTo>
                <a:cubicBezTo>
                  <a:pt x="14448589" y="3034632"/>
                  <a:pt x="13047578" y="4318000"/>
                  <a:pt x="12272210" y="4347410"/>
                </a:cubicBezTo>
                <a:cubicBezTo>
                  <a:pt x="11496842" y="4376821"/>
                  <a:pt x="11002211" y="2700421"/>
                  <a:pt x="10218821" y="2630905"/>
                </a:cubicBezTo>
                <a:cubicBezTo>
                  <a:pt x="9435432" y="2561389"/>
                  <a:pt x="8547768" y="4002506"/>
                  <a:pt x="7571873" y="3930316"/>
                </a:cubicBezTo>
                <a:cubicBezTo>
                  <a:pt x="6595978" y="3858127"/>
                  <a:pt x="5481052" y="2336800"/>
                  <a:pt x="4363452" y="2197768"/>
                </a:cubicBezTo>
                <a:cubicBezTo>
                  <a:pt x="3245852" y="2058736"/>
                  <a:pt x="1494589" y="2721810"/>
                  <a:pt x="866273" y="3096126"/>
                </a:cubicBezTo>
                <a:cubicBezTo>
                  <a:pt x="237957" y="3470442"/>
                  <a:pt x="-18717" y="4173621"/>
                  <a:pt x="593557" y="4443663"/>
                </a:cubicBezTo>
                <a:cubicBezTo>
                  <a:pt x="1205831" y="4713705"/>
                  <a:pt x="3272589" y="4601411"/>
                  <a:pt x="4539915" y="4716379"/>
                </a:cubicBezTo>
                <a:cubicBezTo>
                  <a:pt x="5807241" y="4831347"/>
                  <a:pt x="8197515" y="5133473"/>
                  <a:pt x="8197515" y="5133473"/>
                </a:cubicBezTo>
                <a:lnTo>
                  <a:pt x="10331115" y="5358063"/>
                </a:lnTo>
                <a:lnTo>
                  <a:pt x="10331115" y="5358063"/>
                </a:lnTo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6569" y="2713620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1692" y="3772399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Exodus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80774" y="2839451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Leviticus -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2412" y="3810650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Ruth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88597" y="2966327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Kings &amp; Chronicles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374919" y="3026942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Isaiah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440577" y="4250654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Jeremiah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37935" y="5474366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Ezekiel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45531" y="4638504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Daniel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07913" y="5254515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Ezra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Nehemiah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597711" y="4518788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Matthew –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63136" y="3232358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Joshua - Judges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10877" y="4643965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97017" y="5515531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205787" y="5832550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Epistles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68452" y="6117581"/>
            <a:ext cx="1612231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Revelation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3370154"/>
            <a:ext cx="38254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 a Nation</a:t>
            </a:r>
          </a:p>
        </p:txBody>
      </p:sp>
      <p:sp>
        <p:nvSpPr>
          <p:cNvPr id="26" name="TextBox 25"/>
          <p:cNvSpPr txBox="1"/>
          <p:nvPr/>
        </p:nvSpPr>
        <p:spPr>
          <a:xfrm rot="793749">
            <a:off x="3079375" y="2589117"/>
            <a:ext cx="38254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Preserving a Nation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3202" y="3801340"/>
            <a:ext cx="38254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Nation Departs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26185" y="4598257"/>
            <a:ext cx="38254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Remnant Returns</a:t>
            </a:r>
          </a:p>
        </p:txBody>
      </p:sp>
      <p:sp>
        <p:nvSpPr>
          <p:cNvPr id="29" name="TextBox 28"/>
          <p:cNvSpPr txBox="1"/>
          <p:nvPr/>
        </p:nvSpPr>
        <p:spPr>
          <a:xfrm rot="1396209">
            <a:off x="7960580" y="4593487"/>
            <a:ext cx="38254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Messiah is Coming</a:t>
            </a:r>
          </a:p>
        </p:txBody>
      </p:sp>
      <p:sp>
        <p:nvSpPr>
          <p:cNvPr id="30" name="TextBox 29"/>
          <p:cNvSpPr txBox="1"/>
          <p:nvPr/>
        </p:nvSpPr>
        <p:spPr>
          <a:xfrm rot="21193752">
            <a:off x="1478372" y="4166870"/>
            <a:ext cx="38254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is the Messiah</a:t>
            </a:r>
          </a:p>
        </p:txBody>
      </p:sp>
      <p:sp>
        <p:nvSpPr>
          <p:cNvPr id="31" name="TextBox 30"/>
          <p:cNvSpPr txBox="1"/>
          <p:nvPr/>
        </p:nvSpPr>
        <p:spPr>
          <a:xfrm rot="324602">
            <a:off x="1838779" y="5520704"/>
            <a:ext cx="38254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Live for Christ, Our Redeemer</a:t>
            </a:r>
          </a:p>
        </p:txBody>
      </p:sp>
    </p:spTree>
    <p:extLst>
      <p:ext uri="{BB962C8B-B14F-4D97-AF65-F5344CB8AC3E}">
        <p14:creationId xmlns:p14="http://schemas.microsoft.com/office/powerpoint/2010/main" val="25091496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48C0-F62C-4878-B67B-67E33E7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8" y="363915"/>
            <a:ext cx="7971881" cy="1343299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Bible as a Whole</a:t>
            </a:r>
          </a:p>
        </p:txBody>
      </p:sp>
      <p:pic>
        <p:nvPicPr>
          <p:cNvPr id="4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B71DB8BB-2A38-4247-8F88-9E452942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055" y="682028"/>
            <a:ext cx="2632436" cy="11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B3FC6-A109-4270-8054-DBA3D01606CE}"/>
              </a:ext>
            </a:extLst>
          </p:cNvPr>
          <p:cNvSpPr txBox="1"/>
          <p:nvPr/>
        </p:nvSpPr>
        <p:spPr>
          <a:xfrm>
            <a:off x="8972548" y="2149154"/>
            <a:ext cx="32194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75000"/>
                  </a:srgbClr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(God’s Eternal Plan)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42C56-2CEB-4339-8404-BD4452488F27}"/>
              </a:ext>
            </a:extLst>
          </p:cNvPr>
          <p:cNvSpPr txBox="1"/>
          <p:nvPr/>
        </p:nvSpPr>
        <p:spPr>
          <a:xfrm>
            <a:off x="1411739" y="2247439"/>
            <a:ext cx="71497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282E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God Has an Eternal Plan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282E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Viewing the Bible</a:t>
            </a:r>
          </a:p>
        </p:txBody>
      </p:sp>
    </p:spTree>
    <p:extLst>
      <p:ext uri="{BB962C8B-B14F-4D97-AF65-F5344CB8AC3E}">
        <p14:creationId xmlns:p14="http://schemas.microsoft.com/office/powerpoint/2010/main" val="13027775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15860F-575A-43FC-B36B-3E063AC2BEE2}"/>
              </a:ext>
            </a:extLst>
          </p:cNvPr>
          <p:cNvSpPr txBox="1"/>
          <p:nvPr/>
        </p:nvSpPr>
        <p:spPr>
          <a:xfrm rot="16200000">
            <a:off x="-2798854" y="3508307"/>
            <a:ext cx="6574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Viewing the Bible</a:t>
            </a:r>
          </a:p>
        </p:txBody>
      </p:sp>
      <p:pic>
        <p:nvPicPr>
          <p:cNvPr id="7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A5659CD0-7257-409D-9D30-91DD82F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" y="194350"/>
            <a:ext cx="1752390" cy="78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03E789-6A12-4BF0-8FFB-8F1DA8865458}"/>
              </a:ext>
            </a:extLst>
          </p:cNvPr>
          <p:cNvSpPr txBox="1"/>
          <p:nvPr/>
        </p:nvSpPr>
        <p:spPr>
          <a:xfrm>
            <a:off x="1887076" y="375196"/>
            <a:ext cx="9542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Arrangement of books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4304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somersworthfirstparish.org/images/library.gif">
            <a:extLst>
              <a:ext uri="{FF2B5EF4-FFF2-40B4-BE49-F238E27FC236}">
                <a16:creationId xmlns:a16="http://schemas.microsoft.com/office/drawing/2014/main" id="{E235BCF3-D863-4B46-9381-97BFB772B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409078"/>
            <a:ext cx="8178165" cy="611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A8BF30-16A8-424D-BADA-64B755A2F0BD}"/>
              </a:ext>
            </a:extLst>
          </p:cNvPr>
          <p:cNvSpPr txBox="1"/>
          <p:nvPr/>
        </p:nvSpPr>
        <p:spPr>
          <a:xfrm rot="16200000">
            <a:off x="-2421731" y="2828835"/>
            <a:ext cx="6858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Bible Library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9D06AF-1358-4515-AE39-0CCACBCAF83F}"/>
              </a:ext>
            </a:extLst>
          </p:cNvPr>
          <p:cNvSpPr/>
          <p:nvPr/>
        </p:nvSpPr>
        <p:spPr>
          <a:xfrm>
            <a:off x="4434840" y="1921078"/>
            <a:ext cx="445770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0A38783-59E4-459B-9236-917BF0A91044}"/>
              </a:ext>
            </a:extLst>
          </p:cNvPr>
          <p:cNvSpPr/>
          <p:nvPr/>
        </p:nvSpPr>
        <p:spPr>
          <a:xfrm>
            <a:off x="7390923" y="1913343"/>
            <a:ext cx="700453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E50A33E-71AA-450B-8B05-FC132D1E3BA5}"/>
              </a:ext>
            </a:extLst>
          </p:cNvPr>
          <p:cNvSpPr/>
          <p:nvPr/>
        </p:nvSpPr>
        <p:spPr>
          <a:xfrm>
            <a:off x="4434840" y="3848631"/>
            <a:ext cx="445770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82A4F64-1F50-4CD1-99AD-67AC77D44E22}"/>
              </a:ext>
            </a:extLst>
          </p:cNvPr>
          <p:cNvSpPr/>
          <p:nvPr/>
        </p:nvSpPr>
        <p:spPr>
          <a:xfrm>
            <a:off x="6945153" y="3848630"/>
            <a:ext cx="445770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585AF91-89CC-4101-8550-0333083C3C97}"/>
              </a:ext>
            </a:extLst>
          </p:cNvPr>
          <p:cNvSpPr/>
          <p:nvPr/>
        </p:nvSpPr>
        <p:spPr>
          <a:xfrm>
            <a:off x="9190433" y="3848629"/>
            <a:ext cx="751522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DC25B5E-03EC-4488-9E7F-982E7143D017}"/>
              </a:ext>
            </a:extLst>
          </p:cNvPr>
          <p:cNvSpPr/>
          <p:nvPr/>
        </p:nvSpPr>
        <p:spPr>
          <a:xfrm>
            <a:off x="6903004" y="5670075"/>
            <a:ext cx="700453" cy="32687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12D9FC2-CA6C-4713-83F6-B0A421EDCF69}"/>
              </a:ext>
            </a:extLst>
          </p:cNvPr>
          <p:cNvSpPr/>
          <p:nvPr/>
        </p:nvSpPr>
        <p:spPr>
          <a:xfrm>
            <a:off x="3589020" y="5636664"/>
            <a:ext cx="445770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3A331F0-667F-4DD4-95FD-4B02D9B939B6}"/>
              </a:ext>
            </a:extLst>
          </p:cNvPr>
          <p:cNvSpPr/>
          <p:nvPr/>
        </p:nvSpPr>
        <p:spPr>
          <a:xfrm>
            <a:off x="4752001" y="5679771"/>
            <a:ext cx="445770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F77BC65-369A-4B8E-ADDE-209737951878}"/>
              </a:ext>
            </a:extLst>
          </p:cNvPr>
          <p:cNvSpPr/>
          <p:nvPr/>
        </p:nvSpPr>
        <p:spPr>
          <a:xfrm>
            <a:off x="8967548" y="5636664"/>
            <a:ext cx="445770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3BF0709-1992-4324-A56B-CC55037842B5}"/>
              </a:ext>
            </a:extLst>
          </p:cNvPr>
          <p:cNvSpPr/>
          <p:nvPr/>
        </p:nvSpPr>
        <p:spPr>
          <a:xfrm>
            <a:off x="9941955" y="5636663"/>
            <a:ext cx="445770" cy="317182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3CDED8-A5F7-4BB9-8921-693C40298599}"/>
              </a:ext>
            </a:extLst>
          </p:cNvPr>
          <p:cNvSpPr/>
          <p:nvPr/>
        </p:nvSpPr>
        <p:spPr>
          <a:xfrm rot="16200000">
            <a:off x="981878" y="2245710"/>
            <a:ext cx="3168088" cy="393745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Old Testament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EC3370-7B64-4E23-8D86-D17609B6670F}"/>
              </a:ext>
            </a:extLst>
          </p:cNvPr>
          <p:cNvSpPr/>
          <p:nvPr/>
        </p:nvSpPr>
        <p:spPr>
          <a:xfrm rot="16200000">
            <a:off x="1571512" y="5157267"/>
            <a:ext cx="2008412" cy="393745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Testament</a:t>
            </a:r>
          </a:p>
        </p:txBody>
      </p:sp>
    </p:spTree>
    <p:extLst>
      <p:ext uri="{BB962C8B-B14F-4D97-AF65-F5344CB8AC3E}">
        <p14:creationId xmlns:p14="http://schemas.microsoft.com/office/powerpoint/2010/main" val="552291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15860F-575A-43FC-B36B-3E063AC2BEE2}"/>
              </a:ext>
            </a:extLst>
          </p:cNvPr>
          <p:cNvSpPr txBox="1"/>
          <p:nvPr/>
        </p:nvSpPr>
        <p:spPr>
          <a:xfrm rot="16200000">
            <a:off x="-2798854" y="3508307"/>
            <a:ext cx="6574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Viewing the Bible</a:t>
            </a:r>
          </a:p>
        </p:txBody>
      </p:sp>
      <p:pic>
        <p:nvPicPr>
          <p:cNvPr id="7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A5659CD0-7257-409D-9D30-91DD82F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" y="194350"/>
            <a:ext cx="1752390" cy="78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03E789-6A12-4BF0-8FFB-8F1DA8865458}"/>
              </a:ext>
            </a:extLst>
          </p:cNvPr>
          <p:cNvSpPr txBox="1"/>
          <p:nvPr/>
        </p:nvSpPr>
        <p:spPr>
          <a:xfrm>
            <a:off x="1887076" y="375196"/>
            <a:ext cx="95429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Arrangement of books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Three periods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0604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se1.mm.bing.net/th?&amp;id=OIP.Ma366f2754ef5fc84b29f198b685cbf2ao0&amp;w=300&amp;h=296&amp;c=0&amp;pid=1.9&amp;rs=0&amp;p=0&amp;r=0">
            <a:extLst>
              <a:ext uri="{FF2B5EF4-FFF2-40B4-BE49-F238E27FC236}">
                <a16:creationId xmlns:a16="http://schemas.microsoft.com/office/drawing/2014/main" id="{C7A520C5-E9C8-4956-B488-306DEEAC1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9" y="951548"/>
            <a:ext cx="1031741" cy="101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 result for cross">
            <a:extLst>
              <a:ext uri="{FF2B5EF4-FFF2-40B4-BE49-F238E27FC236}">
                <a16:creationId xmlns:a16="http://schemas.microsoft.com/office/drawing/2014/main" id="{E2BEF27D-41BF-47DE-947B-528CF363D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512" y="78939"/>
            <a:ext cx="1865162" cy="27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Image result for mountain">
            <a:extLst>
              <a:ext uri="{FF2B5EF4-FFF2-40B4-BE49-F238E27FC236}">
                <a16:creationId xmlns:a16="http://schemas.microsoft.com/office/drawing/2014/main" id="{EB16461C-91C8-490B-B6F2-6600FABB7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445" y="2380367"/>
            <a:ext cx="2055634" cy="79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53110C-5B4B-4BB7-992B-53EC2A373F9D}"/>
              </a:ext>
            </a:extLst>
          </p:cNvPr>
          <p:cNvSpPr/>
          <p:nvPr/>
        </p:nvSpPr>
        <p:spPr>
          <a:xfrm>
            <a:off x="2057400" y="1397318"/>
            <a:ext cx="4483418" cy="63221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433C4E-F566-4F00-8605-3AE1F168F7F3}"/>
              </a:ext>
            </a:extLst>
          </p:cNvPr>
          <p:cNvSpPr/>
          <p:nvPr/>
        </p:nvSpPr>
        <p:spPr>
          <a:xfrm>
            <a:off x="7469505" y="1409103"/>
            <a:ext cx="2225993" cy="63222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4389B9-12CB-450F-B00D-C29A547C0F98}"/>
              </a:ext>
            </a:extLst>
          </p:cNvPr>
          <p:cNvSpPr txBox="1"/>
          <p:nvPr/>
        </p:nvSpPr>
        <p:spPr>
          <a:xfrm>
            <a:off x="7592636" y="1004813"/>
            <a:ext cx="1862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Gospel 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92E1A8-B8F3-49B2-9F69-FA1B9D39A698}"/>
              </a:ext>
            </a:extLst>
          </p:cNvPr>
          <p:cNvSpPr/>
          <p:nvPr/>
        </p:nvSpPr>
        <p:spPr>
          <a:xfrm>
            <a:off x="4314825" y="2669530"/>
            <a:ext cx="2225993" cy="63222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F2A6E6-EE8E-45CC-A813-C9D096AD4C87}"/>
              </a:ext>
            </a:extLst>
          </p:cNvPr>
          <p:cNvSpPr txBox="1"/>
          <p:nvPr/>
        </p:nvSpPr>
        <p:spPr>
          <a:xfrm>
            <a:off x="3188503" y="2238963"/>
            <a:ext cx="437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Mosaic 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5306B6-71EE-4DAF-B4E4-CFCE7AD1AE48}"/>
              </a:ext>
            </a:extLst>
          </p:cNvPr>
          <p:cNvSpPr txBox="1"/>
          <p:nvPr/>
        </p:nvSpPr>
        <p:spPr>
          <a:xfrm>
            <a:off x="1854894" y="1026870"/>
            <a:ext cx="437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Patriarchal 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315BD6-399B-41F0-9C77-A61C75C59E55}"/>
              </a:ext>
            </a:extLst>
          </p:cNvPr>
          <p:cNvSpPr txBox="1"/>
          <p:nvPr/>
        </p:nvSpPr>
        <p:spPr>
          <a:xfrm>
            <a:off x="9666970" y="646219"/>
            <a:ext cx="152352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53BEDA-1A77-4CEE-B6FB-BDB8658420DD}"/>
              </a:ext>
            </a:extLst>
          </p:cNvPr>
          <p:cNvSpPr txBox="1"/>
          <p:nvPr/>
        </p:nvSpPr>
        <p:spPr>
          <a:xfrm>
            <a:off x="4572961" y="2732752"/>
            <a:ext cx="160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Jews Only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877419-4864-49D4-87D7-EE828F738372}"/>
              </a:ext>
            </a:extLst>
          </p:cNvPr>
          <p:cNvSpPr txBox="1"/>
          <p:nvPr/>
        </p:nvSpPr>
        <p:spPr>
          <a:xfrm>
            <a:off x="7744167" y="1472325"/>
            <a:ext cx="160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All Men</a:t>
            </a:r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0F6A8281-6639-43B7-937E-408A52093F4F}"/>
              </a:ext>
            </a:extLst>
          </p:cNvPr>
          <p:cNvSpPr/>
          <p:nvPr/>
        </p:nvSpPr>
        <p:spPr>
          <a:xfrm>
            <a:off x="504596" y="3455967"/>
            <a:ext cx="3561536" cy="313092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Patriarchal Age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Began at Creation</a:t>
            </a: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 spoke to family head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22">
            <a:extLst>
              <a:ext uri="{FF2B5EF4-FFF2-40B4-BE49-F238E27FC236}">
                <a16:creationId xmlns:a16="http://schemas.microsoft.com/office/drawing/2014/main" id="{B9F766A1-45BF-40B1-B655-F6D42ECA78F1}"/>
              </a:ext>
            </a:extLst>
          </p:cNvPr>
          <p:cNvSpPr/>
          <p:nvPr/>
        </p:nvSpPr>
        <p:spPr>
          <a:xfrm>
            <a:off x="4331138" y="3428603"/>
            <a:ext cx="3561536" cy="313092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Mosaic Age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Abraham’s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decendants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(Deut. 5:1-3)</a:t>
            </a: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 was temporary (Jer. 31:31-34)</a:t>
            </a: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bring men to Christ (Gal. 3:19-29)</a:t>
            </a:r>
          </a:p>
        </p:txBody>
      </p:sp>
      <p:sp>
        <p:nvSpPr>
          <p:cNvPr id="16" name="Rounded Rectangle 23">
            <a:extLst>
              <a:ext uri="{FF2B5EF4-FFF2-40B4-BE49-F238E27FC236}">
                <a16:creationId xmlns:a16="http://schemas.microsoft.com/office/drawing/2014/main" id="{B651E7B9-9879-4392-A51C-53DA12CADB8C}"/>
              </a:ext>
            </a:extLst>
          </p:cNvPr>
          <p:cNvSpPr/>
          <p:nvPr/>
        </p:nvSpPr>
        <p:spPr>
          <a:xfrm>
            <a:off x="8157680" y="3428602"/>
            <a:ext cx="3561536" cy="313092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Gospel Age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Began at the cross</a:t>
            </a: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Testament effective by the death of Christ (Heb. 9:16-17)</a:t>
            </a: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1528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15860F-575A-43FC-B36B-3E063AC2BEE2}"/>
              </a:ext>
            </a:extLst>
          </p:cNvPr>
          <p:cNvSpPr txBox="1"/>
          <p:nvPr/>
        </p:nvSpPr>
        <p:spPr>
          <a:xfrm rot="16200000">
            <a:off x="-2798854" y="3508307"/>
            <a:ext cx="6574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Viewing the Bible</a:t>
            </a:r>
          </a:p>
        </p:txBody>
      </p:sp>
      <p:pic>
        <p:nvPicPr>
          <p:cNvPr id="7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A5659CD0-7257-409D-9D30-91DD82F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" y="194350"/>
            <a:ext cx="1752390" cy="78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03E789-6A12-4BF0-8FFB-8F1DA8865458}"/>
              </a:ext>
            </a:extLst>
          </p:cNvPr>
          <p:cNvSpPr txBox="1"/>
          <p:nvPr/>
        </p:nvSpPr>
        <p:spPr>
          <a:xfrm>
            <a:off x="1887076" y="375196"/>
            <a:ext cx="95429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Arrangement of books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Three periods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Coming of Christ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8543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78293ED0-DF70-4418-A3FC-956AC073274D}"/>
              </a:ext>
            </a:extLst>
          </p:cNvPr>
          <p:cNvSpPr/>
          <p:nvPr/>
        </p:nvSpPr>
        <p:spPr>
          <a:xfrm>
            <a:off x="519589" y="338614"/>
            <a:ext cx="11152823" cy="6180773"/>
          </a:xfrm>
          <a:prstGeom prst="roundRect">
            <a:avLst>
              <a:gd name="adj" fmla="val 4323"/>
            </a:avLst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C5B590-B8C9-4942-8E1D-554969717D0F}"/>
              </a:ext>
            </a:extLst>
          </p:cNvPr>
          <p:cNvSpPr/>
          <p:nvPr/>
        </p:nvSpPr>
        <p:spPr>
          <a:xfrm>
            <a:off x="3045837" y="588154"/>
            <a:ext cx="6100324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 Coming of Christ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C750E6-FA78-4C20-93AA-F9A0CEAEAC0D}"/>
              </a:ext>
            </a:extLst>
          </p:cNvPr>
          <p:cNvSpPr txBox="1"/>
          <p:nvPr/>
        </p:nvSpPr>
        <p:spPr>
          <a:xfrm>
            <a:off x="1894522" y="1877378"/>
            <a:ext cx="868394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763" marR="0" lvl="0" indent="-38576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Christ is Coming</a:t>
            </a:r>
          </a:p>
          <a:p>
            <a:pPr marL="385763" marR="0" lvl="0" indent="-38576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85763" marR="0" lvl="0" indent="-38576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Christ has Come</a:t>
            </a:r>
          </a:p>
          <a:p>
            <a:pPr marL="385763" marR="0" lvl="0" indent="-38576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85763" marR="0" lvl="0" indent="-385763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Christ is Coming Again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7FA56D-10CB-4372-B58C-294130D15F5A}"/>
              </a:ext>
            </a:extLst>
          </p:cNvPr>
          <p:cNvGrpSpPr/>
          <p:nvPr/>
        </p:nvGrpSpPr>
        <p:grpSpPr>
          <a:xfrm>
            <a:off x="6489383" y="1800225"/>
            <a:ext cx="4354830" cy="1062990"/>
            <a:chOff x="8652510" y="2400300"/>
            <a:chExt cx="5806440" cy="1417320"/>
          </a:xfrm>
        </p:grpSpPr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98F05EC3-85E3-4E0F-B649-EDE6BD653AB9}"/>
                </a:ext>
              </a:extLst>
            </p:cNvPr>
            <p:cNvSpPr/>
            <p:nvPr/>
          </p:nvSpPr>
          <p:spPr>
            <a:xfrm>
              <a:off x="8652510" y="2400300"/>
              <a:ext cx="400050" cy="1417320"/>
            </a:xfrm>
            <a:prstGeom prst="leftBrace">
              <a:avLst>
                <a:gd name="adj1" fmla="val 39762"/>
                <a:gd name="adj2" fmla="val 50000"/>
              </a:avLst>
            </a:prstGeom>
            <a:noFill/>
            <a:ln w="381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2106C3-0694-4C54-BC7A-2FB1EDC3AA21}"/>
                </a:ext>
              </a:extLst>
            </p:cNvPr>
            <p:cNvSpPr txBox="1"/>
            <p:nvPr/>
          </p:nvSpPr>
          <p:spPr>
            <a:xfrm>
              <a:off x="9201150" y="2570351"/>
              <a:ext cx="5257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Genesis – Malachi</a:t>
              </a:r>
            </a:p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Preaching of John the Baptist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07975C2-331E-4412-B64C-E9B13215D688}"/>
              </a:ext>
            </a:extLst>
          </p:cNvPr>
          <p:cNvGrpSpPr/>
          <p:nvPr/>
        </p:nvGrpSpPr>
        <p:grpSpPr>
          <a:xfrm>
            <a:off x="6489383" y="3175040"/>
            <a:ext cx="4354830" cy="1062990"/>
            <a:chOff x="8652510" y="4233386"/>
            <a:chExt cx="5806440" cy="1417320"/>
          </a:xfrm>
        </p:grpSpPr>
        <p:sp>
          <p:nvSpPr>
            <p:cNvPr id="21" name="Left Brace 20">
              <a:extLst>
                <a:ext uri="{FF2B5EF4-FFF2-40B4-BE49-F238E27FC236}">
                  <a16:creationId xmlns:a16="http://schemas.microsoft.com/office/drawing/2014/main" id="{A5BDF365-157C-4613-927C-90061BA37545}"/>
                </a:ext>
              </a:extLst>
            </p:cNvPr>
            <p:cNvSpPr/>
            <p:nvPr/>
          </p:nvSpPr>
          <p:spPr>
            <a:xfrm>
              <a:off x="8652510" y="4233386"/>
              <a:ext cx="400050" cy="1417320"/>
            </a:xfrm>
            <a:prstGeom prst="leftBrace">
              <a:avLst>
                <a:gd name="adj1" fmla="val 39762"/>
                <a:gd name="adj2" fmla="val 50000"/>
              </a:avLst>
            </a:prstGeom>
            <a:noFill/>
            <a:ln w="381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0EA9D6-DC49-4BC1-A6F4-ABEEE4127F64}"/>
                </a:ext>
              </a:extLst>
            </p:cNvPr>
            <p:cNvSpPr txBox="1"/>
            <p:nvPr/>
          </p:nvSpPr>
          <p:spPr>
            <a:xfrm>
              <a:off x="9201150" y="4319051"/>
              <a:ext cx="5257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Matthew - John</a:t>
              </a:r>
            </a:p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Acts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46F0CD9-1725-46DE-BA89-E1D6A72936E9}"/>
              </a:ext>
            </a:extLst>
          </p:cNvPr>
          <p:cNvGrpSpPr/>
          <p:nvPr/>
        </p:nvGrpSpPr>
        <p:grpSpPr>
          <a:xfrm>
            <a:off x="7855267" y="4511993"/>
            <a:ext cx="3751898" cy="1062990"/>
            <a:chOff x="10473690" y="6015990"/>
            <a:chExt cx="5002530" cy="1417320"/>
          </a:xfrm>
        </p:grpSpPr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9E9C2128-589D-4197-BCFD-A0600FF9F02E}"/>
                </a:ext>
              </a:extLst>
            </p:cNvPr>
            <p:cNvSpPr/>
            <p:nvPr/>
          </p:nvSpPr>
          <p:spPr>
            <a:xfrm>
              <a:off x="10473690" y="6015990"/>
              <a:ext cx="400050" cy="1417320"/>
            </a:xfrm>
            <a:prstGeom prst="leftBrace">
              <a:avLst>
                <a:gd name="adj1" fmla="val 39762"/>
                <a:gd name="adj2" fmla="val 50000"/>
              </a:avLst>
            </a:prstGeom>
            <a:noFill/>
            <a:ln w="381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8D28D9-E114-483D-931A-414BCB19A619}"/>
                </a:ext>
              </a:extLst>
            </p:cNvPr>
            <p:cNvSpPr txBox="1"/>
            <p:nvPr/>
          </p:nvSpPr>
          <p:spPr>
            <a:xfrm>
              <a:off x="10998201" y="6186041"/>
              <a:ext cx="44780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Acts</a:t>
              </a:r>
            </a:p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Romans – Revelation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86924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48C0-F62C-4878-B67B-67E33E7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8" y="363915"/>
            <a:ext cx="7971881" cy="1343299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Bible as a Whole</a:t>
            </a:r>
          </a:p>
        </p:txBody>
      </p:sp>
      <p:pic>
        <p:nvPicPr>
          <p:cNvPr id="4" name="Picture 2" descr="http://www.kingjamesbibleonline.org/images/king-james-bible.png">
            <a:extLst>
              <a:ext uri="{FF2B5EF4-FFF2-40B4-BE49-F238E27FC236}">
                <a16:creationId xmlns:a16="http://schemas.microsoft.com/office/drawing/2014/main" id="{B71DB8BB-2A38-4247-8F88-9E452942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055" y="682028"/>
            <a:ext cx="2632436" cy="11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B3FC6-A109-4270-8054-DBA3D01606CE}"/>
              </a:ext>
            </a:extLst>
          </p:cNvPr>
          <p:cNvSpPr txBox="1"/>
          <p:nvPr/>
        </p:nvSpPr>
        <p:spPr>
          <a:xfrm>
            <a:off x="8972548" y="2149154"/>
            <a:ext cx="32194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091F3">
                    <a:lumMod val="75000"/>
                  </a:srgbClr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(God’s Eternal Plan)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42C56-2CEB-4339-8404-BD4452488F27}"/>
              </a:ext>
            </a:extLst>
          </p:cNvPr>
          <p:cNvSpPr txBox="1"/>
          <p:nvPr/>
        </p:nvSpPr>
        <p:spPr>
          <a:xfrm>
            <a:off x="1411739" y="2247439"/>
            <a:ext cx="71497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God Has an Eternal Plan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The Eternal Plan is the Theme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Viewing the Bible</a:t>
            </a:r>
          </a:p>
        </p:txBody>
      </p:sp>
    </p:spTree>
    <p:extLst>
      <p:ext uri="{BB962C8B-B14F-4D97-AF65-F5344CB8AC3E}">
        <p14:creationId xmlns:p14="http://schemas.microsoft.com/office/powerpoint/2010/main" val="37574228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6759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936</Words>
  <Application>Microsoft Office PowerPoint</Application>
  <PresentationFormat>Widescreen</PresentationFormat>
  <Paragraphs>224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 CENA</vt:lpstr>
      <vt:lpstr>Arial</vt:lpstr>
      <vt:lpstr>Arial Narrow</vt:lpstr>
      <vt:lpstr>Calibri</vt:lpstr>
      <vt:lpstr>Calibri Light</vt:lpstr>
      <vt:lpstr>MS Shell Dlg 2</vt:lpstr>
      <vt:lpstr>Times New Roman</vt:lpstr>
      <vt:lpstr>Wingdings</vt:lpstr>
      <vt:lpstr>Wingdings 3</vt:lpstr>
      <vt:lpstr>Madison</vt:lpstr>
      <vt:lpstr>1_Office Theme</vt:lpstr>
      <vt:lpstr>The Bible as a Whole</vt:lpstr>
      <vt:lpstr>The Bible as a Whole</vt:lpstr>
      <vt:lpstr>The Bible as a Whole</vt:lpstr>
      <vt:lpstr>PowerPoint Presentation</vt:lpstr>
      <vt:lpstr>The Bible as a Whole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Bible as a Whole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Bible as a Whole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</cp:revision>
  <dcterms:created xsi:type="dcterms:W3CDTF">2018-01-19T20:45:29Z</dcterms:created>
  <dcterms:modified xsi:type="dcterms:W3CDTF">2018-01-19T21:07:03Z</dcterms:modified>
</cp:coreProperties>
</file>