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78" r:id="rId4"/>
    <p:sldId id="257" r:id="rId5"/>
    <p:sldId id="282" r:id="rId6"/>
    <p:sldId id="283" r:id="rId7"/>
    <p:sldId id="284" r:id="rId8"/>
    <p:sldId id="285" r:id="rId9"/>
    <p:sldId id="286" r:id="rId10"/>
    <p:sldId id="279" r:id="rId11"/>
    <p:sldId id="276" r:id="rId12"/>
    <p:sldId id="287" r:id="rId13"/>
    <p:sldId id="288" r:id="rId14"/>
    <p:sldId id="291" r:id="rId15"/>
    <p:sldId id="292"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305" r:id="rId29"/>
    <p:sldId id="319" r:id="rId30"/>
    <p:sldId id="306" r:id="rId31"/>
    <p:sldId id="320" r:id="rId32"/>
    <p:sldId id="31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90" d="100"/>
          <a:sy n="90" d="100"/>
        </p:scale>
        <p:origin x="744"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1/18/2018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userDrawn="1"/>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p>
            <a:fld id="{9AB3A824-1A51-4B26-AD58-A6D8E14F6C04}" type="datetimeFigureOut">
              <a:rPr lang="en-US" dirty="0"/>
              <a:t>1/18/2018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2667836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1/18/2018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1/18/2018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1/18/2018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1/18/2018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1/18/2018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1/18/2018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1/18/2018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1/18/2018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1/18/2018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1/18/2018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1/18/2018</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48C0-F62C-4878-B67B-67E33E7320C2}"/>
              </a:ext>
            </a:extLst>
          </p:cNvPr>
          <p:cNvSpPr>
            <a:spLocks noGrp="1"/>
          </p:cNvSpPr>
          <p:nvPr>
            <p:ph type="ctrTitle"/>
          </p:nvPr>
        </p:nvSpPr>
        <p:spPr>
          <a:xfrm>
            <a:off x="1000668" y="363915"/>
            <a:ext cx="7971881" cy="1343299"/>
          </a:xfrm>
        </p:spPr>
        <p:txBody>
          <a:bodyPr>
            <a:normAutofit/>
          </a:bodyPr>
          <a:lstStyle/>
          <a:p>
            <a:pPr algn="ctr"/>
            <a:r>
              <a:rPr lang="en-US" sz="7200" dirty="0">
                <a:solidFill>
                  <a:schemeClr val="accent1">
                    <a:lumMod val="40000"/>
                    <a:lumOff val="60000"/>
                  </a:schemeClr>
                </a:solidFill>
                <a:effectLst>
                  <a:outerShdw blurRad="38100" dist="38100" dir="2700000" algn="tl">
                    <a:srgbClr val="000000">
                      <a:alpha val="43137"/>
                    </a:srgbClr>
                  </a:outerShdw>
                </a:effectLst>
                <a:latin typeface="AR CENA" panose="02000000000000000000" pitchFamily="2" charset="0"/>
              </a:rPr>
              <a:t>The Bible as a Whole</a:t>
            </a:r>
          </a:p>
        </p:txBody>
      </p:sp>
      <p:pic>
        <p:nvPicPr>
          <p:cNvPr id="4" name="Picture 2" descr="http://www.kingjamesbibleonline.org/images/king-james-bible.png">
            <a:extLst>
              <a:ext uri="{FF2B5EF4-FFF2-40B4-BE49-F238E27FC236}">
                <a16:creationId xmlns:a16="http://schemas.microsoft.com/office/drawing/2014/main" id="{B71DB8BB-2A38-4247-8F88-9E452942C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7521" y="1511457"/>
            <a:ext cx="4094526" cy="18248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7BB3FC6-A109-4270-8054-DBA3D01606CE}"/>
              </a:ext>
            </a:extLst>
          </p:cNvPr>
          <p:cNvSpPr txBox="1"/>
          <p:nvPr/>
        </p:nvSpPr>
        <p:spPr>
          <a:xfrm>
            <a:off x="2299064" y="3376749"/>
            <a:ext cx="6487884" cy="707886"/>
          </a:xfrm>
          <a:prstGeom prst="rect">
            <a:avLst/>
          </a:prstGeom>
          <a:noFill/>
          <a:ln>
            <a:solidFill>
              <a:schemeClr val="accent1">
                <a:lumMod val="60000"/>
                <a:lumOff val="40000"/>
              </a:schemeClr>
            </a:solidFill>
          </a:ln>
        </p:spPr>
        <p:txBody>
          <a:bodyPr wrap="square" rtlCol="0">
            <a:spAutoFit/>
          </a:bodyPr>
          <a:lstStyle/>
          <a:p>
            <a:pPr algn="ctr"/>
            <a:r>
              <a:rPr lang="en-US" sz="4000" i="1" dirty="0">
                <a:effectLst>
                  <a:outerShdw blurRad="38100" dist="38100" dir="2700000" algn="tl">
                    <a:srgbClr val="000000">
                      <a:alpha val="43137"/>
                    </a:srgbClr>
                  </a:outerShdw>
                </a:effectLst>
                <a:latin typeface="AR CENA" panose="02000000000000000000" pitchFamily="2" charset="0"/>
              </a:rPr>
              <a:t>(God’s Eternal Plan)</a:t>
            </a:r>
          </a:p>
        </p:txBody>
      </p:sp>
      <p:sp>
        <p:nvSpPr>
          <p:cNvPr id="6" name="Isosceles Triangle 5">
            <a:extLst>
              <a:ext uri="{FF2B5EF4-FFF2-40B4-BE49-F238E27FC236}">
                <a16:creationId xmlns:a16="http://schemas.microsoft.com/office/drawing/2014/main" id="{E6187A27-FC6B-4386-BCD5-D43F1AACC0E7}"/>
              </a:ext>
            </a:extLst>
          </p:cNvPr>
          <p:cNvSpPr/>
          <p:nvPr/>
        </p:nvSpPr>
        <p:spPr>
          <a:xfrm rot="18875905">
            <a:off x="2193202" y="3356660"/>
            <a:ext cx="342349" cy="179515"/>
          </a:xfrm>
          <a:prstGeom prst="triangle">
            <a:avLst/>
          </a:prstGeom>
          <a:solidFill>
            <a:schemeClr val="accent2"/>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394596D-29D4-4308-B1DB-BAEC7107C6C3}"/>
              </a:ext>
            </a:extLst>
          </p:cNvPr>
          <p:cNvSpPr txBox="1"/>
          <p:nvPr/>
        </p:nvSpPr>
        <p:spPr>
          <a:xfrm>
            <a:off x="9152708" y="183720"/>
            <a:ext cx="2795451" cy="3200876"/>
          </a:xfrm>
          <a:prstGeom prst="rect">
            <a:avLst/>
          </a:prstGeom>
          <a:noFill/>
        </p:spPr>
        <p:txBody>
          <a:bodyPr wrap="square" rtlCol="0">
            <a:spAutoFit/>
          </a:bodyPr>
          <a:lstStyle/>
          <a:p>
            <a:r>
              <a:rPr lang="en-US" sz="2400" b="1" dirty="0">
                <a:solidFill>
                  <a:schemeClr val="accent1">
                    <a:lumMod val="50000"/>
                  </a:schemeClr>
                </a:solidFill>
              </a:rPr>
              <a:t>Objective</a:t>
            </a:r>
            <a:r>
              <a:rPr lang="en-US" sz="2400" dirty="0">
                <a:solidFill>
                  <a:schemeClr val="accent1">
                    <a:lumMod val="50000"/>
                  </a:schemeClr>
                </a:solidFill>
              </a:rPr>
              <a:t>: to get a view of the Bible as a whole</a:t>
            </a:r>
          </a:p>
          <a:p>
            <a:endParaRPr lang="en-US" sz="2400" dirty="0">
              <a:solidFill>
                <a:schemeClr val="accent1">
                  <a:lumMod val="50000"/>
                </a:schemeClr>
              </a:solidFill>
            </a:endParaRPr>
          </a:p>
          <a:p>
            <a:pPr marL="285750" indent="-285750">
              <a:buFont typeface="Wingdings" panose="05000000000000000000" pitchFamily="2" charset="2"/>
              <a:buChar char="ü"/>
            </a:pPr>
            <a:r>
              <a:rPr lang="en-US" sz="2400" dirty="0">
                <a:solidFill>
                  <a:schemeClr val="accent1">
                    <a:lumMod val="50000"/>
                  </a:schemeClr>
                </a:solidFill>
              </a:rPr>
              <a:t>Bird’s eye view</a:t>
            </a:r>
          </a:p>
          <a:p>
            <a:pPr marL="285750" indent="-285750">
              <a:buFont typeface="Wingdings" panose="05000000000000000000" pitchFamily="2" charset="2"/>
              <a:buChar char="ü"/>
            </a:pPr>
            <a:endParaRPr lang="en-US" sz="1000" dirty="0">
              <a:solidFill>
                <a:schemeClr val="accent1">
                  <a:lumMod val="50000"/>
                </a:schemeClr>
              </a:solidFill>
            </a:endParaRPr>
          </a:p>
          <a:p>
            <a:pPr marL="285750" indent="-285750">
              <a:buFont typeface="Wingdings" panose="05000000000000000000" pitchFamily="2" charset="2"/>
              <a:buChar char="ü"/>
            </a:pPr>
            <a:r>
              <a:rPr lang="en-US" sz="2400" dirty="0">
                <a:solidFill>
                  <a:schemeClr val="accent1">
                    <a:lumMod val="50000"/>
                  </a:schemeClr>
                </a:solidFill>
              </a:rPr>
              <a:t>Move back from the </a:t>
            </a:r>
            <a:r>
              <a:rPr lang="en-US" sz="2400" i="1" dirty="0">
                <a:solidFill>
                  <a:schemeClr val="accent1">
                    <a:lumMod val="50000"/>
                  </a:schemeClr>
                </a:solidFill>
              </a:rPr>
              <a:t>trees</a:t>
            </a:r>
            <a:r>
              <a:rPr lang="en-US" sz="2400" dirty="0">
                <a:solidFill>
                  <a:schemeClr val="accent1">
                    <a:lumMod val="50000"/>
                  </a:schemeClr>
                </a:solidFill>
              </a:rPr>
              <a:t> &amp; see the </a:t>
            </a:r>
            <a:r>
              <a:rPr lang="en-US" sz="2400" i="1" dirty="0">
                <a:solidFill>
                  <a:schemeClr val="accent1">
                    <a:lumMod val="50000"/>
                  </a:schemeClr>
                </a:solidFill>
              </a:rPr>
              <a:t>forest</a:t>
            </a:r>
          </a:p>
        </p:txBody>
      </p:sp>
      <p:sp>
        <p:nvSpPr>
          <p:cNvPr id="8" name="TextBox 7">
            <a:extLst>
              <a:ext uri="{FF2B5EF4-FFF2-40B4-BE49-F238E27FC236}">
                <a16:creationId xmlns:a16="http://schemas.microsoft.com/office/drawing/2014/main" id="{7B18677B-B98C-478C-823E-1DA1D4C942A2}"/>
              </a:ext>
            </a:extLst>
          </p:cNvPr>
          <p:cNvSpPr txBox="1"/>
          <p:nvPr/>
        </p:nvSpPr>
        <p:spPr>
          <a:xfrm>
            <a:off x="8940707" y="3669136"/>
            <a:ext cx="3251293" cy="830997"/>
          </a:xfrm>
          <a:prstGeom prst="rect">
            <a:avLst/>
          </a:prstGeom>
          <a:noFill/>
        </p:spPr>
        <p:txBody>
          <a:bodyPr wrap="square" rtlCol="0">
            <a:spAutoFit/>
          </a:bodyPr>
          <a:lstStyle/>
          <a:p>
            <a:pPr algn="ctr"/>
            <a:r>
              <a:rPr lang="en-US" sz="2400" dirty="0">
                <a:solidFill>
                  <a:srgbClr val="C00000"/>
                </a:solidFill>
              </a:rPr>
              <a:t>Perhaps we fail to see the overall snapshot</a:t>
            </a:r>
          </a:p>
        </p:txBody>
      </p:sp>
      <p:sp>
        <p:nvSpPr>
          <p:cNvPr id="9" name="TextBox 8">
            <a:extLst>
              <a:ext uri="{FF2B5EF4-FFF2-40B4-BE49-F238E27FC236}">
                <a16:creationId xmlns:a16="http://schemas.microsoft.com/office/drawing/2014/main" id="{3D3350B4-9A18-4B55-B67E-3BB1EFEE0F15}"/>
              </a:ext>
            </a:extLst>
          </p:cNvPr>
          <p:cNvSpPr txBox="1"/>
          <p:nvPr/>
        </p:nvSpPr>
        <p:spPr>
          <a:xfrm>
            <a:off x="8972549" y="4563291"/>
            <a:ext cx="3219451" cy="2092881"/>
          </a:xfrm>
          <a:prstGeom prst="rect">
            <a:avLst/>
          </a:prstGeom>
          <a:noFill/>
        </p:spPr>
        <p:txBody>
          <a:bodyPr wrap="square" rtlCol="0">
            <a:spAutoFit/>
          </a:bodyPr>
          <a:lstStyle/>
          <a:p>
            <a:pPr marL="342900" indent="-342900">
              <a:buFont typeface="Wingdings" panose="05000000000000000000" pitchFamily="2" charset="2"/>
              <a:buChar char="ü"/>
            </a:pPr>
            <a:r>
              <a:rPr lang="en-US" sz="2400" dirty="0">
                <a:solidFill>
                  <a:schemeClr val="accent1">
                    <a:lumMod val="50000"/>
                  </a:schemeClr>
                </a:solidFill>
              </a:rPr>
              <a:t>Bible = bunch of stories, books, verses, etc.</a:t>
            </a:r>
          </a:p>
          <a:p>
            <a:pPr marL="342900" indent="-342900">
              <a:buFont typeface="Wingdings" panose="05000000000000000000" pitchFamily="2" charset="2"/>
              <a:buChar char="ü"/>
            </a:pPr>
            <a:endParaRPr lang="en-US" sz="1000" dirty="0">
              <a:solidFill>
                <a:schemeClr val="accent1">
                  <a:lumMod val="50000"/>
                </a:schemeClr>
              </a:solidFill>
            </a:endParaRPr>
          </a:p>
          <a:p>
            <a:pPr marL="342900" indent="-342900">
              <a:buFont typeface="Wingdings" panose="05000000000000000000" pitchFamily="2" charset="2"/>
              <a:buChar char="ü"/>
            </a:pPr>
            <a:r>
              <a:rPr lang="en-US" sz="2400" dirty="0">
                <a:solidFill>
                  <a:schemeClr val="accent1">
                    <a:lumMod val="50000"/>
                  </a:schemeClr>
                </a:solidFill>
              </a:rPr>
              <a:t>In contrast to a common theme</a:t>
            </a:r>
          </a:p>
        </p:txBody>
      </p:sp>
    </p:spTree>
    <p:extLst>
      <p:ext uri="{BB962C8B-B14F-4D97-AF65-F5344CB8AC3E}">
        <p14:creationId xmlns:p14="http://schemas.microsoft.com/office/powerpoint/2010/main" val="30416614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fade">
                                      <p:cBhvr>
                                        <p:cTn id="35" dur="1000"/>
                                        <p:tgtEl>
                                          <p:spTgt spid="9">
                                            <p:txEl>
                                              <p:pRg st="0" end="0"/>
                                            </p:txEl>
                                          </p:spTgt>
                                        </p:tgtEl>
                                      </p:cBhvr>
                                    </p:animEffect>
                                    <p:anim calcmode="lin" valueType="num">
                                      <p:cBhvr>
                                        <p:cTn id="36"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Effect transition="in" filter="fade">
                                      <p:cBhvr>
                                        <p:cTn id="42" dur="1000"/>
                                        <p:tgtEl>
                                          <p:spTgt spid="9">
                                            <p:txEl>
                                              <p:pRg st="2" end="2"/>
                                            </p:txEl>
                                          </p:spTgt>
                                        </p:tgtEl>
                                      </p:cBhvr>
                                    </p:animEffect>
                                    <p:anim calcmode="lin" valueType="num">
                                      <p:cBhvr>
                                        <p:cTn id="43"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48C0-F62C-4878-B67B-67E33E7320C2}"/>
              </a:ext>
            </a:extLst>
          </p:cNvPr>
          <p:cNvSpPr>
            <a:spLocks noGrp="1"/>
          </p:cNvSpPr>
          <p:nvPr>
            <p:ph type="ctrTitle"/>
          </p:nvPr>
        </p:nvSpPr>
        <p:spPr>
          <a:xfrm>
            <a:off x="1000668" y="363915"/>
            <a:ext cx="7971881" cy="1343299"/>
          </a:xfrm>
        </p:spPr>
        <p:txBody>
          <a:bodyPr>
            <a:normAutofit/>
          </a:bodyPr>
          <a:lstStyle/>
          <a:p>
            <a:pPr algn="ctr"/>
            <a:r>
              <a:rPr lang="en-US" sz="7200" dirty="0">
                <a:solidFill>
                  <a:schemeClr val="accent1">
                    <a:lumMod val="40000"/>
                    <a:lumOff val="60000"/>
                  </a:schemeClr>
                </a:solidFill>
                <a:effectLst>
                  <a:outerShdw blurRad="38100" dist="38100" dir="2700000" algn="tl">
                    <a:srgbClr val="000000">
                      <a:alpha val="43137"/>
                    </a:srgbClr>
                  </a:outerShdw>
                </a:effectLst>
                <a:latin typeface="AR CENA" panose="02000000000000000000" pitchFamily="2" charset="0"/>
              </a:rPr>
              <a:t>The Bible as a Whole</a:t>
            </a:r>
          </a:p>
        </p:txBody>
      </p:sp>
      <p:pic>
        <p:nvPicPr>
          <p:cNvPr id="4" name="Picture 2" descr="http://www.kingjamesbibleonline.org/images/king-james-bible.png">
            <a:extLst>
              <a:ext uri="{FF2B5EF4-FFF2-40B4-BE49-F238E27FC236}">
                <a16:creationId xmlns:a16="http://schemas.microsoft.com/office/drawing/2014/main" id="{B71DB8BB-2A38-4247-8F88-9E452942C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6055" y="682028"/>
            <a:ext cx="2632436" cy="11732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7BB3FC6-A109-4270-8054-DBA3D01606CE}"/>
              </a:ext>
            </a:extLst>
          </p:cNvPr>
          <p:cNvSpPr txBox="1"/>
          <p:nvPr/>
        </p:nvSpPr>
        <p:spPr>
          <a:xfrm>
            <a:off x="8972548" y="2149154"/>
            <a:ext cx="3219451" cy="584775"/>
          </a:xfrm>
          <a:prstGeom prst="rect">
            <a:avLst/>
          </a:prstGeom>
          <a:noFill/>
          <a:ln>
            <a:noFill/>
          </a:ln>
        </p:spPr>
        <p:txBody>
          <a:bodyPr wrap="square" rtlCol="0">
            <a:spAutoFit/>
          </a:bodyPr>
          <a:lstStyle/>
          <a:p>
            <a:pPr algn="ctr"/>
            <a:r>
              <a:rPr lang="en-US" sz="3200" i="1" dirty="0">
                <a:solidFill>
                  <a:schemeClr val="accent1">
                    <a:lumMod val="75000"/>
                  </a:schemeClr>
                </a:solidFill>
                <a:latin typeface="AR CENA" panose="02000000000000000000" pitchFamily="2" charset="0"/>
              </a:rPr>
              <a:t>(God’s Eternal Plan)</a:t>
            </a:r>
          </a:p>
        </p:txBody>
      </p:sp>
      <p:sp>
        <p:nvSpPr>
          <p:cNvPr id="3" name="TextBox 2">
            <a:extLst>
              <a:ext uri="{FF2B5EF4-FFF2-40B4-BE49-F238E27FC236}">
                <a16:creationId xmlns:a16="http://schemas.microsoft.com/office/drawing/2014/main" id="{3AC42C56-2CEB-4339-8404-BD4452488F27}"/>
              </a:ext>
            </a:extLst>
          </p:cNvPr>
          <p:cNvSpPr txBox="1"/>
          <p:nvPr/>
        </p:nvSpPr>
        <p:spPr>
          <a:xfrm>
            <a:off x="1411739" y="2247439"/>
            <a:ext cx="7149737" cy="3139321"/>
          </a:xfrm>
          <a:prstGeom prst="rect">
            <a:avLst/>
          </a:prstGeom>
          <a:noFill/>
        </p:spPr>
        <p:txBody>
          <a:bodyPr wrap="square" rtlCol="0">
            <a:spAutoFit/>
          </a:bodyPr>
          <a:lstStyle/>
          <a:p>
            <a:pPr marL="571500" indent="-571500">
              <a:lnSpc>
                <a:spcPct val="150000"/>
              </a:lnSpc>
              <a:buFont typeface="+mj-lt"/>
              <a:buAutoNum type="romanUcPeriod"/>
            </a:pPr>
            <a:r>
              <a:rPr lang="en-US" sz="4400" dirty="0">
                <a:effectLst>
                  <a:outerShdw blurRad="38100" dist="38100" dir="2700000" algn="tl">
                    <a:srgbClr val="000000">
                      <a:alpha val="43137"/>
                    </a:srgbClr>
                  </a:outerShdw>
                </a:effectLst>
                <a:latin typeface="AR CENA" panose="02000000000000000000" pitchFamily="2" charset="0"/>
              </a:rPr>
              <a:t>God Has an Eternal Plan</a:t>
            </a:r>
          </a:p>
          <a:p>
            <a:pPr marL="571500" indent="-571500">
              <a:lnSpc>
                <a:spcPct val="150000"/>
              </a:lnSpc>
              <a:buFont typeface="+mj-lt"/>
              <a:buAutoNum type="romanUcPeriod"/>
            </a:pPr>
            <a:r>
              <a:rPr lang="en-US" sz="4400" dirty="0">
                <a:effectLst>
                  <a:outerShdw blurRad="38100" dist="38100" dir="2700000" algn="tl">
                    <a:srgbClr val="000000">
                      <a:alpha val="43137"/>
                    </a:srgbClr>
                  </a:outerShdw>
                </a:effectLst>
                <a:latin typeface="AR CENA" panose="02000000000000000000" pitchFamily="2" charset="0"/>
              </a:rPr>
              <a:t>The Eternal Plan is the Theme</a:t>
            </a:r>
          </a:p>
          <a:p>
            <a:pPr marL="571500" indent="-571500">
              <a:lnSpc>
                <a:spcPct val="150000"/>
              </a:lnSpc>
              <a:buFont typeface="+mj-lt"/>
              <a:buAutoNum type="romanUcPeriod"/>
            </a:pPr>
            <a:r>
              <a:rPr lang="en-US" sz="4400" dirty="0">
                <a:effectLst>
                  <a:outerShdw blurRad="38100" dist="38100" dir="2700000" algn="tl">
                    <a:srgbClr val="000000">
                      <a:alpha val="43137"/>
                    </a:srgbClr>
                  </a:outerShdw>
                </a:effectLst>
                <a:latin typeface="AR CENA" panose="02000000000000000000" pitchFamily="2" charset="0"/>
              </a:rPr>
              <a:t> Viewing the Bible</a:t>
            </a:r>
          </a:p>
        </p:txBody>
      </p:sp>
    </p:spTree>
    <p:extLst>
      <p:ext uri="{BB962C8B-B14F-4D97-AF65-F5344CB8AC3E}">
        <p14:creationId xmlns:p14="http://schemas.microsoft.com/office/powerpoint/2010/main" val="31129427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48C0-F62C-4878-B67B-67E33E7320C2}"/>
              </a:ext>
            </a:extLst>
          </p:cNvPr>
          <p:cNvSpPr>
            <a:spLocks noGrp="1"/>
          </p:cNvSpPr>
          <p:nvPr>
            <p:ph type="ctrTitle"/>
          </p:nvPr>
        </p:nvSpPr>
        <p:spPr>
          <a:xfrm>
            <a:off x="1000668" y="363915"/>
            <a:ext cx="7971881" cy="1343299"/>
          </a:xfrm>
        </p:spPr>
        <p:txBody>
          <a:bodyPr>
            <a:normAutofit/>
          </a:bodyPr>
          <a:lstStyle/>
          <a:p>
            <a:pPr algn="ctr"/>
            <a:r>
              <a:rPr lang="en-US" sz="7200" dirty="0">
                <a:solidFill>
                  <a:schemeClr val="accent1">
                    <a:lumMod val="40000"/>
                    <a:lumOff val="60000"/>
                  </a:schemeClr>
                </a:solidFill>
                <a:effectLst>
                  <a:outerShdw blurRad="38100" dist="38100" dir="2700000" algn="tl">
                    <a:srgbClr val="000000">
                      <a:alpha val="43137"/>
                    </a:srgbClr>
                  </a:outerShdw>
                </a:effectLst>
                <a:latin typeface="AR CENA" panose="02000000000000000000" pitchFamily="2" charset="0"/>
              </a:rPr>
              <a:t>The Bible as a Whole</a:t>
            </a:r>
          </a:p>
        </p:txBody>
      </p:sp>
      <p:pic>
        <p:nvPicPr>
          <p:cNvPr id="4" name="Picture 2" descr="http://www.kingjamesbibleonline.org/images/king-james-bible.png">
            <a:extLst>
              <a:ext uri="{FF2B5EF4-FFF2-40B4-BE49-F238E27FC236}">
                <a16:creationId xmlns:a16="http://schemas.microsoft.com/office/drawing/2014/main" id="{B71DB8BB-2A38-4247-8F88-9E452942C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6055" y="682028"/>
            <a:ext cx="2632436" cy="11732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7BB3FC6-A109-4270-8054-DBA3D01606CE}"/>
              </a:ext>
            </a:extLst>
          </p:cNvPr>
          <p:cNvSpPr txBox="1"/>
          <p:nvPr/>
        </p:nvSpPr>
        <p:spPr>
          <a:xfrm>
            <a:off x="8972548" y="2149154"/>
            <a:ext cx="3219451" cy="584775"/>
          </a:xfrm>
          <a:prstGeom prst="rect">
            <a:avLst/>
          </a:prstGeom>
          <a:noFill/>
          <a:ln>
            <a:noFill/>
          </a:ln>
        </p:spPr>
        <p:txBody>
          <a:bodyPr wrap="square" rtlCol="0">
            <a:spAutoFit/>
          </a:bodyPr>
          <a:lstStyle/>
          <a:p>
            <a:pPr algn="ctr"/>
            <a:r>
              <a:rPr lang="en-US" sz="3200" i="1" dirty="0">
                <a:solidFill>
                  <a:schemeClr val="accent1">
                    <a:lumMod val="75000"/>
                  </a:schemeClr>
                </a:solidFill>
                <a:latin typeface="AR CENA" panose="02000000000000000000" pitchFamily="2" charset="0"/>
              </a:rPr>
              <a:t>(God’s Eternal Plan)</a:t>
            </a:r>
          </a:p>
        </p:txBody>
      </p:sp>
      <p:sp>
        <p:nvSpPr>
          <p:cNvPr id="3" name="TextBox 2">
            <a:extLst>
              <a:ext uri="{FF2B5EF4-FFF2-40B4-BE49-F238E27FC236}">
                <a16:creationId xmlns:a16="http://schemas.microsoft.com/office/drawing/2014/main" id="{3AC42C56-2CEB-4339-8404-BD4452488F27}"/>
              </a:ext>
            </a:extLst>
          </p:cNvPr>
          <p:cNvSpPr txBox="1"/>
          <p:nvPr/>
        </p:nvSpPr>
        <p:spPr>
          <a:xfrm>
            <a:off x="1411739" y="2247439"/>
            <a:ext cx="7149737" cy="3139321"/>
          </a:xfrm>
          <a:prstGeom prst="rect">
            <a:avLst/>
          </a:prstGeom>
          <a:noFill/>
        </p:spPr>
        <p:txBody>
          <a:bodyPr wrap="square" rtlCol="0">
            <a:spAutoFit/>
          </a:bodyPr>
          <a:lstStyle/>
          <a:p>
            <a:pPr marL="571500" indent="-571500">
              <a:lnSpc>
                <a:spcPct val="150000"/>
              </a:lnSpc>
              <a:buFont typeface="+mj-lt"/>
              <a:buAutoNum type="romanUcPeriod"/>
            </a:pPr>
            <a:r>
              <a:rPr lang="en-US" sz="4400" dirty="0">
                <a:effectLst>
                  <a:outerShdw blurRad="38100" dist="38100" dir="2700000" algn="tl">
                    <a:srgbClr val="000000">
                      <a:alpha val="43137"/>
                    </a:srgbClr>
                  </a:outerShdw>
                </a:effectLst>
                <a:latin typeface="AR CENA" panose="02000000000000000000" pitchFamily="2" charset="0"/>
              </a:rPr>
              <a:t>God Has an Eternal Plan</a:t>
            </a:r>
            <a:endParaRPr lang="en-US" sz="4400" dirty="0">
              <a:solidFill>
                <a:schemeClr val="bg2">
                  <a:lumMod val="75000"/>
                  <a:lumOff val="25000"/>
                </a:schemeClr>
              </a:solidFill>
              <a:effectLst>
                <a:outerShdw blurRad="38100" dist="38100" dir="2700000" algn="tl">
                  <a:srgbClr val="000000">
                    <a:alpha val="43137"/>
                  </a:srgbClr>
                </a:outerShdw>
              </a:effectLst>
              <a:latin typeface="AR CENA" panose="02000000000000000000" pitchFamily="2" charset="0"/>
            </a:endParaRPr>
          </a:p>
          <a:p>
            <a:pPr marL="571500" indent="-571500">
              <a:lnSpc>
                <a:spcPct val="150000"/>
              </a:lnSpc>
              <a:buFont typeface="+mj-lt"/>
              <a:buAutoNum type="romanUcPeriod"/>
            </a:pPr>
            <a:r>
              <a:rPr lang="en-US" sz="4400" dirty="0">
                <a:solidFill>
                  <a:schemeClr val="bg2">
                    <a:lumMod val="75000"/>
                    <a:lumOff val="25000"/>
                  </a:schemeClr>
                </a:solidFill>
                <a:effectLst>
                  <a:outerShdw blurRad="38100" dist="38100" dir="2700000" algn="tl">
                    <a:srgbClr val="000000">
                      <a:alpha val="43137"/>
                    </a:srgbClr>
                  </a:outerShdw>
                </a:effectLst>
                <a:latin typeface="AR CENA" panose="02000000000000000000" pitchFamily="2" charset="0"/>
              </a:rPr>
              <a:t>The Eternal Plan is the Theme</a:t>
            </a:r>
          </a:p>
          <a:p>
            <a:pPr marL="571500" indent="-571500">
              <a:lnSpc>
                <a:spcPct val="150000"/>
              </a:lnSpc>
              <a:buFont typeface="+mj-lt"/>
              <a:buAutoNum type="romanUcPeriod"/>
            </a:pPr>
            <a:r>
              <a:rPr lang="en-US" sz="4400" dirty="0">
                <a:solidFill>
                  <a:schemeClr val="bg2">
                    <a:lumMod val="75000"/>
                    <a:lumOff val="25000"/>
                  </a:schemeClr>
                </a:solidFill>
                <a:effectLst>
                  <a:outerShdw blurRad="38100" dist="38100" dir="2700000" algn="tl">
                    <a:srgbClr val="000000">
                      <a:alpha val="43137"/>
                    </a:srgbClr>
                  </a:outerShdw>
                </a:effectLst>
                <a:latin typeface="AR CENA" panose="02000000000000000000" pitchFamily="2" charset="0"/>
              </a:rPr>
              <a:t> Viewing the Bible</a:t>
            </a:r>
          </a:p>
        </p:txBody>
      </p:sp>
    </p:spTree>
    <p:extLst>
      <p:ext uri="{BB962C8B-B14F-4D97-AF65-F5344CB8AC3E}">
        <p14:creationId xmlns:p14="http://schemas.microsoft.com/office/powerpoint/2010/main" val="13053234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798854" y="3508307"/>
            <a:ext cx="6574970" cy="707886"/>
          </a:xfrm>
          <a:prstGeom prst="rect">
            <a:avLst/>
          </a:prstGeom>
          <a:noFill/>
        </p:spPr>
        <p:txBody>
          <a:bodyPr wrap="square" rtlCol="0">
            <a:spAutoFit/>
          </a:bodyPr>
          <a:lstStyle/>
          <a:p>
            <a:pPr algn="ctr"/>
            <a:r>
              <a:rPr lang="en-US" sz="4000" dirty="0">
                <a:latin typeface="AR CENA" panose="02000000000000000000" pitchFamily="2" charset="0"/>
              </a:rPr>
              <a:t>God Has an Eternal Plan</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74397B8-B98F-4A78-9493-2879E0950D94}"/>
              </a:ext>
            </a:extLst>
          </p:cNvPr>
          <p:cNvSpPr txBox="1"/>
          <p:nvPr/>
        </p:nvSpPr>
        <p:spPr>
          <a:xfrm>
            <a:off x="1887076" y="375196"/>
            <a:ext cx="9542923" cy="1815882"/>
          </a:xfrm>
          <a:prstGeom prst="rect">
            <a:avLst/>
          </a:prstGeom>
          <a:noFill/>
        </p:spPr>
        <p:txBody>
          <a:bodyPr wrap="square" rtlCol="0">
            <a:spAutoFit/>
          </a:bodyPr>
          <a:lstStyle/>
          <a:p>
            <a:pPr marL="457200" indent="-457200">
              <a:buFont typeface="+mj-lt"/>
              <a:buAutoNum type="alphaUcPeriod"/>
            </a:pPr>
            <a:r>
              <a:rPr lang="en-US" sz="2800" b="1" u="sng" dirty="0"/>
              <a:t>God has a plan that is eternal</a:t>
            </a:r>
          </a:p>
          <a:p>
            <a:pPr marL="971550" lvl="1" indent="-514350">
              <a:buFont typeface="+mj-lt"/>
              <a:buAutoNum type="arabicPeriod"/>
            </a:pPr>
            <a:r>
              <a:rPr lang="en-US" sz="2800" i="1" dirty="0"/>
              <a:t>Eph. 1:4, 9</a:t>
            </a:r>
          </a:p>
          <a:p>
            <a:pPr marL="971550" lvl="1" indent="-514350">
              <a:buFont typeface="+mj-lt"/>
              <a:buAutoNum type="arabicPeriod"/>
            </a:pPr>
            <a:r>
              <a:rPr lang="en-US" sz="2800" i="1" dirty="0"/>
              <a:t>Eph. 3:10-11</a:t>
            </a:r>
          </a:p>
          <a:p>
            <a:pPr marL="971550" lvl="1" indent="-514350">
              <a:buFont typeface="+mj-lt"/>
              <a:buAutoNum type="arabicPeriod"/>
            </a:pPr>
            <a:r>
              <a:rPr lang="en-US" sz="2800" i="1" dirty="0"/>
              <a:t>Means – in God’s mind before creation (Gen. 1:1)</a:t>
            </a:r>
          </a:p>
        </p:txBody>
      </p:sp>
      <p:grpSp>
        <p:nvGrpSpPr>
          <p:cNvPr id="13" name="Group 12">
            <a:extLst>
              <a:ext uri="{FF2B5EF4-FFF2-40B4-BE49-F238E27FC236}">
                <a16:creationId xmlns:a16="http://schemas.microsoft.com/office/drawing/2014/main" id="{AB0F3FF0-8E29-43ED-A168-74F1D7AE53DF}"/>
              </a:ext>
            </a:extLst>
          </p:cNvPr>
          <p:cNvGrpSpPr/>
          <p:nvPr/>
        </p:nvGrpSpPr>
        <p:grpSpPr>
          <a:xfrm>
            <a:off x="1488559" y="2690889"/>
            <a:ext cx="9441711" cy="1521834"/>
            <a:chOff x="1488559" y="2690889"/>
            <a:chExt cx="9441711" cy="1521834"/>
          </a:xfrm>
        </p:grpSpPr>
        <p:cxnSp>
          <p:nvCxnSpPr>
            <p:cNvPr id="4" name="Straight Arrow Connector 3">
              <a:extLst>
                <a:ext uri="{FF2B5EF4-FFF2-40B4-BE49-F238E27FC236}">
                  <a16:creationId xmlns:a16="http://schemas.microsoft.com/office/drawing/2014/main" id="{6F5B59EE-6084-4015-807A-5C7570FAF070}"/>
                </a:ext>
              </a:extLst>
            </p:cNvPr>
            <p:cNvCxnSpPr/>
            <p:nvPr/>
          </p:nvCxnSpPr>
          <p:spPr>
            <a:xfrm>
              <a:off x="1488559" y="3429000"/>
              <a:ext cx="9441711" cy="0"/>
            </a:xfrm>
            <a:prstGeom prst="straightConnector1">
              <a:avLst/>
            </a:prstGeom>
            <a:ln w="762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8AE108C-D3DD-40D6-BD5F-FA906DA08F48}"/>
                </a:ext>
              </a:extLst>
            </p:cNvPr>
            <p:cNvSpPr txBox="1"/>
            <p:nvPr/>
          </p:nvSpPr>
          <p:spPr>
            <a:xfrm>
              <a:off x="1679943" y="2710435"/>
              <a:ext cx="2020186" cy="461665"/>
            </a:xfrm>
            <a:prstGeom prst="rect">
              <a:avLst/>
            </a:prstGeom>
            <a:noFill/>
          </p:spPr>
          <p:txBody>
            <a:bodyPr wrap="square" rtlCol="0">
              <a:spAutoFit/>
            </a:bodyPr>
            <a:lstStyle/>
            <a:p>
              <a:pPr algn="ctr"/>
              <a:r>
                <a:rPr lang="en-US" sz="2400" dirty="0"/>
                <a:t>Creation</a:t>
              </a:r>
            </a:p>
          </p:txBody>
        </p:sp>
        <p:sp>
          <p:nvSpPr>
            <p:cNvPr id="8" name="Rectangle 7">
              <a:extLst>
                <a:ext uri="{FF2B5EF4-FFF2-40B4-BE49-F238E27FC236}">
                  <a16:creationId xmlns:a16="http://schemas.microsoft.com/office/drawing/2014/main" id="{C2FA5F64-BE41-4980-96B3-5EA2764D38A8}"/>
                </a:ext>
              </a:extLst>
            </p:cNvPr>
            <p:cNvSpPr/>
            <p:nvPr/>
          </p:nvSpPr>
          <p:spPr>
            <a:xfrm>
              <a:off x="2583711" y="3172100"/>
              <a:ext cx="106325" cy="552891"/>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371F123-DCE0-4A13-AEE0-7420C788B1D5}"/>
                </a:ext>
              </a:extLst>
            </p:cNvPr>
            <p:cNvSpPr/>
            <p:nvPr/>
          </p:nvSpPr>
          <p:spPr>
            <a:xfrm>
              <a:off x="9501964" y="3152554"/>
              <a:ext cx="106325" cy="552891"/>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27A2181-B8AD-4223-A245-7F8BACB7AE51}"/>
                </a:ext>
              </a:extLst>
            </p:cNvPr>
            <p:cNvSpPr txBox="1"/>
            <p:nvPr/>
          </p:nvSpPr>
          <p:spPr>
            <a:xfrm>
              <a:off x="8598196" y="2690889"/>
              <a:ext cx="2020186" cy="461665"/>
            </a:xfrm>
            <a:prstGeom prst="rect">
              <a:avLst/>
            </a:prstGeom>
            <a:noFill/>
          </p:spPr>
          <p:txBody>
            <a:bodyPr wrap="square" rtlCol="0">
              <a:spAutoFit/>
            </a:bodyPr>
            <a:lstStyle/>
            <a:p>
              <a:pPr algn="ctr"/>
              <a:r>
                <a:rPr lang="en-US" sz="2400" dirty="0"/>
                <a:t>End of Time</a:t>
              </a:r>
            </a:p>
          </p:txBody>
        </p:sp>
        <p:sp>
          <p:nvSpPr>
            <p:cNvPr id="11" name="TextBox 10">
              <a:extLst>
                <a:ext uri="{FF2B5EF4-FFF2-40B4-BE49-F238E27FC236}">
                  <a16:creationId xmlns:a16="http://schemas.microsoft.com/office/drawing/2014/main" id="{4C8932D1-B2EF-494F-9754-430B0CB6DB1B}"/>
                </a:ext>
              </a:extLst>
            </p:cNvPr>
            <p:cNvSpPr txBox="1"/>
            <p:nvPr/>
          </p:nvSpPr>
          <p:spPr>
            <a:xfrm>
              <a:off x="1626780" y="3751058"/>
              <a:ext cx="2020186" cy="461665"/>
            </a:xfrm>
            <a:prstGeom prst="rect">
              <a:avLst/>
            </a:prstGeom>
            <a:noFill/>
          </p:spPr>
          <p:txBody>
            <a:bodyPr wrap="square" rtlCol="0">
              <a:spAutoFit/>
            </a:bodyPr>
            <a:lstStyle/>
            <a:p>
              <a:pPr algn="ctr"/>
              <a:r>
                <a:rPr lang="en-US" sz="2400" dirty="0"/>
                <a:t>(Gen. 1:1)</a:t>
              </a:r>
            </a:p>
          </p:txBody>
        </p:sp>
        <p:sp>
          <p:nvSpPr>
            <p:cNvPr id="12" name="TextBox 11">
              <a:extLst>
                <a:ext uri="{FF2B5EF4-FFF2-40B4-BE49-F238E27FC236}">
                  <a16:creationId xmlns:a16="http://schemas.microsoft.com/office/drawing/2014/main" id="{8307E904-4F68-4DAF-9502-FAC0354DC53D}"/>
                </a:ext>
              </a:extLst>
            </p:cNvPr>
            <p:cNvSpPr txBox="1"/>
            <p:nvPr/>
          </p:nvSpPr>
          <p:spPr>
            <a:xfrm>
              <a:off x="8545036" y="3751058"/>
              <a:ext cx="2020186" cy="461665"/>
            </a:xfrm>
            <a:prstGeom prst="rect">
              <a:avLst/>
            </a:prstGeom>
            <a:noFill/>
          </p:spPr>
          <p:txBody>
            <a:bodyPr wrap="square" rtlCol="0">
              <a:spAutoFit/>
            </a:bodyPr>
            <a:lstStyle/>
            <a:p>
              <a:pPr algn="ctr"/>
              <a:r>
                <a:rPr lang="en-US" sz="2400" dirty="0"/>
                <a:t>(2 Pet. 3:10)</a:t>
              </a:r>
            </a:p>
          </p:txBody>
        </p:sp>
      </p:grpSp>
      <p:sp>
        <p:nvSpPr>
          <p:cNvPr id="14" name="TextBox 13">
            <a:extLst>
              <a:ext uri="{FF2B5EF4-FFF2-40B4-BE49-F238E27FC236}">
                <a16:creationId xmlns:a16="http://schemas.microsoft.com/office/drawing/2014/main" id="{36684C0D-FF96-4AE4-A230-901DABCB78D0}"/>
              </a:ext>
            </a:extLst>
          </p:cNvPr>
          <p:cNvSpPr txBox="1"/>
          <p:nvPr/>
        </p:nvSpPr>
        <p:spPr>
          <a:xfrm>
            <a:off x="1668323" y="4928533"/>
            <a:ext cx="9005777" cy="954107"/>
          </a:xfrm>
          <a:prstGeom prst="rect">
            <a:avLst/>
          </a:prstGeom>
          <a:solidFill>
            <a:schemeClr val="bg2">
              <a:lumMod val="25000"/>
              <a:lumOff val="75000"/>
            </a:schemeClr>
          </a:solidFill>
        </p:spPr>
        <p:txBody>
          <a:bodyPr wrap="square" rtlCol="0">
            <a:spAutoFit/>
          </a:bodyPr>
          <a:lstStyle/>
          <a:p>
            <a:pPr algn="ctr"/>
            <a:r>
              <a:rPr lang="en-US" sz="2800" i="1" dirty="0">
                <a:solidFill>
                  <a:schemeClr val="bg2"/>
                </a:solidFill>
              </a:rPr>
              <a:t>God has not been going in different directions</a:t>
            </a:r>
          </a:p>
          <a:p>
            <a:pPr algn="ctr"/>
            <a:r>
              <a:rPr lang="en-US" sz="2800" i="1" dirty="0">
                <a:solidFill>
                  <a:schemeClr val="bg2"/>
                </a:solidFill>
              </a:rPr>
              <a:t>But has always had a goal or plan </a:t>
            </a:r>
          </a:p>
        </p:txBody>
      </p:sp>
    </p:spTree>
    <p:extLst>
      <p:ext uri="{BB962C8B-B14F-4D97-AF65-F5344CB8AC3E}">
        <p14:creationId xmlns:p14="http://schemas.microsoft.com/office/powerpoint/2010/main" val="9722005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arn(outVertical)">
                                      <p:cBhvr>
                                        <p:cTn id="28" dur="175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798854" y="3508307"/>
            <a:ext cx="6574970" cy="707886"/>
          </a:xfrm>
          <a:prstGeom prst="rect">
            <a:avLst/>
          </a:prstGeom>
          <a:noFill/>
        </p:spPr>
        <p:txBody>
          <a:bodyPr wrap="square" rtlCol="0">
            <a:spAutoFit/>
          </a:bodyPr>
          <a:lstStyle/>
          <a:p>
            <a:pPr algn="ctr"/>
            <a:r>
              <a:rPr lang="en-US" sz="4000" dirty="0">
                <a:latin typeface="AR CENA" panose="02000000000000000000" pitchFamily="2" charset="0"/>
              </a:rPr>
              <a:t>God Has an Eternal Plan</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74397B8-B98F-4A78-9493-2879E0950D94}"/>
              </a:ext>
            </a:extLst>
          </p:cNvPr>
          <p:cNvSpPr txBox="1"/>
          <p:nvPr/>
        </p:nvSpPr>
        <p:spPr>
          <a:xfrm>
            <a:off x="1887076" y="375196"/>
            <a:ext cx="9542923" cy="1969770"/>
          </a:xfrm>
          <a:prstGeom prst="rect">
            <a:avLst/>
          </a:prstGeom>
          <a:noFill/>
        </p:spPr>
        <p:txBody>
          <a:bodyPr wrap="square" rtlCol="0">
            <a:spAutoFit/>
          </a:bodyPr>
          <a:lstStyle/>
          <a:p>
            <a:pPr marL="457200" indent="-457200">
              <a:buFont typeface="+mj-lt"/>
              <a:buAutoNum type="alphaUcPeriod"/>
            </a:pPr>
            <a:r>
              <a:rPr lang="en-US" sz="2800" b="1" u="sng" dirty="0"/>
              <a:t>God has a plan that is eternal</a:t>
            </a:r>
          </a:p>
          <a:p>
            <a:pPr marL="457200" indent="-457200">
              <a:buFont typeface="+mj-lt"/>
              <a:buAutoNum type="alphaUcPeriod"/>
            </a:pPr>
            <a:endParaRPr lang="en-US" sz="1000" b="1" u="sng" dirty="0"/>
          </a:p>
          <a:p>
            <a:pPr marL="457200" indent="-457200">
              <a:buFont typeface="+mj-lt"/>
              <a:buAutoNum type="alphaUcPeriod"/>
            </a:pPr>
            <a:r>
              <a:rPr lang="en-US" sz="2800" b="1" u="sng" dirty="0"/>
              <a:t>Need to understand the whole of God’s plan</a:t>
            </a:r>
          </a:p>
          <a:p>
            <a:pPr marL="971550" lvl="1" indent="-514350">
              <a:buFont typeface="+mj-lt"/>
              <a:buAutoNum type="arabicPeriod"/>
            </a:pPr>
            <a:r>
              <a:rPr lang="en-US" sz="2800" i="1" dirty="0"/>
              <a:t>The parts or elements of the whole  must be understood in relation to the whole</a:t>
            </a:r>
          </a:p>
        </p:txBody>
      </p:sp>
    </p:spTree>
    <p:extLst>
      <p:ext uri="{BB962C8B-B14F-4D97-AF65-F5344CB8AC3E}">
        <p14:creationId xmlns:p14="http://schemas.microsoft.com/office/powerpoint/2010/main" val="9590402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D09954-326B-4547-8C75-85CE3A144403}"/>
              </a:ext>
            </a:extLst>
          </p:cNvPr>
          <p:cNvSpPr txBox="1"/>
          <p:nvPr/>
        </p:nvSpPr>
        <p:spPr>
          <a:xfrm>
            <a:off x="1796901" y="498372"/>
            <a:ext cx="8665535" cy="550920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“In order to understand </a:t>
            </a:r>
            <a:r>
              <a:rPr lang="en-US" sz="3200" i="1" dirty="0">
                <a:latin typeface="Times New Roman" panose="02020603050405020304" pitchFamily="18" charset="0"/>
                <a:cs typeface="Times New Roman" panose="02020603050405020304" pitchFamily="18" charset="0"/>
              </a:rPr>
              <a:t>fully</a:t>
            </a:r>
            <a:r>
              <a:rPr lang="en-US" sz="3200" dirty="0">
                <a:latin typeface="Times New Roman" panose="02020603050405020304" pitchFamily="18" charset="0"/>
                <a:cs typeface="Times New Roman" panose="02020603050405020304" pitchFamily="18" charset="0"/>
              </a:rPr>
              <a:t> and </a:t>
            </a:r>
            <a:r>
              <a:rPr lang="en-US" sz="3200" i="1" dirty="0">
                <a:latin typeface="Times New Roman" panose="02020603050405020304" pitchFamily="18" charset="0"/>
                <a:cs typeface="Times New Roman" panose="02020603050405020304" pitchFamily="18" charset="0"/>
              </a:rPr>
              <a:t>perfectly</a:t>
            </a:r>
            <a:r>
              <a:rPr lang="en-US" sz="3200" dirty="0">
                <a:latin typeface="Times New Roman" panose="02020603050405020304" pitchFamily="18" charset="0"/>
                <a:cs typeface="Times New Roman" panose="02020603050405020304" pitchFamily="18" charset="0"/>
              </a:rPr>
              <a:t> any one part or element of a system, it is necessary to have, in the first place, a general and comprehensive knowledge of the whole. The several elements must be viewed and considered in their </a:t>
            </a:r>
            <a:r>
              <a:rPr lang="en-US" sz="3200" i="1" dirty="0">
                <a:latin typeface="Times New Roman" panose="02020603050405020304" pitchFamily="18" charset="0"/>
                <a:cs typeface="Times New Roman" panose="02020603050405020304" pitchFamily="18" charset="0"/>
              </a:rPr>
              <a:t>relations</a:t>
            </a:r>
            <a:r>
              <a:rPr lang="en-US" sz="3200" dirty="0">
                <a:latin typeface="Times New Roman" panose="02020603050405020304" pitchFamily="18" charset="0"/>
                <a:cs typeface="Times New Roman" panose="02020603050405020304" pitchFamily="18" charset="0"/>
              </a:rPr>
              <a:t> to each other and to the whole scheme or system of which they are the component and constituent parts. Nothing exist in a perfectly independent and isolated state.”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Robert Milligan, </a:t>
            </a:r>
            <a:r>
              <a:rPr lang="en-US" sz="3200" i="1" dirty="0">
                <a:latin typeface="Times New Roman" panose="02020603050405020304" pitchFamily="18" charset="0"/>
                <a:cs typeface="Times New Roman" panose="02020603050405020304" pitchFamily="18" charset="0"/>
              </a:rPr>
              <a:t>The Scheme of Redemption</a:t>
            </a:r>
            <a:r>
              <a:rPr lang="en-US" sz="3200" dirty="0">
                <a:latin typeface="Times New Roman" panose="02020603050405020304" pitchFamily="18" charset="0"/>
                <a:cs typeface="Times New Roman" panose="02020603050405020304" pitchFamily="18" charset="0"/>
              </a:rPr>
              <a:t>, xi</a:t>
            </a:r>
          </a:p>
        </p:txBody>
      </p:sp>
      <p:pic>
        <p:nvPicPr>
          <p:cNvPr id="3" name="Picture 2">
            <a:extLst>
              <a:ext uri="{FF2B5EF4-FFF2-40B4-BE49-F238E27FC236}">
                <a16:creationId xmlns:a16="http://schemas.microsoft.com/office/drawing/2014/main" id="{BA66233F-C0F9-45A4-8850-27A6259B1055}"/>
              </a:ext>
            </a:extLst>
          </p:cNvPr>
          <p:cNvPicPr>
            <a:picLocks noChangeAspect="1"/>
          </p:cNvPicPr>
          <p:nvPr/>
        </p:nvPicPr>
        <p:blipFill>
          <a:blip r:embed="rId2"/>
          <a:stretch>
            <a:fillRect/>
          </a:stretch>
        </p:blipFill>
        <p:spPr>
          <a:xfrm rot="20863620">
            <a:off x="10861790" y="212847"/>
            <a:ext cx="1200517" cy="1919042"/>
          </a:xfrm>
          <a:prstGeom prst="rect">
            <a:avLst/>
          </a:prstGeom>
        </p:spPr>
      </p:pic>
      <p:pic>
        <p:nvPicPr>
          <p:cNvPr id="3074" name="Picture 2" descr="Related image">
            <a:extLst>
              <a:ext uri="{FF2B5EF4-FFF2-40B4-BE49-F238E27FC236}">
                <a16:creationId xmlns:a16="http://schemas.microsoft.com/office/drawing/2014/main" id="{E9CC550C-AE1C-4048-B8E0-3A0B09344D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959" y="107179"/>
            <a:ext cx="1304635" cy="16471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5768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798854" y="3508307"/>
            <a:ext cx="6574970" cy="707886"/>
          </a:xfrm>
          <a:prstGeom prst="rect">
            <a:avLst/>
          </a:prstGeom>
          <a:noFill/>
        </p:spPr>
        <p:txBody>
          <a:bodyPr wrap="square" rtlCol="0">
            <a:spAutoFit/>
          </a:bodyPr>
          <a:lstStyle/>
          <a:p>
            <a:pPr algn="ctr"/>
            <a:r>
              <a:rPr lang="en-US" sz="4000" dirty="0">
                <a:latin typeface="AR CENA" panose="02000000000000000000" pitchFamily="2" charset="0"/>
              </a:rPr>
              <a:t>God Has an Eternal Plan</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74397B8-B98F-4A78-9493-2879E0950D94}"/>
              </a:ext>
            </a:extLst>
          </p:cNvPr>
          <p:cNvSpPr txBox="1"/>
          <p:nvPr/>
        </p:nvSpPr>
        <p:spPr>
          <a:xfrm>
            <a:off x="1887076" y="375196"/>
            <a:ext cx="9542923" cy="2400657"/>
          </a:xfrm>
          <a:prstGeom prst="rect">
            <a:avLst/>
          </a:prstGeom>
          <a:noFill/>
        </p:spPr>
        <p:txBody>
          <a:bodyPr wrap="square" rtlCol="0">
            <a:spAutoFit/>
          </a:bodyPr>
          <a:lstStyle/>
          <a:p>
            <a:pPr marL="457200" indent="-457200">
              <a:buFont typeface="+mj-lt"/>
              <a:buAutoNum type="alphaUcPeriod"/>
            </a:pPr>
            <a:r>
              <a:rPr lang="en-US" sz="2800" b="1" u="sng" dirty="0"/>
              <a:t>God has a plan that is eternal</a:t>
            </a:r>
          </a:p>
          <a:p>
            <a:pPr marL="457200" indent="-457200">
              <a:buFont typeface="+mj-lt"/>
              <a:buAutoNum type="alphaUcPeriod"/>
            </a:pPr>
            <a:endParaRPr lang="en-US" sz="1000" b="1" u="sng" dirty="0"/>
          </a:p>
          <a:p>
            <a:pPr marL="457200" indent="-457200">
              <a:buFont typeface="+mj-lt"/>
              <a:buAutoNum type="alphaUcPeriod"/>
            </a:pPr>
            <a:r>
              <a:rPr lang="en-US" sz="2800" b="1" u="sng" dirty="0"/>
              <a:t>Need to understand the whole of God’s plan</a:t>
            </a:r>
          </a:p>
          <a:p>
            <a:pPr marL="971550" lvl="1" indent="-514350">
              <a:buFont typeface="+mj-lt"/>
              <a:buAutoNum type="arabicPeriod"/>
            </a:pPr>
            <a:r>
              <a:rPr lang="en-US" sz="2800" i="1" dirty="0"/>
              <a:t>The parts or elements of the whole  must be understood in relation to the whole</a:t>
            </a:r>
          </a:p>
          <a:p>
            <a:pPr marL="971550" lvl="1" indent="-514350">
              <a:buFont typeface="+mj-lt"/>
              <a:buAutoNum type="arabicPeriod"/>
            </a:pPr>
            <a:r>
              <a:rPr lang="en-US" sz="2800" i="1" dirty="0"/>
              <a:t>Must see the Bible as a unit</a:t>
            </a:r>
          </a:p>
        </p:txBody>
      </p:sp>
    </p:spTree>
    <p:extLst>
      <p:ext uri="{BB962C8B-B14F-4D97-AF65-F5344CB8AC3E}">
        <p14:creationId xmlns:p14="http://schemas.microsoft.com/office/powerpoint/2010/main" val="42531296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D09954-326B-4547-8C75-85CE3A144403}"/>
              </a:ext>
            </a:extLst>
          </p:cNvPr>
          <p:cNvSpPr txBox="1"/>
          <p:nvPr/>
        </p:nvSpPr>
        <p:spPr>
          <a:xfrm>
            <a:off x="1796901" y="498372"/>
            <a:ext cx="8665535" cy="403187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“And just so it is with respect to the Bible. It, too, is a unit. Its primary, general, and ultimate object is to develop one great and glorious System of Divine wisdom, justice, goodness, mercy, and love, through Jesus Christ, for the redemption of fallen man.”</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Robert Milligan, </a:t>
            </a:r>
            <a:r>
              <a:rPr lang="en-US" sz="3200" i="1" dirty="0">
                <a:latin typeface="Times New Roman" panose="02020603050405020304" pitchFamily="18" charset="0"/>
                <a:cs typeface="Times New Roman" panose="02020603050405020304" pitchFamily="18" charset="0"/>
              </a:rPr>
              <a:t>The Scheme of Redemption</a:t>
            </a:r>
            <a:r>
              <a:rPr lang="en-US" sz="3200" dirty="0">
                <a:latin typeface="Times New Roman" panose="02020603050405020304" pitchFamily="18" charset="0"/>
                <a:cs typeface="Times New Roman" panose="02020603050405020304" pitchFamily="18" charset="0"/>
              </a:rPr>
              <a:t>, xii</a:t>
            </a:r>
          </a:p>
        </p:txBody>
      </p:sp>
      <p:pic>
        <p:nvPicPr>
          <p:cNvPr id="3" name="Picture 2">
            <a:extLst>
              <a:ext uri="{FF2B5EF4-FFF2-40B4-BE49-F238E27FC236}">
                <a16:creationId xmlns:a16="http://schemas.microsoft.com/office/drawing/2014/main" id="{BA66233F-C0F9-45A4-8850-27A6259B1055}"/>
              </a:ext>
            </a:extLst>
          </p:cNvPr>
          <p:cNvPicPr>
            <a:picLocks noChangeAspect="1"/>
          </p:cNvPicPr>
          <p:nvPr/>
        </p:nvPicPr>
        <p:blipFill>
          <a:blip r:embed="rId2"/>
          <a:stretch>
            <a:fillRect/>
          </a:stretch>
        </p:blipFill>
        <p:spPr>
          <a:xfrm rot="20863620">
            <a:off x="10861790" y="212847"/>
            <a:ext cx="1200517" cy="1919042"/>
          </a:xfrm>
          <a:prstGeom prst="rect">
            <a:avLst/>
          </a:prstGeom>
        </p:spPr>
      </p:pic>
      <p:pic>
        <p:nvPicPr>
          <p:cNvPr id="3074" name="Picture 2" descr="Related image">
            <a:extLst>
              <a:ext uri="{FF2B5EF4-FFF2-40B4-BE49-F238E27FC236}">
                <a16:creationId xmlns:a16="http://schemas.microsoft.com/office/drawing/2014/main" id="{E9CC550C-AE1C-4048-B8E0-3A0B09344D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959" y="107179"/>
            <a:ext cx="1304635" cy="16471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6223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798854" y="3508307"/>
            <a:ext cx="6574970" cy="707886"/>
          </a:xfrm>
          <a:prstGeom prst="rect">
            <a:avLst/>
          </a:prstGeom>
          <a:noFill/>
        </p:spPr>
        <p:txBody>
          <a:bodyPr wrap="square" rtlCol="0">
            <a:spAutoFit/>
          </a:bodyPr>
          <a:lstStyle/>
          <a:p>
            <a:pPr algn="ctr"/>
            <a:r>
              <a:rPr lang="en-US" sz="4000" dirty="0">
                <a:latin typeface="AR CENA" panose="02000000000000000000" pitchFamily="2" charset="0"/>
              </a:rPr>
              <a:t>God Has an Eternal Plan</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74397B8-B98F-4A78-9493-2879E0950D94}"/>
              </a:ext>
            </a:extLst>
          </p:cNvPr>
          <p:cNvSpPr txBox="1"/>
          <p:nvPr/>
        </p:nvSpPr>
        <p:spPr>
          <a:xfrm>
            <a:off x="1887076" y="375196"/>
            <a:ext cx="9542923" cy="5262979"/>
          </a:xfrm>
          <a:prstGeom prst="rect">
            <a:avLst/>
          </a:prstGeom>
          <a:noFill/>
        </p:spPr>
        <p:txBody>
          <a:bodyPr wrap="square" rtlCol="0">
            <a:spAutoFit/>
          </a:bodyPr>
          <a:lstStyle/>
          <a:p>
            <a:pPr marL="457200" indent="-457200">
              <a:buFont typeface="+mj-lt"/>
              <a:buAutoNum type="alphaUcPeriod"/>
            </a:pPr>
            <a:r>
              <a:rPr lang="en-US" sz="2800" b="1" u="sng" dirty="0"/>
              <a:t>God has a plan that is eternal</a:t>
            </a:r>
          </a:p>
          <a:p>
            <a:pPr marL="457200" indent="-457200">
              <a:buFont typeface="+mj-lt"/>
              <a:buAutoNum type="alphaUcPeriod"/>
            </a:pPr>
            <a:endParaRPr lang="en-US" sz="1000" b="1" u="sng" dirty="0"/>
          </a:p>
          <a:p>
            <a:pPr marL="457200" indent="-457200">
              <a:buFont typeface="+mj-lt"/>
              <a:buAutoNum type="alphaUcPeriod"/>
            </a:pPr>
            <a:r>
              <a:rPr lang="en-US" sz="2800" b="1" u="sng" dirty="0"/>
              <a:t>Need to understand the whole of God’s plan</a:t>
            </a:r>
          </a:p>
          <a:p>
            <a:pPr marL="457200" indent="-457200">
              <a:buFont typeface="+mj-lt"/>
              <a:buAutoNum type="alphaUcPeriod"/>
            </a:pPr>
            <a:endParaRPr lang="en-US" sz="1000" b="1" u="sng" dirty="0"/>
          </a:p>
          <a:p>
            <a:pPr marL="457200" indent="-457200">
              <a:buFont typeface="+mj-lt"/>
              <a:buAutoNum type="alphaUcPeriod"/>
            </a:pPr>
            <a:r>
              <a:rPr lang="en-US" sz="2800" b="1" u="sng" dirty="0"/>
              <a:t>God’s eternal plan = scheme of redemption</a:t>
            </a:r>
          </a:p>
          <a:p>
            <a:pPr marL="457200" indent="-457200">
              <a:buFont typeface="+mj-lt"/>
              <a:buAutoNum type="alphaUcPeriod"/>
            </a:pPr>
            <a:endParaRPr lang="en-US" sz="800" b="1" u="sng" dirty="0"/>
          </a:p>
          <a:p>
            <a:pPr marL="971550" lvl="1" indent="-514350">
              <a:buFont typeface="+mj-lt"/>
              <a:buAutoNum type="arabicPeriod"/>
            </a:pPr>
            <a:r>
              <a:rPr lang="en-US" sz="2800" i="1" dirty="0"/>
              <a:t>Ephesians 2 – Objective of God’s eternal plan</a:t>
            </a:r>
          </a:p>
          <a:p>
            <a:pPr marL="971550" lvl="1" indent="-514350">
              <a:buFont typeface="+mj-lt"/>
              <a:buAutoNum type="arabicPeriod"/>
            </a:pPr>
            <a:r>
              <a:rPr lang="en-US" sz="2800" i="1" dirty="0"/>
              <a:t>This is the theme of the Bible</a:t>
            </a:r>
          </a:p>
          <a:p>
            <a:pPr marL="971550" lvl="1" indent="-514350">
              <a:buFont typeface="+mj-lt"/>
              <a:buAutoNum type="arabicPeriod"/>
            </a:pPr>
            <a:r>
              <a:rPr lang="en-US" sz="2800" i="1" dirty="0"/>
              <a:t>This explains why some things are included in the Bible and others are not</a:t>
            </a:r>
          </a:p>
          <a:p>
            <a:pPr marL="1428750" lvl="2" indent="-514350">
              <a:buFont typeface="Arial" panose="020B0604020202020204" pitchFamily="34" charset="0"/>
              <a:buChar char="•"/>
            </a:pPr>
            <a:r>
              <a:rPr lang="en-US" sz="2800" dirty="0"/>
              <a:t>What is </a:t>
            </a:r>
            <a:r>
              <a:rPr lang="en-US" sz="2800" dirty="0">
                <a:solidFill>
                  <a:schemeClr val="accent1">
                    <a:lumMod val="40000"/>
                    <a:lumOff val="60000"/>
                  </a:schemeClr>
                </a:solidFill>
              </a:rPr>
              <a:t>included</a:t>
            </a:r>
            <a:r>
              <a:rPr lang="en-US" sz="2800" dirty="0"/>
              <a:t> – because it in some way pertains to the theme or purpose</a:t>
            </a:r>
          </a:p>
          <a:p>
            <a:pPr marL="1428750" lvl="2" indent="-514350">
              <a:buFont typeface="Arial" panose="020B0604020202020204" pitchFamily="34" charset="0"/>
              <a:buChar char="•"/>
            </a:pPr>
            <a:r>
              <a:rPr lang="en-US" sz="2800" dirty="0"/>
              <a:t>What is </a:t>
            </a:r>
            <a:r>
              <a:rPr lang="en-US" sz="2800" dirty="0">
                <a:solidFill>
                  <a:schemeClr val="accent1">
                    <a:lumMod val="40000"/>
                    <a:lumOff val="60000"/>
                  </a:schemeClr>
                </a:solidFill>
              </a:rPr>
              <a:t>not included </a:t>
            </a:r>
            <a:r>
              <a:rPr lang="en-US" sz="2800" dirty="0"/>
              <a:t>– because it doesn’t pertain to the theme or purpose</a:t>
            </a:r>
          </a:p>
        </p:txBody>
      </p:sp>
    </p:spTree>
    <p:extLst>
      <p:ext uri="{BB962C8B-B14F-4D97-AF65-F5344CB8AC3E}">
        <p14:creationId xmlns:p14="http://schemas.microsoft.com/office/powerpoint/2010/main" val="21462668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1000"/>
                                        <p:tgtEl>
                                          <p:spTgt spid="2">
                                            <p:txEl>
                                              <p:pRg st="6" end="6"/>
                                            </p:txEl>
                                          </p:spTgt>
                                        </p:tgtEl>
                                      </p:cBhvr>
                                    </p:animEffect>
                                    <p:anim calcmode="lin" valueType="num">
                                      <p:cBhvr>
                                        <p:cTn id="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7" end="7"/>
                                            </p:txEl>
                                          </p:spTgt>
                                        </p:tgtEl>
                                        <p:attrNameLst>
                                          <p:attrName>style.visibility</p:attrName>
                                        </p:attrNameLst>
                                      </p:cBhvr>
                                      <p:to>
                                        <p:strVal val="visible"/>
                                      </p:to>
                                    </p:set>
                                    <p:animEffect transition="in" filter="fade">
                                      <p:cBhvr>
                                        <p:cTn id="14" dur="1000"/>
                                        <p:tgtEl>
                                          <p:spTgt spid="2">
                                            <p:txEl>
                                              <p:pRg st="7" end="7"/>
                                            </p:txEl>
                                          </p:spTgt>
                                        </p:tgtEl>
                                      </p:cBhvr>
                                    </p:animEffect>
                                    <p:anim calcmode="lin" valueType="num">
                                      <p:cBhvr>
                                        <p:cTn id="15"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fade">
                                      <p:cBhvr>
                                        <p:cTn id="21" dur="1000"/>
                                        <p:tgtEl>
                                          <p:spTgt spid="2">
                                            <p:txEl>
                                              <p:pRg st="8" end="8"/>
                                            </p:txEl>
                                          </p:spTgt>
                                        </p:tgtEl>
                                      </p:cBhvr>
                                    </p:animEffect>
                                    <p:anim calcmode="lin" valueType="num">
                                      <p:cBhvr>
                                        <p:cTn id="22"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9" end="9"/>
                                            </p:txEl>
                                          </p:spTgt>
                                        </p:tgtEl>
                                        <p:attrNameLst>
                                          <p:attrName>style.visibility</p:attrName>
                                        </p:attrNameLst>
                                      </p:cBhvr>
                                      <p:to>
                                        <p:strVal val="visible"/>
                                      </p:to>
                                    </p:set>
                                    <p:animEffect transition="in" filter="fade">
                                      <p:cBhvr>
                                        <p:cTn id="28" dur="1000"/>
                                        <p:tgtEl>
                                          <p:spTgt spid="2">
                                            <p:txEl>
                                              <p:pRg st="9" end="9"/>
                                            </p:txEl>
                                          </p:spTgt>
                                        </p:tgtEl>
                                      </p:cBhvr>
                                    </p:animEffect>
                                    <p:anim calcmode="lin" valueType="num">
                                      <p:cBhvr>
                                        <p:cTn id="2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animEffect transition="in" filter="fade">
                                      <p:cBhvr>
                                        <p:cTn id="35" dur="1000"/>
                                        <p:tgtEl>
                                          <p:spTgt spid="2">
                                            <p:txEl>
                                              <p:pRg st="10" end="10"/>
                                            </p:txEl>
                                          </p:spTgt>
                                        </p:tgtEl>
                                      </p:cBhvr>
                                    </p:animEffect>
                                    <p:anim calcmode="lin" valueType="num">
                                      <p:cBhvr>
                                        <p:cTn id="36"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48C0-F62C-4878-B67B-67E33E7320C2}"/>
              </a:ext>
            </a:extLst>
          </p:cNvPr>
          <p:cNvSpPr>
            <a:spLocks noGrp="1"/>
          </p:cNvSpPr>
          <p:nvPr>
            <p:ph type="ctrTitle"/>
          </p:nvPr>
        </p:nvSpPr>
        <p:spPr>
          <a:xfrm>
            <a:off x="1000668" y="363915"/>
            <a:ext cx="7971881" cy="1343299"/>
          </a:xfrm>
        </p:spPr>
        <p:txBody>
          <a:bodyPr>
            <a:normAutofit/>
          </a:bodyPr>
          <a:lstStyle/>
          <a:p>
            <a:pPr algn="ctr"/>
            <a:r>
              <a:rPr lang="en-US" sz="7200" dirty="0">
                <a:solidFill>
                  <a:schemeClr val="accent1">
                    <a:lumMod val="40000"/>
                    <a:lumOff val="60000"/>
                  </a:schemeClr>
                </a:solidFill>
                <a:effectLst>
                  <a:outerShdw blurRad="38100" dist="38100" dir="2700000" algn="tl">
                    <a:srgbClr val="000000">
                      <a:alpha val="43137"/>
                    </a:srgbClr>
                  </a:outerShdw>
                </a:effectLst>
                <a:latin typeface="AR CENA" panose="02000000000000000000" pitchFamily="2" charset="0"/>
              </a:rPr>
              <a:t>The Bible as a Whole</a:t>
            </a:r>
          </a:p>
        </p:txBody>
      </p:sp>
      <p:pic>
        <p:nvPicPr>
          <p:cNvPr id="4" name="Picture 2" descr="http://www.kingjamesbibleonline.org/images/king-james-bible.png">
            <a:extLst>
              <a:ext uri="{FF2B5EF4-FFF2-40B4-BE49-F238E27FC236}">
                <a16:creationId xmlns:a16="http://schemas.microsoft.com/office/drawing/2014/main" id="{B71DB8BB-2A38-4247-8F88-9E452942C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6055" y="682028"/>
            <a:ext cx="2632436" cy="11732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7BB3FC6-A109-4270-8054-DBA3D01606CE}"/>
              </a:ext>
            </a:extLst>
          </p:cNvPr>
          <p:cNvSpPr txBox="1"/>
          <p:nvPr/>
        </p:nvSpPr>
        <p:spPr>
          <a:xfrm>
            <a:off x="8972548" y="2149154"/>
            <a:ext cx="3219451" cy="584775"/>
          </a:xfrm>
          <a:prstGeom prst="rect">
            <a:avLst/>
          </a:prstGeom>
          <a:noFill/>
          <a:ln>
            <a:noFill/>
          </a:ln>
        </p:spPr>
        <p:txBody>
          <a:bodyPr wrap="square" rtlCol="0">
            <a:spAutoFit/>
          </a:bodyPr>
          <a:lstStyle/>
          <a:p>
            <a:pPr algn="ctr"/>
            <a:r>
              <a:rPr lang="en-US" sz="3200" i="1" dirty="0">
                <a:solidFill>
                  <a:schemeClr val="accent1">
                    <a:lumMod val="75000"/>
                  </a:schemeClr>
                </a:solidFill>
                <a:latin typeface="AR CENA" panose="02000000000000000000" pitchFamily="2" charset="0"/>
              </a:rPr>
              <a:t>(God’s Eternal Plan)</a:t>
            </a:r>
          </a:p>
        </p:txBody>
      </p:sp>
      <p:sp>
        <p:nvSpPr>
          <p:cNvPr id="3" name="TextBox 2">
            <a:extLst>
              <a:ext uri="{FF2B5EF4-FFF2-40B4-BE49-F238E27FC236}">
                <a16:creationId xmlns:a16="http://schemas.microsoft.com/office/drawing/2014/main" id="{3AC42C56-2CEB-4339-8404-BD4452488F27}"/>
              </a:ext>
            </a:extLst>
          </p:cNvPr>
          <p:cNvSpPr txBox="1"/>
          <p:nvPr/>
        </p:nvSpPr>
        <p:spPr>
          <a:xfrm>
            <a:off x="1411739" y="2247439"/>
            <a:ext cx="7149737" cy="3139321"/>
          </a:xfrm>
          <a:prstGeom prst="rect">
            <a:avLst/>
          </a:prstGeom>
          <a:noFill/>
        </p:spPr>
        <p:txBody>
          <a:bodyPr wrap="square" rtlCol="0">
            <a:spAutoFit/>
          </a:bodyPr>
          <a:lstStyle/>
          <a:p>
            <a:pPr marL="571500" indent="-571500">
              <a:lnSpc>
                <a:spcPct val="150000"/>
              </a:lnSpc>
              <a:buFont typeface="+mj-lt"/>
              <a:buAutoNum type="romanUcPeriod"/>
            </a:pPr>
            <a:r>
              <a:rPr lang="en-US" sz="4400" dirty="0">
                <a:solidFill>
                  <a:schemeClr val="bg2">
                    <a:lumMod val="75000"/>
                    <a:lumOff val="25000"/>
                  </a:schemeClr>
                </a:solidFill>
                <a:effectLst>
                  <a:outerShdw blurRad="38100" dist="38100" dir="2700000" algn="tl">
                    <a:srgbClr val="000000">
                      <a:alpha val="43137"/>
                    </a:srgbClr>
                  </a:outerShdw>
                </a:effectLst>
                <a:latin typeface="AR CENA" panose="02000000000000000000" pitchFamily="2" charset="0"/>
              </a:rPr>
              <a:t>God Has an Eternal Plan</a:t>
            </a:r>
          </a:p>
          <a:p>
            <a:pPr marL="571500" indent="-571500">
              <a:lnSpc>
                <a:spcPct val="150000"/>
              </a:lnSpc>
              <a:buFont typeface="+mj-lt"/>
              <a:buAutoNum type="romanUcPeriod"/>
            </a:pPr>
            <a:r>
              <a:rPr lang="en-US" sz="4400" dirty="0">
                <a:effectLst>
                  <a:outerShdw blurRad="38100" dist="38100" dir="2700000" algn="tl">
                    <a:srgbClr val="000000">
                      <a:alpha val="43137"/>
                    </a:srgbClr>
                  </a:outerShdw>
                </a:effectLst>
                <a:latin typeface="AR CENA" panose="02000000000000000000" pitchFamily="2" charset="0"/>
              </a:rPr>
              <a:t>The Eternal Plan is the Theme</a:t>
            </a:r>
            <a:endParaRPr lang="en-US" sz="4400" dirty="0">
              <a:solidFill>
                <a:schemeClr val="bg2">
                  <a:lumMod val="75000"/>
                  <a:lumOff val="25000"/>
                </a:schemeClr>
              </a:solidFill>
              <a:effectLst>
                <a:outerShdw blurRad="38100" dist="38100" dir="2700000" algn="tl">
                  <a:srgbClr val="000000">
                    <a:alpha val="43137"/>
                  </a:srgbClr>
                </a:outerShdw>
              </a:effectLst>
              <a:latin typeface="AR CENA" panose="02000000000000000000" pitchFamily="2" charset="0"/>
            </a:endParaRPr>
          </a:p>
          <a:p>
            <a:pPr marL="571500" indent="-571500">
              <a:lnSpc>
                <a:spcPct val="150000"/>
              </a:lnSpc>
              <a:buFont typeface="+mj-lt"/>
              <a:buAutoNum type="romanUcPeriod"/>
            </a:pPr>
            <a:r>
              <a:rPr lang="en-US" sz="4400" dirty="0">
                <a:solidFill>
                  <a:schemeClr val="bg2">
                    <a:lumMod val="75000"/>
                    <a:lumOff val="25000"/>
                  </a:schemeClr>
                </a:solidFill>
                <a:effectLst>
                  <a:outerShdw blurRad="38100" dist="38100" dir="2700000" algn="tl">
                    <a:srgbClr val="000000">
                      <a:alpha val="43137"/>
                    </a:srgbClr>
                  </a:outerShdw>
                </a:effectLst>
                <a:latin typeface="AR CENA" panose="02000000000000000000" pitchFamily="2" charset="0"/>
              </a:rPr>
              <a:t> Viewing the Bible</a:t>
            </a:r>
          </a:p>
        </p:txBody>
      </p:sp>
    </p:spTree>
    <p:extLst>
      <p:ext uri="{BB962C8B-B14F-4D97-AF65-F5344CB8AC3E}">
        <p14:creationId xmlns:p14="http://schemas.microsoft.com/office/powerpoint/2010/main" val="28576253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2677656"/>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971550" lvl="1" indent="-514350">
              <a:buFont typeface="+mj-lt"/>
              <a:buAutoNum type="arabicPeriod"/>
            </a:pPr>
            <a:r>
              <a:rPr lang="en-US" sz="2800" i="1" dirty="0"/>
              <a:t>Given a law (Gen. 2:17)</a:t>
            </a:r>
          </a:p>
          <a:p>
            <a:pPr marL="971550" lvl="1" indent="-514350">
              <a:buFont typeface="+mj-lt"/>
              <a:buAutoNum type="arabicPeriod"/>
            </a:pPr>
            <a:r>
              <a:rPr lang="en-US" sz="2800" i="1" dirty="0"/>
              <a:t>Law was violated (Gen. 3:1-6)</a:t>
            </a:r>
          </a:p>
          <a:p>
            <a:pPr marL="971550" lvl="1" indent="-514350">
              <a:buFont typeface="+mj-lt"/>
              <a:buAutoNum type="arabicPeriod"/>
            </a:pPr>
            <a:r>
              <a:rPr lang="en-US" sz="2800" i="1" dirty="0"/>
              <a:t>Thus, man sinned (1 </a:t>
            </a:r>
            <a:r>
              <a:rPr lang="en-US" sz="2800" i="1" dirty="0" err="1"/>
              <a:t>Jno</a:t>
            </a:r>
            <a:r>
              <a:rPr lang="en-US" sz="2800" i="1" dirty="0"/>
              <a:t> 3:4)</a:t>
            </a:r>
          </a:p>
          <a:p>
            <a:pPr marL="971550" lvl="1" indent="-514350">
              <a:buFont typeface="+mj-lt"/>
              <a:buAutoNum type="arabicPeriod"/>
            </a:pPr>
            <a:r>
              <a:rPr lang="en-US" sz="2800" i="1" dirty="0"/>
              <a:t>Man dies spiritually (Rom. 5:12)</a:t>
            </a:r>
          </a:p>
          <a:p>
            <a:pPr marL="971550" lvl="1" indent="-514350">
              <a:buFont typeface="+mj-lt"/>
              <a:buAutoNum type="arabicPeriod"/>
            </a:pPr>
            <a:r>
              <a:rPr lang="en-US" sz="2800" i="1" dirty="0"/>
              <a:t>Remedy is needed (Rom. 7:24-25)</a:t>
            </a:r>
          </a:p>
        </p:txBody>
      </p:sp>
    </p:spTree>
    <p:extLst>
      <p:ext uri="{BB962C8B-B14F-4D97-AF65-F5344CB8AC3E}">
        <p14:creationId xmlns:p14="http://schemas.microsoft.com/office/powerpoint/2010/main" val="15200637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1077218"/>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457200" indent="-457200">
              <a:buFont typeface="+mj-lt"/>
              <a:buAutoNum type="alphaUcPeriod"/>
            </a:pPr>
            <a:endParaRPr lang="en-US" sz="800" b="1" u="sng" dirty="0"/>
          </a:p>
          <a:p>
            <a:pPr marL="457200" indent="-457200">
              <a:buFont typeface="+mj-lt"/>
              <a:buAutoNum type="alphaUcPeriod"/>
            </a:pPr>
            <a:r>
              <a:rPr lang="en-US" sz="2800" b="1" u="sng" dirty="0"/>
              <a:t>Promise of a redeemer</a:t>
            </a:r>
            <a:r>
              <a:rPr lang="en-US" sz="2800" b="1" dirty="0"/>
              <a:t> (Gen. 3:15)</a:t>
            </a:r>
            <a:endParaRPr lang="en-US" sz="2800" b="1" u="sng" dirty="0"/>
          </a:p>
        </p:txBody>
      </p:sp>
      <p:sp>
        <p:nvSpPr>
          <p:cNvPr id="5" name="TextBox 4">
            <a:extLst>
              <a:ext uri="{FF2B5EF4-FFF2-40B4-BE49-F238E27FC236}">
                <a16:creationId xmlns:a16="http://schemas.microsoft.com/office/drawing/2014/main" id="{29CD070C-39BE-4CE6-94AE-D1936DFC95F0}"/>
              </a:ext>
            </a:extLst>
          </p:cNvPr>
          <p:cNvSpPr txBox="1"/>
          <p:nvPr/>
        </p:nvSpPr>
        <p:spPr>
          <a:xfrm>
            <a:off x="2331136" y="1567985"/>
            <a:ext cx="7933765" cy="1200329"/>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1">
                    <a:lumMod val="20000"/>
                    <a:lumOff val="80000"/>
                  </a:schemeClr>
                </a:solidFill>
                <a:effectLst/>
                <a:uLnTx/>
                <a:uFillTx/>
                <a:latin typeface="Times New Roman" panose="02020603050405020304" pitchFamily="18" charset="0"/>
                <a:ea typeface="+mn-ea"/>
                <a:cs typeface="Times New Roman" panose="02020603050405020304" pitchFamily="18" charset="0"/>
              </a:rPr>
              <a:t>“And I will put enmity Between you and the woman, And between your seed and her Seed; </a:t>
            </a:r>
            <a:r>
              <a:rPr kumimoji="0" lang="en-US" sz="2400" b="1" i="0" u="none" strike="noStrike" kern="1200" cap="none" spc="0" normalizeH="0" baseline="0" noProof="0" dirty="0">
                <a:ln>
                  <a:noFill/>
                </a:ln>
                <a:solidFill>
                  <a:schemeClr val="accent1">
                    <a:lumMod val="20000"/>
                    <a:lumOff val="80000"/>
                  </a:schemeClr>
                </a:solidFill>
                <a:effectLst/>
                <a:uLnTx/>
                <a:uFillTx/>
                <a:latin typeface="Times New Roman" panose="02020603050405020304" pitchFamily="18" charset="0"/>
                <a:ea typeface="+mn-ea"/>
                <a:cs typeface="Times New Roman" panose="02020603050405020304" pitchFamily="18" charset="0"/>
              </a:rPr>
              <a:t>He shall bruise your head</a:t>
            </a:r>
            <a:r>
              <a:rPr kumimoji="0" lang="en-US" sz="2400" b="0" i="0" u="none" strike="noStrike" kern="1200" cap="none" spc="0" normalizeH="0" baseline="0" noProof="0" dirty="0">
                <a:ln>
                  <a:noFill/>
                </a:ln>
                <a:solidFill>
                  <a:schemeClr val="accent1">
                    <a:lumMod val="20000"/>
                    <a:lumOff val="80000"/>
                  </a:schemeClr>
                </a:solidFill>
                <a:effectLst/>
                <a:uLnTx/>
                <a:uFillTx/>
                <a:latin typeface="Times New Roman" panose="02020603050405020304" pitchFamily="18" charset="0"/>
                <a:ea typeface="+mn-ea"/>
                <a:cs typeface="Times New Roman" panose="02020603050405020304" pitchFamily="18" charset="0"/>
              </a:rPr>
              <a:t>, And </a:t>
            </a:r>
            <a:r>
              <a:rPr kumimoji="0" lang="en-US" sz="2400" b="1" i="0" u="none" strike="noStrike" kern="1200" cap="none" spc="0" normalizeH="0" baseline="0" noProof="0" dirty="0">
                <a:ln>
                  <a:noFill/>
                </a:ln>
                <a:solidFill>
                  <a:schemeClr val="accent1">
                    <a:lumMod val="20000"/>
                    <a:lumOff val="80000"/>
                  </a:schemeClr>
                </a:solidFill>
                <a:effectLst/>
                <a:uLnTx/>
                <a:uFillTx/>
                <a:latin typeface="Times New Roman" panose="02020603050405020304" pitchFamily="18" charset="0"/>
                <a:ea typeface="+mn-ea"/>
                <a:cs typeface="Times New Roman" panose="02020603050405020304" pitchFamily="18" charset="0"/>
              </a:rPr>
              <a:t>you shall bruise His heel</a:t>
            </a:r>
            <a:r>
              <a:rPr kumimoji="0" lang="en-US" sz="2400" b="0" i="0" u="none" strike="noStrike" kern="1200" cap="none" spc="0" normalizeH="0" baseline="0" noProof="0" dirty="0">
                <a:ln>
                  <a:noFill/>
                </a:ln>
                <a:solidFill>
                  <a:schemeClr val="accent1">
                    <a:lumMod val="20000"/>
                    <a:lumOff val="80000"/>
                  </a:schemeClr>
                </a:solidFill>
                <a:effectLst/>
                <a:uLnTx/>
                <a:uFillTx/>
                <a:latin typeface="Times New Roman" panose="02020603050405020304" pitchFamily="18" charset="0"/>
                <a:ea typeface="+mn-ea"/>
                <a:cs typeface="Times New Roman" panose="02020603050405020304" pitchFamily="18" charset="0"/>
              </a:rPr>
              <a:t>.”</a:t>
            </a:r>
          </a:p>
        </p:txBody>
      </p:sp>
      <p:pic>
        <p:nvPicPr>
          <p:cNvPr id="8" name="Picture 4" descr="http://1.bp.blogspot.com/-mhwyezwUYDU/Td32i_9bmzI/AAAAAAAALGE/VYGfsLrbLdo/s1600/headheel%255B1%255D.jpg">
            <a:extLst>
              <a:ext uri="{FF2B5EF4-FFF2-40B4-BE49-F238E27FC236}">
                <a16:creationId xmlns:a16="http://schemas.microsoft.com/office/drawing/2014/main" id="{50E988C5-63E0-4514-8567-3032729ACE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4812" y="2943224"/>
            <a:ext cx="3762375" cy="3914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AF4DF72-1719-464A-9295-11C3D83647A4}"/>
              </a:ext>
            </a:extLst>
          </p:cNvPr>
          <p:cNvSpPr txBox="1"/>
          <p:nvPr/>
        </p:nvSpPr>
        <p:spPr>
          <a:xfrm>
            <a:off x="5686331" y="3796086"/>
            <a:ext cx="1532964" cy="461665"/>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Christ</a:t>
            </a:r>
          </a:p>
        </p:txBody>
      </p:sp>
      <p:sp>
        <p:nvSpPr>
          <p:cNvPr id="10" name="TextBox 9">
            <a:extLst>
              <a:ext uri="{FF2B5EF4-FFF2-40B4-BE49-F238E27FC236}">
                <a16:creationId xmlns:a16="http://schemas.microsoft.com/office/drawing/2014/main" id="{364C5714-09B2-4FA1-AC86-21668DC8CB03}"/>
              </a:ext>
            </a:extLst>
          </p:cNvPr>
          <p:cNvSpPr txBox="1"/>
          <p:nvPr/>
        </p:nvSpPr>
        <p:spPr>
          <a:xfrm rot="2491378">
            <a:off x="4867944" y="5213279"/>
            <a:ext cx="970466" cy="461665"/>
          </a:xfrm>
          <a:prstGeom prst="rect">
            <a:avLst/>
          </a:prstGeom>
          <a:solidFill>
            <a:srgbClr val="FFFFFF">
              <a:alpha val="80000"/>
            </a:srgbClr>
          </a:solid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Satan</a:t>
            </a:r>
          </a:p>
        </p:txBody>
      </p:sp>
      <p:sp>
        <p:nvSpPr>
          <p:cNvPr id="11" name="Curved Left Arrow 5">
            <a:extLst>
              <a:ext uri="{FF2B5EF4-FFF2-40B4-BE49-F238E27FC236}">
                <a16:creationId xmlns:a16="http://schemas.microsoft.com/office/drawing/2014/main" id="{A1730FA4-0CDD-4E8A-8A34-59829D3E3CC1}"/>
              </a:ext>
            </a:extLst>
          </p:cNvPr>
          <p:cNvSpPr/>
          <p:nvPr/>
        </p:nvSpPr>
        <p:spPr>
          <a:xfrm rot="518074">
            <a:off x="7740212" y="4967662"/>
            <a:ext cx="1155719" cy="1887054"/>
          </a:xfrm>
          <a:prstGeom prst="curvedLeftArrow">
            <a:avLst/>
          </a:prstGeom>
          <a:solidFill>
            <a:schemeClr val="tx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Curved Left Arrow 9">
            <a:extLst>
              <a:ext uri="{FF2B5EF4-FFF2-40B4-BE49-F238E27FC236}">
                <a16:creationId xmlns:a16="http://schemas.microsoft.com/office/drawing/2014/main" id="{69BEE686-EFE2-415C-90E4-0E682917DDF3}"/>
              </a:ext>
            </a:extLst>
          </p:cNvPr>
          <p:cNvSpPr/>
          <p:nvPr/>
        </p:nvSpPr>
        <p:spPr>
          <a:xfrm rot="901272" flipH="1" flipV="1">
            <a:off x="3771059" y="4289111"/>
            <a:ext cx="1124699" cy="1924505"/>
          </a:xfrm>
          <a:prstGeom prst="curvedLeftArrow">
            <a:avLst/>
          </a:prstGeom>
          <a:solidFill>
            <a:schemeClr val="tx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0999E57D-8723-40ED-905B-B271F5BBEA8B}"/>
              </a:ext>
            </a:extLst>
          </p:cNvPr>
          <p:cNvSpPr txBox="1"/>
          <p:nvPr/>
        </p:nvSpPr>
        <p:spPr>
          <a:xfrm>
            <a:off x="8111593" y="5345491"/>
            <a:ext cx="2711517" cy="830997"/>
          </a:xfrm>
          <a:prstGeom prst="rect">
            <a:avLst/>
          </a:prstGeom>
          <a:solidFill>
            <a:srgbClr val="FFFF00">
              <a:alpha val="80000"/>
            </a:srgbClr>
          </a:solid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“bruise your head”</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(Resurrection)</a:t>
            </a:r>
          </a:p>
        </p:txBody>
      </p:sp>
      <p:sp>
        <p:nvSpPr>
          <p:cNvPr id="14" name="TextBox 13">
            <a:extLst>
              <a:ext uri="{FF2B5EF4-FFF2-40B4-BE49-F238E27FC236}">
                <a16:creationId xmlns:a16="http://schemas.microsoft.com/office/drawing/2014/main" id="{AE442BAD-E802-419A-9D87-4F9D410CFCC3}"/>
              </a:ext>
            </a:extLst>
          </p:cNvPr>
          <p:cNvSpPr txBox="1"/>
          <p:nvPr/>
        </p:nvSpPr>
        <p:spPr>
          <a:xfrm>
            <a:off x="2082413" y="4916409"/>
            <a:ext cx="2711517" cy="830997"/>
          </a:xfrm>
          <a:prstGeom prst="rect">
            <a:avLst/>
          </a:prstGeom>
          <a:solidFill>
            <a:srgbClr val="FFFF00">
              <a:alpha val="80000"/>
            </a:srgbClr>
          </a:solid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“bruise His heel”</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(Death)</a:t>
            </a:r>
          </a:p>
        </p:txBody>
      </p:sp>
    </p:spTree>
    <p:extLst>
      <p:ext uri="{BB962C8B-B14F-4D97-AF65-F5344CB8AC3E}">
        <p14:creationId xmlns:p14="http://schemas.microsoft.com/office/powerpoint/2010/main" val="31100099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animBg="1"/>
      <p:bldP spid="11" grpId="0" animBg="1"/>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2492990"/>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457200" indent="-457200">
              <a:buFont typeface="+mj-lt"/>
              <a:buAutoNum type="alphaUcPeriod"/>
            </a:pPr>
            <a:endParaRPr lang="en-US" sz="800" b="1" u="sng" dirty="0"/>
          </a:p>
          <a:p>
            <a:pPr marL="457200" indent="-457200">
              <a:buFont typeface="+mj-lt"/>
              <a:buAutoNum type="alphaUcPeriod"/>
            </a:pPr>
            <a:r>
              <a:rPr lang="en-US" sz="2800" b="1" u="sng" dirty="0"/>
              <a:t>Promise of a redeemer</a:t>
            </a:r>
            <a:r>
              <a:rPr lang="en-US" sz="2800" b="1" dirty="0"/>
              <a:t> (Gen. 3:15)</a:t>
            </a:r>
          </a:p>
          <a:p>
            <a:pPr marL="457200" indent="-457200">
              <a:buFont typeface="+mj-lt"/>
              <a:buAutoNum type="alphaUcPeriod"/>
            </a:pPr>
            <a:endParaRPr lang="en-US" sz="800" b="1" dirty="0"/>
          </a:p>
          <a:p>
            <a:pPr marL="457200" indent="-457200">
              <a:buFont typeface="+mj-lt"/>
              <a:buAutoNum type="alphaUcPeriod"/>
            </a:pPr>
            <a:r>
              <a:rPr lang="en-US" sz="2800" b="1" u="sng" dirty="0"/>
              <a:t>God built a nation</a:t>
            </a:r>
          </a:p>
          <a:p>
            <a:pPr marL="971550" lvl="1" indent="-514350">
              <a:buFont typeface="+mj-lt"/>
              <a:buAutoNum type="arabicPeriod"/>
            </a:pPr>
            <a:r>
              <a:rPr lang="en-US" sz="2800" i="1" dirty="0"/>
              <a:t>Man’s corruption led to man being scattered – developed into many nations (Gen. 6-11)</a:t>
            </a:r>
          </a:p>
        </p:txBody>
      </p:sp>
    </p:spTree>
    <p:extLst>
      <p:ext uri="{BB962C8B-B14F-4D97-AF65-F5344CB8AC3E}">
        <p14:creationId xmlns:p14="http://schemas.microsoft.com/office/powerpoint/2010/main" val="363192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descr="N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28" y="82716"/>
            <a:ext cx="9651943" cy="6692568"/>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9683" name="Rectangle 3"/>
          <p:cNvSpPr>
            <a:spLocks noGrp="1" noChangeArrowheads="1"/>
          </p:cNvSpPr>
          <p:nvPr>
            <p:ph type="title" idx="4294967295"/>
          </p:nvPr>
        </p:nvSpPr>
        <p:spPr>
          <a:xfrm rot="16200000">
            <a:off x="-2966485" y="3103784"/>
            <a:ext cx="7543800" cy="1431925"/>
          </a:xfrm>
        </p:spPr>
        <p:txBody>
          <a:bodyPr/>
          <a:lstStyle/>
          <a:p>
            <a:r>
              <a:rPr lang="en-US" sz="3600" dirty="0"/>
              <a:t>Nations – Descendants of Noah</a:t>
            </a:r>
          </a:p>
        </p:txBody>
      </p:sp>
    </p:spTree>
    <p:extLst>
      <p:ext uri="{BB962C8B-B14F-4D97-AF65-F5344CB8AC3E}">
        <p14:creationId xmlns:p14="http://schemas.microsoft.com/office/powerpoint/2010/main" val="20122145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E7DDAA-46F3-4045-A6BA-C6612A76764C}"/>
              </a:ext>
            </a:extLst>
          </p:cNvPr>
          <p:cNvPicPr>
            <a:picLocks noChangeAspect="1"/>
          </p:cNvPicPr>
          <p:nvPr/>
        </p:nvPicPr>
        <p:blipFill>
          <a:blip r:embed="rId2"/>
          <a:stretch>
            <a:fillRect/>
          </a:stretch>
        </p:blipFill>
        <p:spPr>
          <a:xfrm>
            <a:off x="1063809" y="135897"/>
            <a:ext cx="10225745" cy="6722103"/>
          </a:xfrm>
          <a:prstGeom prst="rect">
            <a:avLst/>
          </a:prstGeom>
        </p:spPr>
      </p:pic>
    </p:spTree>
    <p:extLst>
      <p:ext uri="{BB962C8B-B14F-4D97-AF65-F5344CB8AC3E}">
        <p14:creationId xmlns:p14="http://schemas.microsoft.com/office/powerpoint/2010/main" val="11168281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4216539"/>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457200" indent="-457200">
              <a:buFont typeface="+mj-lt"/>
              <a:buAutoNum type="alphaUcPeriod"/>
            </a:pPr>
            <a:endParaRPr lang="en-US" sz="800" b="1" u="sng" dirty="0"/>
          </a:p>
          <a:p>
            <a:pPr marL="457200" indent="-457200">
              <a:buFont typeface="+mj-lt"/>
              <a:buAutoNum type="alphaUcPeriod"/>
            </a:pPr>
            <a:r>
              <a:rPr lang="en-US" sz="2800" b="1" u="sng" dirty="0"/>
              <a:t>Promise of a redeemer</a:t>
            </a:r>
            <a:r>
              <a:rPr lang="en-US" sz="2800" b="1" dirty="0"/>
              <a:t> (Gen. 3:15)</a:t>
            </a:r>
          </a:p>
          <a:p>
            <a:pPr marL="457200" indent="-457200">
              <a:buFont typeface="+mj-lt"/>
              <a:buAutoNum type="alphaUcPeriod"/>
            </a:pPr>
            <a:endParaRPr lang="en-US" sz="800" b="1" dirty="0"/>
          </a:p>
          <a:p>
            <a:pPr marL="457200" indent="-457200">
              <a:buFont typeface="+mj-lt"/>
              <a:buAutoNum type="alphaUcPeriod"/>
            </a:pPr>
            <a:r>
              <a:rPr lang="en-US" sz="2800" b="1" u="sng" dirty="0"/>
              <a:t>God built a nation</a:t>
            </a:r>
          </a:p>
          <a:p>
            <a:pPr marL="971550" lvl="1" indent="-514350">
              <a:buFont typeface="+mj-lt"/>
              <a:buAutoNum type="arabicPeriod"/>
            </a:pPr>
            <a:r>
              <a:rPr lang="en-US" sz="2800" i="1" dirty="0"/>
              <a:t>Man’s corruption led to man being scattered – developed into many nations (Gen. 6-11)</a:t>
            </a:r>
          </a:p>
          <a:p>
            <a:pPr marL="971550" lvl="1" indent="-514350">
              <a:buFont typeface="+mj-lt"/>
              <a:buAutoNum type="arabicPeriod"/>
            </a:pPr>
            <a:r>
              <a:rPr lang="en-US" sz="2800" i="1" dirty="0"/>
              <a:t>God focused on one nation – Jews</a:t>
            </a:r>
          </a:p>
          <a:p>
            <a:pPr marL="1428750" lvl="2" indent="-514350">
              <a:buFont typeface="Wingdings" panose="05000000000000000000" pitchFamily="2" charset="2"/>
              <a:buChar char="ü"/>
            </a:pPr>
            <a:r>
              <a:rPr lang="en-US" sz="2800" dirty="0"/>
              <a:t>Promised Abraham to make a great nation of his family (Gen. 12:1-3)</a:t>
            </a:r>
          </a:p>
          <a:p>
            <a:pPr marL="1428750" lvl="2" indent="-514350">
              <a:buFont typeface="Wingdings" panose="05000000000000000000" pitchFamily="2" charset="2"/>
              <a:buChar char="ü"/>
            </a:pPr>
            <a:r>
              <a:rPr lang="en-US" sz="2800" dirty="0"/>
              <a:t>From this nation the redeemer would come</a:t>
            </a:r>
          </a:p>
        </p:txBody>
      </p:sp>
    </p:spTree>
    <p:extLst>
      <p:ext uri="{BB962C8B-B14F-4D97-AF65-F5344CB8AC3E}">
        <p14:creationId xmlns:p14="http://schemas.microsoft.com/office/powerpoint/2010/main" val="30675100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descr="N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28" y="82716"/>
            <a:ext cx="9651943" cy="6692568"/>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9683" name="Rectangle 3"/>
          <p:cNvSpPr>
            <a:spLocks noGrp="1" noChangeArrowheads="1"/>
          </p:cNvSpPr>
          <p:nvPr>
            <p:ph type="title" idx="4294967295"/>
          </p:nvPr>
        </p:nvSpPr>
        <p:spPr>
          <a:xfrm rot="16200000">
            <a:off x="-2966485" y="3103784"/>
            <a:ext cx="7543800" cy="1431925"/>
          </a:xfrm>
        </p:spPr>
        <p:txBody>
          <a:bodyPr/>
          <a:lstStyle/>
          <a:p>
            <a:r>
              <a:rPr lang="en-US" sz="3600" dirty="0"/>
              <a:t>Nations – Descendants of Noah</a:t>
            </a:r>
          </a:p>
        </p:txBody>
      </p:sp>
      <p:sp>
        <p:nvSpPr>
          <p:cNvPr id="2" name="Rectangle 1">
            <a:extLst>
              <a:ext uri="{FF2B5EF4-FFF2-40B4-BE49-F238E27FC236}">
                <a16:creationId xmlns:a16="http://schemas.microsoft.com/office/drawing/2014/main" id="{E144D602-8EE9-4C11-83CF-ED2F9084A5B0}"/>
              </a:ext>
            </a:extLst>
          </p:cNvPr>
          <p:cNvSpPr/>
          <p:nvPr/>
        </p:nvSpPr>
        <p:spPr>
          <a:xfrm>
            <a:off x="0" y="0"/>
            <a:ext cx="12192000" cy="6810154"/>
          </a:xfrm>
          <a:prstGeom prst="rect">
            <a:avLst/>
          </a:prstGeom>
          <a:solidFill>
            <a:srgbClr val="000000">
              <a:alpha val="6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62F7DB5B-CF87-4E93-B0B8-AE30E8F0AAFB}"/>
              </a:ext>
            </a:extLst>
          </p:cNvPr>
          <p:cNvGrpSpPr/>
          <p:nvPr/>
        </p:nvGrpSpPr>
        <p:grpSpPr>
          <a:xfrm>
            <a:off x="6315740" y="1350335"/>
            <a:ext cx="3785190" cy="2222206"/>
            <a:chOff x="6315740" y="1350335"/>
            <a:chExt cx="3785190" cy="2222206"/>
          </a:xfrm>
        </p:grpSpPr>
        <p:sp>
          <p:nvSpPr>
            <p:cNvPr id="7" name="Freeform: Shape 6">
              <a:extLst>
                <a:ext uri="{FF2B5EF4-FFF2-40B4-BE49-F238E27FC236}">
                  <a16:creationId xmlns:a16="http://schemas.microsoft.com/office/drawing/2014/main" id="{0131EF83-2F84-4AFF-A5E8-2F8D4F68F104}"/>
                </a:ext>
              </a:extLst>
            </p:cNvPr>
            <p:cNvSpPr/>
            <p:nvPr/>
          </p:nvSpPr>
          <p:spPr>
            <a:xfrm>
              <a:off x="6453963" y="1541721"/>
              <a:ext cx="2700670" cy="2020186"/>
            </a:xfrm>
            <a:custGeom>
              <a:avLst/>
              <a:gdLst>
                <a:gd name="connsiteX0" fmla="*/ 1765004 w 2700670"/>
                <a:gd name="connsiteY0" fmla="*/ 0 h 2020186"/>
                <a:gd name="connsiteX1" fmla="*/ 0 w 2700670"/>
                <a:gd name="connsiteY1" fmla="*/ 1626781 h 2020186"/>
                <a:gd name="connsiteX2" fmla="*/ 74428 w 2700670"/>
                <a:gd name="connsiteY2" fmla="*/ 2009553 h 2020186"/>
                <a:gd name="connsiteX3" fmla="*/ 2700670 w 2700670"/>
                <a:gd name="connsiteY3" fmla="*/ 2020186 h 2020186"/>
                <a:gd name="connsiteX4" fmla="*/ 1765004 w 2700670"/>
                <a:gd name="connsiteY4" fmla="*/ 0 h 2020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0670" h="2020186">
                  <a:moveTo>
                    <a:pt x="1765004" y="0"/>
                  </a:moveTo>
                  <a:lnTo>
                    <a:pt x="0" y="1626781"/>
                  </a:lnTo>
                  <a:lnTo>
                    <a:pt x="74428" y="2009553"/>
                  </a:lnTo>
                  <a:lnTo>
                    <a:pt x="2700670" y="2020186"/>
                  </a:lnTo>
                  <a:lnTo>
                    <a:pt x="1765004" y="0"/>
                  </a:lnTo>
                  <a:close/>
                </a:path>
              </a:pathLst>
            </a:custGeom>
            <a:solidFill>
              <a:schemeClr val="tx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9047E0A5-92CE-4AE7-87A9-15CDB03BFF6C}"/>
                </a:ext>
              </a:extLst>
            </p:cNvPr>
            <p:cNvSpPr/>
            <p:nvPr/>
          </p:nvSpPr>
          <p:spPr>
            <a:xfrm>
              <a:off x="6315740" y="3133947"/>
              <a:ext cx="432390" cy="43859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38C2A3D-1A1A-4508-A05F-4824D914C46F}"/>
                </a:ext>
              </a:extLst>
            </p:cNvPr>
            <p:cNvSpPr/>
            <p:nvPr/>
          </p:nvSpPr>
          <p:spPr>
            <a:xfrm>
              <a:off x="7623544" y="1350335"/>
              <a:ext cx="2477386" cy="2222205"/>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Narrow" panose="020B0606020202030204" pitchFamily="34" charset="0"/>
                </a:rPr>
                <a:t>Abraham’s</a:t>
              </a:r>
            </a:p>
            <a:p>
              <a:pPr algn="ctr"/>
              <a:r>
                <a:rPr lang="en-US" sz="2800" b="1" dirty="0">
                  <a:solidFill>
                    <a:schemeClr val="bg1"/>
                  </a:solidFill>
                  <a:latin typeface="Arial Narrow" panose="020B0606020202030204" pitchFamily="34" charset="0"/>
                </a:rPr>
                <a:t>Family</a:t>
              </a:r>
            </a:p>
            <a:p>
              <a:pPr algn="ctr"/>
              <a:endParaRPr lang="en-US" sz="1400" b="1" dirty="0">
                <a:solidFill>
                  <a:schemeClr val="bg1"/>
                </a:solidFill>
                <a:latin typeface="Arial Narrow" panose="020B0606020202030204" pitchFamily="34" charset="0"/>
              </a:endParaRPr>
            </a:p>
            <a:p>
              <a:pPr algn="ctr"/>
              <a:r>
                <a:rPr lang="en-US" sz="2800" b="1" dirty="0">
                  <a:solidFill>
                    <a:schemeClr val="bg1"/>
                  </a:solidFill>
                  <a:latin typeface="Arial Narrow" panose="020B0606020202030204" pitchFamily="34" charset="0"/>
                </a:rPr>
                <a:t>Jews / Hebrews</a:t>
              </a:r>
            </a:p>
          </p:txBody>
        </p:sp>
      </p:grpSp>
    </p:spTree>
    <p:extLst>
      <p:ext uri="{BB962C8B-B14F-4D97-AF65-F5344CB8AC3E}">
        <p14:creationId xmlns:p14="http://schemas.microsoft.com/office/powerpoint/2010/main" val="37390097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anim calcmode="lin" valueType="num">
                                      <p:cBhvr>
                                        <p:cTn id="15" dur="500" fill="hold"/>
                                        <p:tgtEl>
                                          <p:spTgt spid="8"/>
                                        </p:tgtEl>
                                        <p:attrNameLst>
                                          <p:attrName>ppt_x</p:attrName>
                                        </p:attrNameLst>
                                      </p:cBhvr>
                                      <p:tavLst>
                                        <p:tav tm="0">
                                          <p:val>
                                            <p:fltVal val="0.5"/>
                                          </p:val>
                                        </p:tav>
                                        <p:tav tm="100000">
                                          <p:val>
                                            <p:strVal val="#ppt_x"/>
                                          </p:val>
                                        </p:tav>
                                      </p:tavLst>
                                    </p:anim>
                                    <p:anim calcmode="lin" valueType="num">
                                      <p:cBhvr>
                                        <p:cTn id="16"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C8D5AC63-FE6E-401C-ADEC-7570B5B5B509}"/>
              </a:ext>
            </a:extLst>
          </p:cNvPr>
          <p:cNvSpPr txBox="1">
            <a:spLocks noChangeArrowheads="1"/>
          </p:cNvSpPr>
          <p:nvPr/>
        </p:nvSpPr>
        <p:spPr bwMode="auto">
          <a:xfrm>
            <a:off x="1275906" y="104555"/>
            <a:ext cx="9941442" cy="6309420"/>
          </a:xfrm>
          <a:prstGeom prst="rect">
            <a:avLst/>
          </a:prstGeom>
          <a:noFill/>
          <a:ln w="9525">
            <a:noFill/>
            <a:miter lim="800000"/>
            <a:headEnd/>
            <a:tailEnd/>
          </a:ln>
        </p:spPr>
        <p:txBody>
          <a:bodyPr wrap="square">
            <a:spAutoFit/>
          </a:bodyPr>
          <a:lstStyle/>
          <a:p>
            <a:pPr algn="ctr" eaLnBrk="0" hangingPunct="0"/>
            <a:r>
              <a:rPr lang="en-US" sz="6000" dirty="0">
                <a:latin typeface="Times New Roman" pitchFamily="18" charset="0"/>
                <a:cs typeface="Times New Roman" pitchFamily="18" charset="0"/>
              </a:rPr>
              <a:t>Gen 12:1-3</a:t>
            </a:r>
            <a:endParaRPr lang="en-US" sz="4000" b="1" dirty="0">
              <a:latin typeface="Times New Roman" pitchFamily="18" charset="0"/>
              <a:cs typeface="Times New Roman" pitchFamily="18" charset="0"/>
            </a:endParaRPr>
          </a:p>
          <a:p>
            <a:pPr algn="ctr" eaLnBrk="0" hangingPunct="0"/>
            <a:endParaRPr lang="en-US" sz="2400" dirty="0"/>
          </a:p>
          <a:p>
            <a:pPr eaLnBrk="0" hangingPunct="0"/>
            <a:r>
              <a:rPr lang="en-US" sz="3200" dirty="0">
                <a:latin typeface="Times New Roman" pitchFamily="18" charset="0"/>
                <a:cs typeface="Times New Roman" pitchFamily="18" charset="0"/>
              </a:rPr>
              <a:t>1 Now the LORD had said to Abram: "Get out of your country, From your family And from your father's house, To a land that I will show you. </a:t>
            </a:r>
          </a:p>
          <a:p>
            <a:pPr eaLnBrk="0" hangingPunct="0"/>
            <a:endParaRPr lang="en-US" sz="3200" dirty="0">
              <a:latin typeface="Times New Roman" pitchFamily="18" charset="0"/>
              <a:cs typeface="Times New Roman" pitchFamily="18" charset="0"/>
            </a:endParaRPr>
          </a:p>
          <a:p>
            <a:pPr eaLnBrk="0" hangingPunct="0"/>
            <a:r>
              <a:rPr lang="en-US" sz="3200" dirty="0">
                <a:latin typeface="Times New Roman" pitchFamily="18" charset="0"/>
                <a:cs typeface="Times New Roman" pitchFamily="18" charset="0"/>
              </a:rPr>
              <a:t>2 I will make you a great nation; I will bless you and make your name great; And you shall be a blessing. </a:t>
            </a:r>
          </a:p>
          <a:p>
            <a:pPr eaLnBrk="0" hangingPunct="0"/>
            <a:endParaRPr lang="en-US" sz="3200" dirty="0">
              <a:latin typeface="Times New Roman" pitchFamily="18" charset="0"/>
              <a:cs typeface="Times New Roman" pitchFamily="18" charset="0"/>
            </a:endParaRPr>
          </a:p>
          <a:p>
            <a:pPr eaLnBrk="0" hangingPunct="0"/>
            <a:r>
              <a:rPr lang="en-US" sz="3200" dirty="0">
                <a:latin typeface="Times New Roman" pitchFamily="18" charset="0"/>
                <a:cs typeface="Times New Roman" pitchFamily="18" charset="0"/>
              </a:rPr>
              <a:t>3 I will bless those who bless you, And I will curse him who curses you; And in you all the families of the earth shall be blessed." </a:t>
            </a:r>
          </a:p>
        </p:txBody>
      </p:sp>
      <p:sp>
        <p:nvSpPr>
          <p:cNvPr id="3" name="Line 3">
            <a:extLst>
              <a:ext uri="{FF2B5EF4-FFF2-40B4-BE49-F238E27FC236}">
                <a16:creationId xmlns:a16="http://schemas.microsoft.com/office/drawing/2014/main" id="{16FA6A12-ECA8-4BAE-9BF7-0BEC0F8577BF}"/>
              </a:ext>
            </a:extLst>
          </p:cNvPr>
          <p:cNvSpPr>
            <a:spLocks noChangeShapeType="1"/>
          </p:cNvSpPr>
          <p:nvPr/>
        </p:nvSpPr>
        <p:spPr bwMode="auto">
          <a:xfrm>
            <a:off x="1376917" y="2909777"/>
            <a:ext cx="1600200" cy="0"/>
          </a:xfrm>
          <a:prstGeom prst="line">
            <a:avLst/>
          </a:prstGeom>
          <a:noFill/>
          <a:ln w="76200">
            <a:solidFill>
              <a:srgbClr val="FF0000"/>
            </a:solidFill>
            <a:round/>
            <a:headEnd/>
            <a:tailEnd/>
          </a:ln>
        </p:spPr>
        <p:txBody>
          <a:bodyPr wrap="none" anchor="ctr"/>
          <a:lstStyle/>
          <a:p>
            <a:endParaRPr lang="en-US" dirty="0"/>
          </a:p>
        </p:txBody>
      </p:sp>
      <p:sp>
        <p:nvSpPr>
          <p:cNvPr id="4" name="Line 4">
            <a:extLst>
              <a:ext uri="{FF2B5EF4-FFF2-40B4-BE49-F238E27FC236}">
                <a16:creationId xmlns:a16="http://schemas.microsoft.com/office/drawing/2014/main" id="{44730035-5F4F-4B09-9FDA-CCB09A2A505C}"/>
              </a:ext>
            </a:extLst>
          </p:cNvPr>
          <p:cNvSpPr>
            <a:spLocks noChangeShapeType="1"/>
          </p:cNvSpPr>
          <p:nvPr/>
        </p:nvSpPr>
        <p:spPr bwMode="auto">
          <a:xfrm flipV="1">
            <a:off x="4267200" y="3859619"/>
            <a:ext cx="2399414" cy="15948"/>
          </a:xfrm>
          <a:prstGeom prst="line">
            <a:avLst/>
          </a:prstGeom>
          <a:noFill/>
          <a:ln w="76200">
            <a:solidFill>
              <a:srgbClr val="FF0000"/>
            </a:solidFill>
            <a:round/>
            <a:headEnd/>
            <a:tailEnd/>
          </a:ln>
        </p:spPr>
        <p:txBody>
          <a:bodyPr wrap="none" anchor="ctr"/>
          <a:lstStyle/>
          <a:p>
            <a:endParaRPr lang="en-US" dirty="0"/>
          </a:p>
        </p:txBody>
      </p:sp>
      <p:sp>
        <p:nvSpPr>
          <p:cNvPr id="5" name="Line 4">
            <a:extLst>
              <a:ext uri="{FF2B5EF4-FFF2-40B4-BE49-F238E27FC236}">
                <a16:creationId xmlns:a16="http://schemas.microsoft.com/office/drawing/2014/main" id="{10FEB90C-4A80-47B2-83C3-03DE91F50152}"/>
              </a:ext>
            </a:extLst>
          </p:cNvPr>
          <p:cNvSpPr>
            <a:spLocks noChangeShapeType="1"/>
          </p:cNvSpPr>
          <p:nvPr/>
        </p:nvSpPr>
        <p:spPr bwMode="auto">
          <a:xfrm flipV="1">
            <a:off x="4047460" y="5835502"/>
            <a:ext cx="6393712" cy="0"/>
          </a:xfrm>
          <a:prstGeom prst="line">
            <a:avLst/>
          </a:prstGeom>
          <a:noFill/>
          <a:ln w="76200">
            <a:solidFill>
              <a:srgbClr val="FF0000"/>
            </a:solidFill>
            <a:round/>
            <a:headEnd/>
            <a:tailEnd/>
          </a:ln>
        </p:spPr>
        <p:txBody>
          <a:bodyPr wrap="none" anchor="ctr"/>
          <a:lstStyle/>
          <a:p>
            <a:endParaRPr lang="en-US" dirty="0"/>
          </a:p>
        </p:txBody>
      </p:sp>
      <p:sp>
        <p:nvSpPr>
          <p:cNvPr id="6" name="Line 4">
            <a:extLst>
              <a:ext uri="{FF2B5EF4-FFF2-40B4-BE49-F238E27FC236}">
                <a16:creationId xmlns:a16="http://schemas.microsoft.com/office/drawing/2014/main" id="{1E816DB3-44D9-4C9E-9B08-A09E03D26CE3}"/>
              </a:ext>
            </a:extLst>
          </p:cNvPr>
          <p:cNvSpPr>
            <a:spLocks noChangeShapeType="1"/>
          </p:cNvSpPr>
          <p:nvPr/>
        </p:nvSpPr>
        <p:spPr bwMode="auto">
          <a:xfrm flipV="1">
            <a:off x="1376916" y="6324600"/>
            <a:ext cx="2670543" cy="0"/>
          </a:xfrm>
          <a:prstGeom prst="line">
            <a:avLst/>
          </a:prstGeom>
          <a:noFill/>
          <a:ln w="76200">
            <a:solidFill>
              <a:srgbClr val="FF0000"/>
            </a:solidFill>
            <a:round/>
            <a:headEnd/>
            <a:tailEnd/>
          </a:ln>
        </p:spPr>
        <p:txBody>
          <a:bodyPr wrap="none" anchor="ctr"/>
          <a:lstStyle/>
          <a:p>
            <a:endParaRPr lang="en-US" dirty="0"/>
          </a:p>
        </p:txBody>
      </p:sp>
      <p:sp>
        <p:nvSpPr>
          <p:cNvPr id="7" name="Rectangle 7">
            <a:extLst>
              <a:ext uri="{FF2B5EF4-FFF2-40B4-BE49-F238E27FC236}">
                <a16:creationId xmlns:a16="http://schemas.microsoft.com/office/drawing/2014/main" id="{9599A58C-DB81-42D4-9FEC-EB238DA43A47}"/>
              </a:ext>
            </a:extLst>
          </p:cNvPr>
          <p:cNvSpPr>
            <a:spLocks noChangeArrowheads="1"/>
          </p:cNvSpPr>
          <p:nvPr/>
        </p:nvSpPr>
        <p:spPr bwMode="auto">
          <a:xfrm>
            <a:off x="7441904" y="1842979"/>
            <a:ext cx="2667000" cy="762000"/>
          </a:xfrm>
          <a:prstGeom prst="rect">
            <a:avLst/>
          </a:prstGeom>
          <a:solidFill>
            <a:srgbClr val="FFFF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r>
              <a:rPr lang="en-US" sz="4000" b="1" dirty="0">
                <a:solidFill>
                  <a:srgbClr val="002060"/>
                </a:solidFill>
                <a:latin typeface="Arial" pitchFamily="34" charset="0"/>
              </a:rPr>
              <a:t>Land</a:t>
            </a:r>
          </a:p>
        </p:txBody>
      </p:sp>
      <p:sp>
        <p:nvSpPr>
          <p:cNvPr id="8" name="Rectangle 8">
            <a:extLst>
              <a:ext uri="{FF2B5EF4-FFF2-40B4-BE49-F238E27FC236}">
                <a16:creationId xmlns:a16="http://schemas.microsoft.com/office/drawing/2014/main" id="{339BBE75-F949-4FD2-9B0B-AE71F3812B9D}"/>
              </a:ext>
            </a:extLst>
          </p:cNvPr>
          <p:cNvSpPr>
            <a:spLocks noChangeArrowheads="1"/>
          </p:cNvSpPr>
          <p:nvPr/>
        </p:nvSpPr>
        <p:spPr bwMode="auto">
          <a:xfrm>
            <a:off x="7441904" y="3498112"/>
            <a:ext cx="2667000" cy="762000"/>
          </a:xfrm>
          <a:prstGeom prst="rect">
            <a:avLst/>
          </a:prstGeom>
          <a:solidFill>
            <a:srgbClr val="FFFF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r>
              <a:rPr lang="en-US" sz="4000" b="1" dirty="0">
                <a:solidFill>
                  <a:srgbClr val="002060"/>
                </a:solidFill>
                <a:latin typeface="Arial" pitchFamily="34" charset="0"/>
              </a:rPr>
              <a:t>Nation</a:t>
            </a:r>
          </a:p>
        </p:txBody>
      </p:sp>
      <p:sp>
        <p:nvSpPr>
          <p:cNvPr id="9" name="Rectangle 9">
            <a:extLst>
              <a:ext uri="{FF2B5EF4-FFF2-40B4-BE49-F238E27FC236}">
                <a16:creationId xmlns:a16="http://schemas.microsoft.com/office/drawing/2014/main" id="{22E55168-AD71-4D66-A4C4-B0426CECE3C6}"/>
              </a:ext>
            </a:extLst>
          </p:cNvPr>
          <p:cNvSpPr>
            <a:spLocks noChangeArrowheads="1"/>
          </p:cNvSpPr>
          <p:nvPr/>
        </p:nvSpPr>
        <p:spPr bwMode="auto">
          <a:xfrm>
            <a:off x="7441904" y="4876030"/>
            <a:ext cx="2667000" cy="762000"/>
          </a:xfrm>
          <a:prstGeom prst="rect">
            <a:avLst/>
          </a:prstGeom>
          <a:solidFill>
            <a:srgbClr val="FFFF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r>
              <a:rPr lang="en-US" sz="4000" b="1" dirty="0">
                <a:solidFill>
                  <a:srgbClr val="002060"/>
                </a:solidFill>
                <a:latin typeface="Arial" pitchFamily="34" charset="0"/>
              </a:rPr>
              <a:t>Seed</a:t>
            </a:r>
          </a:p>
        </p:txBody>
      </p:sp>
      <p:sp>
        <p:nvSpPr>
          <p:cNvPr id="10" name="Oval 9">
            <a:extLst>
              <a:ext uri="{FF2B5EF4-FFF2-40B4-BE49-F238E27FC236}">
                <a16:creationId xmlns:a16="http://schemas.microsoft.com/office/drawing/2014/main" id="{0B94BA25-AB4E-4436-8034-BFB6601D11AC}"/>
              </a:ext>
            </a:extLst>
          </p:cNvPr>
          <p:cNvSpPr/>
          <p:nvPr/>
        </p:nvSpPr>
        <p:spPr>
          <a:xfrm>
            <a:off x="6578010" y="5490717"/>
            <a:ext cx="4740348" cy="1467291"/>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Promise of Salvation</a:t>
            </a:r>
          </a:p>
          <a:p>
            <a:pPr algn="ctr"/>
            <a:r>
              <a:rPr lang="en-US" sz="2400" dirty="0">
                <a:solidFill>
                  <a:schemeClr val="tx1"/>
                </a:solidFill>
              </a:rPr>
              <a:t>Through a Redeemer</a:t>
            </a:r>
          </a:p>
          <a:p>
            <a:pPr algn="ctr"/>
            <a:r>
              <a:rPr lang="en-US" sz="2400" dirty="0">
                <a:solidFill>
                  <a:schemeClr val="tx1"/>
                </a:solidFill>
              </a:rPr>
              <a:t>(Acts 3:25-26)</a:t>
            </a:r>
          </a:p>
        </p:txBody>
      </p:sp>
    </p:spTree>
    <p:extLst>
      <p:ext uri="{BB962C8B-B14F-4D97-AF65-F5344CB8AC3E}">
        <p14:creationId xmlns:p14="http://schemas.microsoft.com/office/powerpoint/2010/main" val="25123238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dissolv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dissolv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autoUpdateAnimBg="0"/>
      <p:bldP spid="8" grpId="0" animBg="1" autoUpdateAnimBg="0"/>
      <p:bldP spid="9" grpId="0" animBg="1" autoUpdateAnimBg="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4216539"/>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457200" indent="-457200">
              <a:buFont typeface="+mj-lt"/>
              <a:buAutoNum type="alphaUcPeriod"/>
            </a:pPr>
            <a:endParaRPr lang="en-US" sz="800" b="1" u="sng" dirty="0"/>
          </a:p>
          <a:p>
            <a:pPr marL="457200" indent="-457200">
              <a:buFont typeface="+mj-lt"/>
              <a:buAutoNum type="alphaUcPeriod"/>
            </a:pPr>
            <a:r>
              <a:rPr lang="en-US" sz="2800" b="1" u="sng" dirty="0"/>
              <a:t>Promise of a redeemer</a:t>
            </a:r>
            <a:r>
              <a:rPr lang="en-US" sz="2800" b="1" dirty="0"/>
              <a:t> (Gen. 3:15)</a:t>
            </a:r>
          </a:p>
          <a:p>
            <a:pPr marL="457200" indent="-457200">
              <a:buFont typeface="+mj-lt"/>
              <a:buAutoNum type="alphaUcPeriod"/>
            </a:pPr>
            <a:endParaRPr lang="en-US" sz="800" b="1" dirty="0"/>
          </a:p>
          <a:p>
            <a:pPr marL="457200" indent="-457200">
              <a:buFont typeface="+mj-lt"/>
              <a:buAutoNum type="alphaUcPeriod"/>
            </a:pPr>
            <a:r>
              <a:rPr lang="en-US" sz="2800" b="1" u="sng" dirty="0"/>
              <a:t>God built a nation</a:t>
            </a:r>
          </a:p>
          <a:p>
            <a:pPr marL="971550" lvl="1" indent="-514350">
              <a:buFont typeface="+mj-lt"/>
              <a:buAutoNum type="arabicPeriod"/>
            </a:pPr>
            <a:r>
              <a:rPr lang="en-US" sz="2800" i="1" dirty="0"/>
              <a:t>Man’s corruption led to man being scattered – developed into many nations (Gen. 6-11)</a:t>
            </a:r>
          </a:p>
          <a:p>
            <a:pPr marL="971550" lvl="1" indent="-514350">
              <a:buFont typeface="+mj-lt"/>
              <a:buAutoNum type="arabicPeriod"/>
            </a:pPr>
            <a:r>
              <a:rPr lang="en-US" sz="2800" i="1" dirty="0"/>
              <a:t>God focused on one nation – Jews</a:t>
            </a:r>
          </a:p>
          <a:p>
            <a:pPr marL="971550" lvl="1" indent="-514350">
              <a:buFont typeface="+mj-lt"/>
              <a:buAutoNum type="arabicPeriod"/>
            </a:pPr>
            <a:r>
              <a:rPr lang="en-US" sz="2800" i="1" dirty="0"/>
              <a:t>Became a great nation</a:t>
            </a:r>
          </a:p>
          <a:p>
            <a:pPr marL="1428750" lvl="2" indent="-514350">
              <a:buFont typeface="Wingdings" panose="05000000000000000000" pitchFamily="2" charset="2"/>
              <a:buChar char="ü"/>
            </a:pPr>
            <a:r>
              <a:rPr lang="en-US" sz="2800" i="1" dirty="0"/>
              <a:t>Only 70 in number (Gen. 46:27; Exo. 1:5)</a:t>
            </a:r>
          </a:p>
          <a:p>
            <a:pPr marL="1428750" lvl="2" indent="-514350">
              <a:buFont typeface="Wingdings" panose="05000000000000000000" pitchFamily="2" charset="2"/>
              <a:buChar char="ü"/>
            </a:pPr>
            <a:r>
              <a:rPr lang="en-US" sz="2800" i="1" dirty="0"/>
              <a:t>Left Egypt 600,000 + (Exo. 12:37)</a:t>
            </a:r>
          </a:p>
        </p:txBody>
      </p:sp>
    </p:spTree>
    <p:extLst>
      <p:ext uri="{BB962C8B-B14F-4D97-AF65-F5344CB8AC3E}">
        <p14:creationId xmlns:p14="http://schemas.microsoft.com/office/powerpoint/2010/main" val="10081996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Effect transition="in" filter="fade">
                                      <p:cBhvr>
                                        <p:cTn id="7" dur="1000"/>
                                        <p:tgtEl>
                                          <p:spTgt spid="4">
                                            <p:txEl>
                                              <p:pRg st="8" end="8"/>
                                            </p:txEl>
                                          </p:spTgt>
                                        </p:tgtEl>
                                      </p:cBhvr>
                                    </p:animEffect>
                                    <p:anim calcmode="lin" valueType="num">
                                      <p:cBhvr>
                                        <p:cTn id="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9" end="9"/>
                                            </p:txEl>
                                          </p:spTgt>
                                        </p:tgtEl>
                                        <p:attrNameLst>
                                          <p:attrName>style.visibility</p:attrName>
                                        </p:attrNameLst>
                                      </p:cBhvr>
                                      <p:to>
                                        <p:strVal val="visible"/>
                                      </p:to>
                                    </p:set>
                                    <p:animEffect transition="in" filter="fade">
                                      <p:cBhvr>
                                        <p:cTn id="14" dur="1000"/>
                                        <p:tgtEl>
                                          <p:spTgt spid="4">
                                            <p:txEl>
                                              <p:pRg st="9" end="9"/>
                                            </p:txEl>
                                          </p:spTgt>
                                        </p:tgtEl>
                                      </p:cBhvr>
                                    </p:animEffect>
                                    <p:anim calcmode="lin" valueType="num">
                                      <p:cBhvr>
                                        <p:cTn id="15"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3477875"/>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457200" indent="-457200">
              <a:buFont typeface="+mj-lt"/>
              <a:buAutoNum type="alphaUcPeriod"/>
            </a:pPr>
            <a:endParaRPr lang="en-US" sz="800" b="1" u="sng" dirty="0"/>
          </a:p>
          <a:p>
            <a:pPr marL="457200" indent="-457200">
              <a:buFont typeface="+mj-lt"/>
              <a:buAutoNum type="alphaUcPeriod"/>
            </a:pPr>
            <a:r>
              <a:rPr lang="en-US" sz="2800" b="1" u="sng" dirty="0"/>
              <a:t>Promise of a redeemer</a:t>
            </a:r>
            <a:r>
              <a:rPr lang="en-US" sz="2800" b="1" dirty="0"/>
              <a:t> (Gen. 3:15)</a:t>
            </a:r>
          </a:p>
          <a:p>
            <a:pPr marL="457200" indent="-457200">
              <a:buFont typeface="+mj-lt"/>
              <a:buAutoNum type="alphaUcPeriod"/>
            </a:pPr>
            <a:endParaRPr lang="en-US" sz="800" b="1" dirty="0"/>
          </a:p>
          <a:p>
            <a:pPr marL="457200" indent="-457200">
              <a:buFont typeface="+mj-lt"/>
              <a:buAutoNum type="alphaUcPeriod"/>
            </a:pPr>
            <a:r>
              <a:rPr lang="en-US" sz="2800" b="1" u="sng" dirty="0"/>
              <a:t>God built a nation</a:t>
            </a:r>
          </a:p>
          <a:p>
            <a:pPr marL="457200" indent="-457200">
              <a:buFont typeface="+mj-lt"/>
              <a:buAutoNum type="alphaUcPeriod"/>
            </a:pPr>
            <a:endParaRPr lang="en-US" sz="800" b="1" u="sng" dirty="0"/>
          </a:p>
          <a:p>
            <a:pPr marL="457200" indent="-457200">
              <a:buFont typeface="+mj-lt"/>
              <a:buAutoNum type="alphaUcPeriod"/>
            </a:pPr>
            <a:r>
              <a:rPr lang="en-US" sz="2800" b="1" u="sng" dirty="0"/>
              <a:t>God preserved a nation</a:t>
            </a:r>
          </a:p>
          <a:p>
            <a:pPr marL="971550" lvl="1" indent="-514350">
              <a:buFont typeface="+mj-lt"/>
              <a:buAutoNum type="arabicPeriod"/>
            </a:pPr>
            <a:r>
              <a:rPr lang="en-US" sz="2800" i="1" dirty="0"/>
              <a:t>Took nation to Egypt due to famine (Gen. 42-46)</a:t>
            </a:r>
          </a:p>
          <a:p>
            <a:pPr marL="971550" lvl="1" indent="-514350">
              <a:buFont typeface="+mj-lt"/>
              <a:buAutoNum type="arabicPeriod"/>
            </a:pPr>
            <a:r>
              <a:rPr lang="en-US" sz="2800" i="1" dirty="0"/>
              <a:t>Delivered them from Egypt (Exo. 3-14)</a:t>
            </a:r>
          </a:p>
          <a:p>
            <a:pPr marL="971550" lvl="1" indent="-514350">
              <a:buFont typeface="+mj-lt"/>
              <a:buAutoNum type="arabicPeriod"/>
            </a:pPr>
            <a:r>
              <a:rPr lang="en-US" sz="2800" i="1" dirty="0"/>
              <a:t>Provided for them in wilderness (Exo. 16-17)</a:t>
            </a:r>
          </a:p>
        </p:txBody>
      </p:sp>
      <p:pic>
        <p:nvPicPr>
          <p:cNvPr id="5" name="Picture 2" descr="D:\Projectr\GIFFiles\Exodus.gif">
            <a:extLst>
              <a:ext uri="{FF2B5EF4-FFF2-40B4-BE49-F238E27FC236}">
                <a16:creationId xmlns:a16="http://schemas.microsoft.com/office/drawing/2014/main" id="{FE1986DF-8055-4B21-B972-4F8BBB1160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380" r="19085" b="10449"/>
          <a:stretch/>
        </p:blipFill>
        <p:spPr bwMode="auto">
          <a:xfrm>
            <a:off x="4710539" y="3778643"/>
            <a:ext cx="3041833" cy="3004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445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4339650"/>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457200" indent="-457200">
              <a:buFont typeface="+mj-lt"/>
              <a:buAutoNum type="alphaUcPeriod"/>
            </a:pPr>
            <a:endParaRPr lang="en-US" sz="800" b="1" u="sng" dirty="0"/>
          </a:p>
          <a:p>
            <a:pPr marL="457200" indent="-457200">
              <a:buFont typeface="+mj-lt"/>
              <a:buAutoNum type="alphaUcPeriod"/>
            </a:pPr>
            <a:r>
              <a:rPr lang="en-US" sz="2800" b="1" u="sng" dirty="0"/>
              <a:t>Promise of a redeemer</a:t>
            </a:r>
            <a:r>
              <a:rPr lang="en-US" sz="2800" b="1" dirty="0"/>
              <a:t> (Gen. 3:15)</a:t>
            </a:r>
          </a:p>
          <a:p>
            <a:pPr marL="457200" indent="-457200">
              <a:buFont typeface="+mj-lt"/>
              <a:buAutoNum type="alphaUcPeriod"/>
            </a:pPr>
            <a:endParaRPr lang="en-US" sz="800" b="1" dirty="0"/>
          </a:p>
          <a:p>
            <a:pPr marL="457200" indent="-457200">
              <a:buFont typeface="+mj-lt"/>
              <a:buAutoNum type="alphaUcPeriod"/>
            </a:pPr>
            <a:r>
              <a:rPr lang="en-US" sz="2800" b="1" u="sng" dirty="0"/>
              <a:t>God built a nation</a:t>
            </a:r>
          </a:p>
          <a:p>
            <a:pPr marL="457200" indent="-457200">
              <a:buFont typeface="+mj-lt"/>
              <a:buAutoNum type="alphaUcPeriod"/>
            </a:pPr>
            <a:endParaRPr lang="en-US" sz="800" b="1" u="sng" dirty="0"/>
          </a:p>
          <a:p>
            <a:pPr marL="457200" indent="-457200">
              <a:buFont typeface="+mj-lt"/>
              <a:buAutoNum type="alphaUcPeriod"/>
            </a:pPr>
            <a:r>
              <a:rPr lang="en-US" sz="2800" b="1" u="sng" dirty="0"/>
              <a:t>God preserved a nation</a:t>
            </a:r>
          </a:p>
          <a:p>
            <a:pPr marL="971550" lvl="1" indent="-514350">
              <a:buFont typeface="+mj-lt"/>
              <a:buAutoNum type="arabicPeriod"/>
            </a:pPr>
            <a:r>
              <a:rPr lang="en-US" sz="2800" i="1" dirty="0"/>
              <a:t>Took nation to Egypt due to famine (Gen. 42-46)</a:t>
            </a:r>
          </a:p>
          <a:p>
            <a:pPr marL="971550" lvl="1" indent="-514350">
              <a:buFont typeface="+mj-lt"/>
              <a:buAutoNum type="arabicPeriod"/>
            </a:pPr>
            <a:r>
              <a:rPr lang="en-US" sz="2800" i="1" dirty="0"/>
              <a:t>Delivered them from Egypt (Exo. 3-14)</a:t>
            </a:r>
          </a:p>
          <a:p>
            <a:pPr marL="971550" lvl="1" indent="-514350">
              <a:buFont typeface="+mj-lt"/>
              <a:buAutoNum type="arabicPeriod"/>
            </a:pPr>
            <a:r>
              <a:rPr lang="en-US" sz="2800" i="1" dirty="0"/>
              <a:t>Provided for them in wilderness (Exo. 16-17)</a:t>
            </a:r>
          </a:p>
          <a:p>
            <a:pPr marL="971550" lvl="1" indent="-514350">
              <a:buFont typeface="+mj-lt"/>
              <a:buAutoNum type="arabicPeriod"/>
            </a:pPr>
            <a:r>
              <a:rPr lang="en-US" sz="2800" i="1" dirty="0"/>
              <a:t>Gave them a law (Exo. 20; Lev.; Deut.)</a:t>
            </a:r>
          </a:p>
          <a:p>
            <a:pPr marL="971550" lvl="1" indent="-514350">
              <a:buFont typeface="+mj-lt"/>
              <a:buAutoNum type="arabicPeriod"/>
            </a:pPr>
            <a:r>
              <a:rPr lang="en-US" sz="2800" i="1" dirty="0"/>
              <a:t>Led them to the conquest of Canaan (Joshua)</a:t>
            </a:r>
          </a:p>
        </p:txBody>
      </p:sp>
    </p:spTree>
    <p:extLst>
      <p:ext uri="{BB962C8B-B14F-4D97-AF65-F5344CB8AC3E}">
        <p14:creationId xmlns:p14="http://schemas.microsoft.com/office/powerpoint/2010/main" val="33739244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1" end="11"/>
                                            </p:txEl>
                                          </p:spTgt>
                                        </p:tgtEl>
                                        <p:attrNameLst>
                                          <p:attrName>style.visibility</p:attrName>
                                        </p:attrNameLst>
                                      </p:cBhvr>
                                      <p:to>
                                        <p:strVal val="visible"/>
                                      </p:to>
                                    </p:set>
                                    <p:animEffect transition="in" filter="fade">
                                      <p:cBhvr>
                                        <p:cTn id="7" dur="1000"/>
                                        <p:tgtEl>
                                          <p:spTgt spid="4">
                                            <p:txEl>
                                              <p:pRg st="11" end="11"/>
                                            </p:txEl>
                                          </p:spTgt>
                                        </p:tgtEl>
                                      </p:cBhvr>
                                    </p:animEffect>
                                    <p:anim calcmode="lin" valueType="num">
                                      <p:cBhvr>
                                        <p:cTn id="8"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srael">
            <a:extLst>
              <a:ext uri="{FF2B5EF4-FFF2-40B4-BE49-F238E27FC236}">
                <a16:creationId xmlns:a16="http://schemas.microsoft.com/office/drawing/2014/main" id="{F6B552AA-2481-4F92-AF28-7CE03468AA5A}"/>
              </a:ext>
            </a:extLst>
          </p:cNvPr>
          <p:cNvPicPr>
            <a:picLocks noChangeAspect="1" noChangeArrowheads="1"/>
          </p:cNvPicPr>
          <p:nvPr/>
        </p:nvPicPr>
        <p:blipFill>
          <a:blip r:embed="rId2" cstate="print"/>
          <a:srcRect/>
          <a:stretch>
            <a:fillRect/>
          </a:stretch>
        </p:blipFill>
        <p:spPr bwMode="auto">
          <a:xfrm>
            <a:off x="1275906" y="-640"/>
            <a:ext cx="9856751" cy="6858640"/>
          </a:xfrm>
          <a:prstGeom prst="rect">
            <a:avLst/>
          </a:prstGeom>
          <a:noFill/>
          <a:ln w="9525">
            <a:noFill/>
            <a:miter lim="800000"/>
            <a:headEnd/>
            <a:tailEnd/>
          </a:ln>
        </p:spPr>
      </p:pic>
      <p:sp>
        <p:nvSpPr>
          <p:cNvPr id="3" name="Oval 2">
            <a:extLst>
              <a:ext uri="{FF2B5EF4-FFF2-40B4-BE49-F238E27FC236}">
                <a16:creationId xmlns:a16="http://schemas.microsoft.com/office/drawing/2014/main" id="{64C68A18-A1DE-4453-8D04-AEE675DBE3F9}"/>
              </a:ext>
            </a:extLst>
          </p:cNvPr>
          <p:cNvSpPr/>
          <p:nvPr/>
        </p:nvSpPr>
        <p:spPr>
          <a:xfrm>
            <a:off x="1669311" y="723014"/>
            <a:ext cx="3923414" cy="1456661"/>
          </a:xfrm>
          <a:prstGeom prst="ellipse">
            <a:avLst/>
          </a:prstGeo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effectLst>
                  <a:outerShdw blurRad="38100" dist="38100" dir="2700000" algn="tl">
                    <a:srgbClr val="000000">
                      <a:alpha val="43137"/>
                    </a:srgbClr>
                  </a:outerShdw>
                </a:effectLst>
              </a:rPr>
              <a:t>Fulfilled the Land Promise</a:t>
            </a:r>
          </a:p>
          <a:p>
            <a:pPr algn="ctr"/>
            <a:r>
              <a:rPr lang="en-US" sz="2400" b="1" dirty="0">
                <a:solidFill>
                  <a:schemeClr val="tx1"/>
                </a:solidFill>
                <a:effectLst>
                  <a:outerShdw blurRad="38100" dist="38100" dir="2700000" algn="tl">
                    <a:srgbClr val="000000">
                      <a:alpha val="43137"/>
                    </a:srgbClr>
                  </a:outerShdw>
                </a:effectLst>
              </a:rPr>
              <a:t>(Gen. 12:1-3)</a:t>
            </a:r>
          </a:p>
        </p:txBody>
      </p:sp>
    </p:spTree>
    <p:extLst>
      <p:ext uri="{BB962C8B-B14F-4D97-AF65-F5344CB8AC3E}">
        <p14:creationId xmlns:p14="http://schemas.microsoft.com/office/powerpoint/2010/main" val="19479165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5324535"/>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457200" indent="-457200">
              <a:buFont typeface="+mj-lt"/>
              <a:buAutoNum type="alphaUcPeriod"/>
            </a:pPr>
            <a:endParaRPr lang="en-US" sz="800" b="1" u="sng" dirty="0"/>
          </a:p>
          <a:p>
            <a:pPr marL="457200" indent="-457200">
              <a:buFont typeface="+mj-lt"/>
              <a:buAutoNum type="alphaUcPeriod"/>
            </a:pPr>
            <a:r>
              <a:rPr lang="en-US" sz="2800" b="1" u="sng" dirty="0"/>
              <a:t>Promise of a redeemer</a:t>
            </a:r>
            <a:r>
              <a:rPr lang="en-US" sz="2800" b="1" dirty="0"/>
              <a:t> (Gen. 3:15)</a:t>
            </a:r>
          </a:p>
          <a:p>
            <a:pPr marL="457200" indent="-457200">
              <a:buFont typeface="+mj-lt"/>
              <a:buAutoNum type="alphaUcPeriod"/>
            </a:pPr>
            <a:endParaRPr lang="en-US" sz="800" b="1" dirty="0"/>
          </a:p>
          <a:p>
            <a:pPr marL="457200" indent="-457200">
              <a:buFont typeface="+mj-lt"/>
              <a:buAutoNum type="alphaUcPeriod"/>
            </a:pPr>
            <a:r>
              <a:rPr lang="en-US" sz="2800" b="1" u="sng" dirty="0"/>
              <a:t>God built a nation</a:t>
            </a:r>
          </a:p>
          <a:p>
            <a:pPr marL="457200" indent="-457200">
              <a:buFont typeface="+mj-lt"/>
              <a:buAutoNum type="alphaUcPeriod"/>
            </a:pPr>
            <a:endParaRPr lang="en-US" sz="800" b="1" u="sng" dirty="0"/>
          </a:p>
          <a:p>
            <a:pPr marL="457200" indent="-457200">
              <a:buFont typeface="+mj-lt"/>
              <a:buAutoNum type="alphaUcPeriod"/>
            </a:pPr>
            <a:r>
              <a:rPr lang="en-US" sz="2800" b="1" u="sng" dirty="0"/>
              <a:t>God preserved a nation</a:t>
            </a:r>
          </a:p>
          <a:p>
            <a:pPr marL="457200" indent="-457200">
              <a:buFont typeface="+mj-lt"/>
              <a:buAutoNum type="alphaUcPeriod"/>
            </a:pPr>
            <a:endParaRPr lang="en-US" sz="800" b="1" u="sng" dirty="0"/>
          </a:p>
          <a:p>
            <a:pPr marL="457200" indent="-457200">
              <a:buFont typeface="+mj-lt"/>
              <a:buAutoNum type="alphaUcPeriod"/>
            </a:pPr>
            <a:r>
              <a:rPr lang="en-US" sz="2800" b="1" u="sng" dirty="0"/>
              <a:t>Nation departed from God</a:t>
            </a:r>
          </a:p>
          <a:p>
            <a:pPr marL="971550" lvl="1" indent="-514350">
              <a:buFont typeface="+mj-lt"/>
              <a:buAutoNum type="arabicPeriod"/>
            </a:pPr>
            <a:r>
              <a:rPr lang="en-US" sz="2800" i="1" dirty="0"/>
              <a:t>Judges – continual cycle (Jud. 2:10; 21:25)</a:t>
            </a:r>
          </a:p>
          <a:p>
            <a:pPr marL="971550" lvl="1" indent="-514350">
              <a:buFont typeface="+mj-lt"/>
              <a:buAutoNum type="arabicPeriod"/>
            </a:pPr>
            <a:r>
              <a:rPr lang="en-US" sz="2800" i="1" dirty="0"/>
              <a:t>Wanted a king like other nations (1 Sam. 8)</a:t>
            </a:r>
          </a:p>
          <a:p>
            <a:pPr marL="971550" lvl="1" indent="-514350">
              <a:buFont typeface="+mj-lt"/>
              <a:buAutoNum type="arabicPeriod"/>
            </a:pPr>
            <a:r>
              <a:rPr lang="en-US" sz="2800" i="1" dirty="0"/>
              <a:t>United for a while (Saul, David &amp; Solomon)</a:t>
            </a:r>
          </a:p>
          <a:p>
            <a:pPr marL="971550" lvl="1" indent="-514350">
              <a:buFont typeface="+mj-lt"/>
              <a:buAutoNum type="arabicPeriod"/>
            </a:pPr>
            <a:r>
              <a:rPr lang="en-US" sz="2800" i="1" dirty="0"/>
              <a:t>Kingdom divided &amp; kings lead them into idolatry (1 &amp; 2 Kings; 1 &amp; 2 Chronicles)</a:t>
            </a:r>
          </a:p>
          <a:p>
            <a:pPr marL="971550" lvl="1" indent="-514350">
              <a:buFont typeface="+mj-lt"/>
              <a:buAutoNum type="arabicPeriod"/>
            </a:pPr>
            <a:endParaRPr lang="en-US" sz="2800" i="1" dirty="0"/>
          </a:p>
        </p:txBody>
      </p:sp>
    </p:spTree>
    <p:extLst>
      <p:ext uri="{BB962C8B-B14F-4D97-AF65-F5344CB8AC3E}">
        <p14:creationId xmlns:p14="http://schemas.microsoft.com/office/powerpoint/2010/main" val="10245843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animEffect transition="in" filter="fade">
                                      <p:cBhvr>
                                        <p:cTn id="7" dur="1000"/>
                                        <p:tgtEl>
                                          <p:spTgt spid="4">
                                            <p:txEl>
                                              <p:pRg st="9" end="9"/>
                                            </p:txEl>
                                          </p:spTgt>
                                        </p:tgtEl>
                                      </p:cBhvr>
                                    </p:animEffect>
                                    <p:anim calcmode="lin" valueType="num">
                                      <p:cBhvr>
                                        <p:cTn id="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0" end="10"/>
                                            </p:txEl>
                                          </p:spTgt>
                                        </p:tgtEl>
                                        <p:attrNameLst>
                                          <p:attrName>style.visibility</p:attrName>
                                        </p:attrNameLst>
                                      </p:cBhvr>
                                      <p:to>
                                        <p:strVal val="visible"/>
                                      </p:to>
                                    </p:set>
                                    <p:animEffect transition="in" filter="fade">
                                      <p:cBhvr>
                                        <p:cTn id="14" dur="1000"/>
                                        <p:tgtEl>
                                          <p:spTgt spid="4">
                                            <p:txEl>
                                              <p:pRg st="10" end="10"/>
                                            </p:txEl>
                                          </p:spTgt>
                                        </p:tgtEl>
                                      </p:cBhvr>
                                    </p:animEffect>
                                    <p:anim calcmode="lin" valueType="num">
                                      <p:cBhvr>
                                        <p:cTn id="1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1" end="11"/>
                                            </p:txEl>
                                          </p:spTgt>
                                        </p:tgtEl>
                                        <p:attrNameLst>
                                          <p:attrName>style.visibility</p:attrName>
                                        </p:attrNameLst>
                                      </p:cBhvr>
                                      <p:to>
                                        <p:strVal val="visible"/>
                                      </p:to>
                                    </p:set>
                                    <p:animEffect transition="in" filter="fade">
                                      <p:cBhvr>
                                        <p:cTn id="21" dur="1000"/>
                                        <p:tgtEl>
                                          <p:spTgt spid="4">
                                            <p:txEl>
                                              <p:pRg st="11" end="11"/>
                                            </p:txEl>
                                          </p:spTgt>
                                        </p:tgtEl>
                                      </p:cBhvr>
                                    </p:animEffect>
                                    <p:anim calcmode="lin" valueType="num">
                                      <p:cBhvr>
                                        <p:cTn id="22"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2" end="12"/>
                                            </p:txEl>
                                          </p:spTgt>
                                        </p:tgtEl>
                                        <p:attrNameLst>
                                          <p:attrName>style.visibility</p:attrName>
                                        </p:attrNameLst>
                                      </p:cBhvr>
                                      <p:to>
                                        <p:strVal val="visible"/>
                                      </p:to>
                                    </p:set>
                                    <p:animEffect transition="in" filter="fade">
                                      <p:cBhvr>
                                        <p:cTn id="28" dur="1000"/>
                                        <p:tgtEl>
                                          <p:spTgt spid="4">
                                            <p:txEl>
                                              <p:pRg st="12" end="12"/>
                                            </p:txEl>
                                          </p:spTgt>
                                        </p:tgtEl>
                                      </p:cBhvr>
                                    </p:animEffect>
                                    <p:anim calcmode="lin" valueType="num">
                                      <p:cBhvr>
                                        <p:cTn id="29"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D:\Projectr\GIFFiles\Kings 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238" y="0"/>
            <a:ext cx="10526110" cy="6836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5550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D:\Projectr\GIFFiles\Kings 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442" y="0"/>
            <a:ext cx="10604575" cy="686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6741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D:\Projectr\GIFFiles\Kings 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526" y="0"/>
            <a:ext cx="105652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301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painters canvas">
            <a:extLst>
              <a:ext uri="{FF2B5EF4-FFF2-40B4-BE49-F238E27FC236}">
                <a16:creationId xmlns:a16="http://schemas.microsoft.com/office/drawing/2014/main" id="{8DBA91BF-4E59-4D5F-AD04-4652CE8DF5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1219" y="-58813"/>
            <a:ext cx="6960781" cy="69607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ECD8224-1545-406C-86C0-7B0D73E45D5D}"/>
              </a:ext>
            </a:extLst>
          </p:cNvPr>
          <p:cNvSpPr txBox="1"/>
          <p:nvPr/>
        </p:nvSpPr>
        <p:spPr>
          <a:xfrm>
            <a:off x="7013611" y="999461"/>
            <a:ext cx="3476847" cy="584775"/>
          </a:xfrm>
          <a:prstGeom prst="rect">
            <a:avLst/>
          </a:prstGeom>
          <a:noFill/>
        </p:spPr>
        <p:txBody>
          <a:bodyPr wrap="square" rtlCol="0">
            <a:spAutoFit/>
          </a:bodyPr>
          <a:lstStyle/>
          <a:p>
            <a:pPr algn="ctr"/>
            <a:r>
              <a:rPr lang="en-US" sz="3200" b="1" dirty="0">
                <a:solidFill>
                  <a:srgbClr val="C00000"/>
                </a:solidFill>
                <a:effectLst>
                  <a:outerShdw blurRad="38100" dist="38100" dir="2700000" algn="tl">
                    <a:srgbClr val="000000">
                      <a:alpha val="43137"/>
                    </a:srgbClr>
                  </a:outerShdw>
                </a:effectLst>
              </a:rPr>
              <a:t>Sin of a Nation</a:t>
            </a:r>
          </a:p>
        </p:txBody>
      </p:sp>
      <p:pic>
        <p:nvPicPr>
          <p:cNvPr id="4100" name="Picture 4" descr="Image result for painters canvas no background">
            <a:extLst>
              <a:ext uri="{FF2B5EF4-FFF2-40B4-BE49-F238E27FC236}">
                <a16:creationId xmlns:a16="http://schemas.microsoft.com/office/drawing/2014/main" id="{CFA30B3A-E38B-42D4-BEAB-DAD70AFA41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27081">
            <a:off x="9944176" y="2858884"/>
            <a:ext cx="1854052" cy="1854052"/>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AEDC4C39-BE46-4FAB-9709-65407E55B16C}"/>
              </a:ext>
            </a:extLst>
          </p:cNvPr>
          <p:cNvGrpSpPr/>
          <p:nvPr/>
        </p:nvGrpSpPr>
        <p:grpSpPr>
          <a:xfrm>
            <a:off x="7421526" y="1987596"/>
            <a:ext cx="2817628" cy="1798314"/>
            <a:chOff x="7421526" y="1987596"/>
            <a:chExt cx="2817628" cy="1798314"/>
          </a:xfrm>
        </p:grpSpPr>
        <p:sp>
          <p:nvSpPr>
            <p:cNvPr id="3" name="Star: 4 Points 2">
              <a:extLst>
                <a:ext uri="{FF2B5EF4-FFF2-40B4-BE49-F238E27FC236}">
                  <a16:creationId xmlns:a16="http://schemas.microsoft.com/office/drawing/2014/main" id="{BF451322-613C-4EAD-9FF2-7CD106F0E31A}"/>
                </a:ext>
              </a:extLst>
            </p:cNvPr>
            <p:cNvSpPr/>
            <p:nvPr/>
          </p:nvSpPr>
          <p:spPr>
            <a:xfrm>
              <a:off x="7985052" y="1987596"/>
              <a:ext cx="1626782" cy="1798314"/>
            </a:xfrm>
            <a:prstGeom prst="star4">
              <a:avLst>
                <a:gd name="adj" fmla="val 27260"/>
              </a:avLst>
            </a:prstGeom>
            <a:solidFill>
              <a:srgbClr val="FFFF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TextBox 3">
              <a:extLst>
                <a:ext uri="{FF2B5EF4-FFF2-40B4-BE49-F238E27FC236}">
                  <a16:creationId xmlns:a16="http://schemas.microsoft.com/office/drawing/2014/main" id="{680A7913-FA7F-406A-B651-B7F7CE5F474C}"/>
                </a:ext>
              </a:extLst>
            </p:cNvPr>
            <p:cNvSpPr txBox="1"/>
            <p:nvPr/>
          </p:nvSpPr>
          <p:spPr>
            <a:xfrm>
              <a:off x="7421526" y="2646520"/>
              <a:ext cx="2817628" cy="430887"/>
            </a:xfrm>
            <a:prstGeom prst="rect">
              <a:avLst/>
            </a:prstGeom>
            <a:noFill/>
          </p:spPr>
          <p:txBody>
            <a:bodyPr wrap="square" rtlCol="0">
              <a:spAutoFit/>
            </a:bodyPr>
            <a:lstStyle/>
            <a:p>
              <a:pPr algn="ctr"/>
              <a:r>
                <a:rPr lang="en-US" sz="2200" b="1" dirty="0">
                  <a:solidFill>
                    <a:schemeClr val="accent6">
                      <a:lumMod val="50000"/>
                    </a:schemeClr>
                  </a:solidFill>
                </a:rPr>
                <a:t>Redeemer</a:t>
              </a:r>
            </a:p>
          </p:txBody>
        </p:sp>
      </p:grpSp>
      <p:sp>
        <p:nvSpPr>
          <p:cNvPr id="5" name="TextBox 4">
            <a:extLst>
              <a:ext uri="{FF2B5EF4-FFF2-40B4-BE49-F238E27FC236}">
                <a16:creationId xmlns:a16="http://schemas.microsoft.com/office/drawing/2014/main" id="{EB9F86D6-54B2-434A-B8E0-B5160D09E457}"/>
              </a:ext>
            </a:extLst>
          </p:cNvPr>
          <p:cNvSpPr txBox="1"/>
          <p:nvPr/>
        </p:nvSpPr>
        <p:spPr>
          <a:xfrm>
            <a:off x="967564" y="255181"/>
            <a:ext cx="4344508" cy="646331"/>
          </a:xfrm>
          <a:prstGeom prst="rect">
            <a:avLst/>
          </a:prstGeom>
          <a:noFill/>
        </p:spPr>
        <p:txBody>
          <a:bodyPr wrap="square" rtlCol="0">
            <a:spAutoFit/>
          </a:bodyPr>
          <a:lstStyle/>
          <a:p>
            <a:pPr algn="ctr"/>
            <a:r>
              <a:rPr lang="en-US" sz="3600" b="1" u="sng" dirty="0"/>
              <a:t>Work of Prophets</a:t>
            </a:r>
          </a:p>
        </p:txBody>
      </p:sp>
      <p:sp>
        <p:nvSpPr>
          <p:cNvPr id="7" name="TextBox 6">
            <a:extLst>
              <a:ext uri="{FF2B5EF4-FFF2-40B4-BE49-F238E27FC236}">
                <a16:creationId xmlns:a16="http://schemas.microsoft.com/office/drawing/2014/main" id="{456DA00B-A0FE-4930-9E0B-241CD92C577C}"/>
              </a:ext>
            </a:extLst>
          </p:cNvPr>
          <p:cNvSpPr txBox="1"/>
          <p:nvPr/>
        </p:nvSpPr>
        <p:spPr>
          <a:xfrm>
            <a:off x="1017628" y="1215506"/>
            <a:ext cx="4213591"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Preached and warned a sinful nation </a:t>
            </a:r>
            <a:r>
              <a:rPr lang="en-US" sz="2400" dirty="0">
                <a:solidFill>
                  <a:schemeClr val="tx2">
                    <a:lumMod val="90000"/>
                  </a:schemeClr>
                </a:solidFill>
              </a:rPr>
              <a:t>(Jer. 35:15)</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Foretold a coming of the Messiah </a:t>
            </a:r>
            <a:r>
              <a:rPr lang="en-US" sz="2400" dirty="0">
                <a:solidFill>
                  <a:schemeClr val="tx2">
                    <a:lumMod val="90000"/>
                  </a:schemeClr>
                </a:solidFill>
              </a:rPr>
              <a:t>(Isa. 53)</a:t>
            </a:r>
          </a:p>
        </p:txBody>
      </p:sp>
      <p:sp>
        <p:nvSpPr>
          <p:cNvPr id="8" name="Arrow: Right 7">
            <a:extLst>
              <a:ext uri="{FF2B5EF4-FFF2-40B4-BE49-F238E27FC236}">
                <a16:creationId xmlns:a16="http://schemas.microsoft.com/office/drawing/2014/main" id="{0FCDCAA6-70DD-4540-91CB-160BAAD39863}"/>
              </a:ext>
            </a:extLst>
          </p:cNvPr>
          <p:cNvSpPr/>
          <p:nvPr/>
        </p:nvSpPr>
        <p:spPr>
          <a:xfrm>
            <a:off x="5005997" y="1363795"/>
            <a:ext cx="2232837" cy="717354"/>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effectLst>
                  <a:outerShdw blurRad="38100" dist="38100" dir="2700000" algn="tl">
                    <a:srgbClr val="000000">
                      <a:alpha val="43137"/>
                    </a:srgbClr>
                  </a:outerShdw>
                </a:effectLst>
              </a:rPr>
              <a:t>Dark Canvas</a:t>
            </a:r>
          </a:p>
        </p:txBody>
      </p:sp>
      <p:sp>
        <p:nvSpPr>
          <p:cNvPr id="11" name="Arrow: Right 10">
            <a:extLst>
              <a:ext uri="{FF2B5EF4-FFF2-40B4-BE49-F238E27FC236}">
                <a16:creationId xmlns:a16="http://schemas.microsoft.com/office/drawing/2014/main" id="{833A169E-8D0A-49BB-BBE6-4ED81067F9CA}"/>
              </a:ext>
            </a:extLst>
          </p:cNvPr>
          <p:cNvSpPr/>
          <p:nvPr/>
        </p:nvSpPr>
        <p:spPr>
          <a:xfrm>
            <a:off x="4979581" y="2470315"/>
            <a:ext cx="2232837" cy="717354"/>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effectLst>
                  <a:outerShdw blurRad="38100" dist="38100" dir="2700000" algn="tl">
                    <a:srgbClr val="000000">
                      <a:alpha val="43137"/>
                    </a:srgbClr>
                  </a:outerShdw>
                </a:effectLst>
              </a:rPr>
              <a:t>Brighter Future</a:t>
            </a:r>
          </a:p>
        </p:txBody>
      </p:sp>
    </p:spTree>
    <p:extLst>
      <p:ext uri="{BB962C8B-B14F-4D97-AF65-F5344CB8AC3E}">
        <p14:creationId xmlns:p14="http://schemas.microsoft.com/office/powerpoint/2010/main" val="11928164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out)">
                                      <p:cBhvr>
                                        <p:cTn id="17" dur="3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5324535"/>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457200" indent="-457200">
              <a:buFont typeface="+mj-lt"/>
              <a:buAutoNum type="alphaUcPeriod"/>
            </a:pPr>
            <a:endParaRPr lang="en-US" sz="800" b="1" u="sng" dirty="0"/>
          </a:p>
          <a:p>
            <a:pPr marL="457200" indent="-457200">
              <a:buFont typeface="+mj-lt"/>
              <a:buAutoNum type="alphaUcPeriod"/>
            </a:pPr>
            <a:r>
              <a:rPr lang="en-US" sz="2800" b="1" u="sng" dirty="0"/>
              <a:t>Promise of a redeemer</a:t>
            </a:r>
            <a:r>
              <a:rPr lang="en-US" sz="2800" b="1" dirty="0"/>
              <a:t> (Gen. 3:15)</a:t>
            </a:r>
          </a:p>
          <a:p>
            <a:pPr marL="457200" indent="-457200">
              <a:buFont typeface="+mj-lt"/>
              <a:buAutoNum type="alphaUcPeriod"/>
            </a:pPr>
            <a:endParaRPr lang="en-US" sz="800" b="1" dirty="0"/>
          </a:p>
          <a:p>
            <a:pPr marL="457200" indent="-457200">
              <a:buFont typeface="+mj-lt"/>
              <a:buAutoNum type="alphaUcPeriod"/>
            </a:pPr>
            <a:r>
              <a:rPr lang="en-US" sz="2800" b="1" u="sng" dirty="0"/>
              <a:t>God built a nation</a:t>
            </a:r>
          </a:p>
          <a:p>
            <a:pPr marL="457200" indent="-457200">
              <a:buFont typeface="+mj-lt"/>
              <a:buAutoNum type="alphaUcPeriod"/>
            </a:pPr>
            <a:endParaRPr lang="en-US" sz="800" b="1" u="sng" dirty="0"/>
          </a:p>
          <a:p>
            <a:pPr marL="457200" indent="-457200">
              <a:buFont typeface="+mj-lt"/>
              <a:buAutoNum type="alphaUcPeriod"/>
            </a:pPr>
            <a:r>
              <a:rPr lang="en-US" sz="2800" b="1" u="sng" dirty="0"/>
              <a:t>God preserved a nation</a:t>
            </a:r>
          </a:p>
          <a:p>
            <a:pPr marL="457200" indent="-457200">
              <a:buFont typeface="+mj-lt"/>
              <a:buAutoNum type="alphaUcPeriod"/>
            </a:pPr>
            <a:endParaRPr lang="en-US" sz="800" b="1" u="sng" dirty="0"/>
          </a:p>
          <a:p>
            <a:pPr marL="457200" indent="-457200">
              <a:buFont typeface="+mj-lt"/>
              <a:buAutoNum type="alphaUcPeriod"/>
            </a:pPr>
            <a:r>
              <a:rPr lang="en-US" sz="2800" b="1" u="sng" dirty="0"/>
              <a:t>Nation departed from God</a:t>
            </a:r>
          </a:p>
          <a:p>
            <a:pPr marL="971550" lvl="1" indent="-514350">
              <a:buFont typeface="+mj-lt"/>
              <a:buAutoNum type="arabicPeriod"/>
            </a:pPr>
            <a:r>
              <a:rPr lang="en-US" sz="2800" i="1" dirty="0"/>
              <a:t>Judges – continual cycle (Jud. 2:10; 21:25)</a:t>
            </a:r>
          </a:p>
          <a:p>
            <a:pPr marL="971550" lvl="1" indent="-514350">
              <a:buFont typeface="+mj-lt"/>
              <a:buAutoNum type="arabicPeriod"/>
            </a:pPr>
            <a:r>
              <a:rPr lang="en-US" sz="2800" i="1" dirty="0"/>
              <a:t>Wanted a king like other nations (1 Sam. 8)</a:t>
            </a:r>
          </a:p>
          <a:p>
            <a:pPr marL="971550" lvl="1" indent="-514350">
              <a:buFont typeface="+mj-lt"/>
              <a:buAutoNum type="arabicPeriod"/>
            </a:pPr>
            <a:r>
              <a:rPr lang="en-US" sz="2800" i="1" dirty="0"/>
              <a:t>United for a while (Saul, David &amp; Solomon)</a:t>
            </a:r>
          </a:p>
          <a:p>
            <a:pPr marL="971550" lvl="1" indent="-514350">
              <a:buFont typeface="+mj-lt"/>
              <a:buAutoNum type="arabicPeriod"/>
            </a:pPr>
            <a:r>
              <a:rPr lang="en-US" sz="2800" i="1" dirty="0"/>
              <a:t>Kingdom divided &amp; kings lead them into idolatry (1 &amp; 2 Kings; 1 &amp; 2 Chronicles)</a:t>
            </a:r>
          </a:p>
          <a:p>
            <a:pPr marL="971550" lvl="1" indent="-514350">
              <a:buFont typeface="+mj-lt"/>
              <a:buAutoNum type="arabicPeriod"/>
            </a:pPr>
            <a:r>
              <a:rPr lang="en-US" sz="2800" i="1" dirty="0"/>
              <a:t>Brought a remnant back (Ezra, Neh., Haggai)</a:t>
            </a:r>
          </a:p>
        </p:txBody>
      </p:sp>
    </p:spTree>
    <p:extLst>
      <p:ext uri="{BB962C8B-B14F-4D97-AF65-F5344CB8AC3E}">
        <p14:creationId xmlns:p14="http://schemas.microsoft.com/office/powerpoint/2010/main" val="20329185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D:\Projectr\GIFFiles\Kings 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526" y="0"/>
            <a:ext cx="1056529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4743559-47C1-4AD6-A286-37B4D51F9FBE}"/>
              </a:ext>
            </a:extLst>
          </p:cNvPr>
          <p:cNvSpPr/>
          <p:nvPr/>
        </p:nvSpPr>
        <p:spPr>
          <a:xfrm>
            <a:off x="6868633" y="2211572"/>
            <a:ext cx="2222204" cy="2041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FFFF00"/>
                </a:solidFill>
              </a:rPr>
              <a:t>Captivity</a:t>
            </a:r>
          </a:p>
          <a:p>
            <a:pPr algn="ctr"/>
            <a:r>
              <a:rPr lang="en-US" sz="2400" dirty="0">
                <a:solidFill>
                  <a:schemeClr val="tx1"/>
                </a:solidFill>
              </a:rPr>
              <a:t>70 Years</a:t>
            </a:r>
          </a:p>
          <a:p>
            <a:pPr algn="ctr"/>
            <a:r>
              <a:rPr lang="en-US" sz="2400" dirty="0">
                <a:solidFill>
                  <a:schemeClr val="tx1"/>
                </a:solidFill>
              </a:rPr>
              <a:t>Daniel</a:t>
            </a:r>
          </a:p>
          <a:p>
            <a:pPr algn="ctr"/>
            <a:r>
              <a:rPr lang="en-US" sz="2400" dirty="0">
                <a:solidFill>
                  <a:schemeClr val="tx1"/>
                </a:solidFill>
              </a:rPr>
              <a:t>Ezekiel</a:t>
            </a:r>
          </a:p>
        </p:txBody>
      </p:sp>
      <p:sp>
        <p:nvSpPr>
          <p:cNvPr id="7" name="Rectangle 6">
            <a:extLst>
              <a:ext uri="{FF2B5EF4-FFF2-40B4-BE49-F238E27FC236}">
                <a16:creationId xmlns:a16="http://schemas.microsoft.com/office/drawing/2014/main" id="{728BC5A8-2DBA-42B6-9FB9-ED6ECC2984BE}"/>
              </a:ext>
            </a:extLst>
          </p:cNvPr>
          <p:cNvSpPr/>
          <p:nvPr/>
        </p:nvSpPr>
        <p:spPr>
          <a:xfrm>
            <a:off x="9314122" y="2211572"/>
            <a:ext cx="2877878" cy="2041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FFFF00"/>
                </a:solidFill>
              </a:rPr>
              <a:t>Return</a:t>
            </a:r>
          </a:p>
          <a:p>
            <a:pPr algn="ctr"/>
            <a:r>
              <a:rPr lang="en-US" sz="2400" dirty="0">
                <a:solidFill>
                  <a:schemeClr val="tx1"/>
                </a:solidFill>
              </a:rPr>
              <a:t>Post-Exile</a:t>
            </a:r>
          </a:p>
          <a:p>
            <a:pPr algn="ctr"/>
            <a:r>
              <a:rPr lang="en-US" sz="2400" dirty="0">
                <a:solidFill>
                  <a:schemeClr val="tx1"/>
                </a:solidFill>
              </a:rPr>
              <a:t>Ezra, Nehemiah</a:t>
            </a:r>
          </a:p>
          <a:p>
            <a:pPr algn="ctr"/>
            <a:r>
              <a:rPr lang="en-US" sz="2400" dirty="0">
                <a:solidFill>
                  <a:schemeClr val="tx1"/>
                </a:solidFill>
              </a:rPr>
              <a:t>Esther, Haggai,</a:t>
            </a:r>
          </a:p>
          <a:p>
            <a:pPr algn="ctr"/>
            <a:r>
              <a:rPr lang="en-US" sz="2400" dirty="0">
                <a:solidFill>
                  <a:schemeClr val="tx1"/>
                </a:solidFill>
              </a:rPr>
              <a:t>Zech., </a:t>
            </a:r>
            <a:r>
              <a:rPr lang="en-US" sz="2400" dirty="0" err="1">
                <a:solidFill>
                  <a:schemeClr val="tx1"/>
                </a:solidFill>
              </a:rPr>
              <a:t>Malachai</a:t>
            </a:r>
            <a:endParaRPr lang="en-US" sz="2400" dirty="0">
              <a:solidFill>
                <a:schemeClr val="tx1"/>
              </a:solidFill>
            </a:endParaRPr>
          </a:p>
        </p:txBody>
      </p:sp>
      <p:sp>
        <p:nvSpPr>
          <p:cNvPr id="6" name="Rectangle 5">
            <a:extLst>
              <a:ext uri="{FF2B5EF4-FFF2-40B4-BE49-F238E27FC236}">
                <a16:creationId xmlns:a16="http://schemas.microsoft.com/office/drawing/2014/main" id="{CB6BACD4-4D2E-4532-83BB-20833D9CF9E4}"/>
              </a:ext>
            </a:extLst>
          </p:cNvPr>
          <p:cNvSpPr/>
          <p:nvPr/>
        </p:nvSpPr>
        <p:spPr>
          <a:xfrm>
            <a:off x="9090837" y="2211572"/>
            <a:ext cx="223284" cy="204145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91202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15860F-575A-43FC-B36B-3E063AC2BEE2}"/>
              </a:ext>
            </a:extLst>
          </p:cNvPr>
          <p:cNvSpPr txBox="1"/>
          <p:nvPr/>
        </p:nvSpPr>
        <p:spPr>
          <a:xfrm rot="16200000">
            <a:off x="-2692175" y="3323251"/>
            <a:ext cx="6361611" cy="707886"/>
          </a:xfrm>
          <a:prstGeom prst="rect">
            <a:avLst/>
          </a:prstGeom>
          <a:noFill/>
        </p:spPr>
        <p:txBody>
          <a:bodyPr wrap="square" rtlCol="0">
            <a:spAutoFit/>
          </a:bodyPr>
          <a:lstStyle/>
          <a:p>
            <a:pPr algn="ctr"/>
            <a:r>
              <a:rPr lang="en-US" sz="4000" dirty="0">
                <a:latin typeface="AR CENA" panose="02000000000000000000" pitchFamily="2" charset="0"/>
              </a:rPr>
              <a:t>The Eternal Plan is the Theme</a:t>
            </a:r>
          </a:p>
        </p:txBody>
      </p:sp>
      <p:pic>
        <p:nvPicPr>
          <p:cNvPr id="7" name="Picture 2" descr="http://www.kingjamesbibleonline.org/images/king-james-bible.png">
            <a:extLst>
              <a:ext uri="{FF2B5EF4-FFF2-40B4-BE49-F238E27FC236}">
                <a16:creationId xmlns:a16="http://schemas.microsoft.com/office/drawing/2014/main" id="{A5659CD0-7257-409D-9D30-91DD82F72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87" y="194350"/>
            <a:ext cx="1752390" cy="781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455503-B07A-4111-A291-D8D6B7B5FF51}"/>
              </a:ext>
            </a:extLst>
          </p:cNvPr>
          <p:cNvSpPr txBox="1"/>
          <p:nvPr/>
        </p:nvSpPr>
        <p:spPr>
          <a:xfrm>
            <a:off x="1887076" y="375196"/>
            <a:ext cx="9542923" cy="3600986"/>
          </a:xfrm>
          <a:prstGeom prst="rect">
            <a:avLst/>
          </a:prstGeom>
          <a:noFill/>
        </p:spPr>
        <p:txBody>
          <a:bodyPr wrap="square" rtlCol="0">
            <a:spAutoFit/>
          </a:bodyPr>
          <a:lstStyle/>
          <a:p>
            <a:pPr marL="457200" indent="-457200">
              <a:buFont typeface="+mj-lt"/>
              <a:buAutoNum type="alphaUcPeriod"/>
            </a:pPr>
            <a:r>
              <a:rPr lang="en-US" sz="2800" b="1" u="sng" dirty="0"/>
              <a:t>Fall of man</a:t>
            </a:r>
          </a:p>
          <a:p>
            <a:pPr marL="457200" indent="-457200">
              <a:buFont typeface="+mj-lt"/>
              <a:buAutoNum type="alphaUcPeriod"/>
            </a:pPr>
            <a:endParaRPr lang="en-US" sz="800" b="1" u="sng" dirty="0"/>
          </a:p>
          <a:p>
            <a:pPr marL="457200" indent="-457200">
              <a:buFont typeface="+mj-lt"/>
              <a:buAutoNum type="alphaUcPeriod"/>
            </a:pPr>
            <a:r>
              <a:rPr lang="en-US" sz="2800" b="1" u="sng" dirty="0"/>
              <a:t>Promise of a redeemer</a:t>
            </a:r>
            <a:r>
              <a:rPr lang="en-US" sz="2800" b="1" dirty="0"/>
              <a:t> (Gen. 3:15)</a:t>
            </a:r>
          </a:p>
          <a:p>
            <a:pPr marL="457200" indent="-457200">
              <a:buFont typeface="+mj-lt"/>
              <a:buAutoNum type="alphaUcPeriod"/>
            </a:pPr>
            <a:endParaRPr lang="en-US" sz="800" b="1" dirty="0"/>
          </a:p>
          <a:p>
            <a:pPr marL="457200" indent="-457200">
              <a:buFont typeface="+mj-lt"/>
              <a:buAutoNum type="alphaUcPeriod"/>
            </a:pPr>
            <a:r>
              <a:rPr lang="en-US" sz="2800" b="1" u="sng" dirty="0"/>
              <a:t>God built a nation</a:t>
            </a:r>
          </a:p>
          <a:p>
            <a:pPr marL="457200" indent="-457200">
              <a:buFont typeface="+mj-lt"/>
              <a:buAutoNum type="alphaUcPeriod"/>
            </a:pPr>
            <a:endParaRPr lang="en-US" sz="800" b="1" u="sng" dirty="0"/>
          </a:p>
          <a:p>
            <a:pPr marL="457200" indent="-457200">
              <a:buFont typeface="+mj-lt"/>
              <a:buAutoNum type="alphaUcPeriod"/>
            </a:pPr>
            <a:r>
              <a:rPr lang="en-US" sz="2800" b="1" u="sng" dirty="0"/>
              <a:t>God preserved a nation</a:t>
            </a:r>
          </a:p>
          <a:p>
            <a:pPr marL="457200" indent="-457200">
              <a:buFont typeface="+mj-lt"/>
              <a:buAutoNum type="alphaUcPeriod"/>
            </a:pPr>
            <a:endParaRPr lang="en-US" sz="800" b="1" u="sng" dirty="0"/>
          </a:p>
          <a:p>
            <a:pPr marL="457200" indent="-457200">
              <a:buFont typeface="+mj-lt"/>
              <a:buAutoNum type="alphaUcPeriod"/>
            </a:pPr>
            <a:r>
              <a:rPr lang="en-US" sz="2800" b="1" u="sng" dirty="0"/>
              <a:t>Nation departed from God</a:t>
            </a:r>
          </a:p>
          <a:p>
            <a:pPr marL="457200" indent="-457200">
              <a:buFont typeface="+mj-lt"/>
              <a:buAutoNum type="alphaUcPeriod"/>
            </a:pPr>
            <a:endParaRPr lang="en-US" sz="2800" b="1" u="sng" dirty="0"/>
          </a:p>
          <a:p>
            <a:pPr marL="457200" indent="-457200">
              <a:buFont typeface="+mj-lt"/>
              <a:buAutoNum type="alphaUcPeriod"/>
            </a:pPr>
            <a:endParaRPr lang="en-US" sz="2800" b="1" u="sng" dirty="0"/>
          </a:p>
        </p:txBody>
      </p:sp>
      <p:sp>
        <p:nvSpPr>
          <p:cNvPr id="2" name="Rectangle 1">
            <a:extLst>
              <a:ext uri="{FF2B5EF4-FFF2-40B4-BE49-F238E27FC236}">
                <a16:creationId xmlns:a16="http://schemas.microsoft.com/office/drawing/2014/main" id="{DDA77AFF-35E9-41DD-8106-19F2014CAE53}"/>
              </a:ext>
            </a:extLst>
          </p:cNvPr>
          <p:cNvSpPr/>
          <p:nvPr/>
        </p:nvSpPr>
        <p:spPr>
          <a:xfrm>
            <a:off x="1238494" y="3193664"/>
            <a:ext cx="9542923" cy="691117"/>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00"/>
                </a:solidFill>
              </a:rPr>
              <a:t>400 Years of Silence – Between the Testaments</a:t>
            </a:r>
          </a:p>
        </p:txBody>
      </p:sp>
    </p:spTree>
    <p:extLst>
      <p:ext uri="{BB962C8B-B14F-4D97-AF65-F5344CB8AC3E}">
        <p14:creationId xmlns:p14="http://schemas.microsoft.com/office/powerpoint/2010/main" val="18100108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48C0-F62C-4878-B67B-67E33E7320C2}"/>
              </a:ext>
            </a:extLst>
          </p:cNvPr>
          <p:cNvSpPr>
            <a:spLocks noGrp="1"/>
          </p:cNvSpPr>
          <p:nvPr>
            <p:ph type="ctrTitle"/>
          </p:nvPr>
        </p:nvSpPr>
        <p:spPr>
          <a:xfrm>
            <a:off x="1000668" y="363915"/>
            <a:ext cx="7971881" cy="1343299"/>
          </a:xfrm>
        </p:spPr>
        <p:txBody>
          <a:bodyPr>
            <a:normAutofit/>
          </a:bodyPr>
          <a:lstStyle/>
          <a:p>
            <a:pPr algn="ctr"/>
            <a:r>
              <a:rPr lang="en-US" sz="7200" dirty="0">
                <a:solidFill>
                  <a:schemeClr val="accent1">
                    <a:lumMod val="40000"/>
                    <a:lumOff val="60000"/>
                  </a:schemeClr>
                </a:solidFill>
                <a:effectLst>
                  <a:outerShdw blurRad="38100" dist="38100" dir="2700000" algn="tl">
                    <a:srgbClr val="000000">
                      <a:alpha val="43137"/>
                    </a:srgbClr>
                  </a:outerShdw>
                </a:effectLst>
                <a:latin typeface="AR CENA" panose="02000000000000000000" pitchFamily="2" charset="0"/>
              </a:rPr>
              <a:t>The Bible as a Whole</a:t>
            </a:r>
          </a:p>
        </p:txBody>
      </p:sp>
      <p:pic>
        <p:nvPicPr>
          <p:cNvPr id="4" name="Picture 2" descr="http://www.kingjamesbibleonline.org/images/king-james-bible.png">
            <a:extLst>
              <a:ext uri="{FF2B5EF4-FFF2-40B4-BE49-F238E27FC236}">
                <a16:creationId xmlns:a16="http://schemas.microsoft.com/office/drawing/2014/main" id="{B71DB8BB-2A38-4247-8F88-9E452942C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6055" y="682028"/>
            <a:ext cx="2632436" cy="11732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7BB3FC6-A109-4270-8054-DBA3D01606CE}"/>
              </a:ext>
            </a:extLst>
          </p:cNvPr>
          <p:cNvSpPr txBox="1"/>
          <p:nvPr/>
        </p:nvSpPr>
        <p:spPr>
          <a:xfrm>
            <a:off x="8972548" y="2149154"/>
            <a:ext cx="3219451" cy="584775"/>
          </a:xfrm>
          <a:prstGeom prst="rect">
            <a:avLst/>
          </a:prstGeom>
          <a:noFill/>
          <a:ln>
            <a:noFill/>
          </a:ln>
        </p:spPr>
        <p:txBody>
          <a:bodyPr wrap="square" rtlCol="0">
            <a:spAutoFit/>
          </a:bodyPr>
          <a:lstStyle/>
          <a:p>
            <a:pPr algn="ctr"/>
            <a:r>
              <a:rPr lang="en-US" sz="3200" i="1" dirty="0">
                <a:solidFill>
                  <a:schemeClr val="accent1">
                    <a:lumMod val="75000"/>
                  </a:schemeClr>
                </a:solidFill>
                <a:latin typeface="AR CENA" panose="02000000000000000000" pitchFamily="2" charset="0"/>
              </a:rPr>
              <a:t>(God’s Eternal Plan)</a:t>
            </a:r>
          </a:p>
        </p:txBody>
      </p:sp>
      <p:sp>
        <p:nvSpPr>
          <p:cNvPr id="3" name="TextBox 2">
            <a:extLst>
              <a:ext uri="{FF2B5EF4-FFF2-40B4-BE49-F238E27FC236}">
                <a16:creationId xmlns:a16="http://schemas.microsoft.com/office/drawing/2014/main" id="{3AC42C56-2CEB-4339-8404-BD4452488F27}"/>
              </a:ext>
            </a:extLst>
          </p:cNvPr>
          <p:cNvSpPr txBox="1"/>
          <p:nvPr/>
        </p:nvSpPr>
        <p:spPr>
          <a:xfrm>
            <a:off x="1411739" y="2247439"/>
            <a:ext cx="7149737" cy="3139321"/>
          </a:xfrm>
          <a:prstGeom prst="rect">
            <a:avLst/>
          </a:prstGeom>
          <a:noFill/>
        </p:spPr>
        <p:txBody>
          <a:bodyPr wrap="square" rtlCol="0">
            <a:spAutoFit/>
          </a:bodyPr>
          <a:lstStyle/>
          <a:p>
            <a:pPr marL="571500" indent="-571500">
              <a:lnSpc>
                <a:spcPct val="150000"/>
              </a:lnSpc>
              <a:buFont typeface="+mj-lt"/>
              <a:buAutoNum type="romanUcPeriod"/>
            </a:pPr>
            <a:r>
              <a:rPr lang="en-US" sz="4400" dirty="0">
                <a:effectLst>
                  <a:outerShdw blurRad="38100" dist="38100" dir="2700000" algn="tl">
                    <a:srgbClr val="000000">
                      <a:alpha val="43137"/>
                    </a:srgbClr>
                  </a:outerShdw>
                </a:effectLst>
                <a:latin typeface="AR CENA" panose="02000000000000000000" pitchFamily="2" charset="0"/>
              </a:rPr>
              <a:t>God Has an Eternal Plan</a:t>
            </a:r>
          </a:p>
          <a:p>
            <a:pPr marL="571500" indent="-571500">
              <a:lnSpc>
                <a:spcPct val="150000"/>
              </a:lnSpc>
              <a:buFont typeface="+mj-lt"/>
              <a:buAutoNum type="romanUcPeriod"/>
            </a:pPr>
            <a:r>
              <a:rPr lang="en-US" sz="4400" dirty="0">
                <a:effectLst>
                  <a:outerShdw blurRad="38100" dist="38100" dir="2700000" algn="tl">
                    <a:srgbClr val="000000">
                      <a:alpha val="43137"/>
                    </a:srgbClr>
                  </a:outerShdw>
                </a:effectLst>
                <a:latin typeface="AR CENA" panose="02000000000000000000" pitchFamily="2" charset="0"/>
              </a:rPr>
              <a:t>The Eternal Plan is the Theme</a:t>
            </a:r>
            <a:endParaRPr lang="en-US" sz="4400" dirty="0">
              <a:solidFill>
                <a:schemeClr val="bg2">
                  <a:lumMod val="75000"/>
                  <a:lumOff val="25000"/>
                </a:schemeClr>
              </a:solidFill>
              <a:effectLst>
                <a:outerShdw blurRad="38100" dist="38100" dir="2700000" algn="tl">
                  <a:srgbClr val="000000">
                    <a:alpha val="43137"/>
                  </a:srgbClr>
                </a:outerShdw>
              </a:effectLst>
              <a:latin typeface="AR CENA" panose="02000000000000000000" pitchFamily="2" charset="0"/>
            </a:endParaRPr>
          </a:p>
          <a:p>
            <a:pPr marL="571500" indent="-571500">
              <a:lnSpc>
                <a:spcPct val="150000"/>
              </a:lnSpc>
              <a:buFont typeface="+mj-lt"/>
              <a:buAutoNum type="romanUcPeriod"/>
            </a:pPr>
            <a:r>
              <a:rPr lang="en-US" sz="4400" dirty="0">
                <a:solidFill>
                  <a:schemeClr val="bg2">
                    <a:lumMod val="75000"/>
                    <a:lumOff val="25000"/>
                  </a:schemeClr>
                </a:solidFill>
                <a:effectLst>
                  <a:outerShdw blurRad="38100" dist="38100" dir="2700000" algn="tl">
                    <a:srgbClr val="000000">
                      <a:alpha val="43137"/>
                    </a:srgbClr>
                  </a:outerShdw>
                </a:effectLst>
                <a:latin typeface="AR CENA" panose="02000000000000000000" pitchFamily="2" charset="0"/>
              </a:rPr>
              <a:t> Viewing the Bible</a:t>
            </a:r>
          </a:p>
        </p:txBody>
      </p:sp>
    </p:spTree>
    <p:extLst>
      <p:ext uri="{BB962C8B-B14F-4D97-AF65-F5344CB8AC3E}">
        <p14:creationId xmlns:p14="http://schemas.microsoft.com/office/powerpoint/2010/main" val="23752946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431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82E"/>
      </a:dk2>
      <a:lt2>
        <a:srgbClr val="C2F5FC"/>
      </a:lt2>
      <a:accent1>
        <a:srgbClr val="4091F3"/>
      </a:accent1>
      <a:accent2>
        <a:srgbClr val="8BBCF1"/>
      </a:accent2>
      <a:accent3>
        <a:srgbClr val="CB6A6A"/>
      </a:accent3>
      <a:accent4>
        <a:srgbClr val="C567AF"/>
      </a:accent4>
      <a:accent5>
        <a:srgbClr val="A684F9"/>
      </a:accent5>
      <a:accent6>
        <a:srgbClr val="A9ACEE"/>
      </a:accent6>
      <a:hlink>
        <a:srgbClr val="6D9CC5"/>
      </a:hlink>
      <a:folHlink>
        <a:srgbClr val="6D82A0"/>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178B2DAB-5DDE-4060-A857-D2E1CDA9250F}"/>
    </a:ext>
  </a:extLst>
</a:theme>
</file>

<file path=docProps/app.xml><?xml version="1.0" encoding="utf-8"?>
<Properties xmlns="http://schemas.openxmlformats.org/officeDocument/2006/extended-properties" xmlns:vt="http://schemas.openxmlformats.org/officeDocument/2006/docPropsVTypes">
  <Template>TM16401375[[fn=Madison]]</Template>
  <TotalTime>1197</TotalTime>
  <Words>1372</Words>
  <Application>Microsoft Office PowerPoint</Application>
  <PresentationFormat>Widescreen</PresentationFormat>
  <Paragraphs>219</Paragraphs>
  <Slides>32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 CENA</vt:lpstr>
      <vt:lpstr>Arial</vt:lpstr>
      <vt:lpstr>Arial Narrow</vt:lpstr>
      <vt:lpstr>Calibri</vt:lpstr>
      <vt:lpstr>MS Shell Dlg 2</vt:lpstr>
      <vt:lpstr>Times New Roman</vt:lpstr>
      <vt:lpstr>Wingdings</vt:lpstr>
      <vt:lpstr>Wingdings 3</vt:lpstr>
      <vt:lpstr>Madison</vt:lpstr>
      <vt:lpstr>The Bible as a Whole</vt:lpstr>
      <vt:lpstr>The Bible as a Whole</vt:lpstr>
      <vt:lpstr>The Bible as a Whole</vt:lpstr>
      <vt:lpstr>PowerPoint Presentation</vt:lpstr>
      <vt:lpstr>PowerPoint Presentation</vt:lpstr>
      <vt:lpstr>PowerPoint Presentation</vt:lpstr>
      <vt:lpstr>PowerPoint Presentation</vt:lpstr>
      <vt:lpstr>PowerPoint Presentation</vt:lpstr>
      <vt:lpstr>PowerPoint Presentation</vt:lpstr>
      <vt:lpstr>The Bible as a Whole</vt:lpstr>
      <vt:lpstr>PowerPoint Presentation</vt:lpstr>
      <vt:lpstr>PowerPoint Presentation</vt:lpstr>
      <vt:lpstr>PowerPoint Presentation</vt:lpstr>
      <vt:lpstr>Nations – Descendants of Noah</vt:lpstr>
      <vt:lpstr>PowerPoint Presentation</vt:lpstr>
      <vt:lpstr>PowerPoint Presentation</vt:lpstr>
      <vt:lpstr>Nations – Descendants of Noah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Bible as a Whole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Bible as a Whole</dc:title>
  <dc:creator>Donnie V. Rader</dc:creator>
  <cp:lastModifiedBy>Donnie V. Rader</cp:lastModifiedBy>
  <cp:revision>43</cp:revision>
  <dcterms:created xsi:type="dcterms:W3CDTF">2018-01-18T20:36:23Z</dcterms:created>
  <dcterms:modified xsi:type="dcterms:W3CDTF">2018-01-19T21:08:22Z</dcterms:modified>
</cp:coreProperties>
</file>