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handoutMasterIdLst>
    <p:handoutMasterId r:id="rId23"/>
  </p:handoutMasterIdLst>
  <p:sldIdLst>
    <p:sldId id="274" r:id="rId4"/>
    <p:sldId id="275" r:id="rId5"/>
    <p:sldId id="256" r:id="rId6"/>
    <p:sldId id="257" r:id="rId7"/>
    <p:sldId id="272" r:id="rId8"/>
    <p:sldId id="259" r:id="rId9"/>
    <p:sldId id="267" r:id="rId10"/>
    <p:sldId id="260" r:id="rId11"/>
    <p:sldId id="266" r:id="rId12"/>
    <p:sldId id="261" r:id="rId13"/>
    <p:sldId id="268" r:id="rId14"/>
    <p:sldId id="262" r:id="rId15"/>
    <p:sldId id="270" r:id="rId16"/>
    <p:sldId id="276" r:id="rId17"/>
    <p:sldId id="263" r:id="rId18"/>
    <p:sldId id="273" r:id="rId19"/>
    <p:sldId id="264" r:id="rId20"/>
    <p:sldId id="271" r:id="rId21"/>
    <p:sldId id="265" r:id="rId22"/>
  </p:sldIdLst>
  <p:sldSz cx="9144000" cy="6858000" type="screen4x3"/>
  <p:notesSz cx="7010400" cy="92964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R CENA" panose="02000000000000000000" pitchFamily="2" charset="0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6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A66CE4-C4AF-4392-A9AD-60EE22EF0D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05AA5-4D6A-4FB5-9C8E-F6743E2E83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35A2488-ACC8-4503-90A3-E3874DBBBCC8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519CA-4BF3-459F-B18A-A93789B4FD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B8442-019F-4AC7-8795-E6983C117E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EBE929F-EBC4-4286-BA09-0D917161C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57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91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6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83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85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7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3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7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72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82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7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07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65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72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1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76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80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74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79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16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89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5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0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24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61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69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7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75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7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17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30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43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20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DB4AFE-F0A1-47FF-8776-EE593C10F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3" r="18162"/>
          <a:stretch/>
        </p:blipFill>
        <p:spPr>
          <a:xfrm>
            <a:off x="4701396" y="0"/>
            <a:ext cx="4356340" cy="669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9000">
              <a:schemeClr val="accent4">
                <a:lumMod val="5000"/>
                <a:lumOff val="95000"/>
              </a:schemeClr>
            </a:gs>
            <a:gs pos="75000">
              <a:schemeClr val="accent4">
                <a:lumMod val="45000"/>
                <a:lumOff val="55000"/>
              </a:schemeClr>
            </a:gs>
            <a:gs pos="88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FE759-CB7C-492D-8FA0-BB57880CD7E3}"/>
              </a:ext>
            </a:extLst>
          </p:cNvPr>
          <p:cNvSpPr/>
          <p:nvPr userDrawn="1"/>
        </p:nvSpPr>
        <p:spPr>
          <a:xfrm>
            <a:off x="628651" y="330619"/>
            <a:ext cx="7886700" cy="136007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F7F1BF-5A9A-4EC2-B576-1185F9E4219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49" y="365126"/>
            <a:ext cx="1296226" cy="129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9000">
              <a:schemeClr val="accent4">
                <a:lumMod val="5000"/>
                <a:lumOff val="95000"/>
              </a:schemeClr>
            </a:gs>
            <a:gs pos="75000">
              <a:schemeClr val="accent4">
                <a:lumMod val="45000"/>
                <a:lumOff val="55000"/>
              </a:schemeClr>
            </a:gs>
            <a:gs pos="88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FA0A7-4486-4987-AC96-C7FB12268B6D}" type="datetimeFigureOut">
              <a:rPr lang="en-US" smtClean="0"/>
              <a:t>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AA616-8C31-4106-8302-D400FC3FA0A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FE759-CB7C-492D-8FA0-BB57880CD7E3}"/>
              </a:ext>
            </a:extLst>
          </p:cNvPr>
          <p:cNvSpPr/>
          <p:nvPr userDrawn="1"/>
        </p:nvSpPr>
        <p:spPr>
          <a:xfrm>
            <a:off x="352619" y="330618"/>
            <a:ext cx="1665975" cy="632034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90D13D-895D-4944-B5D4-4F5A64FD34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17" y="365126"/>
            <a:ext cx="1296226" cy="129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1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4303B9-0CCC-413F-8936-8E88C975AF02}"/>
              </a:ext>
            </a:extLst>
          </p:cNvPr>
          <p:cNvSpPr txBox="1"/>
          <p:nvPr/>
        </p:nvSpPr>
        <p:spPr>
          <a:xfrm>
            <a:off x="170330" y="1954853"/>
            <a:ext cx="627529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Micah 6:8</a:t>
            </a:r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“He has shown you, O man, what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good;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what does the </a:t>
            </a:r>
            <a:r>
              <a:rPr lang="en-US" sz="24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 of you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to do justly,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love mercy,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to walk humbly with your God?”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AFBD43-AE2A-4F3C-8484-05A02F90A917}"/>
              </a:ext>
            </a:extLst>
          </p:cNvPr>
          <p:cNvSpPr txBox="1"/>
          <p:nvPr/>
        </p:nvSpPr>
        <p:spPr>
          <a:xfrm>
            <a:off x="2061883" y="600636"/>
            <a:ext cx="6275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God Expects Us To Walk With Him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9840C-7ECD-4572-B7A5-472CE1815869}"/>
              </a:ext>
            </a:extLst>
          </p:cNvPr>
          <p:cNvSpPr txBox="1"/>
          <p:nvPr/>
        </p:nvSpPr>
        <p:spPr>
          <a:xfrm>
            <a:off x="4809563" y="4903147"/>
            <a:ext cx="38458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Amos 3:3</a:t>
            </a:r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“Can two walk together, unless they are agreed?”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02F04E-CB3E-44D3-9392-902A06BE91E6}"/>
              </a:ext>
            </a:extLst>
          </p:cNvPr>
          <p:cNvSpPr/>
          <p:nvPr/>
        </p:nvSpPr>
        <p:spPr>
          <a:xfrm>
            <a:off x="6024282" y="1954853"/>
            <a:ext cx="2554941" cy="2357171"/>
          </a:xfrm>
          <a:prstGeom prst="roundRect">
            <a:avLst>
              <a:gd name="adj" fmla="val 473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Do you walk with God?</a:t>
            </a:r>
          </a:p>
          <a:p>
            <a:pPr algn="ctr"/>
            <a:endParaRPr lang="en-US" sz="2200" dirty="0">
              <a:solidFill>
                <a:schemeClr val="bg1"/>
              </a:solidFill>
            </a:endParaRP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What evidence could be given?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239994-7D73-4959-A856-2942AD3C5A1D}"/>
              </a:ext>
            </a:extLst>
          </p:cNvPr>
          <p:cNvSpPr/>
          <p:nvPr/>
        </p:nvSpPr>
        <p:spPr>
          <a:xfrm>
            <a:off x="762000" y="4697231"/>
            <a:ext cx="3962400" cy="1766048"/>
          </a:xfrm>
          <a:prstGeom prst="roundRect">
            <a:avLst>
              <a:gd name="adj" fmla="val 473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We can only walk with God if we agree with God</a:t>
            </a:r>
          </a:p>
        </p:txBody>
      </p:sp>
    </p:spTree>
    <p:extLst>
      <p:ext uri="{BB962C8B-B14F-4D97-AF65-F5344CB8AC3E}">
        <p14:creationId xmlns:p14="http://schemas.microsoft.com/office/powerpoint/2010/main" val="1326008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18856C-0EF5-46FA-96C4-0284EFB44B36}"/>
              </a:ext>
            </a:extLst>
          </p:cNvPr>
          <p:cNvSpPr txBox="1"/>
          <p:nvPr/>
        </p:nvSpPr>
        <p:spPr>
          <a:xfrm>
            <a:off x="1981201" y="340660"/>
            <a:ext cx="6275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Book of Ephesians Gives Great Emphasis to Walking with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9875E5-FB10-4F5A-A212-55CB1DEBB55D}"/>
              </a:ext>
            </a:extLst>
          </p:cNvPr>
          <p:cNvSpPr txBox="1"/>
          <p:nvPr/>
        </p:nvSpPr>
        <p:spPr>
          <a:xfrm>
            <a:off x="623047" y="1882587"/>
            <a:ext cx="7897906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u="sng" dirty="0"/>
              <a:t>Division of the book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Chapters 1-3 </a:t>
            </a:r>
            <a:r>
              <a:rPr lang="en-US" sz="2400" i="1" dirty="0">
                <a:solidFill>
                  <a:srgbClr val="0000FF"/>
                </a:solidFill>
              </a:rPr>
              <a:t>Becoming a Christian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Chapters 4-6 </a:t>
            </a:r>
            <a:r>
              <a:rPr lang="en-US" sz="2400" i="1" dirty="0">
                <a:solidFill>
                  <a:srgbClr val="0000FF"/>
                </a:solidFill>
              </a:rPr>
              <a:t>Acting like a Christian </a:t>
            </a:r>
            <a:r>
              <a:rPr lang="en-US" sz="2400" dirty="0"/>
              <a:t>(walk)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u="sng" dirty="0"/>
              <a:t>Work “Walk” in Ephesians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2:2, 10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4:1, 17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5:2, 8, 15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u="sng" dirty="0"/>
              <a:t>“Walk” Defined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How we live or behave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Same word translated “behaving” (1 Cor. 3:3)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Rom. 6:6 – walk in newness of life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Something we keep doing – don’t stop</a:t>
            </a:r>
          </a:p>
        </p:txBody>
      </p:sp>
    </p:spTree>
    <p:extLst>
      <p:ext uri="{BB962C8B-B14F-4D97-AF65-F5344CB8AC3E}">
        <p14:creationId xmlns:p14="http://schemas.microsoft.com/office/powerpoint/2010/main" val="1072353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BB1B64-2B9C-4AA4-B956-69DA76B80CEC}"/>
              </a:ext>
            </a:extLst>
          </p:cNvPr>
          <p:cNvSpPr/>
          <p:nvPr/>
        </p:nvSpPr>
        <p:spPr>
          <a:xfrm>
            <a:off x="945765" y="1190786"/>
            <a:ext cx="4291559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</a:t>
            </a:r>
          </a:p>
          <a:p>
            <a:pPr algn="ctr"/>
            <a:r>
              <a:rPr lang="en-U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BD1EE-D48B-43DD-BD3D-F73913A3CE29}"/>
              </a:ext>
            </a:extLst>
          </p:cNvPr>
          <p:cNvSpPr txBox="1"/>
          <p:nvPr/>
        </p:nvSpPr>
        <p:spPr>
          <a:xfrm>
            <a:off x="1084218" y="5970507"/>
            <a:ext cx="4014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Ephesians 4 - 6</a:t>
            </a:r>
          </a:p>
        </p:txBody>
      </p:sp>
    </p:spTree>
    <p:extLst>
      <p:ext uri="{BB962C8B-B14F-4D97-AF65-F5344CB8AC3E}">
        <p14:creationId xmlns:p14="http://schemas.microsoft.com/office/powerpoint/2010/main" val="3962409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Unity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(4:1-16)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F5DCED-8752-47A6-ACA4-80E806DC3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2C4809-D605-4C8B-902C-589FBF122936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</a:t>
            </a:r>
          </a:p>
        </p:txBody>
      </p:sp>
    </p:spTree>
    <p:extLst>
      <p:ext uri="{BB962C8B-B14F-4D97-AF65-F5344CB8AC3E}">
        <p14:creationId xmlns:p14="http://schemas.microsoft.com/office/powerpoint/2010/main" val="1259181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254AC-5C89-4FC4-AB1C-949A58641A04}"/>
              </a:ext>
            </a:extLst>
          </p:cNvPr>
          <p:cNvSpPr txBox="1"/>
          <p:nvPr/>
        </p:nvSpPr>
        <p:spPr>
          <a:xfrm>
            <a:off x="322217" y="1959435"/>
            <a:ext cx="17155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Unity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rgbClr val="C00000"/>
                </a:solidFill>
                <a:latin typeface="AR CENA" panose="02000000000000000000" pitchFamily="2" charset="0"/>
              </a:rPr>
              <a:t>(4:1-16)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B10CD-7C01-455B-ADD1-2F314CAB97B9}"/>
              </a:ext>
            </a:extLst>
          </p:cNvPr>
          <p:cNvSpPr txBox="1"/>
          <p:nvPr/>
        </p:nvSpPr>
        <p:spPr>
          <a:xfrm>
            <a:off x="2232213" y="430305"/>
            <a:ext cx="666974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Requires the Right Attitude</a:t>
            </a:r>
            <a:r>
              <a:rPr lang="en-US" sz="2600" dirty="0"/>
              <a:t> (v. 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Requires Effort</a:t>
            </a:r>
            <a:r>
              <a:rPr lang="en-US" sz="2600" dirty="0"/>
              <a:t> (v. 3)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Requires Principles</a:t>
            </a:r>
            <a:r>
              <a:rPr lang="en-US" sz="2600" dirty="0"/>
              <a:t> (vv. 4-6)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Requires Recognition of Differences</a:t>
            </a:r>
            <a:r>
              <a:rPr lang="en-US" sz="2600" dirty="0"/>
              <a:t> (vv. 7-16)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Given for the purpose to unite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Differences should not be a cause for division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Results</a:t>
            </a:r>
            <a:r>
              <a:rPr lang="en-US" sz="26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Walk worthy of calling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Mature &amp; harmonious church (vv. 15-16)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34B31DE-A592-4CE9-9B39-473974BC928C}"/>
              </a:ext>
            </a:extLst>
          </p:cNvPr>
          <p:cNvSpPr/>
          <p:nvPr/>
        </p:nvSpPr>
        <p:spPr>
          <a:xfrm>
            <a:off x="3361764" y="4903694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Unity!</a:t>
            </a:r>
          </a:p>
        </p:txBody>
      </p:sp>
    </p:spTree>
    <p:extLst>
      <p:ext uri="{BB962C8B-B14F-4D97-AF65-F5344CB8AC3E}">
        <p14:creationId xmlns:p14="http://schemas.microsoft.com/office/powerpoint/2010/main" val="560816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Purity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(4:17-32)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4AA002-B9C2-4936-A951-A0D64FBE2CFB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</a:t>
            </a:r>
          </a:p>
        </p:txBody>
      </p:sp>
    </p:spTree>
    <p:extLst>
      <p:ext uri="{BB962C8B-B14F-4D97-AF65-F5344CB8AC3E}">
        <p14:creationId xmlns:p14="http://schemas.microsoft.com/office/powerpoint/2010/main" val="2159926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DBA37A-D959-49F6-883E-239C83FA53CD}"/>
              </a:ext>
            </a:extLst>
          </p:cNvPr>
          <p:cNvSpPr txBox="1"/>
          <p:nvPr/>
        </p:nvSpPr>
        <p:spPr>
          <a:xfrm>
            <a:off x="352698" y="1967061"/>
            <a:ext cx="16851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Purity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</a:p>
          <a:p>
            <a:pPr algn="ctr"/>
            <a:endParaRPr lang="en-US" sz="3200" dirty="0">
              <a:solidFill>
                <a:srgbClr val="C00000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(4:17-32)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23D0F1-54EA-468C-BC6F-E9ADC8B4C8A4}"/>
              </a:ext>
            </a:extLst>
          </p:cNvPr>
          <p:cNvSpPr txBox="1"/>
          <p:nvPr/>
        </p:nvSpPr>
        <p:spPr>
          <a:xfrm>
            <a:off x="2232213" y="430305"/>
            <a:ext cx="666974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Not Like the Rest of the World</a:t>
            </a:r>
            <a:r>
              <a:rPr lang="en-US" sz="2600" dirty="0"/>
              <a:t> (vv. 17-21)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Lack understanding &amp; judgment (v. 17b)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Blinded (v. 18a)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Calloused (v. 18b)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standard (vv. 19-21)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Righteous &amp; Holy </a:t>
            </a:r>
            <a:r>
              <a:rPr lang="en-US" sz="2600" dirty="0"/>
              <a:t>(vv. 22-32, cf. v.24)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Requires complete change (vv. 22-24)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contrast (vv. 25-32)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Lying – truth (v. 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Anger continues – Anger controlled (vv. 26-27)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Stealing – working /giving (v. 28)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Corrupt comm. – edifying (vv. 29-30)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Bitterness / envy – kindness / forgiving (vv. 31-32)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F0C903-19D9-4CD1-842A-1A3D8316BD38}"/>
              </a:ext>
            </a:extLst>
          </p:cNvPr>
          <p:cNvSpPr/>
          <p:nvPr/>
        </p:nvSpPr>
        <p:spPr>
          <a:xfrm>
            <a:off x="3415552" y="5118847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Purity!</a:t>
            </a:r>
          </a:p>
        </p:txBody>
      </p:sp>
    </p:spTree>
    <p:extLst>
      <p:ext uri="{BB962C8B-B14F-4D97-AF65-F5344CB8AC3E}">
        <p14:creationId xmlns:p14="http://schemas.microsoft.com/office/powerpoint/2010/main" val="2013266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Purity 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Love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(5:1-2)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4D3E79-1D29-4EF4-8BC8-1CEC0AC961B4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</a:t>
            </a:r>
          </a:p>
        </p:txBody>
      </p:sp>
    </p:spTree>
    <p:extLst>
      <p:ext uri="{BB962C8B-B14F-4D97-AF65-F5344CB8AC3E}">
        <p14:creationId xmlns:p14="http://schemas.microsoft.com/office/powerpoint/2010/main" val="12012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3C0309-5DB3-48AE-8236-27432B317700}"/>
              </a:ext>
            </a:extLst>
          </p:cNvPr>
          <p:cNvSpPr txBox="1"/>
          <p:nvPr/>
        </p:nvSpPr>
        <p:spPr>
          <a:xfrm>
            <a:off x="304800" y="1967061"/>
            <a:ext cx="171558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Love</a:t>
            </a:r>
          </a:p>
          <a:p>
            <a:pPr algn="ctr"/>
            <a:endParaRPr lang="en-US" sz="3200" dirty="0">
              <a:solidFill>
                <a:srgbClr val="0000FF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(5:1-2)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9FBA9-4320-46C0-974A-2BE4D68776E4}"/>
              </a:ext>
            </a:extLst>
          </p:cNvPr>
          <p:cNvSpPr txBox="1"/>
          <p:nvPr/>
        </p:nvSpPr>
        <p:spPr>
          <a:xfrm>
            <a:off x="2232213" y="430305"/>
            <a:ext cx="666974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The Example</a:t>
            </a:r>
            <a:endParaRPr lang="en-US" sz="26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imitators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Self sacrificing love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The Reasons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God’s beloved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Bought with a price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The How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“Therefore” points back to previous section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points if 4:1-32 – are involved in love!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A9505ED-9FCA-44C4-96B9-FA68EAD383E0}"/>
              </a:ext>
            </a:extLst>
          </p:cNvPr>
          <p:cNvSpPr/>
          <p:nvPr/>
        </p:nvSpPr>
        <p:spPr>
          <a:xfrm>
            <a:off x="3397624" y="4527176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Love!</a:t>
            </a:r>
          </a:p>
        </p:txBody>
      </p:sp>
    </p:spTree>
    <p:extLst>
      <p:ext uri="{BB962C8B-B14F-4D97-AF65-F5344CB8AC3E}">
        <p14:creationId xmlns:p14="http://schemas.microsoft.com/office/powerpoint/2010/main" val="849395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Purity 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Love (5:1-2)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Light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(5:3-14)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0C6DA4-CC8C-475B-97B7-F26B27F1810B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 – Light</a:t>
            </a:r>
          </a:p>
        </p:txBody>
      </p:sp>
    </p:spTree>
    <p:extLst>
      <p:ext uri="{BB962C8B-B14F-4D97-AF65-F5344CB8AC3E}">
        <p14:creationId xmlns:p14="http://schemas.microsoft.com/office/powerpoint/2010/main" val="4202354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FDF31B-0C54-4AFA-B442-C7D6B10AC76E}"/>
              </a:ext>
            </a:extLst>
          </p:cNvPr>
          <p:cNvSpPr txBox="1"/>
          <p:nvPr/>
        </p:nvSpPr>
        <p:spPr>
          <a:xfrm>
            <a:off x="357050" y="1967061"/>
            <a:ext cx="166333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Light</a:t>
            </a:r>
          </a:p>
          <a:p>
            <a:pPr algn="ctr"/>
            <a:endParaRPr lang="en-US" sz="3200" dirty="0">
              <a:solidFill>
                <a:srgbClr val="C00000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(5:3-14)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5DE998-4B59-41A4-B66D-65AA1CAE48A7}"/>
              </a:ext>
            </a:extLst>
          </p:cNvPr>
          <p:cNvSpPr txBox="1"/>
          <p:nvPr/>
        </p:nvSpPr>
        <p:spPr>
          <a:xfrm>
            <a:off x="2232213" y="430305"/>
            <a:ext cx="66697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Things that Don’t Agree with the Light </a:t>
            </a:r>
            <a:r>
              <a:rPr lang="en-US" sz="2600" dirty="0"/>
              <a:t> (vv. 3-4)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Reasons They Don’t Agree with the Light </a:t>
            </a:r>
            <a:r>
              <a:rPr lang="en-US" sz="2600" dirty="0"/>
              <a:t>(vv. 5-8)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Consequences of darkness (vv. 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have changed (vv. 7-8)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Things that Agree with the Light</a:t>
            </a:r>
            <a:r>
              <a:rPr lang="en-US" sz="2600" dirty="0"/>
              <a:t> (vv. 9-14)</a:t>
            </a:r>
            <a:endParaRPr lang="en-US" sz="24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8A3DA47-51FF-4B32-99F1-E5236F9D4A93}"/>
              </a:ext>
            </a:extLst>
          </p:cNvPr>
          <p:cNvSpPr/>
          <p:nvPr/>
        </p:nvSpPr>
        <p:spPr>
          <a:xfrm>
            <a:off x="3307976" y="4016188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Light!</a:t>
            </a:r>
          </a:p>
        </p:txBody>
      </p:sp>
    </p:spTree>
    <p:extLst>
      <p:ext uri="{BB962C8B-B14F-4D97-AF65-F5344CB8AC3E}">
        <p14:creationId xmlns:p14="http://schemas.microsoft.com/office/powerpoint/2010/main" val="3149928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Purity 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Love (5:1-2)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Light (5:3-14)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Wisdom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(5:15-21)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ED8A9E-2F99-4DA2-88A1-FDE01E83445F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 – Light – Wisdom</a:t>
            </a:r>
          </a:p>
        </p:txBody>
      </p:sp>
    </p:spTree>
    <p:extLst>
      <p:ext uri="{BB962C8B-B14F-4D97-AF65-F5344CB8AC3E}">
        <p14:creationId xmlns:p14="http://schemas.microsoft.com/office/powerpoint/2010/main" val="3243988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3D6A8D-EB9B-47EA-A6AC-6635ECD325B8}"/>
              </a:ext>
            </a:extLst>
          </p:cNvPr>
          <p:cNvSpPr txBox="1"/>
          <p:nvPr/>
        </p:nvSpPr>
        <p:spPr>
          <a:xfrm>
            <a:off x="339634" y="1967061"/>
            <a:ext cx="166333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Wisdom</a:t>
            </a:r>
          </a:p>
          <a:p>
            <a:pPr algn="ctr"/>
            <a:endParaRPr lang="en-US" sz="3200" dirty="0">
              <a:solidFill>
                <a:srgbClr val="0000FF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(5:15-21)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B73D9E-7362-4155-8E1C-A46BCBA95E01}"/>
              </a:ext>
            </a:extLst>
          </p:cNvPr>
          <p:cNvSpPr txBox="1"/>
          <p:nvPr/>
        </p:nvSpPr>
        <p:spPr>
          <a:xfrm>
            <a:off x="2484783" y="139148"/>
            <a:ext cx="601317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Eph. 5:15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then that you walk 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circumspectly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as fools but as wise”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3F879-B160-4DD8-8CFA-1E215B59732B}"/>
              </a:ext>
            </a:extLst>
          </p:cNvPr>
          <p:cNvSpPr txBox="1"/>
          <p:nvPr/>
        </p:nvSpPr>
        <p:spPr>
          <a:xfrm>
            <a:off x="2708177" y="2232415"/>
            <a:ext cx="60827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“Carefully” (ESV, ASV, </a:t>
            </a:r>
            <a:r>
              <a:rPr lang="en-US" sz="2400" dirty="0" err="1"/>
              <a:t>Fn</a:t>
            </a:r>
            <a:r>
              <a:rPr lang="en-US" sz="2400" dirty="0"/>
              <a:t> NKJV)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“exactly” (YLT)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Accurately and exactly (M.R. Vincent)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Translated “accurately” (Acts 18:25-26)</a:t>
            </a:r>
          </a:p>
        </p:txBody>
      </p:sp>
    </p:spTree>
    <p:extLst>
      <p:ext uri="{BB962C8B-B14F-4D97-AF65-F5344CB8AC3E}">
        <p14:creationId xmlns:p14="http://schemas.microsoft.com/office/powerpoint/2010/main" val="2561875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3D6A8D-EB9B-47EA-A6AC-6635ECD325B8}"/>
              </a:ext>
            </a:extLst>
          </p:cNvPr>
          <p:cNvSpPr txBox="1"/>
          <p:nvPr/>
        </p:nvSpPr>
        <p:spPr>
          <a:xfrm>
            <a:off x="339634" y="1967061"/>
            <a:ext cx="166333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Wisdom</a:t>
            </a:r>
          </a:p>
          <a:p>
            <a:pPr algn="ctr"/>
            <a:endParaRPr lang="en-US" sz="3200" dirty="0">
              <a:solidFill>
                <a:srgbClr val="0000FF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(5:15-21)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018ED-9907-43C2-A765-C2D48DD57467}"/>
              </a:ext>
            </a:extLst>
          </p:cNvPr>
          <p:cNvSpPr txBox="1"/>
          <p:nvPr/>
        </p:nvSpPr>
        <p:spPr>
          <a:xfrm>
            <a:off x="2134626" y="354158"/>
            <a:ext cx="66697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Carefully Watch Each Step (v. 15)</a:t>
            </a:r>
          </a:p>
          <a:p>
            <a:pPr marL="342900" indent="-342900">
              <a:buFont typeface="+mj-lt"/>
              <a:buAutoNum type="alphaUcPeriod"/>
            </a:pPr>
            <a:endParaRPr lang="en-US" sz="11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Carefully Use Time</a:t>
            </a:r>
            <a:r>
              <a:rPr lang="en-US" sz="2600" dirty="0"/>
              <a:t> (v. 16)</a:t>
            </a:r>
          </a:p>
          <a:p>
            <a:pPr marL="342900" indent="-342900">
              <a:buFont typeface="+mj-lt"/>
              <a:buAutoNum type="alphaUcPeriod"/>
            </a:pPr>
            <a:endParaRPr lang="en-US" sz="11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Study &amp; Learn Word </a:t>
            </a:r>
            <a:r>
              <a:rPr lang="en-US" sz="2600" dirty="0"/>
              <a:t>(vv. 17-18)</a:t>
            </a:r>
          </a:p>
          <a:p>
            <a:pPr marL="342900" indent="-342900">
              <a:buFont typeface="+mj-lt"/>
              <a:buAutoNum type="alphaUcPeriod"/>
            </a:pPr>
            <a:endParaRPr lang="en-US" sz="11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Worship &amp; Pray</a:t>
            </a:r>
            <a:r>
              <a:rPr lang="en-US" sz="2600" dirty="0"/>
              <a:t> (vv. 19-20)</a:t>
            </a:r>
          </a:p>
          <a:p>
            <a:pPr marL="342900" indent="-342900">
              <a:buFont typeface="+mj-lt"/>
              <a:buAutoNum type="alphaUcPeriod"/>
            </a:pPr>
            <a:endParaRPr lang="en-US" sz="110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Serve Others</a:t>
            </a:r>
            <a:r>
              <a:rPr lang="en-US" sz="2600" dirty="0"/>
              <a:t> (v. 21)</a:t>
            </a:r>
            <a:endParaRPr lang="en-US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ED5F98F-B30A-4F32-9216-C6E14DE6946B}"/>
              </a:ext>
            </a:extLst>
          </p:cNvPr>
          <p:cNvSpPr/>
          <p:nvPr/>
        </p:nvSpPr>
        <p:spPr>
          <a:xfrm>
            <a:off x="3316940" y="3585883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Wisdom!</a:t>
            </a:r>
          </a:p>
        </p:txBody>
      </p:sp>
    </p:spTree>
    <p:extLst>
      <p:ext uri="{BB962C8B-B14F-4D97-AF65-F5344CB8AC3E}">
        <p14:creationId xmlns:p14="http://schemas.microsoft.com/office/powerpoint/2010/main" val="2710798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Purity 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Love (5:1-2)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Light (5:3-14)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Wisdom (5:15-21)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Harmony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(5:22 – 6:9)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AE482A-0A05-4447-8A9F-1695D3644C5B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 – Light – Wisdom – Harmony</a:t>
            </a:r>
          </a:p>
        </p:txBody>
      </p:sp>
    </p:spTree>
    <p:extLst>
      <p:ext uri="{BB962C8B-B14F-4D97-AF65-F5344CB8AC3E}">
        <p14:creationId xmlns:p14="http://schemas.microsoft.com/office/powerpoint/2010/main" val="1319460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66C058-3B48-4361-A8FD-E0EF136D6E4F}"/>
              </a:ext>
            </a:extLst>
          </p:cNvPr>
          <p:cNvSpPr txBox="1"/>
          <p:nvPr/>
        </p:nvSpPr>
        <p:spPr>
          <a:xfrm>
            <a:off x="226418" y="1905506"/>
            <a:ext cx="19158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Harmony</a:t>
            </a:r>
          </a:p>
          <a:p>
            <a:pPr algn="ctr"/>
            <a:endParaRPr lang="en-US" sz="4000" dirty="0">
              <a:solidFill>
                <a:srgbClr val="0000FF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(5:22–6:9)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912E0-8405-4CBF-A0B1-48B604B93C62}"/>
              </a:ext>
            </a:extLst>
          </p:cNvPr>
          <p:cNvSpPr txBox="1"/>
          <p:nvPr/>
        </p:nvSpPr>
        <p:spPr>
          <a:xfrm>
            <a:off x="2247842" y="1192305"/>
            <a:ext cx="666974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Husbands &amp; Wives</a:t>
            </a:r>
            <a:r>
              <a:rPr lang="en-US" sz="2600" dirty="0"/>
              <a:t> (5:22-33)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– Respect (vv. 25-28,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Lead – submit (vv. 22-24)</a:t>
            </a:r>
          </a:p>
          <a:p>
            <a:pPr marL="914400" lvl="1" indent="-457200">
              <a:buFont typeface="+mj-lt"/>
              <a:buAutoNum type="arabicPeriod"/>
            </a:pPr>
            <a:endParaRPr lang="en-US" sz="105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Parents &amp; Children</a:t>
            </a:r>
            <a:r>
              <a:rPr lang="en-US" sz="2600" dirty="0"/>
              <a:t> (6:1-4)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Obey &amp; honor (vv. 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 &amp; be fair (v. 4)</a:t>
            </a:r>
          </a:p>
          <a:p>
            <a:pPr marL="914400" lvl="1" indent="-457200">
              <a:buFont typeface="+mj-lt"/>
              <a:buAutoNum type="arabicPeriod"/>
            </a:pPr>
            <a:endParaRPr lang="en-US" sz="1050" i="1" dirty="0"/>
          </a:p>
          <a:p>
            <a:pPr marL="457200" indent="-457200">
              <a:buFont typeface="+mj-lt"/>
              <a:buAutoNum type="alphaUcPeriod"/>
            </a:pPr>
            <a:r>
              <a:rPr lang="en-US" sz="2600" u="sng" dirty="0"/>
              <a:t>Servants &amp; Masters</a:t>
            </a:r>
            <a:r>
              <a:rPr lang="en-US" sz="2600" dirty="0"/>
              <a:t> (6:5-9)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Obey &amp; respect (vv. 5-7)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Fair &amp; impartial (vv. 8-9)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9CE625-39B6-48B5-878E-9332AF324C38}"/>
              </a:ext>
            </a:extLst>
          </p:cNvPr>
          <p:cNvSpPr/>
          <p:nvPr/>
        </p:nvSpPr>
        <p:spPr>
          <a:xfrm>
            <a:off x="2142305" y="300317"/>
            <a:ext cx="6750424" cy="726141"/>
          </a:xfrm>
          <a:prstGeom prst="roundRect">
            <a:avLst>
              <a:gd name="adj" fmla="val 46297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Areas of Recognition of Order &amp; Authority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FB302E-51E7-4F04-BB02-D6BCD2FCECA6}"/>
              </a:ext>
            </a:extLst>
          </p:cNvPr>
          <p:cNvSpPr/>
          <p:nvPr/>
        </p:nvSpPr>
        <p:spPr>
          <a:xfrm>
            <a:off x="3442446" y="5123330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Harmony!</a:t>
            </a:r>
          </a:p>
        </p:txBody>
      </p:sp>
    </p:spTree>
    <p:extLst>
      <p:ext uri="{BB962C8B-B14F-4D97-AF65-F5344CB8AC3E}">
        <p14:creationId xmlns:p14="http://schemas.microsoft.com/office/powerpoint/2010/main" val="3727024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Unity 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Purity 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Love (5:1-2)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Light (5:3-14)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Wisdom (5:15-21)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 CENA" panose="02000000000000000000" pitchFamily="2" charset="0"/>
              </a:rPr>
              <a:t>Walk in Harmony (5:22 – 6:9)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Victory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(6:10-20)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97506-27D6-4566-97CC-CF3690EF50FA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 – Light – Wisdom – Harmony – Victory </a:t>
            </a:r>
          </a:p>
        </p:txBody>
      </p:sp>
    </p:spTree>
    <p:extLst>
      <p:ext uri="{BB962C8B-B14F-4D97-AF65-F5344CB8AC3E}">
        <p14:creationId xmlns:p14="http://schemas.microsoft.com/office/powerpoint/2010/main" val="3195049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AB6BC6-9C97-461C-B642-DD2B4A2E37CB}"/>
              </a:ext>
            </a:extLst>
          </p:cNvPr>
          <p:cNvSpPr txBox="1"/>
          <p:nvPr/>
        </p:nvSpPr>
        <p:spPr>
          <a:xfrm>
            <a:off x="322218" y="1967061"/>
            <a:ext cx="17068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 CENA" panose="02000000000000000000" pitchFamily="2" charset="0"/>
              </a:rPr>
              <a:t>Walk</a:t>
            </a:r>
          </a:p>
          <a:p>
            <a:pPr algn="ctr"/>
            <a:r>
              <a:rPr lang="en-US" sz="4000" dirty="0">
                <a:latin typeface="AR CENA" panose="02000000000000000000" pitchFamily="2" charset="0"/>
              </a:rPr>
              <a:t>In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R CENA" panose="02000000000000000000" pitchFamily="2" charset="0"/>
              </a:rPr>
              <a:t>Victory</a:t>
            </a:r>
            <a:r>
              <a:rPr lang="en-US" sz="4000" dirty="0">
                <a:latin typeface="AR CENA" panose="02000000000000000000" pitchFamily="2" charset="0"/>
              </a:rPr>
              <a:t> </a:t>
            </a:r>
          </a:p>
          <a:p>
            <a:pPr algn="ctr"/>
            <a:endParaRPr lang="en-US" sz="3200" dirty="0">
              <a:solidFill>
                <a:srgbClr val="C00000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(6:10-20)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F6FF2B-39DA-4C12-B20E-E28663996C02}"/>
              </a:ext>
            </a:extLst>
          </p:cNvPr>
          <p:cNvSpPr txBox="1"/>
          <p:nvPr/>
        </p:nvSpPr>
        <p:spPr>
          <a:xfrm>
            <a:off x="2134626" y="354158"/>
            <a:ext cx="666974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Adversary to be Defeated</a:t>
            </a:r>
            <a:r>
              <a:rPr lang="en-US" sz="2600" dirty="0"/>
              <a:t> (vv. 10-12)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Armor to Equip Us </a:t>
            </a:r>
            <a:r>
              <a:rPr lang="en-US" sz="2600" dirty="0"/>
              <a:t>(vv. 13-20)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/>
          </a:p>
          <a:p>
            <a:pPr marL="342900" indent="-342900">
              <a:buFont typeface="+mj-lt"/>
              <a:buAutoNum type="alphaUcPeriod"/>
            </a:pPr>
            <a:r>
              <a:rPr lang="en-US" sz="2600" u="sng" dirty="0"/>
              <a:t>Aim to be Accomplished </a:t>
            </a:r>
            <a:r>
              <a:rPr lang="en-US" sz="2600" dirty="0"/>
              <a:t>(vv. 11, 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 stand (v.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 speak (v. 20)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B229C9-23CC-4B8D-AEA4-C22A259937D6}"/>
              </a:ext>
            </a:extLst>
          </p:cNvPr>
          <p:cNvSpPr/>
          <p:nvPr/>
        </p:nvSpPr>
        <p:spPr>
          <a:xfrm>
            <a:off x="3143154" y="3456585"/>
            <a:ext cx="4652683" cy="1434353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Want to Walk with God?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Walk in Victory!</a:t>
            </a:r>
          </a:p>
        </p:txBody>
      </p:sp>
    </p:spTree>
    <p:extLst>
      <p:ext uri="{BB962C8B-B14F-4D97-AF65-F5344CB8AC3E}">
        <p14:creationId xmlns:p14="http://schemas.microsoft.com/office/powerpoint/2010/main" val="317390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E9A5CD-E1FB-410E-91D6-DFAD7CDE59EB}"/>
              </a:ext>
            </a:extLst>
          </p:cNvPr>
          <p:cNvSpPr/>
          <p:nvPr/>
        </p:nvSpPr>
        <p:spPr>
          <a:xfrm>
            <a:off x="0" y="0"/>
            <a:ext cx="588699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Don’t Stop</a:t>
            </a:r>
          </a:p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Keep 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 CENA" panose="02000000000000000000" pitchFamily="2" charset="0"/>
              </a:rPr>
              <a:t>Walking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ADEAD-2E3A-4387-9945-5824B614C89C}"/>
              </a:ext>
            </a:extLst>
          </p:cNvPr>
          <p:cNvSpPr txBox="1"/>
          <p:nvPr/>
        </p:nvSpPr>
        <p:spPr>
          <a:xfrm>
            <a:off x="522515" y="2081355"/>
            <a:ext cx="52338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Unity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(4:1-16)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Purity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(4:17-32)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Love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(5:1-2)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Light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(5:3-14)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Wisdom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(5:15-21)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Harmony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(5:22 – 6:9)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AR CENA" panose="02000000000000000000" pitchFamily="2" charset="0"/>
              </a:rPr>
              <a:t>Walk in </a:t>
            </a:r>
            <a:r>
              <a:rPr lang="en-US" sz="3200" dirty="0">
                <a:solidFill>
                  <a:srgbClr val="0000FF"/>
                </a:solidFill>
                <a:latin typeface="AR CENA" panose="02000000000000000000" pitchFamily="2" charset="0"/>
              </a:rPr>
              <a:t>Victory</a:t>
            </a:r>
            <a:r>
              <a:rPr lang="en-US" sz="3200" dirty="0">
                <a:latin typeface="AR CENA" panose="02000000000000000000" pitchFamily="2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 CENA" panose="02000000000000000000" pitchFamily="2" charset="0"/>
              </a:rPr>
              <a:t>(6:10-20)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D89ED-8017-4071-8CA2-7D279B9D8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6148250"/>
            <a:ext cx="9144000" cy="70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AD0860-E35C-491C-B484-39962AF47A91}"/>
              </a:ext>
            </a:extLst>
          </p:cNvPr>
          <p:cNvSpPr txBox="1"/>
          <p:nvPr/>
        </p:nvSpPr>
        <p:spPr>
          <a:xfrm>
            <a:off x="17417" y="6241514"/>
            <a:ext cx="912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 CENA" panose="02000000000000000000" pitchFamily="2" charset="0"/>
              </a:rPr>
              <a:t>Unity – Purity – Love – Light – Wisdom – Harmony – Victory </a:t>
            </a:r>
          </a:p>
        </p:txBody>
      </p:sp>
    </p:spTree>
    <p:extLst>
      <p:ext uri="{BB962C8B-B14F-4D97-AF65-F5344CB8AC3E}">
        <p14:creationId xmlns:p14="http://schemas.microsoft.com/office/powerpoint/2010/main" val="3124428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610</TotalTime>
  <Words>1078</Words>
  <Application>Microsoft Office PowerPoint</Application>
  <PresentationFormat>On-screen Show (4:3)</PresentationFormat>
  <Paragraphs>230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Calibri Light</vt:lpstr>
      <vt:lpstr>Calibri</vt:lpstr>
      <vt:lpstr>Wingdings</vt:lpstr>
      <vt:lpstr>AR CENA</vt:lpstr>
      <vt:lpstr>Arial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20</cp:revision>
  <cp:lastPrinted>2018-01-07T20:59:09Z</cp:lastPrinted>
  <dcterms:created xsi:type="dcterms:W3CDTF">2018-01-04T16:24:41Z</dcterms:created>
  <dcterms:modified xsi:type="dcterms:W3CDTF">2018-01-07T20:59:57Z</dcterms:modified>
</cp:coreProperties>
</file>