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708" r:id="rId2"/>
  </p:sldMasterIdLst>
  <p:notesMasterIdLst>
    <p:notesMasterId r:id="rId34"/>
  </p:notesMasterIdLst>
  <p:sldIdLst>
    <p:sldId id="274" r:id="rId3"/>
    <p:sldId id="296" r:id="rId4"/>
    <p:sldId id="282" r:id="rId5"/>
    <p:sldId id="291" r:id="rId6"/>
    <p:sldId id="300" r:id="rId7"/>
    <p:sldId id="276" r:id="rId8"/>
    <p:sldId id="277" r:id="rId9"/>
    <p:sldId id="278" r:id="rId10"/>
    <p:sldId id="279" r:id="rId11"/>
    <p:sldId id="293" r:id="rId12"/>
    <p:sldId id="294" r:id="rId13"/>
    <p:sldId id="299" r:id="rId14"/>
    <p:sldId id="257" r:id="rId15"/>
    <p:sldId id="259" r:id="rId16"/>
    <p:sldId id="260" r:id="rId17"/>
    <p:sldId id="261" r:id="rId18"/>
    <p:sldId id="262" r:id="rId19"/>
    <p:sldId id="263" r:id="rId20"/>
    <p:sldId id="264" r:id="rId21"/>
    <p:sldId id="295" r:id="rId22"/>
    <p:sldId id="266" r:id="rId23"/>
    <p:sldId id="288" r:id="rId24"/>
    <p:sldId id="298" r:id="rId25"/>
    <p:sldId id="301" r:id="rId26"/>
    <p:sldId id="302" r:id="rId27"/>
    <p:sldId id="303" r:id="rId28"/>
    <p:sldId id="304" r:id="rId29"/>
    <p:sldId id="305" r:id="rId30"/>
    <p:sldId id="306" r:id="rId31"/>
    <p:sldId id="297" r:id="rId32"/>
    <p:sldId id="265" r:id="rId33"/>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
      <p:font typeface="MS Outlook" panose="05010100010000000000" pitchFamily="2" charset="2"/>
      <p:regular r:id="rId39"/>
    </p:embeddedFont>
    <p:embeddedFont>
      <p:font typeface="Calibri Light" panose="020F0302020204030204" pitchFamily="34" charset="0"/>
      <p:regular r:id="rId40"/>
      <p:italic r:id="rId41"/>
    </p:embeddedFont>
    <p:embeddedFont>
      <p:font typeface="Papyrus" panose="03070502060502030205" pitchFamily="66" charset="0"/>
      <p:regular r:id="rId42"/>
    </p:embeddedFont>
  </p:embeddedFontLst>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20" autoAdjust="0"/>
    <p:restoredTop sz="94660"/>
  </p:normalViewPr>
  <p:slideViewPr>
    <p:cSldViewPr>
      <p:cViewPr varScale="1">
        <p:scale>
          <a:sx n="107" d="100"/>
          <a:sy n="107" d="100"/>
        </p:scale>
        <p:origin x="1216" y="6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5.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42" Type="http://schemas.openxmlformats.org/officeDocument/2006/relationships/font" Target="fonts/font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4.fntdata"/><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1.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397DB55-AF90-42D5-972B-6EB2E948BB7E}"/>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atin typeface="Arial" charset="0"/>
              </a:defRPr>
            </a:lvl1pPr>
          </a:lstStyle>
          <a:p>
            <a:pPr>
              <a:defRPr/>
            </a:pPr>
            <a:endParaRPr lang="en-US" dirty="0"/>
          </a:p>
        </p:txBody>
      </p:sp>
      <p:sp>
        <p:nvSpPr>
          <p:cNvPr id="3" name="Date Placeholder 2">
            <a:extLst>
              <a:ext uri="{FF2B5EF4-FFF2-40B4-BE49-F238E27FC236}">
                <a16:creationId xmlns:a16="http://schemas.microsoft.com/office/drawing/2014/main" id="{DB442FF1-8DEE-461C-A364-277BCD4200D2}"/>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atin typeface="Arial" charset="0"/>
              </a:defRPr>
            </a:lvl1pPr>
          </a:lstStyle>
          <a:p>
            <a:pPr>
              <a:defRPr/>
            </a:pPr>
            <a:fld id="{D9DF6E50-5E4C-45F3-A9A7-494F02A380B3}" type="datetimeFigureOut">
              <a:rPr lang="en-US"/>
              <a:pPr>
                <a:defRPr/>
              </a:pPr>
              <a:t>12/10/2017</a:t>
            </a:fld>
            <a:endParaRPr lang="en-US" dirty="0"/>
          </a:p>
        </p:txBody>
      </p:sp>
      <p:sp>
        <p:nvSpPr>
          <p:cNvPr id="4" name="Slide Image Placeholder 3">
            <a:extLst>
              <a:ext uri="{FF2B5EF4-FFF2-40B4-BE49-F238E27FC236}">
                <a16:creationId xmlns:a16="http://schemas.microsoft.com/office/drawing/2014/main" id="{1F3E7447-7A91-43CE-834D-176CF54B2E22}"/>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9A59088E-CCBD-4AB3-A5CA-7C15114DE380}"/>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43BB34E-0327-40A2-8568-7CC7C86207D8}"/>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atin typeface="Arial" charset="0"/>
              </a:defRPr>
            </a:lvl1pPr>
          </a:lstStyle>
          <a:p>
            <a:pPr>
              <a:defRPr/>
            </a:pPr>
            <a:endParaRPr lang="en-US" dirty="0"/>
          </a:p>
        </p:txBody>
      </p:sp>
      <p:sp>
        <p:nvSpPr>
          <p:cNvPr id="7" name="Slide Number Placeholder 6">
            <a:extLst>
              <a:ext uri="{FF2B5EF4-FFF2-40B4-BE49-F238E27FC236}">
                <a16:creationId xmlns:a16="http://schemas.microsoft.com/office/drawing/2014/main" id="{D44073EB-9303-4C02-91E1-5CC107902E10}"/>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3B3E758-4A4E-4327-B4D0-56654F49C32A}"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25360C6D-C1E4-4D8A-8D04-591C74B8DFA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a:extLst>
              <a:ext uri="{FF2B5EF4-FFF2-40B4-BE49-F238E27FC236}">
                <a16:creationId xmlns:a16="http://schemas.microsoft.com/office/drawing/2014/main" id="{CCC2C96F-D2A9-49FA-AE9F-D8154483E73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30724" name="Slide Number Placeholder 3">
            <a:extLst>
              <a:ext uri="{FF2B5EF4-FFF2-40B4-BE49-F238E27FC236}">
                <a16:creationId xmlns:a16="http://schemas.microsoft.com/office/drawing/2014/main" id="{2B35EDC4-99F3-4B46-AD44-8A96BFD4AB4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A35458B-23EA-4800-A263-75951D8F6B4A}" type="slidenum">
              <a:rPr lang="en-US" altLang="en-US"/>
              <a:pPr eaLnBrk="1" hangingPunct="1"/>
              <a:t>10</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2F0948BA-82E6-4695-8BE7-D7734A298389}"/>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F0AAACA1-9CCE-4E0E-A007-BA2D746E30C9}"/>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87D5EB64-AD64-4C6D-ABF9-7DE9C664A6A7}"/>
              </a:ext>
            </a:extLst>
          </p:cNvPr>
          <p:cNvSpPr>
            <a:spLocks noGrp="1" noChangeArrowheads="1"/>
          </p:cNvSpPr>
          <p:nvPr>
            <p:ph type="sldNum" sz="quarter" idx="12"/>
          </p:nvPr>
        </p:nvSpPr>
        <p:spPr>
          <a:ln/>
        </p:spPr>
        <p:txBody>
          <a:bodyPr/>
          <a:lstStyle>
            <a:lvl1pPr>
              <a:defRPr/>
            </a:lvl1pPr>
          </a:lstStyle>
          <a:p>
            <a:fld id="{1DDC39CE-0701-4DDE-A669-BE690CCE3F24}" type="slidenum">
              <a:rPr lang="en-US" altLang="en-US"/>
              <a:pPr/>
              <a:t>‹#›</a:t>
            </a:fld>
            <a:endParaRPr lang="en-US" altLang="en-US" dirty="0"/>
          </a:p>
        </p:txBody>
      </p:sp>
    </p:spTree>
    <p:extLst>
      <p:ext uri="{BB962C8B-B14F-4D97-AF65-F5344CB8AC3E}">
        <p14:creationId xmlns:p14="http://schemas.microsoft.com/office/powerpoint/2010/main" val="3112782949"/>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3E78E8F-C7A4-4CF8-9275-ABFDF2CFBC67}"/>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B2658A39-064B-480F-97A3-880B494564C2}"/>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C7E25D6E-A3A3-42CF-9063-C770F775BB08}"/>
              </a:ext>
            </a:extLst>
          </p:cNvPr>
          <p:cNvSpPr>
            <a:spLocks noGrp="1" noChangeArrowheads="1"/>
          </p:cNvSpPr>
          <p:nvPr>
            <p:ph type="sldNum" sz="quarter" idx="12"/>
          </p:nvPr>
        </p:nvSpPr>
        <p:spPr>
          <a:ln/>
        </p:spPr>
        <p:txBody>
          <a:bodyPr/>
          <a:lstStyle>
            <a:lvl1pPr>
              <a:defRPr/>
            </a:lvl1pPr>
          </a:lstStyle>
          <a:p>
            <a:fld id="{6C45BC80-48DA-4C9A-8623-758B8B6C2EB3}" type="slidenum">
              <a:rPr lang="en-US" altLang="en-US"/>
              <a:pPr/>
              <a:t>‹#›</a:t>
            </a:fld>
            <a:endParaRPr lang="en-US" altLang="en-US" dirty="0"/>
          </a:p>
        </p:txBody>
      </p:sp>
    </p:spTree>
    <p:extLst>
      <p:ext uri="{BB962C8B-B14F-4D97-AF65-F5344CB8AC3E}">
        <p14:creationId xmlns:p14="http://schemas.microsoft.com/office/powerpoint/2010/main" val="2757843216"/>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53D6E8E-E615-4FE5-A916-A6D28619F223}"/>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653F6446-FE71-4633-AE4B-834156149588}"/>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F6BE8ABC-6B8C-45A4-B233-DAD4ABABB1BD}"/>
              </a:ext>
            </a:extLst>
          </p:cNvPr>
          <p:cNvSpPr>
            <a:spLocks noGrp="1" noChangeArrowheads="1"/>
          </p:cNvSpPr>
          <p:nvPr>
            <p:ph type="sldNum" sz="quarter" idx="12"/>
          </p:nvPr>
        </p:nvSpPr>
        <p:spPr>
          <a:ln/>
        </p:spPr>
        <p:txBody>
          <a:bodyPr/>
          <a:lstStyle>
            <a:lvl1pPr>
              <a:defRPr/>
            </a:lvl1pPr>
          </a:lstStyle>
          <a:p>
            <a:fld id="{E210C07E-902F-4370-887A-B4B1424A6F51}" type="slidenum">
              <a:rPr lang="en-US" altLang="en-US"/>
              <a:pPr/>
              <a:t>‹#›</a:t>
            </a:fld>
            <a:endParaRPr lang="en-US" altLang="en-US" dirty="0"/>
          </a:p>
        </p:txBody>
      </p:sp>
    </p:spTree>
    <p:extLst>
      <p:ext uri="{BB962C8B-B14F-4D97-AF65-F5344CB8AC3E}">
        <p14:creationId xmlns:p14="http://schemas.microsoft.com/office/powerpoint/2010/main" val="3276428915"/>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2DB843B6-DFCC-42A5-8F94-07A949C11FC0}"/>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2F64C9A9-9D6C-43F3-947E-84D398AA3E7E}"/>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DE718B77-9D22-4264-A1E3-69E0FD20BA64}"/>
              </a:ext>
            </a:extLst>
          </p:cNvPr>
          <p:cNvSpPr>
            <a:spLocks noGrp="1" noChangeArrowheads="1"/>
          </p:cNvSpPr>
          <p:nvPr>
            <p:ph type="sldNum" sz="quarter" idx="12"/>
          </p:nvPr>
        </p:nvSpPr>
        <p:spPr>
          <a:ln/>
        </p:spPr>
        <p:txBody>
          <a:bodyPr/>
          <a:lstStyle>
            <a:lvl1pPr>
              <a:defRPr/>
            </a:lvl1pPr>
          </a:lstStyle>
          <a:p>
            <a:fld id="{A3690092-CB4E-4E8A-AB39-169DA26BE2CD}" type="slidenum">
              <a:rPr lang="en-US" altLang="en-US"/>
              <a:pPr/>
              <a:t>‹#›</a:t>
            </a:fld>
            <a:endParaRPr lang="en-US" altLang="en-US" dirty="0"/>
          </a:p>
        </p:txBody>
      </p:sp>
    </p:spTree>
    <p:extLst>
      <p:ext uri="{BB962C8B-B14F-4D97-AF65-F5344CB8AC3E}">
        <p14:creationId xmlns:p14="http://schemas.microsoft.com/office/powerpoint/2010/main" val="1395747477"/>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76534C90-4148-4451-97DB-5AD91A5B857F}"/>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a:extLst>
              <a:ext uri="{FF2B5EF4-FFF2-40B4-BE49-F238E27FC236}">
                <a16:creationId xmlns:a16="http://schemas.microsoft.com/office/drawing/2014/main" id="{535677DF-539A-41C8-90DA-CE8D6D6928D9}"/>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a:extLst>
              <a:ext uri="{FF2B5EF4-FFF2-40B4-BE49-F238E27FC236}">
                <a16:creationId xmlns:a16="http://schemas.microsoft.com/office/drawing/2014/main" id="{2CDCD207-3340-40B0-BF68-D628888B0A27}"/>
              </a:ext>
            </a:extLst>
          </p:cNvPr>
          <p:cNvSpPr>
            <a:spLocks noGrp="1" noChangeArrowheads="1"/>
          </p:cNvSpPr>
          <p:nvPr>
            <p:ph type="sldNum" sz="quarter" idx="12"/>
          </p:nvPr>
        </p:nvSpPr>
        <p:spPr>
          <a:ln/>
        </p:spPr>
        <p:txBody>
          <a:bodyPr/>
          <a:lstStyle>
            <a:lvl1pPr>
              <a:defRPr/>
            </a:lvl1pPr>
          </a:lstStyle>
          <a:p>
            <a:fld id="{E3864A32-1044-4D90-9510-CB1F4BB32734}" type="slidenum">
              <a:rPr lang="en-US" altLang="en-US"/>
              <a:pPr/>
              <a:t>‹#›</a:t>
            </a:fld>
            <a:endParaRPr lang="en-US" altLang="en-US" dirty="0"/>
          </a:p>
        </p:txBody>
      </p:sp>
    </p:spTree>
    <p:extLst>
      <p:ext uri="{BB962C8B-B14F-4D97-AF65-F5344CB8AC3E}">
        <p14:creationId xmlns:p14="http://schemas.microsoft.com/office/powerpoint/2010/main" val="1219873972"/>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CCE12F3D-171E-4477-9E9C-7A64E5E187DA}"/>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a:extLst>
              <a:ext uri="{FF2B5EF4-FFF2-40B4-BE49-F238E27FC236}">
                <a16:creationId xmlns:a16="http://schemas.microsoft.com/office/drawing/2014/main" id="{2FD2FAB2-0788-4738-B2B8-FD5BC2173D98}"/>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a:extLst>
              <a:ext uri="{FF2B5EF4-FFF2-40B4-BE49-F238E27FC236}">
                <a16:creationId xmlns:a16="http://schemas.microsoft.com/office/drawing/2014/main" id="{927D78B6-4ADD-492F-8C10-E109823B6A0D}"/>
              </a:ext>
            </a:extLst>
          </p:cNvPr>
          <p:cNvSpPr>
            <a:spLocks noGrp="1" noChangeArrowheads="1"/>
          </p:cNvSpPr>
          <p:nvPr>
            <p:ph type="sldNum" sz="quarter" idx="12"/>
          </p:nvPr>
        </p:nvSpPr>
        <p:spPr>
          <a:ln/>
        </p:spPr>
        <p:txBody>
          <a:bodyPr/>
          <a:lstStyle>
            <a:lvl1pPr>
              <a:defRPr/>
            </a:lvl1pPr>
          </a:lstStyle>
          <a:p>
            <a:fld id="{5FED13FF-1B23-4C82-A768-F41920438716}" type="slidenum">
              <a:rPr lang="en-US" altLang="en-US"/>
              <a:pPr/>
              <a:t>‹#›</a:t>
            </a:fld>
            <a:endParaRPr lang="en-US" altLang="en-US" dirty="0"/>
          </a:p>
        </p:txBody>
      </p:sp>
    </p:spTree>
    <p:extLst>
      <p:ext uri="{BB962C8B-B14F-4D97-AF65-F5344CB8AC3E}">
        <p14:creationId xmlns:p14="http://schemas.microsoft.com/office/powerpoint/2010/main" val="1003338642"/>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EE894E7-70A5-4A84-A432-281D366362E7}"/>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a:extLst>
              <a:ext uri="{FF2B5EF4-FFF2-40B4-BE49-F238E27FC236}">
                <a16:creationId xmlns:a16="http://schemas.microsoft.com/office/drawing/2014/main" id="{FDFB91C1-C6E2-40B8-9C4F-734B1319DBB4}"/>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a:extLst>
              <a:ext uri="{FF2B5EF4-FFF2-40B4-BE49-F238E27FC236}">
                <a16:creationId xmlns:a16="http://schemas.microsoft.com/office/drawing/2014/main" id="{EDE28545-ED22-4696-9AE1-173127E47449}"/>
              </a:ext>
            </a:extLst>
          </p:cNvPr>
          <p:cNvSpPr>
            <a:spLocks noGrp="1" noChangeArrowheads="1"/>
          </p:cNvSpPr>
          <p:nvPr>
            <p:ph type="sldNum" sz="quarter" idx="12"/>
          </p:nvPr>
        </p:nvSpPr>
        <p:spPr>
          <a:ln/>
        </p:spPr>
        <p:txBody>
          <a:bodyPr/>
          <a:lstStyle>
            <a:lvl1pPr>
              <a:defRPr/>
            </a:lvl1pPr>
          </a:lstStyle>
          <a:p>
            <a:fld id="{9599E66C-D233-4293-9B04-82C9E093A816}" type="slidenum">
              <a:rPr lang="en-US" altLang="en-US"/>
              <a:pPr/>
              <a:t>‹#›</a:t>
            </a:fld>
            <a:endParaRPr lang="en-US" altLang="en-US" dirty="0"/>
          </a:p>
        </p:txBody>
      </p:sp>
    </p:spTree>
    <p:extLst>
      <p:ext uri="{BB962C8B-B14F-4D97-AF65-F5344CB8AC3E}">
        <p14:creationId xmlns:p14="http://schemas.microsoft.com/office/powerpoint/2010/main" val="2855385074"/>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347ABA6-3BAF-4662-BCFB-9033373FB518}"/>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E64E5B5C-898C-480F-B8DE-72C4DC60259B}"/>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B33E4061-BE4B-46BE-977D-1226E500616F}"/>
              </a:ext>
            </a:extLst>
          </p:cNvPr>
          <p:cNvSpPr>
            <a:spLocks noGrp="1" noChangeArrowheads="1"/>
          </p:cNvSpPr>
          <p:nvPr>
            <p:ph type="sldNum" sz="quarter" idx="12"/>
          </p:nvPr>
        </p:nvSpPr>
        <p:spPr>
          <a:ln/>
        </p:spPr>
        <p:txBody>
          <a:bodyPr/>
          <a:lstStyle>
            <a:lvl1pPr>
              <a:defRPr/>
            </a:lvl1pPr>
          </a:lstStyle>
          <a:p>
            <a:fld id="{A4743975-4990-4F63-823A-457711C1E3C1}" type="slidenum">
              <a:rPr lang="en-US" altLang="en-US"/>
              <a:pPr/>
              <a:t>‹#›</a:t>
            </a:fld>
            <a:endParaRPr lang="en-US" altLang="en-US" dirty="0"/>
          </a:p>
        </p:txBody>
      </p:sp>
    </p:spTree>
    <p:extLst>
      <p:ext uri="{BB962C8B-B14F-4D97-AF65-F5344CB8AC3E}">
        <p14:creationId xmlns:p14="http://schemas.microsoft.com/office/powerpoint/2010/main" val="1417483837"/>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57DBA81-1409-46E1-9AA0-4CD57BC98BE7}"/>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EFBF7512-A9BA-480C-AED6-5C6998609570}"/>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DAC4CFD3-A64B-469F-9E28-EEDDADD1E609}"/>
              </a:ext>
            </a:extLst>
          </p:cNvPr>
          <p:cNvSpPr>
            <a:spLocks noGrp="1" noChangeArrowheads="1"/>
          </p:cNvSpPr>
          <p:nvPr>
            <p:ph type="sldNum" sz="quarter" idx="12"/>
          </p:nvPr>
        </p:nvSpPr>
        <p:spPr>
          <a:ln/>
        </p:spPr>
        <p:txBody>
          <a:bodyPr/>
          <a:lstStyle>
            <a:lvl1pPr>
              <a:defRPr/>
            </a:lvl1pPr>
          </a:lstStyle>
          <a:p>
            <a:fld id="{69410221-9BAD-49BA-A983-0F24633C8856}" type="slidenum">
              <a:rPr lang="en-US" altLang="en-US"/>
              <a:pPr/>
              <a:t>‹#›</a:t>
            </a:fld>
            <a:endParaRPr lang="en-US" altLang="en-US" dirty="0"/>
          </a:p>
        </p:txBody>
      </p:sp>
    </p:spTree>
    <p:extLst>
      <p:ext uri="{BB962C8B-B14F-4D97-AF65-F5344CB8AC3E}">
        <p14:creationId xmlns:p14="http://schemas.microsoft.com/office/powerpoint/2010/main" val="2298624156"/>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C26FCC5-C12D-4504-8D4C-92917170C09C}"/>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0F033890-EA17-4F91-8326-FAC6BB8220C3}"/>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1A8098EF-34C9-4815-8B0A-A00CCD0EE5B2}"/>
              </a:ext>
            </a:extLst>
          </p:cNvPr>
          <p:cNvSpPr>
            <a:spLocks noGrp="1" noChangeArrowheads="1"/>
          </p:cNvSpPr>
          <p:nvPr>
            <p:ph type="sldNum" sz="quarter" idx="12"/>
          </p:nvPr>
        </p:nvSpPr>
        <p:spPr>
          <a:ln/>
        </p:spPr>
        <p:txBody>
          <a:bodyPr/>
          <a:lstStyle>
            <a:lvl1pPr>
              <a:defRPr/>
            </a:lvl1pPr>
          </a:lstStyle>
          <a:p>
            <a:fld id="{BE2C205E-C70B-4D44-8C90-6E66B3E35662}" type="slidenum">
              <a:rPr lang="en-US" altLang="en-US"/>
              <a:pPr/>
              <a:t>‹#›</a:t>
            </a:fld>
            <a:endParaRPr lang="en-US" altLang="en-US" dirty="0"/>
          </a:p>
        </p:txBody>
      </p:sp>
    </p:spTree>
    <p:extLst>
      <p:ext uri="{BB962C8B-B14F-4D97-AF65-F5344CB8AC3E}">
        <p14:creationId xmlns:p14="http://schemas.microsoft.com/office/powerpoint/2010/main" val="65334821"/>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CACADB3-40E4-412A-A9BE-D3161B0DD414}"/>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C5A49D34-5471-40BE-BF40-B2294FE2826A}"/>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C5AF3BD4-AA58-406C-8F06-62F4719291A8}"/>
              </a:ext>
            </a:extLst>
          </p:cNvPr>
          <p:cNvSpPr>
            <a:spLocks noGrp="1" noChangeArrowheads="1"/>
          </p:cNvSpPr>
          <p:nvPr>
            <p:ph type="sldNum" sz="quarter" idx="12"/>
          </p:nvPr>
        </p:nvSpPr>
        <p:spPr>
          <a:ln/>
        </p:spPr>
        <p:txBody>
          <a:bodyPr/>
          <a:lstStyle>
            <a:lvl1pPr>
              <a:defRPr/>
            </a:lvl1pPr>
          </a:lstStyle>
          <a:p>
            <a:fld id="{3B0A6695-8A11-4B87-B918-FB895581532C}" type="slidenum">
              <a:rPr lang="en-US" altLang="en-US"/>
              <a:pPr/>
              <a:t>‹#›</a:t>
            </a:fld>
            <a:endParaRPr lang="en-US" altLang="en-US" dirty="0"/>
          </a:p>
        </p:txBody>
      </p:sp>
    </p:spTree>
    <p:extLst>
      <p:ext uri="{BB962C8B-B14F-4D97-AF65-F5344CB8AC3E}">
        <p14:creationId xmlns:p14="http://schemas.microsoft.com/office/powerpoint/2010/main" val="2034883696"/>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12/10/2017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7862891"/>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12/10/2017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0340114"/>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12/10/2017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7524320"/>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12/10/2017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2184203"/>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12/10/2017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887617"/>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12/10/2017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0614430"/>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12/10/2017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6389986"/>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12/10/2017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1867219"/>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12/10/2017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5972030"/>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12/10/2017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9160382"/>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12/10/2017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7526827"/>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09E47448-CC57-4F79-A79E-BDF36982AB06}"/>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FBA2AF07-9922-4329-9C11-8455A11BE5B1}"/>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9865B45C-7C6E-4E30-B3FB-159A4D52A952}"/>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defRPr>
            </a:lvl1pPr>
          </a:lstStyle>
          <a:p>
            <a:pPr>
              <a:defRPr/>
            </a:pPr>
            <a:endParaRPr lang="en-US" dirty="0"/>
          </a:p>
        </p:txBody>
      </p:sp>
      <p:sp>
        <p:nvSpPr>
          <p:cNvPr id="1029" name="Rectangle 5">
            <a:extLst>
              <a:ext uri="{FF2B5EF4-FFF2-40B4-BE49-F238E27FC236}">
                <a16:creationId xmlns:a16="http://schemas.microsoft.com/office/drawing/2014/main" id="{E4BEDB83-27EA-4811-AF99-89CCBD2557B4}"/>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defRPr>
            </a:lvl1pPr>
          </a:lstStyle>
          <a:p>
            <a:pPr>
              <a:defRPr/>
            </a:pPr>
            <a:endParaRPr lang="en-US" dirty="0"/>
          </a:p>
        </p:txBody>
      </p:sp>
      <p:sp>
        <p:nvSpPr>
          <p:cNvPr id="1030" name="Rectangle 6">
            <a:extLst>
              <a:ext uri="{FF2B5EF4-FFF2-40B4-BE49-F238E27FC236}">
                <a16:creationId xmlns:a16="http://schemas.microsoft.com/office/drawing/2014/main" id="{C299F825-C480-47BB-A21B-873F063D4557}"/>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8CFA78B1-4298-4891-A568-AEB37BB32C0B}"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75000"/>
          </a:schemeClr>
        </a:solidFill>
        <a:effectLst/>
      </p:bgPr>
    </p:bg>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FB485469-85F1-408F-8130-08678B4E4A35}"/>
              </a:ext>
            </a:extLst>
          </p:cNvPr>
          <p:cNvSpPr/>
          <p:nvPr userDrawn="1"/>
        </p:nvSpPr>
        <p:spPr>
          <a:xfrm>
            <a:off x="471948" y="335630"/>
            <a:ext cx="8239432" cy="6202822"/>
          </a:xfrm>
          <a:prstGeom prst="roundRect">
            <a:avLst>
              <a:gd name="adj" fmla="val 3352"/>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28650" y="235974"/>
            <a:ext cx="7886700" cy="145471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966EAD3-BA99-46BE-85F5-289230CCC3A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12/10/2017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44B66758-BD7F-41AB-8421-A2F5AD5E2CA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780418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Oval 3">
            <a:extLst>
              <a:ext uri="{FF2B5EF4-FFF2-40B4-BE49-F238E27FC236}">
                <a16:creationId xmlns:a16="http://schemas.microsoft.com/office/drawing/2014/main" id="{4635328E-8D75-41C4-A410-71068C59C0D0}"/>
              </a:ext>
            </a:extLst>
          </p:cNvPr>
          <p:cNvSpPr>
            <a:spLocks noChangeArrowheads="1"/>
          </p:cNvSpPr>
          <p:nvPr/>
        </p:nvSpPr>
        <p:spPr bwMode="auto">
          <a:xfrm rot="-5400000">
            <a:off x="-2324100" y="2552700"/>
            <a:ext cx="6553200" cy="1752600"/>
          </a:xfrm>
          <a:prstGeom prst="ellipse">
            <a:avLst/>
          </a:prstGeom>
          <a:solidFill>
            <a:schemeClr val="tx1"/>
          </a:solidFill>
          <a:ln w="9525">
            <a:solidFill>
              <a:schemeClr val="bg1"/>
            </a:solidFill>
            <a:round/>
            <a:headEnd/>
            <a:tailEnd/>
          </a:ln>
          <a:effectLst/>
        </p:spPr>
        <p:txBody>
          <a:bodyPr wrap="none" anchor="ctr"/>
          <a:lstStyle/>
          <a:p>
            <a:pPr algn="ctr">
              <a:defRPr/>
            </a:pPr>
            <a:r>
              <a:rPr lang="en-US" sz="4400" dirty="0">
                <a:solidFill>
                  <a:srgbClr val="CCFF33"/>
                </a:solidFill>
                <a:effectLst>
                  <a:outerShdw blurRad="38100" dist="38100" dir="2700000" algn="tl">
                    <a:srgbClr val="000000">
                      <a:alpha val="43137"/>
                    </a:srgbClr>
                  </a:outerShdw>
                </a:effectLst>
                <a:latin typeface="Papyrus" pitchFamily="66" charset="0"/>
              </a:rPr>
              <a:t>Local Churches</a:t>
            </a:r>
          </a:p>
          <a:p>
            <a:pPr algn="ctr">
              <a:defRPr/>
            </a:pPr>
            <a:r>
              <a:rPr lang="en-US" sz="3600" dirty="0">
                <a:solidFill>
                  <a:schemeClr val="bg1"/>
                </a:solidFill>
                <a:effectLst>
                  <a:outerShdw blurRad="38100" dist="38100" dir="2700000" algn="tl">
                    <a:srgbClr val="000000">
                      <a:alpha val="43137"/>
                    </a:srgbClr>
                  </a:outerShdw>
                </a:effectLst>
                <a:latin typeface="Papyrus" pitchFamily="66" charset="0"/>
              </a:rPr>
              <a:t>Rom. 16:16</a:t>
            </a:r>
            <a:endParaRPr lang="en-US" sz="4400" dirty="0">
              <a:solidFill>
                <a:srgbClr val="CCFF33"/>
              </a:solidFill>
              <a:effectLst>
                <a:outerShdw blurRad="38100" dist="38100" dir="2700000" algn="tl">
                  <a:srgbClr val="000000">
                    <a:alpha val="43137"/>
                  </a:srgbClr>
                </a:outerShdw>
              </a:effectLst>
              <a:latin typeface="Papyrus" pitchFamily="66" charset="0"/>
            </a:endParaRPr>
          </a:p>
        </p:txBody>
      </p:sp>
      <p:sp>
        <p:nvSpPr>
          <p:cNvPr id="16388" name="Text Box 4">
            <a:extLst>
              <a:ext uri="{FF2B5EF4-FFF2-40B4-BE49-F238E27FC236}">
                <a16:creationId xmlns:a16="http://schemas.microsoft.com/office/drawing/2014/main" id="{C5736C49-F310-4794-85CC-FE85E2293C56}"/>
              </a:ext>
            </a:extLst>
          </p:cNvPr>
          <p:cNvSpPr txBox="1">
            <a:spLocks noChangeArrowheads="1"/>
          </p:cNvSpPr>
          <p:nvPr/>
        </p:nvSpPr>
        <p:spPr bwMode="auto">
          <a:xfrm>
            <a:off x="2089150" y="-66675"/>
            <a:ext cx="4387850" cy="698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r>
              <a:rPr lang="en-US" altLang="en-US" sz="2800" b="1" dirty="0"/>
              <a:t> Antioch </a:t>
            </a:r>
            <a:r>
              <a:rPr lang="en-US" altLang="en-US" sz="2800" b="1" dirty="0">
                <a:solidFill>
                  <a:srgbClr val="CC6600"/>
                </a:solidFill>
              </a:rPr>
              <a:t>(Acts 13:1)</a:t>
            </a:r>
          </a:p>
          <a:p>
            <a:pPr eaLnBrk="1" hangingPunct="1">
              <a:buFontTx/>
              <a:buChar char="•"/>
            </a:pPr>
            <a:r>
              <a:rPr lang="en-US" altLang="en-US" sz="2800" b="1" dirty="0"/>
              <a:t> Corinth </a:t>
            </a:r>
            <a:r>
              <a:rPr lang="en-US" altLang="en-US" sz="2800" b="1" dirty="0">
                <a:solidFill>
                  <a:srgbClr val="CC6600"/>
                </a:solidFill>
              </a:rPr>
              <a:t>(1 Cor. 1:2)</a:t>
            </a:r>
          </a:p>
          <a:p>
            <a:pPr eaLnBrk="1" hangingPunct="1">
              <a:buFontTx/>
              <a:buChar char="•"/>
            </a:pPr>
            <a:r>
              <a:rPr lang="en-US" altLang="en-US" sz="2800" b="1" dirty="0"/>
              <a:t> </a:t>
            </a:r>
            <a:r>
              <a:rPr lang="en-US" altLang="en-US" sz="2800" b="1" dirty="0" err="1"/>
              <a:t>Cenchrea</a:t>
            </a:r>
            <a:r>
              <a:rPr lang="en-US" altLang="en-US" sz="2800" b="1" dirty="0"/>
              <a:t> </a:t>
            </a:r>
            <a:r>
              <a:rPr lang="en-US" altLang="en-US" sz="2800" b="1" dirty="0">
                <a:solidFill>
                  <a:srgbClr val="CC6600"/>
                </a:solidFill>
              </a:rPr>
              <a:t>(Rom. 16:1)</a:t>
            </a:r>
          </a:p>
          <a:p>
            <a:pPr eaLnBrk="1" hangingPunct="1">
              <a:buFontTx/>
              <a:buChar char="•"/>
            </a:pPr>
            <a:r>
              <a:rPr lang="en-US" altLang="en-US" sz="2800" b="1" dirty="0"/>
              <a:t> Philippi </a:t>
            </a:r>
            <a:r>
              <a:rPr lang="en-US" altLang="en-US" sz="2800" b="1" dirty="0">
                <a:solidFill>
                  <a:srgbClr val="CC6600"/>
                </a:solidFill>
              </a:rPr>
              <a:t>(Phil. 1:1)</a:t>
            </a:r>
          </a:p>
          <a:p>
            <a:pPr eaLnBrk="1" hangingPunct="1">
              <a:buFontTx/>
              <a:buChar char="•"/>
            </a:pPr>
            <a:r>
              <a:rPr lang="en-US" altLang="en-US" sz="2800" b="1" dirty="0"/>
              <a:t> Ephesus </a:t>
            </a:r>
            <a:r>
              <a:rPr lang="en-US" altLang="en-US" sz="2800" b="1" dirty="0">
                <a:solidFill>
                  <a:srgbClr val="CC6600"/>
                </a:solidFill>
              </a:rPr>
              <a:t>(Rev. 2:1)</a:t>
            </a:r>
          </a:p>
          <a:p>
            <a:pPr eaLnBrk="1" hangingPunct="1">
              <a:buFontTx/>
              <a:buChar char="•"/>
            </a:pPr>
            <a:r>
              <a:rPr lang="en-US" altLang="en-US" sz="2800" b="1" dirty="0"/>
              <a:t> Smyrna </a:t>
            </a:r>
            <a:r>
              <a:rPr lang="en-US" altLang="en-US" sz="2800" b="1" dirty="0">
                <a:solidFill>
                  <a:srgbClr val="CC6600"/>
                </a:solidFill>
              </a:rPr>
              <a:t>(Rev. 2:8)</a:t>
            </a:r>
          </a:p>
          <a:p>
            <a:pPr eaLnBrk="1" hangingPunct="1">
              <a:buFontTx/>
              <a:buChar char="•"/>
            </a:pPr>
            <a:r>
              <a:rPr lang="en-US" altLang="en-US" sz="2800" b="1" dirty="0"/>
              <a:t> Pergamos </a:t>
            </a:r>
            <a:r>
              <a:rPr lang="en-US" altLang="en-US" sz="2800" b="1" dirty="0">
                <a:solidFill>
                  <a:srgbClr val="CC6600"/>
                </a:solidFill>
              </a:rPr>
              <a:t>(Rev. 2:12)</a:t>
            </a:r>
            <a:endParaRPr lang="en-US" altLang="en-US" sz="2800" b="1" dirty="0"/>
          </a:p>
          <a:p>
            <a:pPr eaLnBrk="1" hangingPunct="1">
              <a:buFontTx/>
              <a:buChar char="•"/>
            </a:pPr>
            <a:r>
              <a:rPr lang="en-US" altLang="en-US" sz="2800" b="1" dirty="0"/>
              <a:t> Thyatira </a:t>
            </a:r>
            <a:r>
              <a:rPr lang="en-US" altLang="en-US" sz="2800" b="1" dirty="0">
                <a:solidFill>
                  <a:srgbClr val="CC6600"/>
                </a:solidFill>
              </a:rPr>
              <a:t>(Rev. 2:18)</a:t>
            </a:r>
          </a:p>
          <a:p>
            <a:pPr eaLnBrk="1" hangingPunct="1">
              <a:buFontTx/>
              <a:buChar char="•"/>
            </a:pPr>
            <a:r>
              <a:rPr lang="en-US" altLang="en-US" sz="2800" b="1" dirty="0"/>
              <a:t> Sardis </a:t>
            </a:r>
            <a:r>
              <a:rPr lang="en-US" altLang="en-US" sz="2800" b="1" dirty="0">
                <a:solidFill>
                  <a:srgbClr val="CC6600"/>
                </a:solidFill>
              </a:rPr>
              <a:t>(Rev. 3:1)</a:t>
            </a:r>
            <a:endParaRPr lang="en-US" altLang="en-US" sz="2800" b="1" dirty="0"/>
          </a:p>
          <a:p>
            <a:pPr eaLnBrk="1" hangingPunct="1">
              <a:buFontTx/>
              <a:buChar char="•"/>
            </a:pPr>
            <a:r>
              <a:rPr lang="en-US" altLang="en-US" sz="2800" b="1" dirty="0"/>
              <a:t> Philadelphia </a:t>
            </a:r>
            <a:r>
              <a:rPr lang="en-US" altLang="en-US" sz="2800" b="1" dirty="0">
                <a:solidFill>
                  <a:srgbClr val="CC6600"/>
                </a:solidFill>
              </a:rPr>
              <a:t>(Rev. 3:7)</a:t>
            </a:r>
          </a:p>
          <a:p>
            <a:pPr eaLnBrk="1" hangingPunct="1">
              <a:buFontTx/>
              <a:buChar char="•"/>
            </a:pPr>
            <a:r>
              <a:rPr lang="en-US" altLang="en-US" sz="2800" b="1" dirty="0"/>
              <a:t> Laodicea </a:t>
            </a:r>
            <a:r>
              <a:rPr lang="en-US" altLang="en-US" sz="2800" b="1" dirty="0">
                <a:solidFill>
                  <a:srgbClr val="CC6600"/>
                </a:solidFill>
              </a:rPr>
              <a:t>(Rev. 3:14)</a:t>
            </a:r>
          </a:p>
          <a:p>
            <a:pPr eaLnBrk="1" hangingPunct="1">
              <a:buFontTx/>
              <a:buChar char="•"/>
            </a:pPr>
            <a:r>
              <a:rPr lang="en-US" altLang="en-US" sz="2800" b="1" dirty="0"/>
              <a:t> Thessalonica </a:t>
            </a:r>
            <a:r>
              <a:rPr lang="en-US" altLang="en-US" sz="2800" b="1" dirty="0">
                <a:solidFill>
                  <a:srgbClr val="CC6600"/>
                </a:solidFill>
              </a:rPr>
              <a:t>(1 Th 1:1)</a:t>
            </a:r>
            <a:endParaRPr lang="en-US" altLang="en-US" sz="2800" b="1" dirty="0"/>
          </a:p>
          <a:p>
            <a:pPr eaLnBrk="1" hangingPunct="1">
              <a:buFontTx/>
              <a:buChar char="•"/>
            </a:pPr>
            <a:r>
              <a:rPr lang="en-US" altLang="en-US" sz="2800" b="1" dirty="0"/>
              <a:t> Crete </a:t>
            </a:r>
            <a:r>
              <a:rPr lang="en-US" altLang="en-US" sz="2800" b="1" dirty="0">
                <a:solidFill>
                  <a:srgbClr val="CC6600"/>
                </a:solidFill>
              </a:rPr>
              <a:t>(Titus 1:5)</a:t>
            </a:r>
          </a:p>
          <a:p>
            <a:pPr eaLnBrk="1" hangingPunct="1">
              <a:buFontTx/>
              <a:buChar char="•"/>
            </a:pPr>
            <a:r>
              <a:rPr lang="en-US" altLang="en-US" sz="2800" b="1" dirty="0"/>
              <a:t> Iconium </a:t>
            </a:r>
            <a:r>
              <a:rPr lang="en-US" altLang="en-US" sz="2800" b="1" dirty="0">
                <a:solidFill>
                  <a:srgbClr val="CC6600"/>
                </a:solidFill>
              </a:rPr>
              <a:t>(Acts 14:23)</a:t>
            </a:r>
          </a:p>
          <a:p>
            <a:pPr eaLnBrk="1" hangingPunct="1">
              <a:buFontTx/>
              <a:buChar char="•"/>
            </a:pPr>
            <a:r>
              <a:rPr lang="en-US" altLang="en-US" sz="2800" b="1" dirty="0"/>
              <a:t> </a:t>
            </a:r>
            <a:r>
              <a:rPr lang="en-US" altLang="en-US" sz="2800" b="1" dirty="0" err="1"/>
              <a:t>Derbe</a:t>
            </a:r>
            <a:r>
              <a:rPr lang="en-US" altLang="en-US" sz="2800" b="1" dirty="0"/>
              <a:t> </a:t>
            </a:r>
            <a:r>
              <a:rPr lang="en-US" altLang="en-US" sz="2800" b="1" dirty="0">
                <a:solidFill>
                  <a:srgbClr val="CC6600"/>
                </a:solidFill>
              </a:rPr>
              <a:t>(Acts 14:23)</a:t>
            </a:r>
          </a:p>
          <a:p>
            <a:pPr eaLnBrk="1" hangingPunct="1">
              <a:buFontTx/>
              <a:buChar char="•"/>
            </a:pPr>
            <a:r>
              <a:rPr lang="en-US" altLang="en-US" sz="2800" b="1" dirty="0"/>
              <a:t> Lystra </a:t>
            </a:r>
            <a:r>
              <a:rPr lang="en-US" altLang="en-US" sz="2800" b="1" dirty="0">
                <a:solidFill>
                  <a:srgbClr val="CC6600"/>
                </a:solidFill>
              </a:rPr>
              <a:t>(Acts 14:23)</a:t>
            </a:r>
            <a:endParaRPr lang="en-US" altLang="en-US" sz="2800" b="1" dirty="0"/>
          </a:p>
        </p:txBody>
      </p:sp>
      <p:pic>
        <p:nvPicPr>
          <p:cNvPr id="6148" name="Picture 7" descr="bible2">
            <a:extLst>
              <a:ext uri="{FF2B5EF4-FFF2-40B4-BE49-F238E27FC236}">
                <a16:creationId xmlns:a16="http://schemas.microsoft.com/office/drawing/2014/main" id="{B77683C0-E384-43E5-A80E-8638017819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0"/>
            <a:ext cx="259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6388">
                                            <p:txEl>
                                              <p:pRg st="0" end="0"/>
                                            </p:txEl>
                                          </p:spTgt>
                                        </p:tgtEl>
                                        <p:attrNameLst>
                                          <p:attrName>style.visibility</p:attrName>
                                        </p:attrNameLst>
                                      </p:cBhvr>
                                      <p:to>
                                        <p:strVal val="visible"/>
                                      </p:to>
                                    </p:set>
                                    <p:animEffect transition="in" filter="slide(fromTop)">
                                      <p:cBhvr>
                                        <p:cTn id="7" dur="500"/>
                                        <p:tgtEl>
                                          <p:spTgt spid="1638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16388">
                                            <p:txEl>
                                              <p:pRg st="1" end="1"/>
                                            </p:txEl>
                                          </p:spTgt>
                                        </p:tgtEl>
                                        <p:attrNameLst>
                                          <p:attrName>style.visibility</p:attrName>
                                        </p:attrNameLst>
                                      </p:cBhvr>
                                      <p:to>
                                        <p:strVal val="visible"/>
                                      </p:to>
                                    </p:set>
                                    <p:animEffect transition="in" filter="slide(fromTop)">
                                      <p:cBhvr>
                                        <p:cTn id="12" dur="500"/>
                                        <p:tgtEl>
                                          <p:spTgt spid="1638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1" fill="hold" grpId="0" nodeType="clickEffect">
                                  <p:stCondLst>
                                    <p:cond delay="0"/>
                                  </p:stCondLst>
                                  <p:childTnLst>
                                    <p:set>
                                      <p:cBhvr>
                                        <p:cTn id="16" dur="1" fill="hold">
                                          <p:stCondLst>
                                            <p:cond delay="0"/>
                                          </p:stCondLst>
                                        </p:cTn>
                                        <p:tgtEl>
                                          <p:spTgt spid="16388">
                                            <p:txEl>
                                              <p:pRg st="2" end="2"/>
                                            </p:txEl>
                                          </p:spTgt>
                                        </p:tgtEl>
                                        <p:attrNameLst>
                                          <p:attrName>style.visibility</p:attrName>
                                        </p:attrNameLst>
                                      </p:cBhvr>
                                      <p:to>
                                        <p:strVal val="visible"/>
                                      </p:to>
                                    </p:set>
                                    <p:animEffect transition="in" filter="slide(fromTop)">
                                      <p:cBhvr>
                                        <p:cTn id="17" dur="500"/>
                                        <p:tgtEl>
                                          <p:spTgt spid="1638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1" fill="hold" grpId="0" nodeType="clickEffect">
                                  <p:stCondLst>
                                    <p:cond delay="0"/>
                                  </p:stCondLst>
                                  <p:childTnLst>
                                    <p:set>
                                      <p:cBhvr>
                                        <p:cTn id="21" dur="1" fill="hold">
                                          <p:stCondLst>
                                            <p:cond delay="0"/>
                                          </p:stCondLst>
                                        </p:cTn>
                                        <p:tgtEl>
                                          <p:spTgt spid="16388">
                                            <p:txEl>
                                              <p:pRg st="3" end="3"/>
                                            </p:txEl>
                                          </p:spTgt>
                                        </p:tgtEl>
                                        <p:attrNameLst>
                                          <p:attrName>style.visibility</p:attrName>
                                        </p:attrNameLst>
                                      </p:cBhvr>
                                      <p:to>
                                        <p:strVal val="visible"/>
                                      </p:to>
                                    </p:set>
                                    <p:animEffect transition="in" filter="slide(fromTop)">
                                      <p:cBhvr>
                                        <p:cTn id="22" dur="500"/>
                                        <p:tgtEl>
                                          <p:spTgt spid="16388">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1" fill="hold" grpId="0" nodeType="clickEffect">
                                  <p:stCondLst>
                                    <p:cond delay="0"/>
                                  </p:stCondLst>
                                  <p:childTnLst>
                                    <p:set>
                                      <p:cBhvr>
                                        <p:cTn id="26" dur="1" fill="hold">
                                          <p:stCondLst>
                                            <p:cond delay="0"/>
                                          </p:stCondLst>
                                        </p:cTn>
                                        <p:tgtEl>
                                          <p:spTgt spid="16388">
                                            <p:txEl>
                                              <p:pRg st="4" end="4"/>
                                            </p:txEl>
                                          </p:spTgt>
                                        </p:tgtEl>
                                        <p:attrNameLst>
                                          <p:attrName>style.visibility</p:attrName>
                                        </p:attrNameLst>
                                      </p:cBhvr>
                                      <p:to>
                                        <p:strVal val="visible"/>
                                      </p:to>
                                    </p:set>
                                    <p:animEffect transition="in" filter="slide(fromTop)">
                                      <p:cBhvr>
                                        <p:cTn id="27" dur="500"/>
                                        <p:tgtEl>
                                          <p:spTgt spid="16388">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1" fill="hold" grpId="0" nodeType="clickEffect">
                                  <p:stCondLst>
                                    <p:cond delay="0"/>
                                  </p:stCondLst>
                                  <p:childTnLst>
                                    <p:set>
                                      <p:cBhvr>
                                        <p:cTn id="31" dur="1" fill="hold">
                                          <p:stCondLst>
                                            <p:cond delay="0"/>
                                          </p:stCondLst>
                                        </p:cTn>
                                        <p:tgtEl>
                                          <p:spTgt spid="16388">
                                            <p:txEl>
                                              <p:pRg st="5" end="5"/>
                                            </p:txEl>
                                          </p:spTgt>
                                        </p:tgtEl>
                                        <p:attrNameLst>
                                          <p:attrName>style.visibility</p:attrName>
                                        </p:attrNameLst>
                                      </p:cBhvr>
                                      <p:to>
                                        <p:strVal val="visible"/>
                                      </p:to>
                                    </p:set>
                                    <p:animEffect transition="in" filter="slide(fromTop)">
                                      <p:cBhvr>
                                        <p:cTn id="32" dur="500"/>
                                        <p:tgtEl>
                                          <p:spTgt spid="16388">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1" fill="hold" grpId="0" nodeType="clickEffect">
                                  <p:stCondLst>
                                    <p:cond delay="0"/>
                                  </p:stCondLst>
                                  <p:childTnLst>
                                    <p:set>
                                      <p:cBhvr>
                                        <p:cTn id="36" dur="1" fill="hold">
                                          <p:stCondLst>
                                            <p:cond delay="0"/>
                                          </p:stCondLst>
                                        </p:cTn>
                                        <p:tgtEl>
                                          <p:spTgt spid="16388">
                                            <p:txEl>
                                              <p:pRg st="6" end="6"/>
                                            </p:txEl>
                                          </p:spTgt>
                                        </p:tgtEl>
                                        <p:attrNameLst>
                                          <p:attrName>style.visibility</p:attrName>
                                        </p:attrNameLst>
                                      </p:cBhvr>
                                      <p:to>
                                        <p:strVal val="visible"/>
                                      </p:to>
                                    </p:set>
                                    <p:animEffect transition="in" filter="slide(fromTop)">
                                      <p:cBhvr>
                                        <p:cTn id="37" dur="500"/>
                                        <p:tgtEl>
                                          <p:spTgt spid="16388">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2" presetClass="entr" presetSubtype="1" fill="hold" grpId="0" nodeType="clickEffect">
                                  <p:stCondLst>
                                    <p:cond delay="0"/>
                                  </p:stCondLst>
                                  <p:childTnLst>
                                    <p:set>
                                      <p:cBhvr>
                                        <p:cTn id="41" dur="1" fill="hold">
                                          <p:stCondLst>
                                            <p:cond delay="0"/>
                                          </p:stCondLst>
                                        </p:cTn>
                                        <p:tgtEl>
                                          <p:spTgt spid="16388">
                                            <p:txEl>
                                              <p:pRg st="7" end="7"/>
                                            </p:txEl>
                                          </p:spTgt>
                                        </p:tgtEl>
                                        <p:attrNameLst>
                                          <p:attrName>style.visibility</p:attrName>
                                        </p:attrNameLst>
                                      </p:cBhvr>
                                      <p:to>
                                        <p:strVal val="visible"/>
                                      </p:to>
                                    </p:set>
                                    <p:animEffect transition="in" filter="slide(fromTop)">
                                      <p:cBhvr>
                                        <p:cTn id="42" dur="500"/>
                                        <p:tgtEl>
                                          <p:spTgt spid="16388">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2" presetClass="entr" presetSubtype="1" fill="hold" grpId="0" nodeType="clickEffect">
                                  <p:stCondLst>
                                    <p:cond delay="0"/>
                                  </p:stCondLst>
                                  <p:childTnLst>
                                    <p:set>
                                      <p:cBhvr>
                                        <p:cTn id="46" dur="1" fill="hold">
                                          <p:stCondLst>
                                            <p:cond delay="0"/>
                                          </p:stCondLst>
                                        </p:cTn>
                                        <p:tgtEl>
                                          <p:spTgt spid="16388">
                                            <p:txEl>
                                              <p:pRg st="8" end="8"/>
                                            </p:txEl>
                                          </p:spTgt>
                                        </p:tgtEl>
                                        <p:attrNameLst>
                                          <p:attrName>style.visibility</p:attrName>
                                        </p:attrNameLst>
                                      </p:cBhvr>
                                      <p:to>
                                        <p:strVal val="visible"/>
                                      </p:to>
                                    </p:set>
                                    <p:animEffect transition="in" filter="slide(fromTop)">
                                      <p:cBhvr>
                                        <p:cTn id="47" dur="500"/>
                                        <p:tgtEl>
                                          <p:spTgt spid="16388">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2" presetClass="entr" presetSubtype="1" fill="hold" grpId="0" nodeType="clickEffect">
                                  <p:stCondLst>
                                    <p:cond delay="0"/>
                                  </p:stCondLst>
                                  <p:childTnLst>
                                    <p:set>
                                      <p:cBhvr>
                                        <p:cTn id="51" dur="1" fill="hold">
                                          <p:stCondLst>
                                            <p:cond delay="0"/>
                                          </p:stCondLst>
                                        </p:cTn>
                                        <p:tgtEl>
                                          <p:spTgt spid="16388">
                                            <p:txEl>
                                              <p:pRg st="9" end="9"/>
                                            </p:txEl>
                                          </p:spTgt>
                                        </p:tgtEl>
                                        <p:attrNameLst>
                                          <p:attrName>style.visibility</p:attrName>
                                        </p:attrNameLst>
                                      </p:cBhvr>
                                      <p:to>
                                        <p:strVal val="visible"/>
                                      </p:to>
                                    </p:set>
                                    <p:animEffect transition="in" filter="slide(fromTop)">
                                      <p:cBhvr>
                                        <p:cTn id="52" dur="500"/>
                                        <p:tgtEl>
                                          <p:spTgt spid="16388">
                                            <p:txEl>
                                              <p:pRg st="9" end="9"/>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2" presetClass="entr" presetSubtype="1" fill="hold" grpId="0" nodeType="clickEffect">
                                  <p:stCondLst>
                                    <p:cond delay="0"/>
                                  </p:stCondLst>
                                  <p:childTnLst>
                                    <p:set>
                                      <p:cBhvr>
                                        <p:cTn id="56" dur="1" fill="hold">
                                          <p:stCondLst>
                                            <p:cond delay="0"/>
                                          </p:stCondLst>
                                        </p:cTn>
                                        <p:tgtEl>
                                          <p:spTgt spid="16388">
                                            <p:txEl>
                                              <p:pRg st="10" end="10"/>
                                            </p:txEl>
                                          </p:spTgt>
                                        </p:tgtEl>
                                        <p:attrNameLst>
                                          <p:attrName>style.visibility</p:attrName>
                                        </p:attrNameLst>
                                      </p:cBhvr>
                                      <p:to>
                                        <p:strVal val="visible"/>
                                      </p:to>
                                    </p:set>
                                    <p:animEffect transition="in" filter="slide(fromTop)">
                                      <p:cBhvr>
                                        <p:cTn id="57" dur="500"/>
                                        <p:tgtEl>
                                          <p:spTgt spid="16388">
                                            <p:txEl>
                                              <p:pRg st="10" end="10"/>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2" presetClass="entr" presetSubtype="1" fill="hold" grpId="0" nodeType="clickEffect">
                                  <p:stCondLst>
                                    <p:cond delay="0"/>
                                  </p:stCondLst>
                                  <p:childTnLst>
                                    <p:set>
                                      <p:cBhvr>
                                        <p:cTn id="61" dur="1" fill="hold">
                                          <p:stCondLst>
                                            <p:cond delay="0"/>
                                          </p:stCondLst>
                                        </p:cTn>
                                        <p:tgtEl>
                                          <p:spTgt spid="16388">
                                            <p:txEl>
                                              <p:pRg st="11" end="11"/>
                                            </p:txEl>
                                          </p:spTgt>
                                        </p:tgtEl>
                                        <p:attrNameLst>
                                          <p:attrName>style.visibility</p:attrName>
                                        </p:attrNameLst>
                                      </p:cBhvr>
                                      <p:to>
                                        <p:strVal val="visible"/>
                                      </p:to>
                                    </p:set>
                                    <p:animEffect transition="in" filter="slide(fromTop)">
                                      <p:cBhvr>
                                        <p:cTn id="62" dur="500"/>
                                        <p:tgtEl>
                                          <p:spTgt spid="16388">
                                            <p:txEl>
                                              <p:pRg st="11" end="11"/>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2" presetClass="entr" presetSubtype="1" fill="hold" grpId="0" nodeType="clickEffect">
                                  <p:stCondLst>
                                    <p:cond delay="0"/>
                                  </p:stCondLst>
                                  <p:childTnLst>
                                    <p:set>
                                      <p:cBhvr>
                                        <p:cTn id="66" dur="1" fill="hold">
                                          <p:stCondLst>
                                            <p:cond delay="0"/>
                                          </p:stCondLst>
                                        </p:cTn>
                                        <p:tgtEl>
                                          <p:spTgt spid="16388">
                                            <p:txEl>
                                              <p:pRg st="12" end="12"/>
                                            </p:txEl>
                                          </p:spTgt>
                                        </p:tgtEl>
                                        <p:attrNameLst>
                                          <p:attrName>style.visibility</p:attrName>
                                        </p:attrNameLst>
                                      </p:cBhvr>
                                      <p:to>
                                        <p:strVal val="visible"/>
                                      </p:to>
                                    </p:set>
                                    <p:animEffect transition="in" filter="slide(fromTop)">
                                      <p:cBhvr>
                                        <p:cTn id="67" dur="500"/>
                                        <p:tgtEl>
                                          <p:spTgt spid="16388">
                                            <p:txEl>
                                              <p:pRg st="12" end="12"/>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2" presetClass="entr" presetSubtype="1" fill="hold" grpId="0" nodeType="clickEffect">
                                  <p:stCondLst>
                                    <p:cond delay="0"/>
                                  </p:stCondLst>
                                  <p:childTnLst>
                                    <p:set>
                                      <p:cBhvr>
                                        <p:cTn id="71" dur="1" fill="hold">
                                          <p:stCondLst>
                                            <p:cond delay="0"/>
                                          </p:stCondLst>
                                        </p:cTn>
                                        <p:tgtEl>
                                          <p:spTgt spid="16388">
                                            <p:txEl>
                                              <p:pRg st="13" end="13"/>
                                            </p:txEl>
                                          </p:spTgt>
                                        </p:tgtEl>
                                        <p:attrNameLst>
                                          <p:attrName>style.visibility</p:attrName>
                                        </p:attrNameLst>
                                      </p:cBhvr>
                                      <p:to>
                                        <p:strVal val="visible"/>
                                      </p:to>
                                    </p:set>
                                    <p:animEffect transition="in" filter="slide(fromTop)">
                                      <p:cBhvr>
                                        <p:cTn id="72" dur="500"/>
                                        <p:tgtEl>
                                          <p:spTgt spid="16388">
                                            <p:txEl>
                                              <p:pRg st="13" end="13"/>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12" presetClass="entr" presetSubtype="1" fill="hold" grpId="0" nodeType="clickEffect">
                                  <p:stCondLst>
                                    <p:cond delay="0"/>
                                  </p:stCondLst>
                                  <p:childTnLst>
                                    <p:set>
                                      <p:cBhvr>
                                        <p:cTn id="76" dur="1" fill="hold">
                                          <p:stCondLst>
                                            <p:cond delay="0"/>
                                          </p:stCondLst>
                                        </p:cTn>
                                        <p:tgtEl>
                                          <p:spTgt spid="16388">
                                            <p:txEl>
                                              <p:pRg st="14" end="14"/>
                                            </p:txEl>
                                          </p:spTgt>
                                        </p:tgtEl>
                                        <p:attrNameLst>
                                          <p:attrName>style.visibility</p:attrName>
                                        </p:attrNameLst>
                                      </p:cBhvr>
                                      <p:to>
                                        <p:strVal val="visible"/>
                                      </p:to>
                                    </p:set>
                                    <p:animEffect transition="in" filter="slide(fromTop)">
                                      <p:cBhvr>
                                        <p:cTn id="77" dur="500"/>
                                        <p:tgtEl>
                                          <p:spTgt spid="16388">
                                            <p:txEl>
                                              <p:pRg st="14" end="14"/>
                                            </p:txEl>
                                          </p:spTgt>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12" presetClass="entr" presetSubtype="1" fill="hold" grpId="0" nodeType="clickEffect">
                                  <p:stCondLst>
                                    <p:cond delay="0"/>
                                  </p:stCondLst>
                                  <p:childTnLst>
                                    <p:set>
                                      <p:cBhvr>
                                        <p:cTn id="81" dur="1" fill="hold">
                                          <p:stCondLst>
                                            <p:cond delay="0"/>
                                          </p:stCondLst>
                                        </p:cTn>
                                        <p:tgtEl>
                                          <p:spTgt spid="16388">
                                            <p:txEl>
                                              <p:pRg st="15" end="15"/>
                                            </p:txEl>
                                          </p:spTgt>
                                        </p:tgtEl>
                                        <p:attrNameLst>
                                          <p:attrName>style.visibility</p:attrName>
                                        </p:attrNameLst>
                                      </p:cBhvr>
                                      <p:to>
                                        <p:strVal val="visible"/>
                                      </p:to>
                                    </p:set>
                                    <p:animEffect transition="in" filter="slide(fromTop)">
                                      <p:cBhvr>
                                        <p:cTn id="82" dur="500"/>
                                        <p:tgtEl>
                                          <p:spTgt spid="16388">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BC665FDA-FA2B-4C45-A0E4-CF16245BFB80}"/>
              </a:ext>
            </a:extLst>
          </p:cNvPr>
          <p:cNvSpPr>
            <a:spLocks noGrp="1" noChangeArrowheads="1"/>
          </p:cNvSpPr>
          <p:nvPr>
            <p:ph type="title"/>
          </p:nvPr>
        </p:nvSpPr>
        <p:spPr>
          <a:xfrm>
            <a:off x="2514600" y="1112838"/>
            <a:ext cx="6629400" cy="563562"/>
          </a:xfrm>
        </p:spPr>
        <p:txBody>
          <a:bodyPr/>
          <a:lstStyle/>
          <a:p>
            <a:pPr eaLnBrk="1" hangingPunct="1"/>
            <a:r>
              <a:rPr lang="en-US" altLang="en-US" sz="3600" b="1">
                <a:solidFill>
                  <a:srgbClr val="FF3300"/>
                </a:solidFill>
                <a:latin typeface="Papyrus" panose="03070502060502030205" pitchFamily="66" charset="0"/>
              </a:rPr>
              <a:t>New Testament Christians</a:t>
            </a:r>
            <a:br>
              <a:rPr lang="en-US" altLang="en-US" sz="3600" b="1">
                <a:solidFill>
                  <a:srgbClr val="FF3300"/>
                </a:solidFill>
                <a:latin typeface="Papyrus" panose="03070502060502030205" pitchFamily="66" charset="0"/>
              </a:rPr>
            </a:br>
            <a:r>
              <a:rPr lang="en-US" altLang="en-US" sz="3600" b="1">
                <a:solidFill>
                  <a:srgbClr val="FF3300"/>
                </a:solidFill>
                <a:latin typeface="Papyrus" panose="03070502060502030205" pitchFamily="66" charset="0"/>
              </a:rPr>
              <a:t>Joined Themselves</a:t>
            </a:r>
            <a:br>
              <a:rPr lang="en-US" altLang="en-US" sz="3600" b="1">
                <a:solidFill>
                  <a:srgbClr val="FF3300"/>
                </a:solidFill>
                <a:latin typeface="Papyrus" panose="03070502060502030205" pitchFamily="66" charset="0"/>
              </a:rPr>
            </a:br>
            <a:r>
              <a:rPr lang="en-US" altLang="en-US" sz="3600" b="1">
                <a:solidFill>
                  <a:srgbClr val="FF3300"/>
                </a:solidFill>
                <a:latin typeface="Papyrus" panose="03070502060502030205" pitchFamily="66" charset="0"/>
              </a:rPr>
              <a:t>With Local Churches</a:t>
            </a:r>
          </a:p>
        </p:txBody>
      </p:sp>
      <p:sp>
        <p:nvSpPr>
          <p:cNvPr id="7171" name="Line 4">
            <a:extLst>
              <a:ext uri="{FF2B5EF4-FFF2-40B4-BE49-F238E27FC236}">
                <a16:creationId xmlns:a16="http://schemas.microsoft.com/office/drawing/2014/main" id="{599D47DE-220A-4B1F-A003-A9E8CF90ECC7}"/>
              </a:ext>
            </a:extLst>
          </p:cNvPr>
          <p:cNvSpPr>
            <a:spLocks noChangeShapeType="1"/>
          </p:cNvSpPr>
          <p:nvPr/>
        </p:nvSpPr>
        <p:spPr bwMode="auto">
          <a:xfrm>
            <a:off x="2667000" y="414338"/>
            <a:ext cx="63246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7172" name="Picture 5" descr="bible2">
            <a:extLst>
              <a:ext uri="{FF2B5EF4-FFF2-40B4-BE49-F238E27FC236}">
                <a16:creationId xmlns:a16="http://schemas.microsoft.com/office/drawing/2014/main" id="{7EDC37AC-942C-49AC-8C35-E6BE8F47B8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Line 6">
            <a:extLst>
              <a:ext uri="{FF2B5EF4-FFF2-40B4-BE49-F238E27FC236}">
                <a16:creationId xmlns:a16="http://schemas.microsoft.com/office/drawing/2014/main" id="{9A20040C-4AD3-4176-A59A-66D945533342}"/>
              </a:ext>
            </a:extLst>
          </p:cNvPr>
          <p:cNvSpPr>
            <a:spLocks noChangeShapeType="1"/>
          </p:cNvSpPr>
          <p:nvPr/>
        </p:nvSpPr>
        <p:spPr bwMode="auto">
          <a:xfrm>
            <a:off x="2819400" y="2286000"/>
            <a:ext cx="63246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 name="TextBox 8">
            <a:extLst>
              <a:ext uri="{FF2B5EF4-FFF2-40B4-BE49-F238E27FC236}">
                <a16:creationId xmlns:a16="http://schemas.microsoft.com/office/drawing/2014/main" id="{8257B187-3CA0-4205-B531-15A650C73D1C}"/>
              </a:ext>
            </a:extLst>
          </p:cNvPr>
          <p:cNvSpPr txBox="1">
            <a:spLocks noChangeArrowheads="1"/>
          </p:cNvSpPr>
          <p:nvPr/>
        </p:nvSpPr>
        <p:spPr bwMode="auto">
          <a:xfrm>
            <a:off x="3124200" y="2855913"/>
            <a:ext cx="5181600" cy="247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buFont typeface="Arial" panose="020B0604020202020204" pitchFamily="34" charset="0"/>
              <a:buChar char="•"/>
            </a:pPr>
            <a:r>
              <a:rPr lang="en-US" altLang="en-US" sz="3200"/>
              <a:t> Acts 2:42-47</a:t>
            </a:r>
          </a:p>
          <a:p>
            <a:pPr algn="ctr" eaLnBrk="1" hangingPunct="1">
              <a:buFont typeface="Arial" panose="020B0604020202020204" pitchFamily="34" charset="0"/>
              <a:buChar char="•"/>
            </a:pPr>
            <a:endParaRPr lang="en-US" altLang="en-US" sz="900"/>
          </a:p>
          <a:p>
            <a:pPr algn="ctr" eaLnBrk="1" hangingPunct="1">
              <a:buFont typeface="Arial" panose="020B0604020202020204" pitchFamily="34" charset="0"/>
              <a:buChar char="•"/>
            </a:pPr>
            <a:r>
              <a:rPr lang="en-US" altLang="en-US" sz="3200"/>
              <a:t> Acts 9:26-28</a:t>
            </a:r>
          </a:p>
          <a:p>
            <a:pPr algn="ctr" eaLnBrk="1" hangingPunct="1">
              <a:buFont typeface="Arial" panose="020B0604020202020204" pitchFamily="34" charset="0"/>
              <a:buChar char="•"/>
            </a:pPr>
            <a:endParaRPr lang="en-US" altLang="en-US" sz="900"/>
          </a:p>
          <a:p>
            <a:pPr algn="ctr" eaLnBrk="1" hangingPunct="1">
              <a:buFont typeface="Arial" panose="020B0604020202020204" pitchFamily="34" charset="0"/>
              <a:buChar char="•"/>
            </a:pPr>
            <a:r>
              <a:rPr lang="en-US" altLang="en-US" sz="3200"/>
              <a:t> Acts 11:25-26</a:t>
            </a:r>
          </a:p>
          <a:p>
            <a:pPr algn="ctr" eaLnBrk="1" hangingPunct="1">
              <a:buFont typeface="Arial" panose="020B0604020202020204" pitchFamily="34" charset="0"/>
              <a:buChar char="•"/>
            </a:pPr>
            <a:endParaRPr lang="en-US" altLang="en-US" sz="900"/>
          </a:p>
          <a:p>
            <a:pPr algn="ctr" eaLnBrk="1" hangingPunct="1">
              <a:buFont typeface="Arial" panose="020B0604020202020204" pitchFamily="34" charset="0"/>
              <a:buChar char="•"/>
            </a:pPr>
            <a:r>
              <a:rPr lang="en-US" altLang="en-US" sz="3200"/>
              <a:t> Rom. 16:1</a:t>
            </a:r>
          </a:p>
        </p:txBody>
      </p:sp>
    </p:spTree>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xEl>
                                              <p:pRg st="2" end="2"/>
                                            </p:txEl>
                                          </p:spTgt>
                                        </p:tgtEl>
                                        <p:attrNameLst>
                                          <p:attrName>style.visibility</p:attrName>
                                        </p:attrNameLst>
                                      </p:cBhvr>
                                      <p:to>
                                        <p:strVal val="visible"/>
                                      </p:to>
                                    </p:set>
                                    <p:animEffect transition="in" filter="fade">
                                      <p:cBhvr>
                                        <p:cTn id="14" dur="1000"/>
                                        <p:tgtEl>
                                          <p:spTgt spid="9">
                                            <p:txEl>
                                              <p:pRg st="2" end="2"/>
                                            </p:txEl>
                                          </p:spTgt>
                                        </p:tgtEl>
                                      </p:cBhvr>
                                    </p:animEffect>
                                    <p:anim calcmode="lin" valueType="num">
                                      <p:cBhvr>
                                        <p:cTn id="15"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animEffect transition="in" filter="fade">
                                      <p:cBhvr>
                                        <p:cTn id="21" dur="1000"/>
                                        <p:tgtEl>
                                          <p:spTgt spid="9">
                                            <p:txEl>
                                              <p:pRg st="4" end="4"/>
                                            </p:txEl>
                                          </p:spTgt>
                                        </p:tgtEl>
                                      </p:cBhvr>
                                    </p:animEffect>
                                    <p:anim calcmode="lin" valueType="num">
                                      <p:cBhvr>
                                        <p:cTn id="22"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xEl>
                                              <p:pRg st="6" end="6"/>
                                            </p:txEl>
                                          </p:spTgt>
                                        </p:tgtEl>
                                        <p:attrNameLst>
                                          <p:attrName>style.visibility</p:attrName>
                                        </p:attrNameLst>
                                      </p:cBhvr>
                                      <p:to>
                                        <p:strVal val="visible"/>
                                      </p:to>
                                    </p:set>
                                    <p:animEffect transition="in" filter="fade">
                                      <p:cBhvr>
                                        <p:cTn id="28" dur="1000"/>
                                        <p:tgtEl>
                                          <p:spTgt spid="9">
                                            <p:txEl>
                                              <p:pRg st="6" end="6"/>
                                            </p:txEl>
                                          </p:spTgt>
                                        </p:tgtEl>
                                      </p:cBhvr>
                                    </p:animEffect>
                                    <p:anim calcmode="lin" valueType="num">
                                      <p:cBhvr>
                                        <p:cTn id="29"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7" descr="bible2">
            <a:extLst>
              <a:ext uri="{FF2B5EF4-FFF2-40B4-BE49-F238E27FC236}">
                <a16:creationId xmlns:a16="http://schemas.microsoft.com/office/drawing/2014/main" id="{987F498E-90AF-459D-B058-42DDF890E2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0"/>
            <a:ext cx="259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Box 2">
            <a:extLst>
              <a:ext uri="{FF2B5EF4-FFF2-40B4-BE49-F238E27FC236}">
                <a16:creationId xmlns:a16="http://schemas.microsoft.com/office/drawing/2014/main" id="{4718006D-716A-4F8B-9A88-47B68DDD80DF}"/>
              </a:ext>
            </a:extLst>
          </p:cNvPr>
          <p:cNvSpPr txBox="1">
            <a:spLocks noChangeArrowheads="1"/>
          </p:cNvSpPr>
          <p:nvPr/>
        </p:nvSpPr>
        <p:spPr bwMode="auto">
          <a:xfrm>
            <a:off x="0" y="514350"/>
            <a:ext cx="3124200" cy="520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50000"/>
              </a:lnSpc>
            </a:pPr>
            <a:r>
              <a:rPr lang="en-US" altLang="en-US" sz="3200">
                <a:latin typeface="Papyrus" panose="03070502060502030205" pitchFamily="66" charset="0"/>
              </a:rPr>
              <a:t>Some Christians</a:t>
            </a:r>
          </a:p>
          <a:p>
            <a:pPr algn="ctr" eaLnBrk="1" hangingPunct="1">
              <a:lnSpc>
                <a:spcPct val="150000"/>
              </a:lnSpc>
            </a:pPr>
            <a:endParaRPr lang="en-US" altLang="en-US" sz="3200">
              <a:latin typeface="Papyrus" panose="03070502060502030205" pitchFamily="66" charset="0"/>
            </a:endParaRPr>
          </a:p>
          <a:p>
            <a:pPr algn="ctr" eaLnBrk="1" hangingPunct="1">
              <a:lnSpc>
                <a:spcPct val="150000"/>
              </a:lnSpc>
            </a:pPr>
            <a:r>
              <a:rPr lang="en-US" altLang="en-US" sz="3200">
                <a:latin typeface="Papyrus" panose="03070502060502030205" pitchFamily="66" charset="0"/>
              </a:rPr>
              <a:t>Act As If</a:t>
            </a:r>
          </a:p>
          <a:p>
            <a:pPr algn="ctr" eaLnBrk="1" hangingPunct="1">
              <a:lnSpc>
                <a:spcPct val="150000"/>
              </a:lnSpc>
            </a:pPr>
            <a:r>
              <a:rPr lang="en-US" altLang="en-US" sz="3200">
                <a:latin typeface="Papyrus" panose="03070502060502030205" pitchFamily="66" charset="0"/>
              </a:rPr>
              <a:t>The Local</a:t>
            </a:r>
          </a:p>
          <a:p>
            <a:pPr algn="ctr" eaLnBrk="1" hangingPunct="1">
              <a:lnSpc>
                <a:spcPct val="150000"/>
              </a:lnSpc>
            </a:pPr>
            <a:r>
              <a:rPr lang="en-US" altLang="en-US" sz="3200">
                <a:latin typeface="Papyrus" panose="03070502060502030205" pitchFamily="66" charset="0"/>
              </a:rPr>
              <a:t>Church Is</a:t>
            </a:r>
          </a:p>
          <a:p>
            <a:pPr algn="ctr" eaLnBrk="1" hangingPunct="1">
              <a:lnSpc>
                <a:spcPct val="150000"/>
              </a:lnSpc>
            </a:pPr>
            <a:r>
              <a:rPr lang="en-US" altLang="en-US" sz="3200">
                <a:latin typeface="Papyrus" panose="03070502060502030205" pitchFamily="66" charset="0"/>
              </a:rPr>
              <a:t>Not Important</a:t>
            </a:r>
          </a:p>
        </p:txBody>
      </p:sp>
      <p:sp>
        <p:nvSpPr>
          <p:cNvPr id="3076" name="TextBox 3">
            <a:extLst>
              <a:ext uri="{FF2B5EF4-FFF2-40B4-BE49-F238E27FC236}">
                <a16:creationId xmlns:a16="http://schemas.microsoft.com/office/drawing/2014/main" id="{80A12749-C762-4B71-84F9-242AC52F463A}"/>
              </a:ext>
            </a:extLst>
          </p:cNvPr>
          <p:cNvSpPr txBox="1">
            <a:spLocks noChangeArrowheads="1"/>
          </p:cNvSpPr>
          <p:nvPr/>
        </p:nvSpPr>
        <p:spPr bwMode="auto">
          <a:xfrm>
            <a:off x="6019800" y="1066800"/>
            <a:ext cx="312420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 typeface="Arial" panose="020B0604020202020204" pitchFamily="34" charset="0"/>
              <a:buChar char="•"/>
            </a:pPr>
            <a:r>
              <a:rPr lang="en-US" altLang="en-US" sz="3200" dirty="0">
                <a:latin typeface="Papyrus" panose="03070502060502030205" pitchFamily="66" charset="0"/>
              </a:rPr>
              <a:t> No obligations</a:t>
            </a:r>
          </a:p>
          <a:p>
            <a:pPr eaLnBrk="1" hangingPunct="1">
              <a:buFont typeface="Arial" panose="020B0604020202020204" pitchFamily="34" charset="0"/>
              <a:buChar char="•"/>
            </a:pPr>
            <a:endParaRPr lang="en-US" altLang="en-US" sz="3200" dirty="0">
              <a:latin typeface="Papyrus" panose="03070502060502030205" pitchFamily="66" charset="0"/>
            </a:endParaRPr>
          </a:p>
          <a:p>
            <a:pPr defTabSz="285750" eaLnBrk="1" hangingPunct="1">
              <a:buFont typeface="Arial" panose="020B0604020202020204" pitchFamily="34" charset="0"/>
              <a:buChar char="•"/>
            </a:pPr>
            <a:r>
              <a:rPr lang="en-US" altLang="en-US" sz="3200" dirty="0">
                <a:latin typeface="Papyrus" panose="03070502060502030205" pitchFamily="66" charset="0"/>
              </a:rPr>
              <a:t> Never be a 	member</a:t>
            </a:r>
          </a:p>
          <a:p>
            <a:pPr eaLnBrk="1" hangingPunct="1">
              <a:buFont typeface="Arial" panose="020B0604020202020204" pitchFamily="34" charset="0"/>
              <a:buChar char="•"/>
            </a:pPr>
            <a:endParaRPr lang="en-US" altLang="en-US" sz="3200" dirty="0">
              <a:latin typeface="Papyrus" panose="03070502060502030205" pitchFamily="66" charset="0"/>
            </a:endParaRPr>
          </a:p>
          <a:p>
            <a:pPr defTabSz="285750" eaLnBrk="1" hangingPunct="1">
              <a:buFont typeface="Arial" panose="020B0604020202020204" pitchFamily="34" charset="0"/>
              <a:buChar char="•"/>
            </a:pPr>
            <a:r>
              <a:rPr lang="en-US" altLang="en-US" sz="3200" dirty="0">
                <a:latin typeface="Papyrus" panose="03070502060502030205" pitchFamily="66" charset="0"/>
              </a:rPr>
              <a:t> Wander from 	one to another</a:t>
            </a:r>
          </a:p>
        </p:txBody>
      </p:sp>
    </p:spTree>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6">
                                            <p:txEl>
                                              <p:pRg st="0" end="0"/>
                                            </p:txEl>
                                          </p:spTgt>
                                        </p:tgtEl>
                                        <p:attrNameLst>
                                          <p:attrName>style.visibility</p:attrName>
                                        </p:attrNameLst>
                                      </p:cBhvr>
                                      <p:to>
                                        <p:strVal val="visible"/>
                                      </p:to>
                                    </p:set>
                                    <p:animEffect transition="in" filter="fade">
                                      <p:cBhvr>
                                        <p:cTn id="7" dur="2000"/>
                                        <p:tgtEl>
                                          <p:spTgt spid="307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76">
                                            <p:txEl>
                                              <p:pRg st="2" end="2"/>
                                            </p:txEl>
                                          </p:spTgt>
                                        </p:tgtEl>
                                        <p:attrNameLst>
                                          <p:attrName>style.visibility</p:attrName>
                                        </p:attrNameLst>
                                      </p:cBhvr>
                                      <p:to>
                                        <p:strVal val="visible"/>
                                      </p:to>
                                    </p:set>
                                    <p:animEffect transition="in" filter="fade">
                                      <p:cBhvr>
                                        <p:cTn id="12" dur="2000"/>
                                        <p:tgtEl>
                                          <p:spTgt spid="3076">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76">
                                            <p:txEl>
                                              <p:pRg st="4" end="4"/>
                                            </p:txEl>
                                          </p:spTgt>
                                        </p:tgtEl>
                                        <p:attrNameLst>
                                          <p:attrName>style.visibility</p:attrName>
                                        </p:attrNameLst>
                                      </p:cBhvr>
                                      <p:to>
                                        <p:strVal val="visible"/>
                                      </p:to>
                                    </p:set>
                                    <p:animEffect transition="in" filter="fade">
                                      <p:cBhvr>
                                        <p:cTn id="17" dur="2000"/>
                                        <p:tgtEl>
                                          <p:spTgt spid="307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6"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7" descr="bible2">
            <a:extLst>
              <a:ext uri="{FF2B5EF4-FFF2-40B4-BE49-F238E27FC236}">
                <a16:creationId xmlns:a16="http://schemas.microsoft.com/office/drawing/2014/main" id="{4781C738-7634-43B7-9D74-64F68F62A9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BED8EB94-4E3B-4D18-A639-531131BD6FC4}"/>
              </a:ext>
            </a:extLst>
          </p:cNvPr>
          <p:cNvSpPr txBox="1">
            <a:spLocks noChangeArrowheads="1"/>
          </p:cNvSpPr>
          <p:nvPr/>
        </p:nvSpPr>
        <p:spPr bwMode="auto">
          <a:xfrm>
            <a:off x="2743200" y="381000"/>
            <a:ext cx="6324600" cy="5724644"/>
          </a:xfrm>
          <a:prstGeom prst="rect">
            <a:avLst/>
          </a:prstGeom>
          <a:noFill/>
          <a:ln w="9525">
            <a:noFill/>
            <a:miter lim="800000"/>
            <a:headEnd/>
            <a:tailEnd/>
          </a:ln>
        </p:spPr>
        <p:txBody>
          <a:bodyPr wrap="square">
            <a:spAutoFit/>
          </a:bodyPr>
          <a:lstStyle/>
          <a:p>
            <a:pPr algn="ctr">
              <a:lnSpc>
                <a:spcPct val="150000"/>
              </a:lnSpc>
              <a:defRPr/>
            </a:pPr>
            <a:r>
              <a:rPr lang="en-US" sz="3200" b="1" u="sng" dirty="0">
                <a:latin typeface="Papyrus" pitchFamily="66" charset="0"/>
              </a:rPr>
              <a:t>Three Questions</a:t>
            </a:r>
            <a:r>
              <a:rPr lang="en-US" sz="3200" dirty="0">
                <a:latin typeface="Papyrus" pitchFamily="66" charset="0"/>
              </a:rPr>
              <a:t>:</a:t>
            </a:r>
          </a:p>
          <a:p>
            <a:pPr>
              <a:lnSpc>
                <a:spcPct val="150000"/>
              </a:lnSpc>
              <a:defRPr/>
            </a:pPr>
            <a:endParaRPr lang="en-US" sz="2000" dirty="0">
              <a:solidFill>
                <a:srgbClr val="0070C0"/>
              </a:solidFill>
              <a:effectLst>
                <a:outerShdw blurRad="38100" dist="38100" dir="2700000" algn="tl">
                  <a:srgbClr val="000000">
                    <a:alpha val="43137"/>
                  </a:srgbClr>
                </a:outerShdw>
              </a:effectLst>
              <a:latin typeface="Papyrus" pitchFamily="66" charset="0"/>
            </a:endParaRPr>
          </a:p>
          <a:p>
            <a:pPr marL="514350" indent="-514350">
              <a:lnSpc>
                <a:spcPct val="150000"/>
              </a:lnSpc>
              <a:buFont typeface="+mj-lt"/>
              <a:buAutoNum type="arabicParenR"/>
              <a:defRPr/>
            </a:pPr>
            <a:r>
              <a:rPr lang="en-US" sz="3200" dirty="0">
                <a:solidFill>
                  <a:srgbClr val="0070C0"/>
                </a:solidFill>
                <a:effectLst>
                  <a:outerShdw blurRad="38100" dist="38100" dir="2700000" algn="tl">
                    <a:srgbClr val="000000">
                      <a:alpha val="43137"/>
                    </a:srgbClr>
                  </a:outerShdw>
                </a:effectLst>
                <a:latin typeface="Papyrus" pitchFamily="66" charset="0"/>
              </a:rPr>
              <a:t>Is there such a thing as local church membership?</a:t>
            </a:r>
          </a:p>
          <a:p>
            <a:pPr marL="514350" indent="-514350">
              <a:lnSpc>
                <a:spcPct val="150000"/>
              </a:lnSpc>
              <a:buFont typeface="+mj-lt"/>
              <a:buAutoNum type="arabicParenR"/>
              <a:defRPr/>
            </a:pPr>
            <a:r>
              <a:rPr lang="en-US" sz="3200" dirty="0">
                <a:solidFill>
                  <a:srgbClr val="0070C0"/>
                </a:solidFill>
                <a:effectLst>
                  <a:outerShdw blurRad="38100" dist="38100" dir="2700000" algn="tl">
                    <a:srgbClr val="000000">
                      <a:alpha val="43137"/>
                    </a:srgbClr>
                  </a:outerShdw>
                </a:effectLst>
                <a:latin typeface="Papyrus" pitchFamily="66" charset="0"/>
              </a:rPr>
              <a:t>What are my responsibilities as a member?</a:t>
            </a:r>
          </a:p>
          <a:p>
            <a:pPr marL="514350" indent="-514350">
              <a:lnSpc>
                <a:spcPct val="150000"/>
              </a:lnSpc>
              <a:buFont typeface="+mj-lt"/>
              <a:buAutoNum type="arabicParenR"/>
              <a:defRPr/>
            </a:pPr>
            <a:r>
              <a:rPr lang="en-US" sz="3200" dirty="0">
                <a:solidFill>
                  <a:srgbClr val="0070C0"/>
                </a:solidFill>
                <a:effectLst>
                  <a:outerShdw blurRad="38100" dist="38100" dir="2700000" algn="tl">
                    <a:srgbClr val="000000">
                      <a:alpha val="43137"/>
                    </a:srgbClr>
                  </a:outerShdw>
                </a:effectLst>
                <a:latin typeface="Papyrus" pitchFamily="66" charset="0"/>
              </a:rPr>
              <a:t>Can one worship in an imperfect congregation?</a:t>
            </a:r>
          </a:p>
        </p:txBody>
      </p:sp>
    </p:spTree>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strips(downRight)">
                                      <p:cBhvr>
                                        <p:cTn id="7" dur="1000"/>
                                        <p:tgtEl>
                                          <p:spTgt spid="3">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strips(downRight)">
                                      <p:cBhvr>
                                        <p:cTn id="12" dur="1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trips(downRight)">
                                      <p:cBhvr>
                                        <p:cTn id="1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descr="bible2">
            <a:extLst>
              <a:ext uri="{FF2B5EF4-FFF2-40B4-BE49-F238E27FC236}">
                <a16:creationId xmlns:a16="http://schemas.microsoft.com/office/drawing/2014/main" id="{D9832B03-A115-4C53-BD82-3B4C3E99B3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9B53A121-4173-4634-B26B-BD2E32DE5D97}"/>
              </a:ext>
            </a:extLst>
          </p:cNvPr>
          <p:cNvSpPr txBox="1">
            <a:spLocks noChangeArrowheads="1"/>
          </p:cNvSpPr>
          <p:nvPr/>
        </p:nvSpPr>
        <p:spPr>
          <a:xfrm>
            <a:off x="2514600" y="530225"/>
            <a:ext cx="6629400" cy="1470025"/>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1" i="0" u="none" strike="noStrike" kern="0" cap="none" spc="0" normalizeH="0" baseline="0" noProof="0" dirty="0">
                <a:ln>
                  <a:noFill/>
                </a:ln>
                <a:solidFill>
                  <a:srgbClr val="FF3300"/>
                </a:solidFill>
                <a:effectLst>
                  <a:outerShdw blurRad="38100" dist="38100" dir="2700000" algn="tl">
                    <a:srgbClr val="000000">
                      <a:alpha val="43137"/>
                    </a:srgbClr>
                  </a:outerShdw>
                </a:effectLst>
                <a:uLnTx/>
                <a:uFillTx/>
                <a:latin typeface="Papyrus" pitchFamily="66" charset="0"/>
                <a:ea typeface="+mn-ea"/>
                <a:cs typeface="+mn-cs"/>
              </a:rPr>
              <a:t>The Local Church</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1" i="0" u="none" strike="noStrike" kern="0" cap="none" spc="0" normalizeH="0" baseline="0" noProof="0" dirty="0">
                <a:ln>
                  <a:noFill/>
                </a:ln>
                <a:solidFill>
                  <a:srgbClr val="FF3300"/>
                </a:solidFill>
                <a:effectLst>
                  <a:outerShdw blurRad="38100" dist="38100" dir="2700000" algn="tl">
                    <a:srgbClr val="000000">
                      <a:alpha val="43137"/>
                    </a:srgbClr>
                  </a:outerShdw>
                </a:effectLst>
                <a:uLnTx/>
                <a:uFillTx/>
                <a:latin typeface="Papyrus" pitchFamily="66" charset="0"/>
                <a:ea typeface="+mn-ea"/>
                <a:cs typeface="+mn-cs"/>
              </a:rPr>
              <a:t>&amp; My Responsibility</a:t>
            </a:r>
          </a:p>
        </p:txBody>
      </p:sp>
      <p:sp>
        <p:nvSpPr>
          <p:cNvPr id="27652" name="Line 5">
            <a:extLst>
              <a:ext uri="{FF2B5EF4-FFF2-40B4-BE49-F238E27FC236}">
                <a16:creationId xmlns:a16="http://schemas.microsoft.com/office/drawing/2014/main" id="{6D2E1ADB-3F21-42FC-8FA3-85E91892CF12}"/>
              </a:ext>
            </a:extLst>
          </p:cNvPr>
          <p:cNvSpPr>
            <a:spLocks noChangeShapeType="1"/>
          </p:cNvSpPr>
          <p:nvPr/>
        </p:nvSpPr>
        <p:spPr bwMode="auto">
          <a:xfrm>
            <a:off x="2971800" y="304800"/>
            <a:ext cx="57150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7653" name="Line 6">
            <a:extLst>
              <a:ext uri="{FF2B5EF4-FFF2-40B4-BE49-F238E27FC236}">
                <a16:creationId xmlns:a16="http://schemas.microsoft.com/office/drawing/2014/main" id="{71884512-3742-4F02-B167-5E9E7D686AF1}"/>
              </a:ext>
            </a:extLst>
          </p:cNvPr>
          <p:cNvSpPr>
            <a:spLocks noChangeShapeType="1"/>
          </p:cNvSpPr>
          <p:nvPr/>
        </p:nvSpPr>
        <p:spPr bwMode="auto">
          <a:xfrm>
            <a:off x="2971800" y="2286000"/>
            <a:ext cx="57150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 name="Rectangle 4">
            <a:extLst>
              <a:ext uri="{FF2B5EF4-FFF2-40B4-BE49-F238E27FC236}">
                <a16:creationId xmlns:a16="http://schemas.microsoft.com/office/drawing/2014/main" id="{284ADE15-BFFC-4782-85B8-73CAA0DD72D4}"/>
              </a:ext>
            </a:extLst>
          </p:cNvPr>
          <p:cNvSpPr>
            <a:spLocks noChangeArrowheads="1"/>
          </p:cNvSpPr>
          <p:nvPr/>
        </p:nvSpPr>
        <p:spPr bwMode="auto">
          <a:xfrm>
            <a:off x="2743200" y="2667000"/>
            <a:ext cx="6400800" cy="10668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marR="0" lvl="0" indent="-1028700" algn="ctr" defTabSz="914400" rtl="0" eaLnBrk="1" fontAlgn="base" latinLnBrk="0" hangingPunct="1">
              <a:lnSpc>
                <a:spcPct val="100000"/>
              </a:lnSpc>
              <a:spcBef>
                <a:spcPct val="0"/>
              </a:spcBef>
              <a:spcAft>
                <a:spcPct val="0"/>
              </a:spcAft>
              <a:buClrTx/>
              <a:buSzTx/>
              <a:buFont typeface="+mj-lt"/>
              <a:buAutoNum type="romanUcPeriod"/>
              <a:tabLst/>
              <a:defRPr/>
            </a:pPr>
            <a:r>
              <a:rPr kumimoji="0" lang="en-US" sz="4000" b="0" i="0" u="none" strike="noStrike" kern="1200" cap="none" spc="0" normalizeH="0" baseline="0" noProof="0" dirty="0">
                <a:ln>
                  <a:noFill/>
                </a:ln>
                <a:solidFill>
                  <a:srgbClr val="FFFFFF"/>
                </a:solidFill>
                <a:effectLst/>
                <a:uLnTx/>
                <a:uFillTx/>
                <a:latin typeface="Papyrus" pitchFamily="66" charset="0"/>
                <a:ea typeface="+mn-ea"/>
                <a:cs typeface="+mn-cs"/>
              </a:rPr>
              <a:t>Membership</a:t>
            </a:r>
          </a:p>
        </p:txBody>
      </p:sp>
    </p:spTree>
    <p:extLst>
      <p:ext uri="{BB962C8B-B14F-4D97-AF65-F5344CB8AC3E}">
        <p14:creationId xmlns:p14="http://schemas.microsoft.com/office/powerpoint/2010/main" val="399784534"/>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Text Box 5">
            <a:extLst>
              <a:ext uri="{FF2B5EF4-FFF2-40B4-BE49-F238E27FC236}">
                <a16:creationId xmlns:a16="http://schemas.microsoft.com/office/drawing/2014/main" id="{3D6FE31F-C730-46D7-ABE9-F933129CFF1F}"/>
              </a:ext>
            </a:extLst>
          </p:cNvPr>
          <p:cNvSpPr txBox="1">
            <a:spLocks noChangeArrowheads="1"/>
          </p:cNvSpPr>
          <p:nvPr/>
        </p:nvSpPr>
        <p:spPr bwMode="auto">
          <a:xfrm>
            <a:off x="762000" y="1292225"/>
            <a:ext cx="7527925" cy="326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buFont typeface="MS Outlook" panose="05010100010000000000" pitchFamily="2" charset="2"/>
              <a:buChar char="E"/>
            </a:pPr>
            <a:r>
              <a:rPr lang="en-US" altLang="en-US" sz="3200" b="1"/>
              <a:t> </a:t>
            </a:r>
            <a:r>
              <a:rPr lang="en-US" altLang="en-US" sz="3200" b="1" u="sng"/>
              <a:t>Membership Is Necessary</a:t>
            </a:r>
            <a:endParaRPr lang="en-US" altLang="en-US" sz="2800"/>
          </a:p>
          <a:p>
            <a:pPr lvl="1" eaLnBrk="1" hangingPunct="1">
              <a:lnSpc>
                <a:spcPct val="120000"/>
              </a:lnSpc>
              <a:buFont typeface="Wingdings" panose="05000000000000000000" pitchFamily="2" charset="2"/>
              <a:buChar char="Ø"/>
            </a:pPr>
            <a:r>
              <a:rPr lang="en-US" altLang="en-US" sz="2800" b="1"/>
              <a:t> </a:t>
            </a:r>
            <a:r>
              <a:rPr lang="en-US" altLang="en-US" sz="2800"/>
              <a:t>Without it - No local congregation</a:t>
            </a:r>
            <a:endParaRPr lang="en-US" altLang="en-US" sz="2800">
              <a:solidFill>
                <a:srgbClr val="0070C0"/>
              </a:solidFill>
            </a:endParaRPr>
          </a:p>
          <a:p>
            <a:pPr lvl="2" eaLnBrk="1" hangingPunct="1">
              <a:lnSpc>
                <a:spcPct val="120000"/>
              </a:lnSpc>
              <a:buFont typeface="Wingdings" panose="05000000000000000000" pitchFamily="2" charset="2"/>
              <a:buChar char="§"/>
            </a:pPr>
            <a:r>
              <a:rPr lang="en-US" altLang="en-US" sz="2800">
                <a:solidFill>
                  <a:srgbClr val="0070C0"/>
                </a:solidFill>
              </a:rPr>
              <a:t> </a:t>
            </a:r>
            <a:r>
              <a:rPr lang="en-US" altLang="en-US" sz="2800" i="1">
                <a:solidFill>
                  <a:srgbClr val="0070C0"/>
                </a:solidFill>
              </a:rPr>
              <a:t>If one does not need be a member </a:t>
            </a:r>
            <a:r>
              <a:rPr lang="en-US" altLang="en-US" sz="2800">
                <a:solidFill>
                  <a:srgbClr val="0070C0"/>
                </a:solidFill>
              </a:rPr>
              <a:t>–</a:t>
            </a:r>
          </a:p>
          <a:p>
            <a:pPr lvl="2" eaLnBrk="1" hangingPunct="1">
              <a:lnSpc>
                <a:spcPct val="120000"/>
              </a:lnSpc>
              <a:buFont typeface="Wingdings" panose="05000000000000000000" pitchFamily="2" charset="2"/>
              <a:buChar char="§"/>
            </a:pPr>
            <a:r>
              <a:rPr lang="en-US" altLang="en-US" sz="2800">
                <a:solidFill>
                  <a:srgbClr val="0070C0"/>
                </a:solidFill>
              </a:rPr>
              <a:t> </a:t>
            </a:r>
            <a:r>
              <a:rPr lang="en-US" altLang="en-US" sz="2800" i="1">
                <a:solidFill>
                  <a:srgbClr val="0070C0"/>
                </a:solidFill>
              </a:rPr>
              <a:t>No one needs to be a member!</a:t>
            </a:r>
            <a:endParaRPr lang="en-US" altLang="en-US" sz="2800">
              <a:solidFill>
                <a:srgbClr val="0070C0"/>
              </a:solidFill>
            </a:endParaRPr>
          </a:p>
          <a:p>
            <a:pPr lvl="1" eaLnBrk="1" hangingPunct="1">
              <a:lnSpc>
                <a:spcPct val="120000"/>
              </a:lnSpc>
              <a:buFont typeface="Wingdings" panose="05000000000000000000" pitchFamily="2" charset="2"/>
              <a:buChar char="Ø"/>
            </a:pPr>
            <a:r>
              <a:rPr lang="en-US" altLang="en-US" sz="2800"/>
              <a:t> For elders to have oversight (Acts 20:28)</a:t>
            </a:r>
          </a:p>
          <a:p>
            <a:pPr lvl="1" eaLnBrk="1" hangingPunct="1">
              <a:lnSpc>
                <a:spcPct val="120000"/>
              </a:lnSpc>
              <a:buFont typeface="Wingdings" panose="05000000000000000000" pitchFamily="2" charset="2"/>
              <a:buChar char="Ø"/>
            </a:pPr>
            <a:r>
              <a:rPr lang="en-US" altLang="en-US" sz="2800"/>
              <a:t> To carry out discipline (1 Cor. 5)</a:t>
            </a:r>
            <a:endParaRPr lang="en-US" altLang="en-US" sz="2800" b="1"/>
          </a:p>
        </p:txBody>
      </p:sp>
      <p:sp>
        <p:nvSpPr>
          <p:cNvPr id="4" name="Rectangle 4">
            <a:extLst>
              <a:ext uri="{FF2B5EF4-FFF2-40B4-BE49-F238E27FC236}">
                <a16:creationId xmlns:a16="http://schemas.microsoft.com/office/drawing/2014/main" id="{596C083B-3913-4542-ACD5-9E768E54508A}"/>
              </a:ext>
            </a:extLst>
          </p:cNvPr>
          <p:cNvSpPr>
            <a:spLocks noChangeArrowheads="1"/>
          </p:cNvSpPr>
          <p:nvPr/>
        </p:nvSpPr>
        <p:spPr bwMode="auto">
          <a:xfrm>
            <a:off x="1371600" y="76200"/>
            <a:ext cx="6400800" cy="10668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indent="-1028700" algn="ctr">
              <a:buFont typeface="+mj-lt"/>
              <a:buAutoNum type="romanUcPeriod"/>
              <a:defRPr/>
            </a:pPr>
            <a:r>
              <a:rPr lang="en-US" sz="4000" dirty="0">
                <a:solidFill>
                  <a:schemeClr val="bg1"/>
                </a:solidFill>
                <a:latin typeface="Papyrus" pitchFamily="66" charset="0"/>
              </a:rPr>
              <a:t>Membership</a:t>
            </a:r>
          </a:p>
        </p:txBody>
      </p:sp>
    </p:spTree>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53">
                                            <p:txEl>
                                              <p:pRg st="0" end="0"/>
                                            </p:txEl>
                                          </p:spTgt>
                                        </p:tgtEl>
                                        <p:attrNameLst>
                                          <p:attrName>style.visibility</p:attrName>
                                        </p:attrNameLst>
                                      </p:cBhvr>
                                      <p:to>
                                        <p:strVal val="visible"/>
                                      </p:to>
                                    </p:set>
                                    <p:anim calcmode="lin" valueType="num">
                                      <p:cBhvr additive="base">
                                        <p:cTn id="7" dur="500" fill="hold"/>
                                        <p:tgtEl>
                                          <p:spTgt spid="205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05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53">
                                            <p:txEl>
                                              <p:pRg st="1" end="1"/>
                                            </p:txEl>
                                          </p:spTgt>
                                        </p:tgtEl>
                                        <p:attrNameLst>
                                          <p:attrName>style.visibility</p:attrName>
                                        </p:attrNameLst>
                                      </p:cBhvr>
                                      <p:to>
                                        <p:strVal val="visible"/>
                                      </p:to>
                                    </p:set>
                                    <p:anim calcmode="lin" valueType="num">
                                      <p:cBhvr additive="base">
                                        <p:cTn id="13" dur="500" fill="hold"/>
                                        <p:tgtEl>
                                          <p:spTgt spid="205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053">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2053">
                                            <p:txEl>
                                              <p:pRg st="2" end="2"/>
                                            </p:txEl>
                                          </p:spTgt>
                                        </p:tgtEl>
                                        <p:attrNameLst>
                                          <p:attrName>style.visibility</p:attrName>
                                        </p:attrNameLst>
                                      </p:cBhvr>
                                      <p:to>
                                        <p:strVal val="visible"/>
                                      </p:to>
                                    </p:set>
                                    <p:anim calcmode="lin" valueType="num">
                                      <p:cBhvr additive="base">
                                        <p:cTn id="17" dur="500" fill="hold"/>
                                        <p:tgtEl>
                                          <p:spTgt spid="2053">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053">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053">
                                            <p:txEl>
                                              <p:pRg st="3" end="3"/>
                                            </p:txEl>
                                          </p:spTgt>
                                        </p:tgtEl>
                                        <p:attrNameLst>
                                          <p:attrName>style.visibility</p:attrName>
                                        </p:attrNameLst>
                                      </p:cBhvr>
                                      <p:to>
                                        <p:strVal val="visible"/>
                                      </p:to>
                                    </p:set>
                                    <p:anim calcmode="lin" valueType="num">
                                      <p:cBhvr additive="base">
                                        <p:cTn id="21" dur="500" fill="hold"/>
                                        <p:tgtEl>
                                          <p:spTgt spid="2053">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205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2053">
                                            <p:txEl>
                                              <p:pRg st="4" end="4"/>
                                            </p:txEl>
                                          </p:spTgt>
                                        </p:tgtEl>
                                        <p:attrNameLst>
                                          <p:attrName>style.visibility</p:attrName>
                                        </p:attrNameLst>
                                      </p:cBhvr>
                                      <p:to>
                                        <p:strVal val="visible"/>
                                      </p:to>
                                    </p:set>
                                    <p:anim calcmode="lin" valueType="num">
                                      <p:cBhvr additive="base">
                                        <p:cTn id="27" dur="500" fill="hold"/>
                                        <p:tgtEl>
                                          <p:spTgt spid="2053">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205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2053">
                                            <p:txEl>
                                              <p:pRg st="5" end="5"/>
                                            </p:txEl>
                                          </p:spTgt>
                                        </p:tgtEl>
                                        <p:attrNameLst>
                                          <p:attrName>style.visibility</p:attrName>
                                        </p:attrNameLst>
                                      </p:cBhvr>
                                      <p:to>
                                        <p:strVal val="visible"/>
                                      </p:to>
                                    </p:set>
                                    <p:anim calcmode="lin" valueType="num">
                                      <p:cBhvr additive="base">
                                        <p:cTn id="33" dur="500" fill="hold"/>
                                        <p:tgtEl>
                                          <p:spTgt spid="2053">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205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build="p" bldLvl="2"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3">
            <a:extLst>
              <a:ext uri="{FF2B5EF4-FFF2-40B4-BE49-F238E27FC236}">
                <a16:creationId xmlns:a16="http://schemas.microsoft.com/office/drawing/2014/main" id="{3DA966A6-AB39-4D6C-A941-1669D5CB17FB}"/>
              </a:ext>
            </a:extLst>
          </p:cNvPr>
          <p:cNvSpPr txBox="1">
            <a:spLocks noChangeArrowheads="1"/>
          </p:cNvSpPr>
          <p:nvPr/>
        </p:nvSpPr>
        <p:spPr bwMode="auto">
          <a:xfrm>
            <a:off x="762000" y="1292225"/>
            <a:ext cx="57785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buFont typeface="MS Outlook" panose="05010100010000000000" pitchFamily="2" charset="2"/>
              <a:buChar char="E"/>
            </a:pPr>
            <a:r>
              <a:rPr lang="en-US" altLang="en-US" sz="3200" b="1"/>
              <a:t> </a:t>
            </a:r>
            <a:r>
              <a:rPr lang="en-US" altLang="en-US" sz="3200" b="1" u="sng"/>
              <a:t>Membership Is Necessary</a:t>
            </a:r>
            <a:endParaRPr lang="en-US" altLang="en-US" sz="2800" b="1"/>
          </a:p>
        </p:txBody>
      </p:sp>
      <p:sp>
        <p:nvSpPr>
          <p:cNvPr id="18436" name="Text Box 4">
            <a:extLst>
              <a:ext uri="{FF2B5EF4-FFF2-40B4-BE49-F238E27FC236}">
                <a16:creationId xmlns:a16="http://schemas.microsoft.com/office/drawing/2014/main" id="{1DC35C2C-301F-4047-8C8F-FB97847A3B49}"/>
              </a:ext>
            </a:extLst>
          </p:cNvPr>
          <p:cNvSpPr txBox="1">
            <a:spLocks noChangeArrowheads="1"/>
          </p:cNvSpPr>
          <p:nvPr/>
        </p:nvSpPr>
        <p:spPr bwMode="auto">
          <a:xfrm>
            <a:off x="762000" y="2057400"/>
            <a:ext cx="4560888" cy="221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buFont typeface="MS Outlook" panose="05010100010000000000" pitchFamily="2" charset="2"/>
              <a:buChar char="E"/>
            </a:pPr>
            <a:r>
              <a:rPr lang="en-US" altLang="en-US" sz="3200" b="1"/>
              <a:t> </a:t>
            </a:r>
            <a:r>
              <a:rPr lang="en-US" altLang="en-US" sz="3200" b="1" u="sng"/>
              <a:t>Examples:</a:t>
            </a:r>
            <a:endParaRPr lang="en-US" altLang="en-US" sz="3200" b="1"/>
          </a:p>
          <a:p>
            <a:pPr lvl="1" eaLnBrk="1" hangingPunct="1">
              <a:lnSpc>
                <a:spcPct val="120000"/>
              </a:lnSpc>
              <a:buFont typeface="Wingdings" panose="05000000000000000000" pitchFamily="2" charset="2"/>
              <a:buChar char="Ø"/>
            </a:pPr>
            <a:r>
              <a:rPr lang="en-US" altLang="en-US" sz="2800" b="1"/>
              <a:t> </a:t>
            </a:r>
            <a:r>
              <a:rPr lang="en-US" altLang="en-US" sz="2800"/>
              <a:t>Paul  (Acts 9:26-28)</a:t>
            </a:r>
          </a:p>
          <a:p>
            <a:pPr lvl="1" eaLnBrk="1" hangingPunct="1">
              <a:lnSpc>
                <a:spcPct val="120000"/>
              </a:lnSpc>
              <a:buFont typeface="Wingdings" panose="05000000000000000000" pitchFamily="2" charset="2"/>
              <a:buChar char="Ø"/>
            </a:pPr>
            <a:r>
              <a:rPr lang="en-US" altLang="en-US" sz="2800" b="1"/>
              <a:t> </a:t>
            </a:r>
            <a:r>
              <a:rPr lang="en-US" altLang="en-US" sz="2800"/>
              <a:t>Apollos (Acts 18:27)</a:t>
            </a:r>
            <a:endParaRPr lang="en-US" altLang="en-US" sz="2800" b="1"/>
          </a:p>
          <a:p>
            <a:pPr lvl="1" eaLnBrk="1" hangingPunct="1">
              <a:lnSpc>
                <a:spcPct val="120000"/>
              </a:lnSpc>
              <a:buFont typeface="Wingdings" panose="05000000000000000000" pitchFamily="2" charset="2"/>
              <a:buChar char="Ø"/>
            </a:pPr>
            <a:r>
              <a:rPr lang="en-US" altLang="en-US" sz="2800" b="1"/>
              <a:t> </a:t>
            </a:r>
            <a:r>
              <a:rPr lang="en-US" altLang="en-US" sz="2800"/>
              <a:t>Phebe (Rom. 16:1-2)</a:t>
            </a:r>
          </a:p>
        </p:txBody>
      </p:sp>
      <p:sp>
        <p:nvSpPr>
          <p:cNvPr id="6" name="Rectangle 4">
            <a:extLst>
              <a:ext uri="{FF2B5EF4-FFF2-40B4-BE49-F238E27FC236}">
                <a16:creationId xmlns:a16="http://schemas.microsoft.com/office/drawing/2014/main" id="{6B02DE46-0199-4273-9A6E-77CFFEB6BEC0}"/>
              </a:ext>
            </a:extLst>
          </p:cNvPr>
          <p:cNvSpPr>
            <a:spLocks noChangeArrowheads="1"/>
          </p:cNvSpPr>
          <p:nvPr/>
        </p:nvSpPr>
        <p:spPr bwMode="auto">
          <a:xfrm>
            <a:off x="1371600" y="76200"/>
            <a:ext cx="6400800" cy="10668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indent="-1028700" algn="ctr">
              <a:buFont typeface="+mj-lt"/>
              <a:buAutoNum type="romanUcPeriod"/>
              <a:defRPr/>
            </a:pPr>
            <a:r>
              <a:rPr lang="en-US" sz="4000" dirty="0">
                <a:solidFill>
                  <a:schemeClr val="bg1"/>
                </a:solidFill>
                <a:latin typeface="Papyrus" pitchFamily="66" charset="0"/>
              </a:rPr>
              <a:t>Membership</a:t>
            </a:r>
          </a:p>
        </p:txBody>
      </p:sp>
    </p:spTree>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436">
                                            <p:txEl>
                                              <p:pRg st="0" end="0"/>
                                            </p:txEl>
                                          </p:spTgt>
                                        </p:tgtEl>
                                        <p:attrNameLst>
                                          <p:attrName>style.visibility</p:attrName>
                                        </p:attrNameLst>
                                      </p:cBhvr>
                                      <p:to>
                                        <p:strVal val="visible"/>
                                      </p:to>
                                    </p:set>
                                    <p:anim calcmode="lin" valueType="num">
                                      <p:cBhvr additive="base">
                                        <p:cTn id="7" dur="500" fill="hold"/>
                                        <p:tgtEl>
                                          <p:spTgt spid="1843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843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436">
                                            <p:txEl>
                                              <p:pRg st="1" end="1"/>
                                            </p:txEl>
                                          </p:spTgt>
                                        </p:tgtEl>
                                        <p:attrNameLst>
                                          <p:attrName>style.visibility</p:attrName>
                                        </p:attrNameLst>
                                      </p:cBhvr>
                                      <p:to>
                                        <p:strVal val="visible"/>
                                      </p:to>
                                    </p:set>
                                    <p:anim calcmode="lin" valueType="num">
                                      <p:cBhvr additive="base">
                                        <p:cTn id="13" dur="500" fill="hold"/>
                                        <p:tgtEl>
                                          <p:spTgt spid="1843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843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8436">
                                            <p:txEl>
                                              <p:pRg st="2" end="2"/>
                                            </p:txEl>
                                          </p:spTgt>
                                        </p:tgtEl>
                                        <p:attrNameLst>
                                          <p:attrName>style.visibility</p:attrName>
                                        </p:attrNameLst>
                                      </p:cBhvr>
                                      <p:to>
                                        <p:strVal val="visible"/>
                                      </p:to>
                                    </p:set>
                                    <p:anim calcmode="lin" valueType="num">
                                      <p:cBhvr additive="base">
                                        <p:cTn id="19" dur="500" fill="hold"/>
                                        <p:tgtEl>
                                          <p:spTgt spid="18436">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843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8436">
                                            <p:txEl>
                                              <p:pRg st="3" end="3"/>
                                            </p:txEl>
                                          </p:spTgt>
                                        </p:tgtEl>
                                        <p:attrNameLst>
                                          <p:attrName>style.visibility</p:attrName>
                                        </p:attrNameLst>
                                      </p:cBhvr>
                                      <p:to>
                                        <p:strVal val="visible"/>
                                      </p:to>
                                    </p:set>
                                    <p:anim calcmode="lin" valueType="num">
                                      <p:cBhvr additive="base">
                                        <p:cTn id="25" dur="500" fill="hold"/>
                                        <p:tgtEl>
                                          <p:spTgt spid="18436">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8436">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build="p" bldLvl="2"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3">
            <a:extLst>
              <a:ext uri="{FF2B5EF4-FFF2-40B4-BE49-F238E27FC236}">
                <a16:creationId xmlns:a16="http://schemas.microsoft.com/office/drawing/2014/main" id="{BD4A353E-8DE3-49E6-98AD-3D94A840D1CF}"/>
              </a:ext>
            </a:extLst>
          </p:cNvPr>
          <p:cNvSpPr txBox="1">
            <a:spLocks noChangeArrowheads="1"/>
          </p:cNvSpPr>
          <p:nvPr/>
        </p:nvSpPr>
        <p:spPr bwMode="auto">
          <a:xfrm>
            <a:off x="762000" y="1292225"/>
            <a:ext cx="6940550"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buFont typeface="MS Outlook" panose="05010100010000000000" pitchFamily="2" charset="2"/>
              <a:buChar char="E"/>
            </a:pPr>
            <a:r>
              <a:rPr lang="en-US" altLang="en-US" sz="3200" b="1"/>
              <a:t> </a:t>
            </a:r>
            <a:r>
              <a:rPr lang="en-US" altLang="en-US" sz="3200" b="1" u="sng"/>
              <a:t>Membership Is Necessary</a:t>
            </a:r>
            <a:endParaRPr lang="en-US" altLang="en-US" sz="3200" b="1"/>
          </a:p>
          <a:p>
            <a:pPr eaLnBrk="1" hangingPunct="1">
              <a:lnSpc>
                <a:spcPct val="120000"/>
              </a:lnSpc>
              <a:buFont typeface="MS Outlook" panose="05010100010000000000" pitchFamily="2" charset="2"/>
              <a:buChar char="E"/>
            </a:pPr>
            <a:r>
              <a:rPr lang="en-US" altLang="en-US" sz="3200" b="1"/>
              <a:t> </a:t>
            </a:r>
            <a:r>
              <a:rPr lang="en-US" altLang="en-US" sz="3200" b="1" u="sng"/>
              <a:t>Examples</a:t>
            </a:r>
            <a:endParaRPr lang="en-US" altLang="en-US" sz="3200" b="1"/>
          </a:p>
          <a:p>
            <a:pPr eaLnBrk="1" hangingPunct="1">
              <a:lnSpc>
                <a:spcPct val="120000"/>
              </a:lnSpc>
              <a:buFont typeface="MS Outlook" panose="05010100010000000000" pitchFamily="2" charset="2"/>
              <a:buChar char="E"/>
            </a:pPr>
            <a:r>
              <a:rPr lang="en-US" altLang="en-US" sz="3200" b="1"/>
              <a:t> </a:t>
            </a:r>
            <a:r>
              <a:rPr lang="en-US" altLang="en-US" sz="3200" b="1" u="sng"/>
              <a:t>Accepting &amp; Rejecting Members</a:t>
            </a:r>
            <a:endParaRPr lang="en-US" altLang="en-US" sz="2800" b="1"/>
          </a:p>
        </p:txBody>
      </p:sp>
      <p:sp>
        <p:nvSpPr>
          <p:cNvPr id="19463" name="Rectangle 7">
            <a:extLst>
              <a:ext uri="{FF2B5EF4-FFF2-40B4-BE49-F238E27FC236}">
                <a16:creationId xmlns:a16="http://schemas.microsoft.com/office/drawing/2014/main" id="{D0B471F8-28FA-4BA4-B539-8E8B03E9BA64}"/>
              </a:ext>
            </a:extLst>
          </p:cNvPr>
          <p:cNvSpPr>
            <a:spLocks noChangeArrowheads="1"/>
          </p:cNvSpPr>
          <p:nvPr/>
        </p:nvSpPr>
        <p:spPr bwMode="auto">
          <a:xfrm>
            <a:off x="0" y="3429000"/>
            <a:ext cx="9144000" cy="990600"/>
          </a:xfrm>
          <a:prstGeom prst="rect">
            <a:avLst/>
          </a:prstGeom>
          <a:solidFill>
            <a:srgbClr val="CCFF33"/>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b="1">
                <a:solidFill>
                  <a:srgbClr val="008000"/>
                </a:solidFill>
              </a:rPr>
              <a:t>Churches have a right &amp; duty to</a:t>
            </a:r>
          </a:p>
          <a:p>
            <a:pPr algn="ctr" eaLnBrk="1" hangingPunct="1"/>
            <a:r>
              <a:rPr lang="en-US" altLang="en-US" sz="2800" b="1">
                <a:solidFill>
                  <a:srgbClr val="008000"/>
                </a:solidFill>
              </a:rPr>
              <a:t>accept &amp; reject members</a:t>
            </a:r>
          </a:p>
        </p:txBody>
      </p:sp>
      <p:sp>
        <p:nvSpPr>
          <p:cNvPr id="6" name="Rectangle 4">
            <a:extLst>
              <a:ext uri="{FF2B5EF4-FFF2-40B4-BE49-F238E27FC236}">
                <a16:creationId xmlns:a16="http://schemas.microsoft.com/office/drawing/2014/main" id="{2C506287-B213-44DF-BD81-A8E840EAF544}"/>
              </a:ext>
            </a:extLst>
          </p:cNvPr>
          <p:cNvSpPr>
            <a:spLocks noChangeArrowheads="1"/>
          </p:cNvSpPr>
          <p:nvPr/>
        </p:nvSpPr>
        <p:spPr bwMode="auto">
          <a:xfrm>
            <a:off x="1371600" y="76200"/>
            <a:ext cx="6400800" cy="10668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indent="-1028700" algn="ctr">
              <a:buFont typeface="+mj-lt"/>
              <a:buAutoNum type="romanUcPeriod"/>
              <a:defRPr/>
            </a:pPr>
            <a:r>
              <a:rPr lang="en-US" sz="4000" dirty="0">
                <a:solidFill>
                  <a:schemeClr val="bg1"/>
                </a:solidFill>
                <a:latin typeface="Papyrus" pitchFamily="66" charset="0"/>
              </a:rPr>
              <a:t>Membership</a:t>
            </a:r>
          </a:p>
        </p:txBody>
      </p:sp>
    </p:spTree>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463"/>
                                        </p:tgtEl>
                                        <p:attrNameLst>
                                          <p:attrName>style.visibility</p:attrName>
                                        </p:attrNameLst>
                                      </p:cBhvr>
                                      <p:to>
                                        <p:strVal val="visible"/>
                                      </p:to>
                                    </p:set>
                                    <p:animEffect transition="in" filter="dissolve">
                                      <p:cBhvr>
                                        <p:cTn id="7" dur="500"/>
                                        <p:tgtEl>
                                          <p:spTgt spid="19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3"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8A26D1F1-5AEC-4D66-8228-2637272A2102}"/>
              </a:ext>
            </a:extLst>
          </p:cNvPr>
          <p:cNvSpPr>
            <a:spLocks noChangeArrowheads="1"/>
          </p:cNvSpPr>
          <p:nvPr/>
        </p:nvSpPr>
        <p:spPr bwMode="auto">
          <a:xfrm>
            <a:off x="0" y="0"/>
            <a:ext cx="9144000" cy="1066800"/>
          </a:xfrm>
          <a:prstGeom prst="rect">
            <a:avLst/>
          </a:prstGeom>
          <a:solidFill>
            <a:srgbClr val="FFFF00"/>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defRPr/>
            </a:pPr>
            <a:r>
              <a:rPr lang="en-US" sz="5400">
                <a:solidFill>
                  <a:srgbClr val="0070C0"/>
                </a:solidFill>
                <a:latin typeface="Papyrus" pitchFamily="66" charset="0"/>
              </a:rPr>
              <a:t>Accepting &amp; Rejecting</a:t>
            </a:r>
          </a:p>
        </p:txBody>
      </p:sp>
      <p:sp>
        <p:nvSpPr>
          <p:cNvPr id="20485" name="Text Box 5">
            <a:extLst>
              <a:ext uri="{FF2B5EF4-FFF2-40B4-BE49-F238E27FC236}">
                <a16:creationId xmlns:a16="http://schemas.microsoft.com/office/drawing/2014/main" id="{806F054C-A280-44D6-9123-5CC00B20E58A}"/>
              </a:ext>
            </a:extLst>
          </p:cNvPr>
          <p:cNvSpPr txBox="1">
            <a:spLocks noChangeArrowheads="1"/>
          </p:cNvSpPr>
          <p:nvPr/>
        </p:nvSpPr>
        <p:spPr bwMode="auto">
          <a:xfrm>
            <a:off x="609600" y="1524000"/>
            <a:ext cx="8305800" cy="289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85750" eaLnBrk="0" hangingPunct="0">
              <a:defRPr>
                <a:solidFill>
                  <a:schemeClr val="tx1"/>
                </a:solidFill>
                <a:latin typeface="Arial" panose="020B0604020202020204" pitchFamily="34" charset="0"/>
              </a:defRPr>
            </a:lvl1pPr>
            <a:lvl2pPr defTabSz="285750" eaLnBrk="0" hangingPunct="0">
              <a:defRPr>
                <a:solidFill>
                  <a:schemeClr val="tx1"/>
                </a:solidFill>
                <a:latin typeface="Arial" panose="020B0604020202020204" pitchFamily="34" charset="0"/>
              </a:defRPr>
            </a:lvl2pPr>
            <a:lvl3pPr marL="1143000" indent="-228600" defTabSz="285750" eaLnBrk="0" hangingPunct="0">
              <a:defRPr>
                <a:solidFill>
                  <a:schemeClr val="tx1"/>
                </a:solidFill>
                <a:latin typeface="Arial" panose="020B0604020202020204" pitchFamily="34" charset="0"/>
              </a:defRPr>
            </a:lvl3pPr>
            <a:lvl4pPr marL="1600200" indent="-228600" defTabSz="285750" eaLnBrk="0" hangingPunct="0">
              <a:defRPr>
                <a:solidFill>
                  <a:schemeClr val="tx1"/>
                </a:solidFill>
                <a:latin typeface="Arial" panose="020B0604020202020204" pitchFamily="34" charset="0"/>
              </a:defRPr>
            </a:lvl4pPr>
            <a:lvl5pPr marL="2057400" indent="-228600" defTabSz="285750" eaLnBrk="0" hangingPunct="0">
              <a:defRPr>
                <a:solidFill>
                  <a:schemeClr val="tx1"/>
                </a:solidFill>
                <a:latin typeface="Arial" panose="020B0604020202020204" pitchFamily="34" charset="0"/>
              </a:defRPr>
            </a:lvl5pPr>
            <a:lvl6pPr marL="2514600" indent="-228600" defTabSz="285750" eaLnBrk="0" fontAlgn="base" hangingPunct="0">
              <a:spcBef>
                <a:spcPct val="0"/>
              </a:spcBef>
              <a:spcAft>
                <a:spcPct val="0"/>
              </a:spcAft>
              <a:defRPr>
                <a:solidFill>
                  <a:schemeClr val="tx1"/>
                </a:solidFill>
                <a:latin typeface="Arial" panose="020B0604020202020204" pitchFamily="34" charset="0"/>
              </a:defRPr>
            </a:lvl6pPr>
            <a:lvl7pPr marL="2971800" indent="-228600" defTabSz="285750" eaLnBrk="0" fontAlgn="base" hangingPunct="0">
              <a:spcBef>
                <a:spcPct val="0"/>
              </a:spcBef>
              <a:spcAft>
                <a:spcPct val="0"/>
              </a:spcAft>
              <a:defRPr>
                <a:solidFill>
                  <a:schemeClr val="tx1"/>
                </a:solidFill>
                <a:latin typeface="Arial" panose="020B0604020202020204" pitchFamily="34" charset="0"/>
              </a:defRPr>
            </a:lvl7pPr>
            <a:lvl8pPr marL="3429000" indent="-228600" defTabSz="285750" eaLnBrk="0" fontAlgn="base" hangingPunct="0">
              <a:spcBef>
                <a:spcPct val="0"/>
              </a:spcBef>
              <a:spcAft>
                <a:spcPct val="0"/>
              </a:spcAft>
              <a:defRPr>
                <a:solidFill>
                  <a:schemeClr val="tx1"/>
                </a:solidFill>
                <a:latin typeface="Arial" panose="020B0604020202020204" pitchFamily="34" charset="0"/>
              </a:defRPr>
            </a:lvl8pPr>
            <a:lvl9pPr marL="3886200" indent="-228600" defTabSz="28575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buFontTx/>
              <a:buChar char="•"/>
            </a:pPr>
            <a:r>
              <a:rPr lang="en-US" altLang="en-US" sz="3200"/>
              <a:t> </a:t>
            </a:r>
            <a:r>
              <a:rPr lang="en-US" altLang="en-US" sz="3200" u="sng"/>
              <a:t>Not arbitrary</a:t>
            </a:r>
            <a:r>
              <a:rPr lang="en-US" altLang="en-US" sz="3200"/>
              <a:t> (3 John)</a:t>
            </a:r>
          </a:p>
          <a:p>
            <a:pPr eaLnBrk="1" hangingPunct="1">
              <a:lnSpc>
                <a:spcPct val="120000"/>
              </a:lnSpc>
              <a:buFontTx/>
              <a:buChar char="•"/>
            </a:pPr>
            <a:r>
              <a:rPr lang="en-US" altLang="en-US" sz="3200"/>
              <a:t> </a:t>
            </a:r>
            <a:r>
              <a:rPr lang="en-US" altLang="en-US" sz="3200" u="sng"/>
              <a:t>Must be based upon - walking according to </a:t>
            </a:r>
            <a:r>
              <a:rPr lang="en-US" altLang="en-US" sz="3200"/>
              <a:t>	</a:t>
            </a:r>
            <a:r>
              <a:rPr lang="en-US" altLang="en-US" sz="3200" u="sng"/>
              <a:t>word</a:t>
            </a:r>
            <a:endParaRPr lang="en-US" altLang="en-US" sz="2800">
              <a:solidFill>
                <a:srgbClr val="0070C0"/>
              </a:solidFill>
            </a:endParaRPr>
          </a:p>
          <a:p>
            <a:pPr lvl="1" eaLnBrk="1" hangingPunct="1">
              <a:lnSpc>
                <a:spcPct val="120000"/>
              </a:lnSpc>
              <a:buFont typeface="Wingdings" panose="05000000000000000000" pitchFamily="2" charset="2"/>
              <a:buChar char="ü"/>
            </a:pPr>
            <a:r>
              <a:rPr lang="en-US" altLang="en-US" sz="2800">
                <a:solidFill>
                  <a:srgbClr val="0070C0"/>
                </a:solidFill>
              </a:rPr>
              <a:t> 1 Cor. 5:1-13</a:t>
            </a:r>
          </a:p>
          <a:p>
            <a:pPr lvl="1" eaLnBrk="1" hangingPunct="1">
              <a:lnSpc>
                <a:spcPct val="120000"/>
              </a:lnSpc>
              <a:buFont typeface="Wingdings" panose="05000000000000000000" pitchFamily="2" charset="2"/>
              <a:buChar char="ü"/>
            </a:pPr>
            <a:r>
              <a:rPr lang="en-US" altLang="en-US" sz="2800">
                <a:solidFill>
                  <a:srgbClr val="0070C0"/>
                </a:solidFill>
              </a:rPr>
              <a:t> 2 Thess. 3:6-14</a:t>
            </a:r>
            <a:endParaRPr lang="en-US" altLang="en-US" sz="3200"/>
          </a:p>
        </p:txBody>
      </p:sp>
    </p:spTree>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485">
                                            <p:txEl>
                                              <p:pRg st="0" end="0"/>
                                            </p:txEl>
                                          </p:spTgt>
                                        </p:tgtEl>
                                        <p:attrNameLst>
                                          <p:attrName>style.visibility</p:attrName>
                                        </p:attrNameLst>
                                      </p:cBhvr>
                                      <p:to>
                                        <p:strVal val="visible"/>
                                      </p:to>
                                    </p:set>
                                    <p:anim calcmode="lin" valueType="num">
                                      <p:cBhvr additive="base">
                                        <p:cTn id="7" dur="500" fill="hold"/>
                                        <p:tgtEl>
                                          <p:spTgt spid="2048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485">
                                            <p:txEl>
                                              <p:pRg st="1" end="1"/>
                                            </p:txEl>
                                          </p:spTgt>
                                        </p:tgtEl>
                                        <p:attrNameLst>
                                          <p:attrName>style.visibility</p:attrName>
                                        </p:attrNameLst>
                                      </p:cBhvr>
                                      <p:to>
                                        <p:strVal val="visible"/>
                                      </p:to>
                                    </p:set>
                                    <p:anim calcmode="lin" valueType="num">
                                      <p:cBhvr additive="base">
                                        <p:cTn id="13" dur="500" fill="hold"/>
                                        <p:tgtEl>
                                          <p:spTgt spid="2048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48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485">
                                            <p:txEl>
                                              <p:pRg st="2" end="2"/>
                                            </p:txEl>
                                          </p:spTgt>
                                        </p:tgtEl>
                                        <p:attrNameLst>
                                          <p:attrName>style.visibility</p:attrName>
                                        </p:attrNameLst>
                                      </p:cBhvr>
                                      <p:to>
                                        <p:strVal val="visible"/>
                                      </p:to>
                                    </p:set>
                                    <p:anim calcmode="lin" valueType="num">
                                      <p:cBhvr additive="base">
                                        <p:cTn id="19" dur="500" fill="hold"/>
                                        <p:tgtEl>
                                          <p:spTgt spid="2048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48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485">
                                            <p:txEl>
                                              <p:pRg st="3" end="3"/>
                                            </p:txEl>
                                          </p:spTgt>
                                        </p:tgtEl>
                                        <p:attrNameLst>
                                          <p:attrName>style.visibility</p:attrName>
                                        </p:attrNameLst>
                                      </p:cBhvr>
                                      <p:to>
                                        <p:strVal val="visible"/>
                                      </p:to>
                                    </p:set>
                                    <p:anim calcmode="lin" valueType="num">
                                      <p:cBhvr additive="base">
                                        <p:cTn id="25" dur="500" fill="hold"/>
                                        <p:tgtEl>
                                          <p:spTgt spid="2048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048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build="p" bldLvl="2"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ounded Rectangle 24">
            <a:extLst>
              <a:ext uri="{FF2B5EF4-FFF2-40B4-BE49-F238E27FC236}">
                <a16:creationId xmlns:a16="http://schemas.microsoft.com/office/drawing/2014/main" id="{6F11C45B-8B9E-46D8-9482-DCE34515D034}"/>
              </a:ext>
            </a:extLst>
          </p:cNvPr>
          <p:cNvSpPr/>
          <p:nvPr/>
        </p:nvSpPr>
        <p:spPr>
          <a:xfrm>
            <a:off x="533400" y="5638800"/>
            <a:ext cx="4953000" cy="762000"/>
          </a:xfrm>
          <a:prstGeom prst="roundRect">
            <a:avLst/>
          </a:prstGeom>
          <a:solidFill>
            <a:srgbClr val="33CC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Rounded Rectangle 20">
            <a:extLst>
              <a:ext uri="{FF2B5EF4-FFF2-40B4-BE49-F238E27FC236}">
                <a16:creationId xmlns:a16="http://schemas.microsoft.com/office/drawing/2014/main" id="{142CE5CA-5E45-4CD1-B72E-D07F611E4387}"/>
              </a:ext>
            </a:extLst>
          </p:cNvPr>
          <p:cNvSpPr/>
          <p:nvPr/>
        </p:nvSpPr>
        <p:spPr>
          <a:xfrm>
            <a:off x="609600" y="3048000"/>
            <a:ext cx="4800600" cy="2362200"/>
          </a:xfrm>
          <a:prstGeom prst="roundRect">
            <a:avLst>
              <a:gd name="adj" fmla="val 82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Rounded Rectangle 13">
            <a:extLst>
              <a:ext uri="{FF2B5EF4-FFF2-40B4-BE49-F238E27FC236}">
                <a16:creationId xmlns:a16="http://schemas.microsoft.com/office/drawing/2014/main" id="{0AB726CC-BA69-4E0F-BF80-B85B1256A58B}"/>
              </a:ext>
            </a:extLst>
          </p:cNvPr>
          <p:cNvSpPr/>
          <p:nvPr/>
        </p:nvSpPr>
        <p:spPr>
          <a:xfrm>
            <a:off x="533400" y="1981200"/>
            <a:ext cx="4876800" cy="7620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365" name="TextBox 1">
            <a:extLst>
              <a:ext uri="{FF2B5EF4-FFF2-40B4-BE49-F238E27FC236}">
                <a16:creationId xmlns:a16="http://schemas.microsoft.com/office/drawing/2014/main" id="{7CE2278F-95C8-4638-A978-AB04F268A69D}"/>
              </a:ext>
            </a:extLst>
          </p:cNvPr>
          <p:cNvSpPr txBox="1">
            <a:spLocks noChangeArrowheads="1"/>
          </p:cNvSpPr>
          <p:nvPr/>
        </p:nvSpPr>
        <p:spPr bwMode="auto">
          <a:xfrm>
            <a:off x="533400" y="304800"/>
            <a:ext cx="5029200"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3200" b="1" u="sng">
                <a:latin typeface="Times New Roman" panose="02020603050405020304" pitchFamily="18" charset="0"/>
                <a:cs typeface="Times New Roman" panose="02020603050405020304" pitchFamily="18" charset="0"/>
              </a:rPr>
              <a:t>Acts 9:26-28</a:t>
            </a:r>
          </a:p>
          <a:p>
            <a:pPr eaLnBrk="1" hangingPunct="1"/>
            <a:endParaRPr lang="en-US" altLang="en-US" sz="2400">
              <a:latin typeface="Times New Roman" panose="02020603050405020304" pitchFamily="18" charset="0"/>
              <a:cs typeface="Times New Roman" panose="02020603050405020304" pitchFamily="18" charset="0"/>
            </a:endParaRPr>
          </a:p>
          <a:p>
            <a:pPr eaLnBrk="1" hangingPunct="1"/>
            <a:r>
              <a:rPr lang="en-US" altLang="en-US" sz="2400">
                <a:latin typeface="Times New Roman" panose="02020603050405020304" pitchFamily="18" charset="0"/>
                <a:cs typeface="Times New Roman" panose="02020603050405020304" pitchFamily="18" charset="0"/>
              </a:rPr>
              <a:t>26 And when Saul had come to Jerusalem, he tried to join the disciples; but they were all afraid of him, and did not believe that he was a disciple. </a:t>
            </a:r>
          </a:p>
          <a:p>
            <a:pPr eaLnBrk="1" hangingPunct="1"/>
            <a:endParaRPr lang="en-US" altLang="en-US" sz="2400">
              <a:latin typeface="Times New Roman" panose="02020603050405020304" pitchFamily="18" charset="0"/>
              <a:cs typeface="Times New Roman" panose="02020603050405020304" pitchFamily="18" charset="0"/>
            </a:endParaRPr>
          </a:p>
          <a:p>
            <a:pPr eaLnBrk="1" hangingPunct="1"/>
            <a:r>
              <a:rPr lang="en-US" altLang="en-US" sz="2400">
                <a:latin typeface="Times New Roman" panose="02020603050405020304" pitchFamily="18" charset="0"/>
                <a:cs typeface="Times New Roman" panose="02020603050405020304" pitchFamily="18" charset="0"/>
              </a:rPr>
              <a:t>27 But Barnabas took him and brought him to the apostles. And he declared to them how he had seen the Lord on the road, and that He had spoken to him, and how he had preached boldly at Damascus in the name of Jesus. </a:t>
            </a:r>
          </a:p>
          <a:p>
            <a:pPr eaLnBrk="1" hangingPunct="1"/>
            <a:endParaRPr lang="en-US" altLang="en-US" sz="2400">
              <a:latin typeface="Times New Roman" panose="02020603050405020304" pitchFamily="18" charset="0"/>
              <a:cs typeface="Times New Roman" panose="02020603050405020304" pitchFamily="18" charset="0"/>
            </a:endParaRPr>
          </a:p>
          <a:p>
            <a:pPr eaLnBrk="1" hangingPunct="1"/>
            <a:r>
              <a:rPr lang="en-US" altLang="en-US" sz="2400">
                <a:latin typeface="Times New Roman" panose="02020603050405020304" pitchFamily="18" charset="0"/>
                <a:cs typeface="Times New Roman" panose="02020603050405020304" pitchFamily="18" charset="0"/>
              </a:rPr>
              <a:t>28 So he was with them at Jerusalem, coming in and going out. </a:t>
            </a:r>
          </a:p>
        </p:txBody>
      </p:sp>
      <p:cxnSp>
        <p:nvCxnSpPr>
          <p:cNvPr id="4" name="Straight Connector 3">
            <a:extLst>
              <a:ext uri="{FF2B5EF4-FFF2-40B4-BE49-F238E27FC236}">
                <a16:creationId xmlns:a16="http://schemas.microsoft.com/office/drawing/2014/main" id="{4AC8AE78-ADFD-4828-9F11-C5A4B1AF48FF}"/>
              </a:ext>
            </a:extLst>
          </p:cNvPr>
          <p:cNvCxnSpPr/>
          <p:nvPr/>
        </p:nvCxnSpPr>
        <p:spPr>
          <a:xfrm rot="5400000">
            <a:off x="-2971799" y="3429000"/>
            <a:ext cx="6858000" cy="3175"/>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F03D6FD-C185-43CD-809D-07BB37CE9EDA}"/>
              </a:ext>
            </a:extLst>
          </p:cNvPr>
          <p:cNvCxnSpPr/>
          <p:nvPr/>
        </p:nvCxnSpPr>
        <p:spPr>
          <a:xfrm>
            <a:off x="3276600" y="1905000"/>
            <a:ext cx="20574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3" name="Group 12">
            <a:extLst>
              <a:ext uri="{FF2B5EF4-FFF2-40B4-BE49-F238E27FC236}">
                <a16:creationId xmlns:a16="http://schemas.microsoft.com/office/drawing/2014/main" id="{B11D87BA-6AE0-4034-AE61-F3C7CA46937E}"/>
              </a:ext>
            </a:extLst>
          </p:cNvPr>
          <p:cNvGrpSpPr>
            <a:grpSpLocks/>
          </p:cNvGrpSpPr>
          <p:nvPr/>
        </p:nvGrpSpPr>
        <p:grpSpPr bwMode="auto">
          <a:xfrm>
            <a:off x="5257800" y="1162050"/>
            <a:ext cx="3733800" cy="1276350"/>
            <a:chOff x="5410200" y="1143000"/>
            <a:chExt cx="3733800" cy="1276529"/>
          </a:xfrm>
        </p:grpSpPr>
        <p:sp>
          <p:nvSpPr>
            <p:cNvPr id="15378" name="TextBox 9">
              <a:extLst>
                <a:ext uri="{FF2B5EF4-FFF2-40B4-BE49-F238E27FC236}">
                  <a16:creationId xmlns:a16="http://schemas.microsoft.com/office/drawing/2014/main" id="{F1BD94EB-6322-4DF7-8A7D-D3A4B543B85F}"/>
                </a:ext>
              </a:extLst>
            </p:cNvPr>
            <p:cNvSpPr txBox="1">
              <a:spLocks noChangeArrowheads="1"/>
            </p:cNvSpPr>
            <p:nvPr/>
          </p:nvSpPr>
          <p:spPr bwMode="auto">
            <a:xfrm>
              <a:off x="5867400" y="1219200"/>
              <a:ext cx="3276600" cy="1200329"/>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dirty="0">
                  <a:solidFill>
                    <a:srgbClr val="0070C0"/>
                  </a:solidFill>
                </a:rPr>
                <a:t>“join”</a:t>
              </a:r>
            </a:p>
            <a:p>
              <a:pPr eaLnBrk="1" hangingPunct="1"/>
              <a:r>
                <a:rPr lang="en-US" altLang="en-US" sz="2400" dirty="0">
                  <a:solidFill>
                    <a:srgbClr val="0070C0"/>
                  </a:solidFill>
                </a:rPr>
                <a:t>“identify”</a:t>
              </a:r>
            </a:p>
            <a:p>
              <a:pPr eaLnBrk="1" hangingPunct="1"/>
              <a:r>
                <a:rPr lang="en-US" altLang="en-US" sz="2400" dirty="0">
                  <a:solidFill>
                    <a:srgbClr val="0070C0"/>
                  </a:solidFill>
                </a:rPr>
                <a:t>“placing membership”</a:t>
              </a:r>
            </a:p>
          </p:txBody>
        </p:sp>
        <p:sp>
          <p:nvSpPr>
            <p:cNvPr id="15379" name="TextBox 10">
              <a:extLst>
                <a:ext uri="{FF2B5EF4-FFF2-40B4-BE49-F238E27FC236}">
                  <a16:creationId xmlns:a16="http://schemas.microsoft.com/office/drawing/2014/main" id="{B64BD948-849E-4EF1-8FCD-F38EDBDE7131}"/>
                </a:ext>
              </a:extLst>
            </p:cNvPr>
            <p:cNvSpPr txBox="1">
              <a:spLocks noChangeArrowheads="1"/>
            </p:cNvSpPr>
            <p:nvPr/>
          </p:nvSpPr>
          <p:spPr bwMode="auto">
            <a:xfrm>
              <a:off x="5410200" y="1143000"/>
              <a:ext cx="381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7200">
                  <a:solidFill>
                    <a:srgbClr val="C00000"/>
                  </a:solidFill>
                </a:rPr>
                <a:t>}</a:t>
              </a:r>
            </a:p>
          </p:txBody>
        </p:sp>
      </p:grpSp>
      <p:grpSp>
        <p:nvGrpSpPr>
          <p:cNvPr id="5" name="Group 19">
            <a:extLst>
              <a:ext uri="{FF2B5EF4-FFF2-40B4-BE49-F238E27FC236}">
                <a16:creationId xmlns:a16="http://schemas.microsoft.com/office/drawing/2014/main" id="{E430AA0D-4804-4055-9BE4-D78CE3011B8F}"/>
              </a:ext>
            </a:extLst>
          </p:cNvPr>
          <p:cNvGrpSpPr>
            <a:grpSpLocks/>
          </p:cNvGrpSpPr>
          <p:nvPr/>
        </p:nvGrpSpPr>
        <p:grpSpPr bwMode="auto">
          <a:xfrm>
            <a:off x="5257800" y="2514600"/>
            <a:ext cx="3581400" cy="1439863"/>
            <a:chOff x="5257800" y="2514600"/>
            <a:chExt cx="3581400" cy="1440597"/>
          </a:xfrm>
        </p:grpSpPr>
        <p:cxnSp>
          <p:nvCxnSpPr>
            <p:cNvPr id="16" name="Straight Arrow Connector 15">
              <a:extLst>
                <a:ext uri="{FF2B5EF4-FFF2-40B4-BE49-F238E27FC236}">
                  <a16:creationId xmlns:a16="http://schemas.microsoft.com/office/drawing/2014/main" id="{E1D3BEDC-5063-4F33-A7A5-90D558436615}"/>
                </a:ext>
              </a:extLst>
            </p:cNvPr>
            <p:cNvCxnSpPr/>
            <p:nvPr/>
          </p:nvCxnSpPr>
          <p:spPr>
            <a:xfrm>
              <a:off x="5257800" y="2514600"/>
              <a:ext cx="762000" cy="68615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5377" name="TextBox 16">
              <a:extLst>
                <a:ext uri="{FF2B5EF4-FFF2-40B4-BE49-F238E27FC236}">
                  <a16:creationId xmlns:a16="http://schemas.microsoft.com/office/drawing/2014/main" id="{651B222A-62BE-481D-9ADA-01EB7040C7F3}"/>
                </a:ext>
              </a:extLst>
            </p:cNvPr>
            <p:cNvSpPr txBox="1">
              <a:spLocks noChangeArrowheads="1"/>
            </p:cNvSpPr>
            <p:nvPr/>
          </p:nvSpPr>
          <p:spPr bwMode="auto">
            <a:xfrm>
              <a:off x="6096000" y="3124200"/>
              <a:ext cx="2743200" cy="830997"/>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dirty="0">
                  <a:solidFill>
                    <a:srgbClr val="0070C0"/>
                  </a:solidFill>
                </a:rPr>
                <a:t>Would not accept</a:t>
              </a:r>
            </a:p>
            <a:p>
              <a:pPr eaLnBrk="1" hangingPunct="1"/>
              <a:r>
                <a:rPr lang="en-US" altLang="en-US" sz="2400" dirty="0">
                  <a:solidFill>
                    <a:srgbClr val="0070C0"/>
                  </a:solidFill>
                </a:rPr>
                <a:t>just any one</a:t>
              </a:r>
            </a:p>
          </p:txBody>
        </p:sp>
      </p:grpSp>
      <p:grpSp>
        <p:nvGrpSpPr>
          <p:cNvPr id="6" name="Group 21">
            <a:extLst>
              <a:ext uri="{FF2B5EF4-FFF2-40B4-BE49-F238E27FC236}">
                <a16:creationId xmlns:a16="http://schemas.microsoft.com/office/drawing/2014/main" id="{EB79E375-AE28-4D1D-A54F-9F81043E42FA}"/>
              </a:ext>
            </a:extLst>
          </p:cNvPr>
          <p:cNvGrpSpPr>
            <a:grpSpLocks/>
          </p:cNvGrpSpPr>
          <p:nvPr/>
        </p:nvGrpSpPr>
        <p:grpSpPr bwMode="auto">
          <a:xfrm>
            <a:off x="5334000" y="3810000"/>
            <a:ext cx="3505200" cy="1809750"/>
            <a:chOff x="5257800" y="2514600"/>
            <a:chExt cx="3505200" cy="1809929"/>
          </a:xfrm>
        </p:grpSpPr>
        <p:cxnSp>
          <p:nvCxnSpPr>
            <p:cNvPr id="23" name="Straight Arrow Connector 22">
              <a:extLst>
                <a:ext uri="{FF2B5EF4-FFF2-40B4-BE49-F238E27FC236}">
                  <a16:creationId xmlns:a16="http://schemas.microsoft.com/office/drawing/2014/main" id="{CFBC0EBC-75E0-47FF-8BDF-349E90D6FEB9}"/>
                </a:ext>
              </a:extLst>
            </p:cNvPr>
            <p:cNvCxnSpPr/>
            <p:nvPr/>
          </p:nvCxnSpPr>
          <p:spPr>
            <a:xfrm>
              <a:off x="5257800" y="2514600"/>
              <a:ext cx="762000" cy="68586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5375" name="TextBox 23">
              <a:extLst>
                <a:ext uri="{FF2B5EF4-FFF2-40B4-BE49-F238E27FC236}">
                  <a16:creationId xmlns:a16="http://schemas.microsoft.com/office/drawing/2014/main" id="{9C2B8E6E-6FB3-4680-8B38-201D20890610}"/>
                </a:ext>
              </a:extLst>
            </p:cNvPr>
            <p:cNvSpPr txBox="1">
              <a:spLocks noChangeArrowheads="1"/>
            </p:cNvSpPr>
            <p:nvPr/>
          </p:nvSpPr>
          <p:spPr bwMode="auto">
            <a:xfrm>
              <a:off x="5867400" y="3124200"/>
              <a:ext cx="2895600" cy="1200329"/>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a:solidFill>
                    <a:srgbClr val="0070C0"/>
                  </a:solidFill>
                </a:rPr>
                <a:t>Gathered information from the person &amp; others</a:t>
              </a:r>
            </a:p>
          </p:txBody>
        </p:sp>
      </p:grpSp>
      <p:grpSp>
        <p:nvGrpSpPr>
          <p:cNvPr id="7" name="Group 30">
            <a:extLst>
              <a:ext uri="{FF2B5EF4-FFF2-40B4-BE49-F238E27FC236}">
                <a16:creationId xmlns:a16="http://schemas.microsoft.com/office/drawing/2014/main" id="{3B055132-797A-4385-A741-38765B2CFA35}"/>
              </a:ext>
            </a:extLst>
          </p:cNvPr>
          <p:cNvGrpSpPr>
            <a:grpSpLocks/>
          </p:cNvGrpSpPr>
          <p:nvPr/>
        </p:nvGrpSpPr>
        <p:grpSpPr bwMode="auto">
          <a:xfrm>
            <a:off x="4800600" y="5943600"/>
            <a:ext cx="4114800" cy="461963"/>
            <a:chOff x="4800600" y="5943600"/>
            <a:chExt cx="4114800" cy="461665"/>
          </a:xfrm>
        </p:grpSpPr>
        <p:cxnSp>
          <p:nvCxnSpPr>
            <p:cNvPr id="27" name="Straight Arrow Connector 26">
              <a:extLst>
                <a:ext uri="{FF2B5EF4-FFF2-40B4-BE49-F238E27FC236}">
                  <a16:creationId xmlns:a16="http://schemas.microsoft.com/office/drawing/2014/main" id="{543E787F-E918-4166-B64C-FB0348BD7655}"/>
                </a:ext>
              </a:extLst>
            </p:cNvPr>
            <p:cNvCxnSpPr/>
            <p:nvPr/>
          </p:nvCxnSpPr>
          <p:spPr>
            <a:xfrm>
              <a:off x="4800600" y="6172053"/>
              <a:ext cx="1066800" cy="1587"/>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5373" name="TextBox 27">
              <a:extLst>
                <a:ext uri="{FF2B5EF4-FFF2-40B4-BE49-F238E27FC236}">
                  <a16:creationId xmlns:a16="http://schemas.microsoft.com/office/drawing/2014/main" id="{1DB9DD40-FEA1-40DA-B676-D191258697B8}"/>
                </a:ext>
              </a:extLst>
            </p:cNvPr>
            <p:cNvSpPr txBox="1">
              <a:spLocks noChangeArrowheads="1"/>
            </p:cNvSpPr>
            <p:nvPr/>
          </p:nvSpPr>
          <p:spPr bwMode="auto">
            <a:xfrm>
              <a:off x="6019800" y="5943600"/>
              <a:ext cx="2895600" cy="461665"/>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a:solidFill>
                    <a:srgbClr val="0070C0"/>
                  </a:solidFill>
                </a:rPr>
                <a:t>Accepted &amp; Active</a:t>
              </a:r>
            </a:p>
          </p:txBody>
        </p:sp>
      </p:grpSp>
    </p:spTree>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up)">
                                      <p:cBhvr>
                                        <p:cTn id="37" dur="500"/>
                                        <p:tgtEl>
                                          <p:spTgt spid="2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left)">
                                      <p:cBhvr>
                                        <p:cTn id="4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1"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CBB0A883-723E-486B-BF5D-C928309BB26B}"/>
              </a:ext>
            </a:extLst>
          </p:cNvPr>
          <p:cNvSpPr>
            <a:spLocks noChangeArrowheads="1"/>
          </p:cNvSpPr>
          <p:nvPr/>
        </p:nvSpPr>
        <p:spPr bwMode="auto">
          <a:xfrm>
            <a:off x="0" y="0"/>
            <a:ext cx="9144000" cy="1066800"/>
          </a:xfrm>
          <a:prstGeom prst="rect">
            <a:avLst/>
          </a:prstGeom>
          <a:solidFill>
            <a:srgbClr val="FFFF00"/>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defRPr/>
            </a:pPr>
            <a:r>
              <a:rPr lang="en-US" sz="5400">
                <a:solidFill>
                  <a:srgbClr val="0070C0"/>
                </a:solidFill>
                <a:latin typeface="Papyrus" pitchFamily="66" charset="0"/>
              </a:rPr>
              <a:t>Accepting &amp; Rejecting</a:t>
            </a:r>
          </a:p>
        </p:txBody>
      </p:sp>
      <p:sp>
        <p:nvSpPr>
          <p:cNvPr id="20485" name="Text Box 5">
            <a:extLst>
              <a:ext uri="{FF2B5EF4-FFF2-40B4-BE49-F238E27FC236}">
                <a16:creationId xmlns:a16="http://schemas.microsoft.com/office/drawing/2014/main" id="{3F586F2E-5BAE-4090-BF41-098D1B197FB3}"/>
              </a:ext>
            </a:extLst>
          </p:cNvPr>
          <p:cNvSpPr txBox="1">
            <a:spLocks noChangeArrowheads="1"/>
          </p:cNvSpPr>
          <p:nvPr/>
        </p:nvSpPr>
        <p:spPr bwMode="auto">
          <a:xfrm>
            <a:off x="609600" y="1524000"/>
            <a:ext cx="8305800" cy="462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85750" eaLnBrk="0" hangingPunct="0">
              <a:defRPr>
                <a:solidFill>
                  <a:schemeClr val="tx1"/>
                </a:solidFill>
                <a:latin typeface="Arial" panose="020B0604020202020204" pitchFamily="34" charset="0"/>
              </a:defRPr>
            </a:lvl1pPr>
            <a:lvl2pPr defTabSz="285750" eaLnBrk="0" hangingPunct="0">
              <a:defRPr>
                <a:solidFill>
                  <a:schemeClr val="tx1"/>
                </a:solidFill>
                <a:latin typeface="Arial" panose="020B0604020202020204" pitchFamily="34" charset="0"/>
              </a:defRPr>
            </a:lvl2pPr>
            <a:lvl3pPr marL="1143000" indent="-228600" defTabSz="285750" eaLnBrk="0" hangingPunct="0">
              <a:defRPr>
                <a:solidFill>
                  <a:schemeClr val="tx1"/>
                </a:solidFill>
                <a:latin typeface="Arial" panose="020B0604020202020204" pitchFamily="34" charset="0"/>
              </a:defRPr>
            </a:lvl3pPr>
            <a:lvl4pPr marL="1600200" indent="-228600" defTabSz="285750" eaLnBrk="0" hangingPunct="0">
              <a:defRPr>
                <a:solidFill>
                  <a:schemeClr val="tx1"/>
                </a:solidFill>
                <a:latin typeface="Arial" panose="020B0604020202020204" pitchFamily="34" charset="0"/>
              </a:defRPr>
            </a:lvl4pPr>
            <a:lvl5pPr marL="2057400" indent="-228600" defTabSz="285750" eaLnBrk="0" hangingPunct="0">
              <a:defRPr>
                <a:solidFill>
                  <a:schemeClr val="tx1"/>
                </a:solidFill>
                <a:latin typeface="Arial" panose="020B0604020202020204" pitchFamily="34" charset="0"/>
              </a:defRPr>
            </a:lvl5pPr>
            <a:lvl6pPr marL="2514600" indent="-228600" defTabSz="285750" eaLnBrk="0" fontAlgn="base" hangingPunct="0">
              <a:spcBef>
                <a:spcPct val="0"/>
              </a:spcBef>
              <a:spcAft>
                <a:spcPct val="0"/>
              </a:spcAft>
              <a:defRPr>
                <a:solidFill>
                  <a:schemeClr val="tx1"/>
                </a:solidFill>
                <a:latin typeface="Arial" panose="020B0604020202020204" pitchFamily="34" charset="0"/>
              </a:defRPr>
            </a:lvl6pPr>
            <a:lvl7pPr marL="2971800" indent="-228600" defTabSz="285750" eaLnBrk="0" fontAlgn="base" hangingPunct="0">
              <a:spcBef>
                <a:spcPct val="0"/>
              </a:spcBef>
              <a:spcAft>
                <a:spcPct val="0"/>
              </a:spcAft>
              <a:defRPr>
                <a:solidFill>
                  <a:schemeClr val="tx1"/>
                </a:solidFill>
                <a:latin typeface="Arial" panose="020B0604020202020204" pitchFamily="34" charset="0"/>
              </a:defRPr>
            </a:lvl7pPr>
            <a:lvl8pPr marL="3429000" indent="-228600" defTabSz="285750" eaLnBrk="0" fontAlgn="base" hangingPunct="0">
              <a:spcBef>
                <a:spcPct val="0"/>
              </a:spcBef>
              <a:spcAft>
                <a:spcPct val="0"/>
              </a:spcAft>
              <a:defRPr>
                <a:solidFill>
                  <a:schemeClr val="tx1"/>
                </a:solidFill>
                <a:latin typeface="Arial" panose="020B0604020202020204" pitchFamily="34" charset="0"/>
              </a:defRPr>
            </a:lvl8pPr>
            <a:lvl9pPr marL="3886200" indent="-228600" defTabSz="28575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buFontTx/>
              <a:buChar char="•"/>
            </a:pPr>
            <a:r>
              <a:rPr lang="en-US" altLang="en-US" sz="3200"/>
              <a:t> </a:t>
            </a:r>
            <a:r>
              <a:rPr lang="en-US" altLang="en-US" sz="3200" u="sng"/>
              <a:t>Not arbitrary</a:t>
            </a:r>
            <a:r>
              <a:rPr lang="en-US" altLang="en-US" sz="3200"/>
              <a:t> (3 John)</a:t>
            </a:r>
          </a:p>
          <a:p>
            <a:pPr eaLnBrk="1" hangingPunct="1">
              <a:lnSpc>
                <a:spcPct val="120000"/>
              </a:lnSpc>
              <a:buFontTx/>
              <a:buChar char="•"/>
            </a:pPr>
            <a:r>
              <a:rPr lang="en-US" altLang="en-US" sz="3200"/>
              <a:t> </a:t>
            </a:r>
            <a:r>
              <a:rPr lang="en-US" altLang="en-US" sz="3200" u="sng"/>
              <a:t>Must be based upon - walking according to </a:t>
            </a:r>
            <a:r>
              <a:rPr lang="en-US" altLang="en-US" sz="3200"/>
              <a:t>	</a:t>
            </a:r>
            <a:r>
              <a:rPr lang="en-US" altLang="en-US" sz="3200" u="sng"/>
              <a:t>word</a:t>
            </a:r>
            <a:endParaRPr lang="en-US" altLang="en-US" sz="2800">
              <a:solidFill>
                <a:srgbClr val="0070C0"/>
              </a:solidFill>
            </a:endParaRPr>
          </a:p>
          <a:p>
            <a:pPr lvl="1" eaLnBrk="1" hangingPunct="1">
              <a:lnSpc>
                <a:spcPct val="120000"/>
              </a:lnSpc>
              <a:buFont typeface="Wingdings" panose="05000000000000000000" pitchFamily="2" charset="2"/>
              <a:buChar char="ü"/>
            </a:pPr>
            <a:r>
              <a:rPr lang="en-US" altLang="en-US" sz="2800">
                <a:solidFill>
                  <a:srgbClr val="0070C0"/>
                </a:solidFill>
              </a:rPr>
              <a:t> 1 Cor. 5:1-13</a:t>
            </a:r>
          </a:p>
          <a:p>
            <a:pPr lvl="1" eaLnBrk="1" hangingPunct="1">
              <a:lnSpc>
                <a:spcPct val="120000"/>
              </a:lnSpc>
              <a:buFont typeface="Wingdings" panose="05000000000000000000" pitchFamily="2" charset="2"/>
              <a:buChar char="ü"/>
            </a:pPr>
            <a:r>
              <a:rPr lang="en-US" altLang="en-US" sz="2800">
                <a:solidFill>
                  <a:srgbClr val="0070C0"/>
                </a:solidFill>
              </a:rPr>
              <a:t> 2 Thess. 3:6-14</a:t>
            </a:r>
            <a:endParaRPr lang="en-US" altLang="en-US" sz="3200">
              <a:solidFill>
                <a:srgbClr val="0070C0"/>
              </a:solidFill>
            </a:endParaRPr>
          </a:p>
          <a:p>
            <a:pPr eaLnBrk="1" hangingPunct="1">
              <a:lnSpc>
                <a:spcPct val="120000"/>
              </a:lnSpc>
              <a:buFontTx/>
              <a:buChar char="•"/>
            </a:pPr>
            <a:r>
              <a:rPr lang="en-US" altLang="en-US" sz="3200"/>
              <a:t> </a:t>
            </a:r>
            <a:r>
              <a:rPr lang="en-US" altLang="en-US" sz="3200" u="sng"/>
              <a:t>Not accept just anyone</a:t>
            </a:r>
            <a:r>
              <a:rPr lang="en-US" altLang="en-US" sz="3200"/>
              <a:t> (Acts 9:26-28)</a:t>
            </a:r>
          </a:p>
          <a:p>
            <a:pPr eaLnBrk="1" hangingPunct="1">
              <a:lnSpc>
                <a:spcPct val="120000"/>
              </a:lnSpc>
              <a:buFontTx/>
              <a:buChar char="•"/>
            </a:pPr>
            <a:r>
              <a:rPr lang="en-US" altLang="en-US" sz="3200"/>
              <a:t> </a:t>
            </a:r>
            <a:r>
              <a:rPr lang="en-US" altLang="en-US" sz="3200" u="sng"/>
              <a:t>Right &amp; responsibility to ask &amp; know</a:t>
            </a:r>
            <a:r>
              <a:rPr lang="en-US" altLang="en-US" sz="3200"/>
              <a:t> 				(Acts 9:26-28)</a:t>
            </a:r>
          </a:p>
        </p:txBody>
      </p:sp>
    </p:spTree>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485">
                                            <p:txEl>
                                              <p:pRg st="5" end="5"/>
                                            </p:txEl>
                                          </p:spTgt>
                                        </p:tgtEl>
                                        <p:attrNameLst>
                                          <p:attrName>style.visibility</p:attrName>
                                        </p:attrNameLst>
                                      </p:cBhvr>
                                      <p:to>
                                        <p:strVal val="visible"/>
                                      </p:to>
                                    </p:set>
                                    <p:anim calcmode="lin" valueType="num">
                                      <p:cBhvr additive="base">
                                        <p:cTn id="7" dur="500" fill="hold"/>
                                        <p:tgtEl>
                                          <p:spTgt spid="20485">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build="p" bldLvl="2"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descr="bible2">
            <a:extLst>
              <a:ext uri="{FF2B5EF4-FFF2-40B4-BE49-F238E27FC236}">
                <a16:creationId xmlns:a16="http://schemas.microsoft.com/office/drawing/2014/main" id="{D9832B03-A115-4C53-BD82-3B4C3E99B3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9B53A121-4173-4634-B26B-BD2E32DE5D97}"/>
              </a:ext>
            </a:extLst>
          </p:cNvPr>
          <p:cNvSpPr txBox="1">
            <a:spLocks noChangeArrowheads="1"/>
          </p:cNvSpPr>
          <p:nvPr/>
        </p:nvSpPr>
        <p:spPr>
          <a:xfrm>
            <a:off x="2514600" y="530225"/>
            <a:ext cx="6629400" cy="1470025"/>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1" i="0" u="none" strike="noStrike" kern="0" cap="none" spc="0" normalizeH="0" baseline="0" noProof="0" dirty="0">
                <a:ln>
                  <a:noFill/>
                </a:ln>
                <a:solidFill>
                  <a:srgbClr val="FF3300"/>
                </a:solidFill>
                <a:effectLst>
                  <a:outerShdw blurRad="38100" dist="38100" dir="2700000" algn="tl">
                    <a:srgbClr val="000000">
                      <a:alpha val="43137"/>
                    </a:srgbClr>
                  </a:outerShdw>
                </a:effectLst>
                <a:uLnTx/>
                <a:uFillTx/>
                <a:latin typeface="Papyrus" pitchFamily="66" charset="0"/>
                <a:ea typeface="+mn-ea"/>
                <a:cs typeface="+mn-cs"/>
              </a:rPr>
              <a:t>The Local Church</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1" i="0" u="none" strike="noStrike" kern="0" cap="none" spc="0" normalizeH="0" baseline="0" noProof="0" dirty="0">
                <a:ln>
                  <a:noFill/>
                </a:ln>
                <a:solidFill>
                  <a:srgbClr val="FF3300"/>
                </a:solidFill>
                <a:effectLst>
                  <a:outerShdw blurRad="38100" dist="38100" dir="2700000" algn="tl">
                    <a:srgbClr val="000000">
                      <a:alpha val="43137"/>
                    </a:srgbClr>
                  </a:outerShdw>
                </a:effectLst>
                <a:uLnTx/>
                <a:uFillTx/>
                <a:latin typeface="Papyrus" pitchFamily="66" charset="0"/>
                <a:ea typeface="+mn-ea"/>
                <a:cs typeface="+mn-cs"/>
              </a:rPr>
              <a:t>&amp; My Responsibility</a:t>
            </a:r>
          </a:p>
        </p:txBody>
      </p:sp>
      <p:sp>
        <p:nvSpPr>
          <p:cNvPr id="27652" name="Line 5">
            <a:extLst>
              <a:ext uri="{FF2B5EF4-FFF2-40B4-BE49-F238E27FC236}">
                <a16:creationId xmlns:a16="http://schemas.microsoft.com/office/drawing/2014/main" id="{6D2E1ADB-3F21-42FC-8FA3-85E91892CF12}"/>
              </a:ext>
            </a:extLst>
          </p:cNvPr>
          <p:cNvSpPr>
            <a:spLocks noChangeShapeType="1"/>
          </p:cNvSpPr>
          <p:nvPr/>
        </p:nvSpPr>
        <p:spPr bwMode="auto">
          <a:xfrm>
            <a:off x="2971800" y="304800"/>
            <a:ext cx="57150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7653" name="Line 6">
            <a:extLst>
              <a:ext uri="{FF2B5EF4-FFF2-40B4-BE49-F238E27FC236}">
                <a16:creationId xmlns:a16="http://schemas.microsoft.com/office/drawing/2014/main" id="{71884512-3742-4F02-B167-5E9E7D686AF1}"/>
              </a:ext>
            </a:extLst>
          </p:cNvPr>
          <p:cNvSpPr>
            <a:spLocks noChangeShapeType="1"/>
          </p:cNvSpPr>
          <p:nvPr/>
        </p:nvSpPr>
        <p:spPr bwMode="auto">
          <a:xfrm>
            <a:off x="2971800" y="2286000"/>
            <a:ext cx="57150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 name="Rectangle 4">
            <a:extLst>
              <a:ext uri="{FF2B5EF4-FFF2-40B4-BE49-F238E27FC236}">
                <a16:creationId xmlns:a16="http://schemas.microsoft.com/office/drawing/2014/main" id="{284ADE15-BFFC-4782-85B8-73CAA0DD72D4}"/>
              </a:ext>
            </a:extLst>
          </p:cNvPr>
          <p:cNvSpPr>
            <a:spLocks noChangeArrowheads="1"/>
          </p:cNvSpPr>
          <p:nvPr/>
        </p:nvSpPr>
        <p:spPr bwMode="auto">
          <a:xfrm>
            <a:off x="2743200" y="2667000"/>
            <a:ext cx="6400800" cy="10668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marR="0" lvl="0" indent="-1028700" algn="ctr" defTabSz="914400" rtl="0" eaLnBrk="1" fontAlgn="base" latinLnBrk="0" hangingPunct="1">
              <a:lnSpc>
                <a:spcPct val="100000"/>
              </a:lnSpc>
              <a:spcBef>
                <a:spcPct val="0"/>
              </a:spcBef>
              <a:spcAft>
                <a:spcPct val="0"/>
              </a:spcAft>
              <a:buClrTx/>
              <a:buSzTx/>
              <a:buFont typeface="+mj-lt"/>
              <a:buAutoNum type="romanUcPeriod"/>
              <a:tabLst/>
              <a:defRPr/>
            </a:pPr>
            <a:r>
              <a:rPr kumimoji="0" lang="en-US" sz="4000" b="0" i="0" u="none" strike="noStrike" kern="1200" cap="none" spc="0" normalizeH="0" baseline="0" noProof="0" dirty="0">
                <a:ln>
                  <a:noFill/>
                </a:ln>
                <a:solidFill>
                  <a:srgbClr val="FFFFFF"/>
                </a:solidFill>
                <a:effectLst/>
                <a:uLnTx/>
                <a:uFillTx/>
                <a:latin typeface="Papyrus" pitchFamily="66" charset="0"/>
                <a:ea typeface="+mn-ea"/>
                <a:cs typeface="+mn-cs"/>
              </a:rPr>
              <a:t>Membership</a:t>
            </a:r>
          </a:p>
        </p:txBody>
      </p:sp>
      <p:sp>
        <p:nvSpPr>
          <p:cNvPr id="9" name="Rectangle 4">
            <a:extLst>
              <a:ext uri="{FF2B5EF4-FFF2-40B4-BE49-F238E27FC236}">
                <a16:creationId xmlns:a16="http://schemas.microsoft.com/office/drawing/2014/main" id="{B37D9ECC-30F5-4FA2-B9C0-1286F0CE6E0F}"/>
              </a:ext>
            </a:extLst>
          </p:cNvPr>
          <p:cNvSpPr>
            <a:spLocks noChangeArrowheads="1"/>
          </p:cNvSpPr>
          <p:nvPr/>
        </p:nvSpPr>
        <p:spPr bwMode="auto">
          <a:xfrm>
            <a:off x="2743200" y="4038600"/>
            <a:ext cx="6400800" cy="10668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marR="0" lvl="0" indent="-1028700" algn="ctr" defTabSz="914400" rtl="0" eaLnBrk="1" fontAlgn="base" latinLnBrk="0" hangingPunct="1">
              <a:lnSpc>
                <a:spcPct val="100000"/>
              </a:lnSpc>
              <a:spcBef>
                <a:spcPct val="0"/>
              </a:spcBef>
              <a:spcAft>
                <a:spcPct val="0"/>
              </a:spcAft>
              <a:buClrTx/>
              <a:buSzTx/>
              <a:buFont typeface="+mj-lt"/>
              <a:buAutoNum type="romanUcPeriod" startAt="2"/>
              <a:tabLst/>
              <a:defRPr/>
            </a:pPr>
            <a:r>
              <a:rPr kumimoji="0" lang="en-US" sz="4000" b="0" i="0" u="none" strike="noStrike" kern="1200" cap="none" spc="0" normalizeH="0" baseline="0" noProof="0" dirty="0">
                <a:ln>
                  <a:noFill/>
                </a:ln>
                <a:solidFill>
                  <a:srgbClr val="FFFFFF"/>
                </a:solidFill>
                <a:effectLst/>
                <a:uLnTx/>
                <a:uFillTx/>
                <a:latin typeface="Papyrus" pitchFamily="66" charset="0"/>
                <a:ea typeface="+mn-ea"/>
                <a:cs typeface="+mn-cs"/>
              </a:rPr>
              <a:t>Responsibility</a:t>
            </a:r>
          </a:p>
        </p:txBody>
      </p:sp>
    </p:spTree>
    <p:extLst>
      <p:ext uri="{BB962C8B-B14F-4D97-AF65-F5344CB8AC3E}">
        <p14:creationId xmlns:p14="http://schemas.microsoft.com/office/powerpoint/2010/main" val="204293130"/>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0" name="Rectangle 8">
            <a:extLst>
              <a:ext uri="{FF2B5EF4-FFF2-40B4-BE49-F238E27FC236}">
                <a16:creationId xmlns:a16="http://schemas.microsoft.com/office/drawing/2014/main" id="{CFB23670-9CE1-4874-B9F0-247577506CD5}"/>
              </a:ext>
            </a:extLst>
          </p:cNvPr>
          <p:cNvSpPr>
            <a:spLocks noGrp="1" noChangeArrowheads="1"/>
          </p:cNvSpPr>
          <p:nvPr>
            <p:ph type="body" idx="1"/>
          </p:nvPr>
        </p:nvSpPr>
        <p:spPr>
          <a:xfrm>
            <a:off x="2514600" y="1676400"/>
            <a:ext cx="6400800" cy="4953000"/>
          </a:xfrm>
        </p:spPr>
        <p:txBody>
          <a:bodyPr/>
          <a:lstStyle/>
          <a:p>
            <a:pPr marL="514350" indent="-514350" eaLnBrk="1" hangingPunct="1">
              <a:buFontTx/>
              <a:buAutoNum type="alphaUcPeriod"/>
            </a:pPr>
            <a:r>
              <a:rPr lang="en-US" altLang="en-US" b="1">
                <a:solidFill>
                  <a:srgbClr val="0070C0"/>
                </a:solidFill>
                <a:effectLst>
                  <a:outerShdw blurRad="38100" dist="38100" dir="2700000" algn="tl">
                    <a:srgbClr val="C0C0C0"/>
                  </a:outerShdw>
                </a:effectLst>
              </a:rPr>
              <a:t>My Faithful Attendance</a:t>
            </a:r>
          </a:p>
          <a:p>
            <a:pPr marL="971550" lvl="1" indent="-514350" eaLnBrk="1" hangingPunct="1">
              <a:buFontTx/>
              <a:buAutoNum type="arabicPeriod"/>
            </a:pPr>
            <a:r>
              <a:rPr lang="en-US" altLang="en-US"/>
              <a:t>Christians assembled together (Acts 4:31; 11:26; 14:27; 20:7-8;  1 Cor. 5:4; 11:17-18; 14:23, 26).</a:t>
            </a:r>
          </a:p>
          <a:p>
            <a:pPr marL="971550" lvl="1" indent="-514350" eaLnBrk="1" hangingPunct="1">
              <a:buFontTx/>
              <a:buAutoNum type="arabicPeriod"/>
            </a:pPr>
            <a:r>
              <a:rPr lang="en-US" altLang="en-US"/>
              <a:t>We are to assemble (Heb. 10:25).</a:t>
            </a:r>
          </a:p>
          <a:p>
            <a:pPr marL="971550" lvl="1" indent="-514350" eaLnBrk="1" hangingPunct="1">
              <a:buFontTx/>
              <a:buAutoNum type="arabicPeriod"/>
            </a:pPr>
            <a:r>
              <a:rPr lang="en-US" altLang="en-US"/>
              <a:t>What faithful attendance is NOT:</a:t>
            </a:r>
          </a:p>
          <a:p>
            <a:pPr lvl="2" eaLnBrk="1" hangingPunct="1"/>
            <a:r>
              <a:rPr lang="en-US" altLang="en-US"/>
              <a:t>Attending Sunday morning only</a:t>
            </a:r>
          </a:p>
          <a:p>
            <a:pPr lvl="2" eaLnBrk="1" hangingPunct="1"/>
            <a:r>
              <a:rPr lang="en-US" altLang="en-US"/>
              <a:t>Attending more than I am absent</a:t>
            </a:r>
          </a:p>
          <a:p>
            <a:pPr lvl="2" eaLnBrk="1" hangingPunct="1"/>
            <a:r>
              <a:rPr lang="en-US" altLang="en-US"/>
              <a:t>Attending only when there is no conflict</a:t>
            </a:r>
          </a:p>
        </p:txBody>
      </p:sp>
      <p:pic>
        <p:nvPicPr>
          <p:cNvPr id="18435" name="Picture 5" descr="bible2">
            <a:extLst>
              <a:ext uri="{FF2B5EF4-FFF2-40B4-BE49-F238E27FC236}">
                <a16:creationId xmlns:a16="http://schemas.microsoft.com/office/drawing/2014/main" id="{A6BEAA2C-C58F-4C07-9161-E943682C85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a:extLst>
              <a:ext uri="{FF2B5EF4-FFF2-40B4-BE49-F238E27FC236}">
                <a16:creationId xmlns:a16="http://schemas.microsoft.com/office/drawing/2014/main" id="{55444DC3-7569-43AF-B7A7-F5D8C5620BD3}"/>
              </a:ext>
            </a:extLst>
          </p:cNvPr>
          <p:cNvSpPr>
            <a:spLocks noChangeArrowheads="1"/>
          </p:cNvSpPr>
          <p:nvPr/>
        </p:nvSpPr>
        <p:spPr bwMode="auto">
          <a:xfrm>
            <a:off x="2667000" y="76200"/>
            <a:ext cx="6248400" cy="14478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indent="-1028700" algn="ctr">
              <a:buFont typeface="+mj-lt"/>
              <a:buAutoNum type="romanUcPeriod" startAt="2"/>
              <a:defRPr/>
            </a:pPr>
            <a:r>
              <a:rPr lang="en-US" sz="4000" dirty="0">
                <a:solidFill>
                  <a:schemeClr val="bg1"/>
                </a:solidFill>
                <a:latin typeface="Papyrus" pitchFamily="66" charset="0"/>
              </a:rPr>
              <a:t>Responsibility</a:t>
            </a:r>
          </a:p>
          <a:p>
            <a:pPr marL="1028700" indent="-1028700" algn="ctr">
              <a:defRPr/>
            </a:pPr>
            <a:r>
              <a:rPr lang="en-US" sz="3200" i="1" dirty="0">
                <a:solidFill>
                  <a:srgbClr val="FFFF00"/>
                </a:solidFill>
                <a:latin typeface="Papyrus" pitchFamily="66" charset="0"/>
              </a:rPr>
              <a:t>What I Owe the Local Church</a:t>
            </a:r>
          </a:p>
        </p:txBody>
      </p:sp>
    </p:spTree>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3080">
                                            <p:txEl>
                                              <p:pRg st="1" end="1"/>
                                            </p:txEl>
                                          </p:spTgt>
                                        </p:tgtEl>
                                        <p:attrNameLst>
                                          <p:attrName>style.visibility</p:attrName>
                                        </p:attrNameLst>
                                      </p:cBhvr>
                                      <p:to>
                                        <p:strVal val="visible"/>
                                      </p:to>
                                    </p:set>
                                    <p:animEffect transition="in" filter="slide(fromBottom)">
                                      <p:cBhvr>
                                        <p:cTn id="7" dur="500"/>
                                        <p:tgtEl>
                                          <p:spTgt spid="3080">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nodeType="clickEffect">
                                  <p:stCondLst>
                                    <p:cond delay="0"/>
                                  </p:stCondLst>
                                  <p:childTnLst>
                                    <p:set>
                                      <p:cBhvr>
                                        <p:cTn id="11" dur="1" fill="hold">
                                          <p:stCondLst>
                                            <p:cond delay="0"/>
                                          </p:stCondLst>
                                        </p:cTn>
                                        <p:tgtEl>
                                          <p:spTgt spid="3080">
                                            <p:txEl>
                                              <p:pRg st="2" end="2"/>
                                            </p:txEl>
                                          </p:spTgt>
                                        </p:tgtEl>
                                        <p:attrNameLst>
                                          <p:attrName>style.visibility</p:attrName>
                                        </p:attrNameLst>
                                      </p:cBhvr>
                                      <p:to>
                                        <p:strVal val="visible"/>
                                      </p:to>
                                    </p:set>
                                    <p:animEffect transition="in" filter="slide(fromBottom)">
                                      <p:cBhvr>
                                        <p:cTn id="12" dur="500"/>
                                        <p:tgtEl>
                                          <p:spTgt spid="3080">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nodeType="clickEffect">
                                  <p:stCondLst>
                                    <p:cond delay="0"/>
                                  </p:stCondLst>
                                  <p:childTnLst>
                                    <p:set>
                                      <p:cBhvr>
                                        <p:cTn id="16" dur="1" fill="hold">
                                          <p:stCondLst>
                                            <p:cond delay="0"/>
                                          </p:stCondLst>
                                        </p:cTn>
                                        <p:tgtEl>
                                          <p:spTgt spid="3080">
                                            <p:txEl>
                                              <p:pRg st="3" end="3"/>
                                            </p:txEl>
                                          </p:spTgt>
                                        </p:tgtEl>
                                        <p:attrNameLst>
                                          <p:attrName>style.visibility</p:attrName>
                                        </p:attrNameLst>
                                      </p:cBhvr>
                                      <p:to>
                                        <p:strVal val="visible"/>
                                      </p:to>
                                    </p:set>
                                    <p:animEffect transition="in" filter="slide(fromBottom)">
                                      <p:cBhvr>
                                        <p:cTn id="17" dur="500"/>
                                        <p:tgtEl>
                                          <p:spTgt spid="3080">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nodeType="clickEffect">
                                  <p:stCondLst>
                                    <p:cond delay="0"/>
                                  </p:stCondLst>
                                  <p:childTnLst>
                                    <p:set>
                                      <p:cBhvr>
                                        <p:cTn id="21" dur="1" fill="hold">
                                          <p:stCondLst>
                                            <p:cond delay="0"/>
                                          </p:stCondLst>
                                        </p:cTn>
                                        <p:tgtEl>
                                          <p:spTgt spid="3080">
                                            <p:txEl>
                                              <p:pRg st="4" end="4"/>
                                            </p:txEl>
                                          </p:spTgt>
                                        </p:tgtEl>
                                        <p:attrNameLst>
                                          <p:attrName>style.visibility</p:attrName>
                                        </p:attrNameLst>
                                      </p:cBhvr>
                                      <p:to>
                                        <p:strVal val="visible"/>
                                      </p:to>
                                    </p:set>
                                    <p:animEffect transition="in" filter="slide(fromBottom)">
                                      <p:cBhvr>
                                        <p:cTn id="22" dur="500"/>
                                        <p:tgtEl>
                                          <p:spTgt spid="3080">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nodeType="clickEffect">
                                  <p:stCondLst>
                                    <p:cond delay="0"/>
                                  </p:stCondLst>
                                  <p:childTnLst>
                                    <p:set>
                                      <p:cBhvr>
                                        <p:cTn id="26" dur="1" fill="hold">
                                          <p:stCondLst>
                                            <p:cond delay="0"/>
                                          </p:stCondLst>
                                        </p:cTn>
                                        <p:tgtEl>
                                          <p:spTgt spid="3080">
                                            <p:txEl>
                                              <p:pRg st="5" end="5"/>
                                            </p:txEl>
                                          </p:spTgt>
                                        </p:tgtEl>
                                        <p:attrNameLst>
                                          <p:attrName>style.visibility</p:attrName>
                                        </p:attrNameLst>
                                      </p:cBhvr>
                                      <p:to>
                                        <p:strVal val="visible"/>
                                      </p:to>
                                    </p:set>
                                    <p:animEffect transition="in" filter="slide(fromBottom)">
                                      <p:cBhvr>
                                        <p:cTn id="27" dur="500"/>
                                        <p:tgtEl>
                                          <p:spTgt spid="3080">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nodeType="clickEffect">
                                  <p:stCondLst>
                                    <p:cond delay="0"/>
                                  </p:stCondLst>
                                  <p:childTnLst>
                                    <p:set>
                                      <p:cBhvr>
                                        <p:cTn id="31" dur="1" fill="hold">
                                          <p:stCondLst>
                                            <p:cond delay="0"/>
                                          </p:stCondLst>
                                        </p:cTn>
                                        <p:tgtEl>
                                          <p:spTgt spid="3080">
                                            <p:txEl>
                                              <p:pRg st="6" end="6"/>
                                            </p:txEl>
                                          </p:spTgt>
                                        </p:tgtEl>
                                        <p:attrNameLst>
                                          <p:attrName>style.visibility</p:attrName>
                                        </p:attrNameLst>
                                      </p:cBhvr>
                                      <p:to>
                                        <p:strVal val="visible"/>
                                      </p:to>
                                    </p:set>
                                    <p:animEffect transition="in" filter="slide(fromBottom)">
                                      <p:cBhvr>
                                        <p:cTn id="32" dur="500"/>
                                        <p:tgtEl>
                                          <p:spTgt spid="308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a:extLst>
              <a:ext uri="{FF2B5EF4-FFF2-40B4-BE49-F238E27FC236}">
                <a16:creationId xmlns:a16="http://schemas.microsoft.com/office/drawing/2014/main" id="{D4BE9FCD-F93D-43DB-87F5-621046A2E5EC}"/>
              </a:ext>
            </a:extLst>
          </p:cNvPr>
          <p:cNvSpPr>
            <a:spLocks noGrp="1" noChangeArrowheads="1"/>
          </p:cNvSpPr>
          <p:nvPr>
            <p:ph type="body" idx="1"/>
          </p:nvPr>
        </p:nvSpPr>
        <p:spPr>
          <a:xfrm>
            <a:off x="2667000" y="1676400"/>
            <a:ext cx="6477000" cy="4953000"/>
          </a:xfrm>
        </p:spPr>
        <p:txBody>
          <a:bodyPr/>
          <a:lstStyle/>
          <a:p>
            <a:pPr marL="514350" indent="-514350" eaLnBrk="1" hangingPunct="1">
              <a:buFontTx/>
              <a:buAutoNum type="alphaUcPeriod" startAt="2"/>
            </a:pPr>
            <a:r>
              <a:rPr lang="en-US" altLang="en-US" b="1">
                <a:solidFill>
                  <a:srgbClr val="0070C0"/>
                </a:solidFill>
                <a:effectLst>
                  <a:outerShdw blurRad="38100" dist="38100" dir="2700000" algn="tl">
                    <a:srgbClr val="C0C0C0"/>
                  </a:outerShdw>
                </a:effectLst>
              </a:rPr>
              <a:t>My Financial Support</a:t>
            </a:r>
          </a:p>
          <a:p>
            <a:pPr marL="971550" lvl="1" indent="-514350" eaLnBrk="1" hangingPunct="1">
              <a:buFontTx/>
              <a:buAutoNum type="arabicPeriod"/>
            </a:pPr>
            <a:r>
              <a:rPr lang="en-US" altLang="en-US"/>
              <a:t>The church has financial obligations to meet</a:t>
            </a:r>
          </a:p>
          <a:p>
            <a:pPr marL="971550" lvl="1" indent="-514350" eaLnBrk="1" hangingPunct="1">
              <a:buFontTx/>
              <a:buAutoNum type="arabicPeriod"/>
            </a:pPr>
            <a:r>
              <a:rPr lang="en-US" altLang="en-US"/>
              <a:t>Met by offerings of its members    (1 Cor. 16:1-2)</a:t>
            </a:r>
          </a:p>
        </p:txBody>
      </p:sp>
      <p:pic>
        <p:nvPicPr>
          <p:cNvPr id="19459" name="Picture 5" descr="bible2">
            <a:extLst>
              <a:ext uri="{FF2B5EF4-FFF2-40B4-BE49-F238E27FC236}">
                <a16:creationId xmlns:a16="http://schemas.microsoft.com/office/drawing/2014/main" id="{1C6BA045-821D-4C03-A0EE-989C0CD551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a:extLst>
              <a:ext uri="{FF2B5EF4-FFF2-40B4-BE49-F238E27FC236}">
                <a16:creationId xmlns:a16="http://schemas.microsoft.com/office/drawing/2014/main" id="{5CDA9A6F-380A-4745-B901-0D635597EBC2}"/>
              </a:ext>
            </a:extLst>
          </p:cNvPr>
          <p:cNvSpPr>
            <a:spLocks noChangeArrowheads="1"/>
          </p:cNvSpPr>
          <p:nvPr/>
        </p:nvSpPr>
        <p:spPr bwMode="auto">
          <a:xfrm>
            <a:off x="2667000" y="76200"/>
            <a:ext cx="6248400" cy="14478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indent="-1028700" algn="ctr">
              <a:buFont typeface="+mj-lt"/>
              <a:buAutoNum type="romanUcPeriod" startAt="2"/>
              <a:defRPr/>
            </a:pPr>
            <a:r>
              <a:rPr lang="en-US" sz="4000" dirty="0">
                <a:solidFill>
                  <a:schemeClr val="bg1"/>
                </a:solidFill>
                <a:latin typeface="Papyrus" pitchFamily="66" charset="0"/>
              </a:rPr>
              <a:t>Responsibility</a:t>
            </a:r>
          </a:p>
          <a:p>
            <a:pPr marL="1028700" indent="-1028700" algn="ctr">
              <a:defRPr/>
            </a:pPr>
            <a:r>
              <a:rPr lang="en-US" sz="3200" i="1" dirty="0">
                <a:solidFill>
                  <a:srgbClr val="FFFF00"/>
                </a:solidFill>
                <a:latin typeface="Papyrus" pitchFamily="66" charset="0"/>
              </a:rPr>
              <a:t>What I Owe the Local Church</a:t>
            </a:r>
          </a:p>
        </p:txBody>
      </p:sp>
    </p:spTree>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animEffect transition="in" filter="slide(fromBottom)">
                                      <p:cBhvr>
                                        <p:cTn id="7" dur="500"/>
                                        <p:tgtEl>
                                          <p:spTgt spid="717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slide(fromBottom)">
                                      <p:cBhvr>
                                        <p:cTn id="12" dur="500"/>
                                        <p:tgtEl>
                                          <p:spTgt spid="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a:extLst>
              <a:ext uri="{FF2B5EF4-FFF2-40B4-BE49-F238E27FC236}">
                <a16:creationId xmlns:a16="http://schemas.microsoft.com/office/drawing/2014/main" id="{394A0AD2-4FEA-4FE3-9B45-79B6E0BCEBD7}"/>
              </a:ext>
            </a:extLst>
          </p:cNvPr>
          <p:cNvSpPr>
            <a:spLocks noGrp="1" noChangeArrowheads="1"/>
          </p:cNvSpPr>
          <p:nvPr>
            <p:ph type="body" idx="1"/>
          </p:nvPr>
        </p:nvSpPr>
        <p:spPr>
          <a:xfrm>
            <a:off x="2667000" y="1676400"/>
            <a:ext cx="6477000" cy="4953000"/>
          </a:xfrm>
        </p:spPr>
        <p:txBody>
          <a:bodyPr/>
          <a:lstStyle/>
          <a:p>
            <a:pPr marL="514350" indent="-514350" eaLnBrk="1" hangingPunct="1">
              <a:buFontTx/>
              <a:buAutoNum type="alphaUcPeriod" startAt="2"/>
            </a:pPr>
            <a:r>
              <a:rPr lang="en-US" altLang="en-US" b="1">
                <a:solidFill>
                  <a:srgbClr val="0070C0"/>
                </a:solidFill>
                <a:effectLst>
                  <a:outerShdw blurRad="38100" dist="38100" dir="2700000" algn="tl">
                    <a:srgbClr val="C0C0C0"/>
                  </a:outerShdw>
                </a:effectLst>
              </a:rPr>
              <a:t>My Financial Support</a:t>
            </a:r>
          </a:p>
          <a:p>
            <a:pPr marL="971550" lvl="1" indent="-514350" eaLnBrk="1" hangingPunct="1">
              <a:buFontTx/>
              <a:buAutoNum type="arabicPeriod" startAt="3"/>
            </a:pPr>
            <a:r>
              <a:rPr lang="en-US" altLang="en-US"/>
              <a:t>Divine principles regulating such:</a:t>
            </a:r>
          </a:p>
          <a:p>
            <a:pPr lvl="2" eaLnBrk="1" hangingPunct="1"/>
            <a:r>
              <a:rPr lang="en-US" altLang="en-US"/>
              <a:t>I am to give (1 Cor. 16:2; 2 Cor. 9:7)</a:t>
            </a:r>
          </a:p>
          <a:p>
            <a:pPr lvl="2" eaLnBrk="1" hangingPunct="1"/>
            <a:r>
              <a:rPr lang="en-US" altLang="en-US"/>
              <a:t>Give weekly (1 Cor. 16:2) </a:t>
            </a:r>
          </a:p>
          <a:p>
            <a:pPr lvl="2" eaLnBrk="1" hangingPunct="1"/>
            <a:r>
              <a:rPr lang="en-US" altLang="en-US"/>
              <a:t>Give as prospered (1 Cor. 16:2)</a:t>
            </a:r>
          </a:p>
          <a:p>
            <a:pPr lvl="2" eaLnBrk="1" hangingPunct="1"/>
            <a:r>
              <a:rPr lang="en-US" altLang="en-US"/>
              <a:t>Give bountifully (2 Cor. 9:6)</a:t>
            </a:r>
          </a:p>
          <a:p>
            <a:pPr lvl="2" eaLnBrk="1" hangingPunct="1"/>
            <a:r>
              <a:rPr lang="en-US" altLang="en-US"/>
              <a:t>Give as purposed (2 Cor. 9:7)</a:t>
            </a:r>
          </a:p>
          <a:p>
            <a:pPr lvl="2" eaLnBrk="1" hangingPunct="1"/>
            <a:r>
              <a:rPr lang="en-US" altLang="en-US"/>
              <a:t>Give sacrificially (2 Sam. 24:24;      Mk. 12:41-44)</a:t>
            </a:r>
          </a:p>
          <a:p>
            <a:pPr lvl="2" eaLnBrk="1" hangingPunct="1"/>
            <a:r>
              <a:rPr lang="en-US" altLang="en-US"/>
              <a:t>Give cheerfully (2 Cor. 9:7)</a:t>
            </a:r>
          </a:p>
        </p:txBody>
      </p:sp>
      <p:pic>
        <p:nvPicPr>
          <p:cNvPr id="20483" name="Picture 5" descr="bible2">
            <a:extLst>
              <a:ext uri="{FF2B5EF4-FFF2-40B4-BE49-F238E27FC236}">
                <a16:creationId xmlns:a16="http://schemas.microsoft.com/office/drawing/2014/main" id="{3754B0D4-9D85-4566-873B-AFD0ACBE30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a:extLst>
              <a:ext uri="{FF2B5EF4-FFF2-40B4-BE49-F238E27FC236}">
                <a16:creationId xmlns:a16="http://schemas.microsoft.com/office/drawing/2014/main" id="{44F41A19-67AC-48B7-BC1D-CCFE409FA1AB}"/>
              </a:ext>
            </a:extLst>
          </p:cNvPr>
          <p:cNvSpPr>
            <a:spLocks noChangeArrowheads="1"/>
          </p:cNvSpPr>
          <p:nvPr/>
        </p:nvSpPr>
        <p:spPr bwMode="auto">
          <a:xfrm>
            <a:off x="2667000" y="76200"/>
            <a:ext cx="6248400" cy="14478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indent="-1028700" algn="ctr">
              <a:buFont typeface="+mj-lt"/>
              <a:buAutoNum type="romanUcPeriod" startAt="2"/>
              <a:defRPr/>
            </a:pPr>
            <a:r>
              <a:rPr lang="en-US" sz="4000" dirty="0">
                <a:solidFill>
                  <a:schemeClr val="bg1"/>
                </a:solidFill>
                <a:latin typeface="Papyrus" pitchFamily="66" charset="0"/>
              </a:rPr>
              <a:t>Responsibility</a:t>
            </a:r>
          </a:p>
          <a:p>
            <a:pPr marL="1028700" indent="-1028700" algn="ctr">
              <a:defRPr/>
            </a:pPr>
            <a:r>
              <a:rPr lang="en-US" sz="3200" i="1" dirty="0">
                <a:solidFill>
                  <a:srgbClr val="FFFF00"/>
                </a:solidFill>
                <a:latin typeface="Papyrus" pitchFamily="66" charset="0"/>
              </a:rPr>
              <a:t>What I Owe the Local Church</a:t>
            </a:r>
          </a:p>
        </p:txBody>
      </p:sp>
    </p:spTree>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8195">
                                            <p:txEl>
                                              <p:pRg st="2" end="2"/>
                                            </p:txEl>
                                          </p:spTgt>
                                        </p:tgtEl>
                                        <p:attrNameLst>
                                          <p:attrName>style.visibility</p:attrName>
                                        </p:attrNameLst>
                                      </p:cBhvr>
                                      <p:to>
                                        <p:strVal val="visible"/>
                                      </p:to>
                                    </p:set>
                                    <p:animEffect transition="in" filter="slide(fromBottom)">
                                      <p:cBhvr>
                                        <p:cTn id="7" dur="500"/>
                                        <p:tgtEl>
                                          <p:spTgt spid="8195">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nodeType="clickEffect">
                                  <p:stCondLst>
                                    <p:cond delay="0"/>
                                  </p:stCondLst>
                                  <p:childTnLst>
                                    <p:set>
                                      <p:cBhvr>
                                        <p:cTn id="11" dur="1" fill="hold">
                                          <p:stCondLst>
                                            <p:cond delay="0"/>
                                          </p:stCondLst>
                                        </p:cTn>
                                        <p:tgtEl>
                                          <p:spTgt spid="8195">
                                            <p:txEl>
                                              <p:pRg st="3" end="3"/>
                                            </p:txEl>
                                          </p:spTgt>
                                        </p:tgtEl>
                                        <p:attrNameLst>
                                          <p:attrName>style.visibility</p:attrName>
                                        </p:attrNameLst>
                                      </p:cBhvr>
                                      <p:to>
                                        <p:strVal val="visible"/>
                                      </p:to>
                                    </p:set>
                                    <p:animEffect transition="in" filter="slide(fromBottom)">
                                      <p:cBhvr>
                                        <p:cTn id="12" dur="500"/>
                                        <p:tgtEl>
                                          <p:spTgt spid="8195">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nodeType="clickEffect">
                                  <p:stCondLst>
                                    <p:cond delay="0"/>
                                  </p:stCondLst>
                                  <p:childTnLst>
                                    <p:set>
                                      <p:cBhvr>
                                        <p:cTn id="16" dur="1" fill="hold">
                                          <p:stCondLst>
                                            <p:cond delay="0"/>
                                          </p:stCondLst>
                                        </p:cTn>
                                        <p:tgtEl>
                                          <p:spTgt spid="8195">
                                            <p:txEl>
                                              <p:pRg st="4" end="4"/>
                                            </p:txEl>
                                          </p:spTgt>
                                        </p:tgtEl>
                                        <p:attrNameLst>
                                          <p:attrName>style.visibility</p:attrName>
                                        </p:attrNameLst>
                                      </p:cBhvr>
                                      <p:to>
                                        <p:strVal val="visible"/>
                                      </p:to>
                                    </p:set>
                                    <p:animEffect transition="in" filter="slide(fromBottom)">
                                      <p:cBhvr>
                                        <p:cTn id="17" dur="500"/>
                                        <p:tgtEl>
                                          <p:spTgt spid="8195">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nodeType="clickEffect">
                                  <p:stCondLst>
                                    <p:cond delay="0"/>
                                  </p:stCondLst>
                                  <p:childTnLst>
                                    <p:set>
                                      <p:cBhvr>
                                        <p:cTn id="21" dur="1" fill="hold">
                                          <p:stCondLst>
                                            <p:cond delay="0"/>
                                          </p:stCondLst>
                                        </p:cTn>
                                        <p:tgtEl>
                                          <p:spTgt spid="8195">
                                            <p:txEl>
                                              <p:pRg st="5" end="5"/>
                                            </p:txEl>
                                          </p:spTgt>
                                        </p:tgtEl>
                                        <p:attrNameLst>
                                          <p:attrName>style.visibility</p:attrName>
                                        </p:attrNameLst>
                                      </p:cBhvr>
                                      <p:to>
                                        <p:strVal val="visible"/>
                                      </p:to>
                                    </p:set>
                                    <p:animEffect transition="in" filter="slide(fromBottom)">
                                      <p:cBhvr>
                                        <p:cTn id="22" dur="500"/>
                                        <p:tgtEl>
                                          <p:spTgt spid="8195">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nodeType="clickEffect">
                                  <p:stCondLst>
                                    <p:cond delay="0"/>
                                  </p:stCondLst>
                                  <p:childTnLst>
                                    <p:set>
                                      <p:cBhvr>
                                        <p:cTn id="26" dur="1" fill="hold">
                                          <p:stCondLst>
                                            <p:cond delay="0"/>
                                          </p:stCondLst>
                                        </p:cTn>
                                        <p:tgtEl>
                                          <p:spTgt spid="8195">
                                            <p:txEl>
                                              <p:pRg st="6" end="6"/>
                                            </p:txEl>
                                          </p:spTgt>
                                        </p:tgtEl>
                                        <p:attrNameLst>
                                          <p:attrName>style.visibility</p:attrName>
                                        </p:attrNameLst>
                                      </p:cBhvr>
                                      <p:to>
                                        <p:strVal val="visible"/>
                                      </p:to>
                                    </p:set>
                                    <p:animEffect transition="in" filter="slide(fromBottom)">
                                      <p:cBhvr>
                                        <p:cTn id="27" dur="500"/>
                                        <p:tgtEl>
                                          <p:spTgt spid="8195">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nodeType="clickEffect">
                                  <p:stCondLst>
                                    <p:cond delay="0"/>
                                  </p:stCondLst>
                                  <p:childTnLst>
                                    <p:set>
                                      <p:cBhvr>
                                        <p:cTn id="31" dur="1" fill="hold">
                                          <p:stCondLst>
                                            <p:cond delay="0"/>
                                          </p:stCondLst>
                                        </p:cTn>
                                        <p:tgtEl>
                                          <p:spTgt spid="8195">
                                            <p:txEl>
                                              <p:pRg st="7" end="7"/>
                                            </p:txEl>
                                          </p:spTgt>
                                        </p:tgtEl>
                                        <p:attrNameLst>
                                          <p:attrName>style.visibility</p:attrName>
                                        </p:attrNameLst>
                                      </p:cBhvr>
                                      <p:to>
                                        <p:strVal val="visible"/>
                                      </p:to>
                                    </p:set>
                                    <p:animEffect transition="in" filter="slide(fromBottom)">
                                      <p:cBhvr>
                                        <p:cTn id="32" dur="500"/>
                                        <p:tgtEl>
                                          <p:spTgt spid="8195">
                                            <p:txEl>
                                              <p:pRg st="7" end="7"/>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nodeType="clickEffect">
                                  <p:stCondLst>
                                    <p:cond delay="0"/>
                                  </p:stCondLst>
                                  <p:childTnLst>
                                    <p:set>
                                      <p:cBhvr>
                                        <p:cTn id="36" dur="1" fill="hold">
                                          <p:stCondLst>
                                            <p:cond delay="0"/>
                                          </p:stCondLst>
                                        </p:cTn>
                                        <p:tgtEl>
                                          <p:spTgt spid="8195">
                                            <p:txEl>
                                              <p:pRg st="8" end="8"/>
                                            </p:txEl>
                                          </p:spTgt>
                                        </p:tgtEl>
                                        <p:attrNameLst>
                                          <p:attrName>style.visibility</p:attrName>
                                        </p:attrNameLst>
                                      </p:cBhvr>
                                      <p:to>
                                        <p:strVal val="visible"/>
                                      </p:to>
                                    </p:set>
                                    <p:animEffect transition="in" filter="slide(fromBottom)">
                                      <p:cBhvr>
                                        <p:cTn id="37" dur="500"/>
                                        <p:tgtEl>
                                          <p:spTgt spid="819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a:extLst>
              <a:ext uri="{FF2B5EF4-FFF2-40B4-BE49-F238E27FC236}">
                <a16:creationId xmlns:a16="http://schemas.microsoft.com/office/drawing/2014/main" id="{8BAE3E7C-D239-414E-8477-23B4B9501B9B}"/>
              </a:ext>
            </a:extLst>
          </p:cNvPr>
          <p:cNvSpPr>
            <a:spLocks noGrp="1" noChangeArrowheads="1"/>
          </p:cNvSpPr>
          <p:nvPr>
            <p:ph type="body" idx="1"/>
          </p:nvPr>
        </p:nvSpPr>
        <p:spPr>
          <a:xfrm>
            <a:off x="2667000" y="1676400"/>
            <a:ext cx="6477000" cy="4953000"/>
          </a:xfrm>
        </p:spPr>
        <p:txBody>
          <a:bodyPr/>
          <a:lstStyle/>
          <a:p>
            <a:pPr marL="514350" indent="-514350" eaLnBrk="1" hangingPunct="1">
              <a:buFontTx/>
              <a:buAutoNum type="alphaUcPeriod" startAt="3"/>
            </a:pPr>
            <a:r>
              <a:rPr lang="en-US" altLang="en-US" b="1">
                <a:solidFill>
                  <a:srgbClr val="0070C0"/>
                </a:solidFill>
                <a:effectLst>
                  <a:outerShdw blurRad="38100" dist="38100" dir="2700000" algn="tl">
                    <a:srgbClr val="C0C0C0"/>
                  </a:outerShdw>
                </a:effectLst>
              </a:rPr>
              <a:t>My Good Influence</a:t>
            </a:r>
          </a:p>
          <a:p>
            <a:pPr marL="971550" lvl="1" indent="-514350" eaLnBrk="1" hangingPunct="1">
              <a:buFontTx/>
              <a:buAutoNum type="arabicPeriod"/>
            </a:pPr>
            <a:r>
              <a:rPr lang="en-US" altLang="en-US"/>
              <a:t>We are saints (1 Cor. 1:2; 1 Pet. 2:9; Eph. 5:3).</a:t>
            </a:r>
          </a:p>
          <a:p>
            <a:pPr marL="971550" lvl="1" indent="-514350" eaLnBrk="1" hangingPunct="1">
              <a:buFontTx/>
              <a:buAutoNum type="arabicPeriod"/>
            </a:pPr>
            <a:r>
              <a:rPr lang="en-US" altLang="en-US"/>
              <a:t>Influence passages:</a:t>
            </a:r>
          </a:p>
          <a:p>
            <a:pPr lvl="2" eaLnBrk="1" hangingPunct="1"/>
            <a:r>
              <a:rPr lang="en-US" altLang="en-US"/>
              <a:t>Matthew 5:13-16</a:t>
            </a:r>
          </a:p>
          <a:p>
            <a:pPr lvl="2" eaLnBrk="1" hangingPunct="1"/>
            <a:r>
              <a:rPr lang="en-US" altLang="en-US"/>
              <a:t>Philippians 2:15</a:t>
            </a:r>
          </a:p>
          <a:p>
            <a:pPr lvl="2" eaLnBrk="1" hangingPunct="1"/>
            <a:r>
              <a:rPr lang="en-US" altLang="en-US"/>
              <a:t>2 Corinthians 3:2</a:t>
            </a:r>
          </a:p>
          <a:p>
            <a:pPr lvl="2" eaLnBrk="1" hangingPunct="1"/>
            <a:r>
              <a:rPr lang="en-US" altLang="en-US"/>
              <a:t>1 Timothy 4:12</a:t>
            </a:r>
          </a:p>
        </p:txBody>
      </p:sp>
      <p:pic>
        <p:nvPicPr>
          <p:cNvPr id="21507" name="Picture 5" descr="bible2">
            <a:extLst>
              <a:ext uri="{FF2B5EF4-FFF2-40B4-BE49-F238E27FC236}">
                <a16:creationId xmlns:a16="http://schemas.microsoft.com/office/drawing/2014/main" id="{5004DF98-E762-4BA4-AD19-98ACC3BECB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a:extLst>
              <a:ext uri="{FF2B5EF4-FFF2-40B4-BE49-F238E27FC236}">
                <a16:creationId xmlns:a16="http://schemas.microsoft.com/office/drawing/2014/main" id="{3753E1FE-8A8D-4308-8874-4ED68A9F16B7}"/>
              </a:ext>
            </a:extLst>
          </p:cNvPr>
          <p:cNvSpPr>
            <a:spLocks noChangeArrowheads="1"/>
          </p:cNvSpPr>
          <p:nvPr/>
        </p:nvSpPr>
        <p:spPr bwMode="auto">
          <a:xfrm>
            <a:off x="2667000" y="76200"/>
            <a:ext cx="6248400" cy="14478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indent="-1028700" algn="ctr">
              <a:buFont typeface="+mj-lt"/>
              <a:buAutoNum type="romanUcPeriod" startAt="2"/>
              <a:defRPr/>
            </a:pPr>
            <a:r>
              <a:rPr lang="en-US" sz="4000" dirty="0">
                <a:solidFill>
                  <a:schemeClr val="bg1"/>
                </a:solidFill>
                <a:latin typeface="Papyrus" pitchFamily="66" charset="0"/>
              </a:rPr>
              <a:t>Responsibility</a:t>
            </a:r>
          </a:p>
          <a:p>
            <a:pPr marL="1028700" indent="-1028700" algn="ctr">
              <a:defRPr/>
            </a:pPr>
            <a:r>
              <a:rPr lang="en-US" sz="3200" i="1" dirty="0">
                <a:solidFill>
                  <a:srgbClr val="FFFF00"/>
                </a:solidFill>
                <a:latin typeface="Papyrus" pitchFamily="66" charset="0"/>
              </a:rPr>
              <a:t>What I Owe the Local Church</a:t>
            </a:r>
          </a:p>
        </p:txBody>
      </p:sp>
    </p:spTree>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9219">
                                            <p:txEl>
                                              <p:pRg st="1" end="1"/>
                                            </p:txEl>
                                          </p:spTgt>
                                        </p:tgtEl>
                                        <p:attrNameLst>
                                          <p:attrName>style.visibility</p:attrName>
                                        </p:attrNameLst>
                                      </p:cBhvr>
                                      <p:to>
                                        <p:strVal val="visible"/>
                                      </p:to>
                                    </p:set>
                                    <p:animEffect transition="in" filter="slide(fromBottom)">
                                      <p:cBhvr>
                                        <p:cTn id="7" dur="500"/>
                                        <p:tgtEl>
                                          <p:spTgt spid="921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nodeType="clickEffect">
                                  <p:stCondLst>
                                    <p:cond delay="0"/>
                                  </p:stCondLst>
                                  <p:childTnLst>
                                    <p:set>
                                      <p:cBhvr>
                                        <p:cTn id="11" dur="1" fill="hold">
                                          <p:stCondLst>
                                            <p:cond delay="0"/>
                                          </p:stCondLst>
                                        </p:cTn>
                                        <p:tgtEl>
                                          <p:spTgt spid="9219">
                                            <p:txEl>
                                              <p:pRg st="2" end="2"/>
                                            </p:txEl>
                                          </p:spTgt>
                                        </p:tgtEl>
                                        <p:attrNameLst>
                                          <p:attrName>style.visibility</p:attrName>
                                        </p:attrNameLst>
                                      </p:cBhvr>
                                      <p:to>
                                        <p:strVal val="visible"/>
                                      </p:to>
                                    </p:set>
                                    <p:animEffect transition="in" filter="slide(fromBottom)">
                                      <p:cBhvr>
                                        <p:cTn id="12" dur="500"/>
                                        <p:tgtEl>
                                          <p:spTgt spid="921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nodeType="clickEffect">
                                  <p:stCondLst>
                                    <p:cond delay="0"/>
                                  </p:stCondLst>
                                  <p:childTnLst>
                                    <p:set>
                                      <p:cBhvr>
                                        <p:cTn id="16" dur="1" fill="hold">
                                          <p:stCondLst>
                                            <p:cond delay="0"/>
                                          </p:stCondLst>
                                        </p:cTn>
                                        <p:tgtEl>
                                          <p:spTgt spid="9219">
                                            <p:txEl>
                                              <p:pRg st="3" end="3"/>
                                            </p:txEl>
                                          </p:spTgt>
                                        </p:tgtEl>
                                        <p:attrNameLst>
                                          <p:attrName>style.visibility</p:attrName>
                                        </p:attrNameLst>
                                      </p:cBhvr>
                                      <p:to>
                                        <p:strVal val="visible"/>
                                      </p:to>
                                    </p:set>
                                    <p:animEffect transition="in" filter="slide(fromBottom)">
                                      <p:cBhvr>
                                        <p:cTn id="17" dur="500"/>
                                        <p:tgtEl>
                                          <p:spTgt spid="921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nodeType="clickEffect">
                                  <p:stCondLst>
                                    <p:cond delay="0"/>
                                  </p:stCondLst>
                                  <p:childTnLst>
                                    <p:set>
                                      <p:cBhvr>
                                        <p:cTn id="21" dur="1" fill="hold">
                                          <p:stCondLst>
                                            <p:cond delay="0"/>
                                          </p:stCondLst>
                                        </p:cTn>
                                        <p:tgtEl>
                                          <p:spTgt spid="9219">
                                            <p:txEl>
                                              <p:pRg st="4" end="4"/>
                                            </p:txEl>
                                          </p:spTgt>
                                        </p:tgtEl>
                                        <p:attrNameLst>
                                          <p:attrName>style.visibility</p:attrName>
                                        </p:attrNameLst>
                                      </p:cBhvr>
                                      <p:to>
                                        <p:strVal val="visible"/>
                                      </p:to>
                                    </p:set>
                                    <p:animEffect transition="in" filter="slide(fromBottom)">
                                      <p:cBhvr>
                                        <p:cTn id="22" dur="500"/>
                                        <p:tgtEl>
                                          <p:spTgt spid="9219">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nodeType="clickEffect">
                                  <p:stCondLst>
                                    <p:cond delay="0"/>
                                  </p:stCondLst>
                                  <p:childTnLst>
                                    <p:set>
                                      <p:cBhvr>
                                        <p:cTn id="26" dur="1" fill="hold">
                                          <p:stCondLst>
                                            <p:cond delay="0"/>
                                          </p:stCondLst>
                                        </p:cTn>
                                        <p:tgtEl>
                                          <p:spTgt spid="9219">
                                            <p:txEl>
                                              <p:pRg st="5" end="5"/>
                                            </p:txEl>
                                          </p:spTgt>
                                        </p:tgtEl>
                                        <p:attrNameLst>
                                          <p:attrName>style.visibility</p:attrName>
                                        </p:attrNameLst>
                                      </p:cBhvr>
                                      <p:to>
                                        <p:strVal val="visible"/>
                                      </p:to>
                                    </p:set>
                                    <p:animEffect transition="in" filter="slide(fromBottom)">
                                      <p:cBhvr>
                                        <p:cTn id="27" dur="500"/>
                                        <p:tgtEl>
                                          <p:spTgt spid="9219">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nodeType="clickEffect">
                                  <p:stCondLst>
                                    <p:cond delay="0"/>
                                  </p:stCondLst>
                                  <p:childTnLst>
                                    <p:set>
                                      <p:cBhvr>
                                        <p:cTn id="31" dur="1" fill="hold">
                                          <p:stCondLst>
                                            <p:cond delay="0"/>
                                          </p:stCondLst>
                                        </p:cTn>
                                        <p:tgtEl>
                                          <p:spTgt spid="9219">
                                            <p:txEl>
                                              <p:pRg st="6" end="6"/>
                                            </p:txEl>
                                          </p:spTgt>
                                        </p:tgtEl>
                                        <p:attrNameLst>
                                          <p:attrName>style.visibility</p:attrName>
                                        </p:attrNameLst>
                                      </p:cBhvr>
                                      <p:to>
                                        <p:strVal val="visible"/>
                                      </p:to>
                                    </p:set>
                                    <p:animEffect transition="in" filter="slide(fromBottom)">
                                      <p:cBhvr>
                                        <p:cTn id="32" dur="500"/>
                                        <p:tgtEl>
                                          <p:spTgt spid="92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a:extLst>
              <a:ext uri="{FF2B5EF4-FFF2-40B4-BE49-F238E27FC236}">
                <a16:creationId xmlns:a16="http://schemas.microsoft.com/office/drawing/2014/main" id="{9275F6CB-CC9E-4054-BC3F-23AF4FC28B2E}"/>
              </a:ext>
            </a:extLst>
          </p:cNvPr>
          <p:cNvSpPr>
            <a:spLocks noGrp="1" noChangeArrowheads="1"/>
          </p:cNvSpPr>
          <p:nvPr>
            <p:ph type="body" idx="1"/>
          </p:nvPr>
        </p:nvSpPr>
        <p:spPr>
          <a:xfrm>
            <a:off x="2667000" y="1676400"/>
            <a:ext cx="6477000" cy="4953000"/>
          </a:xfrm>
        </p:spPr>
        <p:txBody>
          <a:bodyPr/>
          <a:lstStyle/>
          <a:p>
            <a:pPr marL="514350" indent="-514350" eaLnBrk="1" hangingPunct="1">
              <a:buFontTx/>
              <a:buAutoNum type="alphaUcPeriod" startAt="4"/>
            </a:pPr>
            <a:r>
              <a:rPr lang="en-US" altLang="en-US" b="1">
                <a:solidFill>
                  <a:srgbClr val="0070C0"/>
                </a:solidFill>
                <a:effectLst>
                  <a:outerShdw blurRad="38100" dist="38100" dir="2700000" algn="tl">
                    <a:srgbClr val="C0C0C0"/>
                  </a:outerShdw>
                </a:effectLst>
              </a:rPr>
              <a:t>My Involvement In Its Work</a:t>
            </a:r>
          </a:p>
          <a:p>
            <a:pPr marL="971550" lvl="1" indent="-514350" eaLnBrk="1" hangingPunct="1">
              <a:buFontTx/>
              <a:buAutoNum type="arabicPeriod"/>
            </a:pPr>
            <a:r>
              <a:rPr lang="en-US" altLang="en-US"/>
              <a:t>The Lord has always had work for His people to do</a:t>
            </a:r>
          </a:p>
          <a:p>
            <a:pPr marL="971550" lvl="1" indent="-514350" eaLnBrk="1" hangingPunct="1">
              <a:buFontTx/>
              <a:buAutoNum type="arabicPeriod"/>
            </a:pPr>
            <a:r>
              <a:rPr lang="en-US" altLang="en-US"/>
              <a:t>As the vineyard of the Lord, the church is a workplace (Mt. 20:1)</a:t>
            </a:r>
          </a:p>
          <a:p>
            <a:pPr lvl="2" eaLnBrk="1" hangingPunct="1"/>
            <a:r>
              <a:rPr lang="en-US" altLang="en-US"/>
              <a:t>Ephesians 4:16</a:t>
            </a:r>
          </a:p>
          <a:p>
            <a:pPr lvl="2" eaLnBrk="1" hangingPunct="1"/>
            <a:r>
              <a:rPr lang="en-US" altLang="en-US"/>
              <a:t>1 Corinthians 15:58</a:t>
            </a:r>
          </a:p>
          <a:p>
            <a:pPr marL="971550" lvl="1" indent="-514350" eaLnBrk="1" hangingPunct="1">
              <a:buFontTx/>
              <a:buAutoNum type="arabicPeriod"/>
            </a:pPr>
            <a:r>
              <a:rPr lang="en-US" altLang="en-US"/>
              <a:t>Work harmoniously (Rom. 14; 1 Cor. 12)</a:t>
            </a:r>
          </a:p>
        </p:txBody>
      </p:sp>
      <p:pic>
        <p:nvPicPr>
          <p:cNvPr id="22531" name="Picture 5" descr="bible2">
            <a:extLst>
              <a:ext uri="{FF2B5EF4-FFF2-40B4-BE49-F238E27FC236}">
                <a16:creationId xmlns:a16="http://schemas.microsoft.com/office/drawing/2014/main" id="{D219971A-B5E0-4F6F-B909-9037309DCE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a:extLst>
              <a:ext uri="{FF2B5EF4-FFF2-40B4-BE49-F238E27FC236}">
                <a16:creationId xmlns:a16="http://schemas.microsoft.com/office/drawing/2014/main" id="{242CBDAA-8B81-423D-9D57-65A899FE4941}"/>
              </a:ext>
            </a:extLst>
          </p:cNvPr>
          <p:cNvSpPr>
            <a:spLocks noChangeArrowheads="1"/>
          </p:cNvSpPr>
          <p:nvPr/>
        </p:nvSpPr>
        <p:spPr bwMode="auto">
          <a:xfrm>
            <a:off x="2667000" y="76200"/>
            <a:ext cx="6248400" cy="14478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indent="-1028700" algn="ctr">
              <a:buFont typeface="+mj-lt"/>
              <a:buAutoNum type="romanUcPeriod" startAt="2"/>
              <a:defRPr/>
            </a:pPr>
            <a:r>
              <a:rPr lang="en-US" sz="4000" dirty="0">
                <a:solidFill>
                  <a:schemeClr val="bg1"/>
                </a:solidFill>
                <a:latin typeface="Papyrus" pitchFamily="66" charset="0"/>
              </a:rPr>
              <a:t>Responsibility</a:t>
            </a:r>
          </a:p>
          <a:p>
            <a:pPr marL="1028700" indent="-1028700" algn="ctr">
              <a:defRPr/>
            </a:pPr>
            <a:r>
              <a:rPr lang="en-US" sz="3200" i="1" dirty="0">
                <a:solidFill>
                  <a:srgbClr val="FFFF00"/>
                </a:solidFill>
                <a:latin typeface="Papyrus" pitchFamily="66" charset="0"/>
              </a:rPr>
              <a:t>What I Owe the Local Church</a:t>
            </a:r>
          </a:p>
        </p:txBody>
      </p:sp>
    </p:spTree>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10243">
                                            <p:txEl>
                                              <p:pRg st="1" end="1"/>
                                            </p:txEl>
                                          </p:spTgt>
                                        </p:tgtEl>
                                        <p:attrNameLst>
                                          <p:attrName>style.visibility</p:attrName>
                                        </p:attrNameLst>
                                      </p:cBhvr>
                                      <p:to>
                                        <p:strVal val="visible"/>
                                      </p:to>
                                    </p:set>
                                    <p:animEffect transition="in" filter="slide(fromBottom)">
                                      <p:cBhvr>
                                        <p:cTn id="7" dur="500"/>
                                        <p:tgtEl>
                                          <p:spTgt spid="1024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nodeType="clickEffect">
                                  <p:stCondLst>
                                    <p:cond delay="0"/>
                                  </p:stCondLst>
                                  <p:childTnLst>
                                    <p:set>
                                      <p:cBhvr>
                                        <p:cTn id="11" dur="1" fill="hold">
                                          <p:stCondLst>
                                            <p:cond delay="0"/>
                                          </p:stCondLst>
                                        </p:cTn>
                                        <p:tgtEl>
                                          <p:spTgt spid="10243">
                                            <p:txEl>
                                              <p:pRg st="2" end="2"/>
                                            </p:txEl>
                                          </p:spTgt>
                                        </p:tgtEl>
                                        <p:attrNameLst>
                                          <p:attrName>style.visibility</p:attrName>
                                        </p:attrNameLst>
                                      </p:cBhvr>
                                      <p:to>
                                        <p:strVal val="visible"/>
                                      </p:to>
                                    </p:set>
                                    <p:animEffect transition="in" filter="slide(fromBottom)">
                                      <p:cBhvr>
                                        <p:cTn id="12" dur="500"/>
                                        <p:tgtEl>
                                          <p:spTgt spid="1024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nodeType="clickEffect">
                                  <p:stCondLst>
                                    <p:cond delay="0"/>
                                  </p:stCondLst>
                                  <p:childTnLst>
                                    <p:set>
                                      <p:cBhvr>
                                        <p:cTn id="16" dur="1" fill="hold">
                                          <p:stCondLst>
                                            <p:cond delay="0"/>
                                          </p:stCondLst>
                                        </p:cTn>
                                        <p:tgtEl>
                                          <p:spTgt spid="10243">
                                            <p:txEl>
                                              <p:pRg st="3" end="3"/>
                                            </p:txEl>
                                          </p:spTgt>
                                        </p:tgtEl>
                                        <p:attrNameLst>
                                          <p:attrName>style.visibility</p:attrName>
                                        </p:attrNameLst>
                                      </p:cBhvr>
                                      <p:to>
                                        <p:strVal val="visible"/>
                                      </p:to>
                                    </p:set>
                                    <p:animEffect transition="in" filter="slide(fromBottom)">
                                      <p:cBhvr>
                                        <p:cTn id="17" dur="500"/>
                                        <p:tgtEl>
                                          <p:spTgt spid="1024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nodeType="clickEffect">
                                  <p:stCondLst>
                                    <p:cond delay="0"/>
                                  </p:stCondLst>
                                  <p:childTnLst>
                                    <p:set>
                                      <p:cBhvr>
                                        <p:cTn id="21" dur="1" fill="hold">
                                          <p:stCondLst>
                                            <p:cond delay="0"/>
                                          </p:stCondLst>
                                        </p:cTn>
                                        <p:tgtEl>
                                          <p:spTgt spid="10243">
                                            <p:txEl>
                                              <p:pRg st="4" end="4"/>
                                            </p:txEl>
                                          </p:spTgt>
                                        </p:tgtEl>
                                        <p:attrNameLst>
                                          <p:attrName>style.visibility</p:attrName>
                                        </p:attrNameLst>
                                      </p:cBhvr>
                                      <p:to>
                                        <p:strVal val="visible"/>
                                      </p:to>
                                    </p:set>
                                    <p:animEffect transition="in" filter="slide(fromBottom)">
                                      <p:cBhvr>
                                        <p:cTn id="22" dur="500"/>
                                        <p:tgtEl>
                                          <p:spTgt spid="1024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nodeType="clickEffect">
                                  <p:stCondLst>
                                    <p:cond delay="0"/>
                                  </p:stCondLst>
                                  <p:childTnLst>
                                    <p:set>
                                      <p:cBhvr>
                                        <p:cTn id="26" dur="1" fill="hold">
                                          <p:stCondLst>
                                            <p:cond delay="0"/>
                                          </p:stCondLst>
                                        </p:cTn>
                                        <p:tgtEl>
                                          <p:spTgt spid="10243">
                                            <p:txEl>
                                              <p:pRg st="5" end="5"/>
                                            </p:txEl>
                                          </p:spTgt>
                                        </p:tgtEl>
                                        <p:attrNameLst>
                                          <p:attrName>style.visibility</p:attrName>
                                        </p:attrNameLst>
                                      </p:cBhvr>
                                      <p:to>
                                        <p:strVal val="visible"/>
                                      </p:to>
                                    </p:set>
                                    <p:animEffect transition="in" filter="slide(fromBottom)">
                                      <p:cBhvr>
                                        <p:cTn id="27" dur="500"/>
                                        <p:tgtEl>
                                          <p:spTgt spid="102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a:extLst>
              <a:ext uri="{FF2B5EF4-FFF2-40B4-BE49-F238E27FC236}">
                <a16:creationId xmlns:a16="http://schemas.microsoft.com/office/drawing/2014/main" id="{4677F4DE-A9FE-4923-8B3A-C49361BD793E}"/>
              </a:ext>
            </a:extLst>
          </p:cNvPr>
          <p:cNvSpPr>
            <a:spLocks noGrp="1" noChangeArrowheads="1"/>
          </p:cNvSpPr>
          <p:nvPr>
            <p:ph type="body" idx="1"/>
          </p:nvPr>
        </p:nvSpPr>
        <p:spPr>
          <a:xfrm>
            <a:off x="2667000" y="1676400"/>
            <a:ext cx="6477000" cy="4953000"/>
          </a:xfrm>
        </p:spPr>
        <p:txBody>
          <a:bodyPr/>
          <a:lstStyle/>
          <a:p>
            <a:pPr marL="514350" indent="-514350" eaLnBrk="1" hangingPunct="1">
              <a:buFontTx/>
              <a:buAutoNum type="alphaUcPeriod" startAt="5"/>
            </a:pPr>
            <a:r>
              <a:rPr lang="en-US" altLang="en-US" b="1">
                <a:solidFill>
                  <a:srgbClr val="0070C0"/>
                </a:solidFill>
                <a:effectLst>
                  <a:outerShdw blurRad="38100" dist="38100" dir="2700000" algn="tl">
                    <a:srgbClr val="C0C0C0"/>
                  </a:outerShdw>
                </a:effectLst>
              </a:rPr>
              <a:t>My Participation In Its Worship</a:t>
            </a:r>
          </a:p>
          <a:p>
            <a:pPr marL="971550" lvl="1" indent="-514350" eaLnBrk="1" hangingPunct="1">
              <a:buFontTx/>
              <a:buAutoNum type="arabicPeriod"/>
            </a:pPr>
            <a:r>
              <a:rPr lang="en-US" altLang="en-US"/>
              <a:t>John 4:24</a:t>
            </a:r>
          </a:p>
          <a:p>
            <a:pPr marL="971550" lvl="1" indent="-514350" eaLnBrk="1" hangingPunct="1">
              <a:buFontTx/>
              <a:buAutoNum type="arabicPeriod"/>
            </a:pPr>
            <a:r>
              <a:rPr lang="en-US" altLang="en-US"/>
              <a:t>Not a spectator sport</a:t>
            </a:r>
          </a:p>
          <a:p>
            <a:pPr marL="971550" lvl="1" indent="-514350" eaLnBrk="1" hangingPunct="1">
              <a:buFontTx/>
              <a:buAutoNum type="arabicPeriod"/>
            </a:pPr>
            <a:r>
              <a:rPr lang="en-US" altLang="en-US"/>
              <a:t>Every member is to be a participant (Active / not passive)</a:t>
            </a:r>
          </a:p>
          <a:p>
            <a:pPr marL="971550" lvl="1" indent="-514350" eaLnBrk="1" hangingPunct="1">
              <a:buFontTx/>
              <a:buAutoNum type="arabicPeriod"/>
            </a:pPr>
            <a:r>
              <a:rPr lang="en-US" altLang="en-US"/>
              <a:t>Each one is to sing (Eph. 5:19)</a:t>
            </a:r>
          </a:p>
        </p:txBody>
      </p:sp>
      <p:pic>
        <p:nvPicPr>
          <p:cNvPr id="23555" name="Picture 5" descr="bible2">
            <a:extLst>
              <a:ext uri="{FF2B5EF4-FFF2-40B4-BE49-F238E27FC236}">
                <a16:creationId xmlns:a16="http://schemas.microsoft.com/office/drawing/2014/main" id="{60335C51-F2FC-44D4-839B-D1B769A843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a:extLst>
              <a:ext uri="{FF2B5EF4-FFF2-40B4-BE49-F238E27FC236}">
                <a16:creationId xmlns:a16="http://schemas.microsoft.com/office/drawing/2014/main" id="{54704601-8C2B-4D39-A3F3-79F1758502BB}"/>
              </a:ext>
            </a:extLst>
          </p:cNvPr>
          <p:cNvSpPr>
            <a:spLocks noChangeArrowheads="1"/>
          </p:cNvSpPr>
          <p:nvPr/>
        </p:nvSpPr>
        <p:spPr bwMode="auto">
          <a:xfrm>
            <a:off x="2667000" y="76200"/>
            <a:ext cx="6248400" cy="14478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indent="-1028700" algn="ctr">
              <a:buFont typeface="+mj-lt"/>
              <a:buAutoNum type="romanUcPeriod" startAt="2"/>
              <a:defRPr/>
            </a:pPr>
            <a:r>
              <a:rPr lang="en-US" sz="4000" dirty="0">
                <a:solidFill>
                  <a:schemeClr val="bg1"/>
                </a:solidFill>
                <a:latin typeface="Papyrus" pitchFamily="66" charset="0"/>
              </a:rPr>
              <a:t>Responsibility</a:t>
            </a:r>
          </a:p>
          <a:p>
            <a:pPr marL="1028700" indent="-1028700" algn="ctr">
              <a:defRPr/>
            </a:pPr>
            <a:r>
              <a:rPr lang="en-US" sz="3200" i="1" dirty="0">
                <a:solidFill>
                  <a:srgbClr val="FFFF00"/>
                </a:solidFill>
                <a:latin typeface="Papyrus" pitchFamily="66" charset="0"/>
              </a:rPr>
              <a:t>What I Owe the Local Church</a:t>
            </a:r>
          </a:p>
        </p:txBody>
      </p:sp>
    </p:spTree>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11267">
                                            <p:txEl>
                                              <p:pRg st="1" end="1"/>
                                            </p:txEl>
                                          </p:spTgt>
                                        </p:tgtEl>
                                        <p:attrNameLst>
                                          <p:attrName>style.visibility</p:attrName>
                                        </p:attrNameLst>
                                      </p:cBhvr>
                                      <p:to>
                                        <p:strVal val="visible"/>
                                      </p:to>
                                    </p:set>
                                    <p:animEffect transition="in" filter="slide(fromBottom)">
                                      <p:cBhvr>
                                        <p:cTn id="7" dur="500"/>
                                        <p:tgtEl>
                                          <p:spTgt spid="1126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nodeType="clickEffect">
                                  <p:stCondLst>
                                    <p:cond delay="0"/>
                                  </p:stCondLst>
                                  <p:childTnLst>
                                    <p:set>
                                      <p:cBhvr>
                                        <p:cTn id="11" dur="1" fill="hold">
                                          <p:stCondLst>
                                            <p:cond delay="0"/>
                                          </p:stCondLst>
                                        </p:cTn>
                                        <p:tgtEl>
                                          <p:spTgt spid="11267">
                                            <p:txEl>
                                              <p:pRg st="2" end="2"/>
                                            </p:txEl>
                                          </p:spTgt>
                                        </p:tgtEl>
                                        <p:attrNameLst>
                                          <p:attrName>style.visibility</p:attrName>
                                        </p:attrNameLst>
                                      </p:cBhvr>
                                      <p:to>
                                        <p:strVal val="visible"/>
                                      </p:to>
                                    </p:set>
                                    <p:animEffect transition="in" filter="slide(fromBottom)">
                                      <p:cBhvr>
                                        <p:cTn id="12" dur="500"/>
                                        <p:tgtEl>
                                          <p:spTgt spid="1126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nodeType="clickEffect">
                                  <p:stCondLst>
                                    <p:cond delay="0"/>
                                  </p:stCondLst>
                                  <p:childTnLst>
                                    <p:set>
                                      <p:cBhvr>
                                        <p:cTn id="16" dur="1" fill="hold">
                                          <p:stCondLst>
                                            <p:cond delay="0"/>
                                          </p:stCondLst>
                                        </p:cTn>
                                        <p:tgtEl>
                                          <p:spTgt spid="11267">
                                            <p:txEl>
                                              <p:pRg st="3" end="3"/>
                                            </p:txEl>
                                          </p:spTgt>
                                        </p:tgtEl>
                                        <p:attrNameLst>
                                          <p:attrName>style.visibility</p:attrName>
                                        </p:attrNameLst>
                                      </p:cBhvr>
                                      <p:to>
                                        <p:strVal val="visible"/>
                                      </p:to>
                                    </p:set>
                                    <p:animEffect transition="in" filter="slide(fromBottom)">
                                      <p:cBhvr>
                                        <p:cTn id="17" dur="500"/>
                                        <p:tgtEl>
                                          <p:spTgt spid="1126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nodeType="clickEffect">
                                  <p:stCondLst>
                                    <p:cond delay="0"/>
                                  </p:stCondLst>
                                  <p:childTnLst>
                                    <p:set>
                                      <p:cBhvr>
                                        <p:cTn id="21" dur="1" fill="hold">
                                          <p:stCondLst>
                                            <p:cond delay="0"/>
                                          </p:stCondLst>
                                        </p:cTn>
                                        <p:tgtEl>
                                          <p:spTgt spid="11267">
                                            <p:txEl>
                                              <p:pRg st="4" end="4"/>
                                            </p:txEl>
                                          </p:spTgt>
                                        </p:tgtEl>
                                        <p:attrNameLst>
                                          <p:attrName>style.visibility</p:attrName>
                                        </p:attrNameLst>
                                      </p:cBhvr>
                                      <p:to>
                                        <p:strVal val="visible"/>
                                      </p:to>
                                    </p:set>
                                    <p:animEffect transition="in" filter="slide(fromBottom)">
                                      <p:cBhvr>
                                        <p:cTn id="22" dur="500"/>
                                        <p:tgtEl>
                                          <p:spTgt spid="112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a:extLst>
              <a:ext uri="{FF2B5EF4-FFF2-40B4-BE49-F238E27FC236}">
                <a16:creationId xmlns:a16="http://schemas.microsoft.com/office/drawing/2014/main" id="{6B8CCCC0-E366-4693-BB5D-385611DFAD3C}"/>
              </a:ext>
            </a:extLst>
          </p:cNvPr>
          <p:cNvSpPr>
            <a:spLocks noGrp="1" noChangeArrowheads="1"/>
          </p:cNvSpPr>
          <p:nvPr>
            <p:ph type="body" idx="1"/>
          </p:nvPr>
        </p:nvSpPr>
        <p:spPr>
          <a:xfrm>
            <a:off x="2667000" y="1905000"/>
            <a:ext cx="6477000" cy="4953000"/>
          </a:xfrm>
        </p:spPr>
        <p:txBody>
          <a:bodyPr/>
          <a:lstStyle/>
          <a:p>
            <a:pPr marL="514350" indent="-514350" eaLnBrk="1" hangingPunct="1">
              <a:buFontTx/>
              <a:buAutoNum type="alphaUcPeriod" startAt="6"/>
            </a:pPr>
            <a:r>
              <a:rPr lang="en-US" altLang="en-US" b="1">
                <a:solidFill>
                  <a:srgbClr val="0070C0"/>
                </a:solidFill>
                <a:effectLst>
                  <a:outerShdw blurRad="38100" dist="38100" dir="2700000" algn="tl">
                    <a:srgbClr val="C0C0C0"/>
                  </a:outerShdw>
                </a:effectLst>
              </a:rPr>
              <a:t>My Care And Concern</a:t>
            </a:r>
          </a:p>
          <a:p>
            <a:pPr marL="971550" lvl="1" indent="-514350" eaLnBrk="1" hangingPunct="1">
              <a:buFontTx/>
              <a:buAutoNum type="arabicPeriod"/>
            </a:pPr>
            <a:r>
              <a:rPr lang="en-US" altLang="en-US"/>
              <a:t>1 Corinthians 12:25</a:t>
            </a:r>
          </a:p>
          <a:p>
            <a:pPr marL="971550" lvl="1" indent="-514350" eaLnBrk="1" hangingPunct="1">
              <a:buFontTx/>
              <a:buAutoNum type="arabicPeriod"/>
            </a:pPr>
            <a:r>
              <a:rPr lang="en-US" altLang="en-US" sz="2700"/>
              <a:t>Too many are indifferent &amp; apathetic</a:t>
            </a:r>
            <a:r>
              <a:rPr lang="en-US" altLang="en-US"/>
              <a:t> (Lam. 1:12; Lk. 10:30-32)</a:t>
            </a:r>
          </a:p>
          <a:p>
            <a:pPr marL="971550" lvl="1" indent="-514350" eaLnBrk="1" hangingPunct="1">
              <a:buFontTx/>
              <a:buAutoNum type="arabicPeriod"/>
            </a:pPr>
            <a:r>
              <a:rPr lang="en-US" altLang="en-US"/>
              <a:t>Be concerned and show your care!</a:t>
            </a:r>
          </a:p>
        </p:txBody>
      </p:sp>
      <p:pic>
        <p:nvPicPr>
          <p:cNvPr id="24579" name="Picture 5" descr="bible2">
            <a:extLst>
              <a:ext uri="{FF2B5EF4-FFF2-40B4-BE49-F238E27FC236}">
                <a16:creationId xmlns:a16="http://schemas.microsoft.com/office/drawing/2014/main" id="{17D294AD-0A5A-4347-A882-FEE2B814DC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a:extLst>
              <a:ext uri="{FF2B5EF4-FFF2-40B4-BE49-F238E27FC236}">
                <a16:creationId xmlns:a16="http://schemas.microsoft.com/office/drawing/2014/main" id="{ED202409-B6ED-48A8-BD44-E4200F96802D}"/>
              </a:ext>
            </a:extLst>
          </p:cNvPr>
          <p:cNvSpPr>
            <a:spLocks noChangeArrowheads="1"/>
          </p:cNvSpPr>
          <p:nvPr/>
        </p:nvSpPr>
        <p:spPr bwMode="auto">
          <a:xfrm>
            <a:off x="2667000" y="76200"/>
            <a:ext cx="6248400" cy="14478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indent="-1028700" algn="ctr">
              <a:buFont typeface="+mj-lt"/>
              <a:buAutoNum type="romanUcPeriod" startAt="2"/>
              <a:defRPr/>
            </a:pPr>
            <a:r>
              <a:rPr lang="en-US" sz="4000" dirty="0">
                <a:solidFill>
                  <a:schemeClr val="bg1"/>
                </a:solidFill>
                <a:latin typeface="Papyrus" pitchFamily="66" charset="0"/>
              </a:rPr>
              <a:t>Responsibility</a:t>
            </a:r>
          </a:p>
          <a:p>
            <a:pPr marL="1028700" indent="-1028700" algn="ctr">
              <a:defRPr/>
            </a:pPr>
            <a:r>
              <a:rPr lang="en-US" sz="3200" i="1" dirty="0">
                <a:solidFill>
                  <a:srgbClr val="FFFF00"/>
                </a:solidFill>
                <a:latin typeface="Papyrus" pitchFamily="66" charset="0"/>
              </a:rPr>
              <a:t>What I Owe the Local Church</a:t>
            </a:r>
          </a:p>
        </p:txBody>
      </p:sp>
    </p:spTree>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animEffect transition="in" filter="slide(fromBottom)">
                                      <p:cBhvr>
                                        <p:cTn id="7" dur="500"/>
                                        <p:tgtEl>
                                          <p:spTgt spid="1229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nodeType="clickEffect">
                                  <p:stCondLst>
                                    <p:cond delay="0"/>
                                  </p:stCondLst>
                                  <p:childTnLst>
                                    <p:set>
                                      <p:cBhvr>
                                        <p:cTn id="11" dur="1" fill="hold">
                                          <p:stCondLst>
                                            <p:cond delay="0"/>
                                          </p:stCondLst>
                                        </p:cTn>
                                        <p:tgtEl>
                                          <p:spTgt spid="12291">
                                            <p:txEl>
                                              <p:pRg st="2" end="2"/>
                                            </p:txEl>
                                          </p:spTgt>
                                        </p:tgtEl>
                                        <p:attrNameLst>
                                          <p:attrName>style.visibility</p:attrName>
                                        </p:attrNameLst>
                                      </p:cBhvr>
                                      <p:to>
                                        <p:strVal val="visible"/>
                                      </p:to>
                                    </p:set>
                                    <p:animEffect transition="in" filter="slide(fromBottom)">
                                      <p:cBhvr>
                                        <p:cTn id="12" dur="500"/>
                                        <p:tgtEl>
                                          <p:spTgt spid="1229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nodeType="clickEffect">
                                  <p:stCondLst>
                                    <p:cond delay="0"/>
                                  </p:stCondLst>
                                  <p:childTnLst>
                                    <p:set>
                                      <p:cBhvr>
                                        <p:cTn id="16" dur="1" fill="hold">
                                          <p:stCondLst>
                                            <p:cond delay="0"/>
                                          </p:stCondLst>
                                        </p:cTn>
                                        <p:tgtEl>
                                          <p:spTgt spid="12291">
                                            <p:txEl>
                                              <p:pRg st="3" end="3"/>
                                            </p:txEl>
                                          </p:spTgt>
                                        </p:tgtEl>
                                        <p:attrNameLst>
                                          <p:attrName>style.visibility</p:attrName>
                                        </p:attrNameLst>
                                      </p:cBhvr>
                                      <p:to>
                                        <p:strVal val="visible"/>
                                      </p:to>
                                    </p:set>
                                    <p:animEffect transition="in" filter="slide(fromBottom)">
                                      <p:cBhvr>
                                        <p:cTn id="17" dur="500"/>
                                        <p:tgtEl>
                                          <p:spTgt spid="122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a:extLst>
              <a:ext uri="{FF2B5EF4-FFF2-40B4-BE49-F238E27FC236}">
                <a16:creationId xmlns:a16="http://schemas.microsoft.com/office/drawing/2014/main" id="{0687A369-F8DD-4C44-B660-3CF93E83AA86}"/>
              </a:ext>
            </a:extLst>
          </p:cNvPr>
          <p:cNvSpPr>
            <a:spLocks noGrp="1" noChangeArrowheads="1"/>
          </p:cNvSpPr>
          <p:nvPr>
            <p:ph type="body" idx="1"/>
          </p:nvPr>
        </p:nvSpPr>
        <p:spPr>
          <a:xfrm>
            <a:off x="2667000" y="1905000"/>
            <a:ext cx="6477000" cy="4953000"/>
          </a:xfrm>
        </p:spPr>
        <p:txBody>
          <a:bodyPr/>
          <a:lstStyle/>
          <a:p>
            <a:pPr marL="514350" indent="-514350" eaLnBrk="1" hangingPunct="1">
              <a:buFontTx/>
              <a:buAutoNum type="alphaUcPeriod" startAt="7"/>
            </a:pPr>
            <a:r>
              <a:rPr lang="en-US" altLang="en-US" b="1">
                <a:solidFill>
                  <a:srgbClr val="0070C0"/>
                </a:solidFill>
                <a:effectLst>
                  <a:outerShdw blurRad="38100" dist="38100" dir="2700000" algn="tl">
                    <a:srgbClr val="C0C0C0"/>
                  </a:outerShdw>
                </a:effectLst>
              </a:rPr>
              <a:t>Help Restore the Erring</a:t>
            </a:r>
          </a:p>
          <a:p>
            <a:pPr marL="971550" lvl="1" indent="-514350" eaLnBrk="1" hangingPunct="1">
              <a:buFontTx/>
              <a:buAutoNum type="arabicPeriod"/>
            </a:pPr>
            <a:r>
              <a:rPr lang="en-US" altLang="en-US"/>
              <a:t>All who are spiritual – seek the one taken in fault (Gal. 6:1)</a:t>
            </a:r>
          </a:p>
          <a:p>
            <a:pPr marL="971550" lvl="1" indent="-514350" eaLnBrk="1" hangingPunct="1">
              <a:buFontTx/>
              <a:buAutoNum type="arabicPeriod"/>
            </a:pPr>
            <a:r>
              <a:rPr lang="en-US" altLang="en-US"/>
              <a:t>Support disciplinary action (1 Cor. 5:1-13; 2 Thess. 3)</a:t>
            </a:r>
          </a:p>
        </p:txBody>
      </p:sp>
      <p:pic>
        <p:nvPicPr>
          <p:cNvPr id="25603" name="Picture 5" descr="bible2">
            <a:extLst>
              <a:ext uri="{FF2B5EF4-FFF2-40B4-BE49-F238E27FC236}">
                <a16:creationId xmlns:a16="http://schemas.microsoft.com/office/drawing/2014/main" id="{C3C4A6C0-D357-43A2-9788-5A17458258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a:extLst>
              <a:ext uri="{FF2B5EF4-FFF2-40B4-BE49-F238E27FC236}">
                <a16:creationId xmlns:a16="http://schemas.microsoft.com/office/drawing/2014/main" id="{70DCCCCE-0E06-4240-9860-7F0BAB6B7B87}"/>
              </a:ext>
            </a:extLst>
          </p:cNvPr>
          <p:cNvSpPr>
            <a:spLocks noChangeArrowheads="1"/>
          </p:cNvSpPr>
          <p:nvPr/>
        </p:nvSpPr>
        <p:spPr bwMode="auto">
          <a:xfrm>
            <a:off x="2667000" y="76200"/>
            <a:ext cx="6248400" cy="14478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indent="-1028700" algn="ctr">
              <a:buFont typeface="+mj-lt"/>
              <a:buAutoNum type="romanUcPeriod" startAt="2"/>
              <a:defRPr/>
            </a:pPr>
            <a:r>
              <a:rPr lang="en-US" sz="4000" dirty="0">
                <a:solidFill>
                  <a:schemeClr val="bg1"/>
                </a:solidFill>
                <a:latin typeface="Papyrus" pitchFamily="66" charset="0"/>
              </a:rPr>
              <a:t>Responsibility</a:t>
            </a:r>
          </a:p>
          <a:p>
            <a:pPr marL="1028700" indent="-1028700" algn="ctr">
              <a:defRPr/>
            </a:pPr>
            <a:r>
              <a:rPr lang="en-US" sz="3200" i="1" dirty="0">
                <a:solidFill>
                  <a:srgbClr val="FFFF00"/>
                </a:solidFill>
                <a:latin typeface="Papyrus" pitchFamily="66" charset="0"/>
              </a:rPr>
              <a:t>What I Owe the Local Church</a:t>
            </a:r>
          </a:p>
        </p:txBody>
      </p:sp>
    </p:spTree>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a:extLst>
              <a:ext uri="{FF2B5EF4-FFF2-40B4-BE49-F238E27FC236}">
                <a16:creationId xmlns:a16="http://schemas.microsoft.com/office/drawing/2014/main" id="{E9E5A0A7-9FA4-4A77-A5C6-D28827D7E1FD}"/>
              </a:ext>
            </a:extLst>
          </p:cNvPr>
          <p:cNvSpPr>
            <a:spLocks noGrp="1" noChangeArrowheads="1"/>
          </p:cNvSpPr>
          <p:nvPr>
            <p:ph type="body" idx="1"/>
          </p:nvPr>
        </p:nvSpPr>
        <p:spPr>
          <a:xfrm>
            <a:off x="2667000" y="1676400"/>
            <a:ext cx="6477000" cy="4953000"/>
          </a:xfrm>
        </p:spPr>
        <p:txBody>
          <a:bodyPr/>
          <a:lstStyle/>
          <a:p>
            <a:pPr marL="514350" indent="-514350" eaLnBrk="1" hangingPunct="1">
              <a:buFontTx/>
              <a:buAutoNum type="alphaUcPeriod"/>
            </a:pPr>
            <a:r>
              <a:rPr lang="en-US" altLang="en-US" b="1"/>
              <a:t>My Faithful Attendance</a:t>
            </a:r>
          </a:p>
          <a:p>
            <a:pPr marL="514350" indent="-514350" eaLnBrk="1" hangingPunct="1">
              <a:buFontTx/>
              <a:buAutoNum type="alphaUcPeriod"/>
            </a:pPr>
            <a:r>
              <a:rPr lang="en-US" altLang="en-US" b="1"/>
              <a:t>My Financial Support</a:t>
            </a:r>
          </a:p>
          <a:p>
            <a:pPr marL="514350" indent="-514350" eaLnBrk="1" hangingPunct="1">
              <a:buFontTx/>
              <a:buAutoNum type="alphaUcPeriod"/>
            </a:pPr>
            <a:r>
              <a:rPr lang="en-US" altLang="en-US" b="1"/>
              <a:t>My Good Influence</a:t>
            </a:r>
          </a:p>
          <a:p>
            <a:pPr marL="514350" indent="-514350" eaLnBrk="1" hangingPunct="1">
              <a:buFontTx/>
              <a:buAutoNum type="alphaUcPeriod"/>
            </a:pPr>
            <a:r>
              <a:rPr lang="en-US" altLang="en-US" b="1"/>
              <a:t>My Involvement In Its Work</a:t>
            </a:r>
          </a:p>
          <a:p>
            <a:pPr marL="514350" indent="-514350" eaLnBrk="1" hangingPunct="1">
              <a:buFontTx/>
              <a:buAutoNum type="alphaUcPeriod"/>
            </a:pPr>
            <a:r>
              <a:rPr lang="en-US" altLang="en-US" b="1"/>
              <a:t>My Participation In Its Worship</a:t>
            </a:r>
          </a:p>
          <a:p>
            <a:pPr marL="514350" indent="-514350" eaLnBrk="1" hangingPunct="1">
              <a:buFontTx/>
              <a:buAutoNum type="alphaUcPeriod"/>
            </a:pPr>
            <a:r>
              <a:rPr lang="en-US" altLang="en-US" b="1"/>
              <a:t>My Care And Concern</a:t>
            </a:r>
          </a:p>
          <a:p>
            <a:pPr marL="514350" indent="-514350" eaLnBrk="1" hangingPunct="1">
              <a:buFontTx/>
              <a:buAutoNum type="alphaUcPeriod"/>
            </a:pPr>
            <a:r>
              <a:rPr lang="en-US" altLang="en-US" b="1"/>
              <a:t>Help Restore the Erring</a:t>
            </a:r>
          </a:p>
          <a:p>
            <a:pPr marL="514350" indent="-514350" eaLnBrk="1" hangingPunct="1"/>
            <a:endParaRPr lang="en-US" altLang="en-US"/>
          </a:p>
        </p:txBody>
      </p:sp>
      <p:pic>
        <p:nvPicPr>
          <p:cNvPr id="26627" name="Picture 5" descr="bible2">
            <a:extLst>
              <a:ext uri="{FF2B5EF4-FFF2-40B4-BE49-F238E27FC236}">
                <a16:creationId xmlns:a16="http://schemas.microsoft.com/office/drawing/2014/main" id="{4E3A8B58-B2EA-4C31-BDAD-8E3D075522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a:extLst>
              <a:ext uri="{FF2B5EF4-FFF2-40B4-BE49-F238E27FC236}">
                <a16:creationId xmlns:a16="http://schemas.microsoft.com/office/drawing/2014/main" id="{77FBDD83-412B-4D69-BC19-6C8977AF4175}"/>
              </a:ext>
            </a:extLst>
          </p:cNvPr>
          <p:cNvSpPr>
            <a:spLocks noChangeArrowheads="1"/>
          </p:cNvSpPr>
          <p:nvPr/>
        </p:nvSpPr>
        <p:spPr bwMode="auto">
          <a:xfrm>
            <a:off x="2667000" y="76200"/>
            <a:ext cx="6248400" cy="14478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indent="-1028700" algn="ctr">
              <a:buFont typeface="+mj-lt"/>
              <a:buAutoNum type="romanUcPeriod" startAt="2"/>
              <a:defRPr/>
            </a:pPr>
            <a:r>
              <a:rPr lang="en-US" sz="4000" dirty="0">
                <a:solidFill>
                  <a:schemeClr val="bg1"/>
                </a:solidFill>
                <a:latin typeface="Papyrus" pitchFamily="66" charset="0"/>
              </a:rPr>
              <a:t>Responsibility</a:t>
            </a:r>
          </a:p>
          <a:p>
            <a:pPr marL="1028700" indent="-1028700" algn="ctr">
              <a:defRPr/>
            </a:pPr>
            <a:r>
              <a:rPr lang="en-US" sz="3200" i="1" dirty="0">
                <a:solidFill>
                  <a:srgbClr val="FFFF00"/>
                </a:solidFill>
                <a:latin typeface="Papyrus" pitchFamily="66" charset="0"/>
              </a:rPr>
              <a:t>What I Owe the Local Church</a:t>
            </a:r>
          </a:p>
        </p:txBody>
      </p:sp>
    </p:spTree>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descr="bible2">
            <a:extLst>
              <a:ext uri="{FF2B5EF4-FFF2-40B4-BE49-F238E27FC236}">
                <a16:creationId xmlns:a16="http://schemas.microsoft.com/office/drawing/2014/main" id="{D9832B03-A115-4C53-BD82-3B4C3E99B3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9B53A121-4173-4634-B26B-BD2E32DE5D97}"/>
              </a:ext>
            </a:extLst>
          </p:cNvPr>
          <p:cNvSpPr txBox="1">
            <a:spLocks noChangeArrowheads="1"/>
          </p:cNvSpPr>
          <p:nvPr/>
        </p:nvSpPr>
        <p:spPr>
          <a:xfrm>
            <a:off x="2514600" y="530225"/>
            <a:ext cx="6629400" cy="1470025"/>
          </a:xfrm>
          <a:prstGeom prst="rect">
            <a:avLst/>
          </a:prstGeom>
        </p:spPr>
        <p:txBody>
          <a:bodyPr/>
          <a:lstStyle/>
          <a:p>
            <a:pPr algn="ctr">
              <a:defRPr/>
            </a:pPr>
            <a:r>
              <a:rPr lang="en-US" sz="5400" b="1" kern="0" dirty="0">
                <a:solidFill>
                  <a:srgbClr val="FF3300"/>
                </a:solidFill>
                <a:effectLst>
                  <a:outerShdw blurRad="38100" dist="38100" dir="2700000" algn="tl">
                    <a:srgbClr val="000000">
                      <a:alpha val="43137"/>
                    </a:srgbClr>
                  </a:outerShdw>
                </a:effectLst>
                <a:latin typeface="Papyrus" pitchFamily="66" charset="0"/>
                <a:ea typeface="+mj-ea"/>
                <a:cs typeface="+mj-cs"/>
              </a:rPr>
              <a:t>The Local Church</a:t>
            </a:r>
          </a:p>
          <a:p>
            <a:pPr algn="ctr">
              <a:defRPr/>
            </a:pPr>
            <a:r>
              <a:rPr lang="en-US" sz="5400" b="1" kern="0" dirty="0">
                <a:solidFill>
                  <a:srgbClr val="FF3300"/>
                </a:solidFill>
                <a:effectLst>
                  <a:outerShdw blurRad="38100" dist="38100" dir="2700000" algn="tl">
                    <a:srgbClr val="000000">
                      <a:alpha val="43137"/>
                    </a:srgbClr>
                  </a:outerShdw>
                </a:effectLst>
                <a:latin typeface="Papyrus" pitchFamily="66" charset="0"/>
                <a:ea typeface="+mj-ea"/>
                <a:cs typeface="+mj-cs"/>
              </a:rPr>
              <a:t>&amp; My Responsibility</a:t>
            </a:r>
          </a:p>
        </p:txBody>
      </p:sp>
      <p:sp>
        <p:nvSpPr>
          <p:cNvPr id="27652" name="Line 5">
            <a:extLst>
              <a:ext uri="{FF2B5EF4-FFF2-40B4-BE49-F238E27FC236}">
                <a16:creationId xmlns:a16="http://schemas.microsoft.com/office/drawing/2014/main" id="{6D2E1ADB-3F21-42FC-8FA3-85E91892CF12}"/>
              </a:ext>
            </a:extLst>
          </p:cNvPr>
          <p:cNvSpPr>
            <a:spLocks noChangeShapeType="1"/>
          </p:cNvSpPr>
          <p:nvPr/>
        </p:nvSpPr>
        <p:spPr bwMode="auto">
          <a:xfrm>
            <a:off x="2971800" y="304800"/>
            <a:ext cx="57150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53" name="Line 6">
            <a:extLst>
              <a:ext uri="{FF2B5EF4-FFF2-40B4-BE49-F238E27FC236}">
                <a16:creationId xmlns:a16="http://schemas.microsoft.com/office/drawing/2014/main" id="{71884512-3742-4F02-B167-5E9E7D686AF1}"/>
              </a:ext>
            </a:extLst>
          </p:cNvPr>
          <p:cNvSpPr>
            <a:spLocks noChangeShapeType="1"/>
          </p:cNvSpPr>
          <p:nvPr/>
        </p:nvSpPr>
        <p:spPr bwMode="auto">
          <a:xfrm>
            <a:off x="2971800" y="2286000"/>
            <a:ext cx="57150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 name="Rectangle 4">
            <a:extLst>
              <a:ext uri="{FF2B5EF4-FFF2-40B4-BE49-F238E27FC236}">
                <a16:creationId xmlns:a16="http://schemas.microsoft.com/office/drawing/2014/main" id="{284ADE15-BFFC-4782-85B8-73CAA0DD72D4}"/>
              </a:ext>
            </a:extLst>
          </p:cNvPr>
          <p:cNvSpPr>
            <a:spLocks noChangeArrowheads="1"/>
          </p:cNvSpPr>
          <p:nvPr/>
        </p:nvSpPr>
        <p:spPr bwMode="auto">
          <a:xfrm>
            <a:off x="2743200" y="2667000"/>
            <a:ext cx="6400800" cy="10668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indent="-1028700" algn="ctr">
              <a:buFont typeface="+mj-lt"/>
              <a:buAutoNum type="romanUcPeriod"/>
              <a:defRPr/>
            </a:pPr>
            <a:r>
              <a:rPr lang="en-US" sz="4000" dirty="0">
                <a:solidFill>
                  <a:schemeClr val="bg1"/>
                </a:solidFill>
                <a:latin typeface="Papyrus" pitchFamily="66" charset="0"/>
              </a:rPr>
              <a:t>Membership</a:t>
            </a:r>
          </a:p>
        </p:txBody>
      </p:sp>
      <p:sp>
        <p:nvSpPr>
          <p:cNvPr id="9" name="Rectangle 4">
            <a:extLst>
              <a:ext uri="{FF2B5EF4-FFF2-40B4-BE49-F238E27FC236}">
                <a16:creationId xmlns:a16="http://schemas.microsoft.com/office/drawing/2014/main" id="{B37D9ECC-30F5-4FA2-B9C0-1286F0CE6E0F}"/>
              </a:ext>
            </a:extLst>
          </p:cNvPr>
          <p:cNvSpPr>
            <a:spLocks noChangeArrowheads="1"/>
          </p:cNvSpPr>
          <p:nvPr/>
        </p:nvSpPr>
        <p:spPr bwMode="auto">
          <a:xfrm>
            <a:off x="2743200" y="4038600"/>
            <a:ext cx="6400800" cy="10668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indent="-1028700" algn="ctr">
              <a:buFont typeface="+mj-lt"/>
              <a:buAutoNum type="romanUcPeriod" startAt="2"/>
              <a:defRPr/>
            </a:pPr>
            <a:r>
              <a:rPr lang="en-US" sz="4000" dirty="0">
                <a:solidFill>
                  <a:schemeClr val="bg1"/>
                </a:solidFill>
                <a:latin typeface="Papyrus" pitchFamily="66" charset="0"/>
              </a:rPr>
              <a:t>Responsibility</a:t>
            </a:r>
          </a:p>
        </p:txBody>
      </p:sp>
      <p:sp>
        <p:nvSpPr>
          <p:cNvPr id="10" name="Rectangle 4">
            <a:extLst>
              <a:ext uri="{FF2B5EF4-FFF2-40B4-BE49-F238E27FC236}">
                <a16:creationId xmlns:a16="http://schemas.microsoft.com/office/drawing/2014/main" id="{FC1FB905-CDB8-45AF-86CE-520C86A86E2A}"/>
              </a:ext>
            </a:extLst>
          </p:cNvPr>
          <p:cNvSpPr>
            <a:spLocks noChangeArrowheads="1"/>
          </p:cNvSpPr>
          <p:nvPr/>
        </p:nvSpPr>
        <p:spPr bwMode="auto">
          <a:xfrm>
            <a:off x="2743200" y="5410200"/>
            <a:ext cx="6400800" cy="10668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indent="-1028700" algn="ctr">
              <a:buFont typeface="+mj-lt"/>
              <a:buAutoNum type="romanUcPeriod" startAt="3"/>
              <a:defRPr/>
            </a:pPr>
            <a:r>
              <a:rPr lang="en-US" sz="4000" dirty="0">
                <a:solidFill>
                  <a:schemeClr val="bg1"/>
                </a:solidFill>
                <a:latin typeface="Papyrus" pitchFamily="66" charset="0"/>
              </a:rPr>
              <a:t>Choosing</a:t>
            </a:r>
          </a:p>
        </p:txBody>
      </p:sp>
    </p:spTree>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a:extLst>
              <a:ext uri="{FF2B5EF4-FFF2-40B4-BE49-F238E27FC236}">
                <a16:creationId xmlns:a16="http://schemas.microsoft.com/office/drawing/2014/main" id="{E9E5A0A7-9FA4-4A77-A5C6-D28827D7E1FD}"/>
              </a:ext>
            </a:extLst>
          </p:cNvPr>
          <p:cNvSpPr>
            <a:spLocks noGrp="1" noChangeArrowheads="1"/>
          </p:cNvSpPr>
          <p:nvPr>
            <p:ph type="body" idx="1"/>
          </p:nvPr>
        </p:nvSpPr>
        <p:spPr>
          <a:xfrm>
            <a:off x="2667000" y="1981200"/>
            <a:ext cx="6477000" cy="4648200"/>
          </a:xfrm>
        </p:spPr>
        <p:txBody>
          <a:bodyPr/>
          <a:lstStyle/>
          <a:p>
            <a:pPr marL="514350" indent="-514350" eaLnBrk="1" hangingPunct="1">
              <a:buFontTx/>
              <a:buAutoNum type="alphaUcPeriod"/>
            </a:pPr>
            <a:r>
              <a:rPr lang="en-US" altLang="en-US" b="1" dirty="0"/>
              <a:t>We all do</a:t>
            </a:r>
          </a:p>
          <a:p>
            <a:pPr marL="914400" lvl="1" indent="-514350" eaLnBrk="1" hangingPunct="1">
              <a:spcBef>
                <a:spcPts val="0"/>
              </a:spcBef>
              <a:buFont typeface="+mj-lt"/>
              <a:buAutoNum type="arabicPeriod"/>
            </a:pPr>
            <a:r>
              <a:rPr lang="en-US" altLang="en-US" sz="2400" i="1" dirty="0"/>
              <a:t>One any of us are in now is imperfect</a:t>
            </a:r>
          </a:p>
          <a:p>
            <a:pPr marL="914400" lvl="1" indent="-514350" eaLnBrk="1" hangingPunct="1">
              <a:spcBef>
                <a:spcPts val="0"/>
              </a:spcBef>
              <a:buFont typeface="+mj-lt"/>
              <a:buAutoNum type="arabicPeriod"/>
            </a:pPr>
            <a:r>
              <a:rPr lang="en-US" altLang="en-US" sz="2400" i="1" dirty="0"/>
              <a:t>If decides to go – it will be imperfect</a:t>
            </a:r>
          </a:p>
          <a:p>
            <a:pPr marL="914400" lvl="1" indent="-514350" eaLnBrk="1" hangingPunct="1">
              <a:spcBef>
                <a:spcPts val="0"/>
              </a:spcBef>
              <a:buFont typeface="+mj-lt"/>
              <a:buAutoNum type="arabicPeriod"/>
            </a:pPr>
            <a:r>
              <a:rPr lang="en-US" altLang="en-US" sz="2400" i="1" dirty="0"/>
              <a:t>If decides to stay – it will be imperfect</a:t>
            </a:r>
          </a:p>
          <a:p>
            <a:pPr marL="914400" lvl="1" indent="-514350" eaLnBrk="1" hangingPunct="1">
              <a:spcBef>
                <a:spcPts val="0"/>
              </a:spcBef>
              <a:buFont typeface="+mj-lt"/>
              <a:buAutoNum type="arabicPeriod"/>
            </a:pPr>
            <a:r>
              <a:rPr lang="en-US" altLang="en-US" sz="2400" i="1" dirty="0"/>
              <a:t>“All churches have problem” – is like “all marriages have problems”</a:t>
            </a:r>
          </a:p>
          <a:p>
            <a:pPr marL="1314450" lvl="2" indent="-514350" eaLnBrk="1" hangingPunct="1">
              <a:spcBef>
                <a:spcPts val="0"/>
              </a:spcBef>
              <a:buFont typeface="Wingdings" panose="05000000000000000000" pitchFamily="2" charset="2"/>
              <a:buChar char="§"/>
            </a:pPr>
            <a:r>
              <a:rPr lang="en-US" altLang="en-US" sz="2000" dirty="0"/>
              <a:t>Some minor issues –</a:t>
            </a:r>
          </a:p>
          <a:p>
            <a:pPr marL="1314450" lvl="2" indent="-514350" eaLnBrk="1" hangingPunct="1">
              <a:spcBef>
                <a:spcPts val="0"/>
              </a:spcBef>
              <a:buFont typeface="Wingdings" panose="05000000000000000000" pitchFamily="2" charset="2"/>
              <a:buChar char="§"/>
            </a:pPr>
            <a:r>
              <a:rPr lang="en-US" altLang="en-US" sz="2000" dirty="0"/>
              <a:t>Some on verge of coming apart - </a:t>
            </a:r>
          </a:p>
          <a:p>
            <a:pPr marL="514350" indent="-514350" eaLnBrk="1" hangingPunct="1"/>
            <a:endParaRPr lang="en-US" altLang="en-US" dirty="0"/>
          </a:p>
        </p:txBody>
      </p:sp>
      <p:pic>
        <p:nvPicPr>
          <p:cNvPr id="26627" name="Picture 5" descr="bible2">
            <a:extLst>
              <a:ext uri="{FF2B5EF4-FFF2-40B4-BE49-F238E27FC236}">
                <a16:creationId xmlns:a16="http://schemas.microsoft.com/office/drawing/2014/main" id="{4E3A8B58-B2EA-4C31-BDAD-8E3D075522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a:extLst>
              <a:ext uri="{FF2B5EF4-FFF2-40B4-BE49-F238E27FC236}">
                <a16:creationId xmlns:a16="http://schemas.microsoft.com/office/drawing/2014/main" id="{77FBDD83-412B-4D69-BC19-6C8977AF4175}"/>
              </a:ext>
            </a:extLst>
          </p:cNvPr>
          <p:cNvSpPr>
            <a:spLocks noChangeArrowheads="1"/>
          </p:cNvSpPr>
          <p:nvPr/>
        </p:nvSpPr>
        <p:spPr bwMode="auto">
          <a:xfrm>
            <a:off x="2667000" y="76200"/>
            <a:ext cx="6248400" cy="17526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indent="-1028700" algn="ctr">
              <a:buFont typeface="+mj-lt"/>
              <a:buAutoNum type="romanUcPeriod" startAt="3"/>
              <a:defRPr/>
            </a:pPr>
            <a:r>
              <a:rPr lang="en-US" sz="4000" dirty="0">
                <a:solidFill>
                  <a:schemeClr val="bg1"/>
                </a:solidFill>
                <a:latin typeface="Papyrus" pitchFamily="66" charset="0"/>
              </a:rPr>
              <a:t>Choosing</a:t>
            </a:r>
          </a:p>
          <a:p>
            <a:pPr marL="1028700" indent="-1028700" algn="ctr">
              <a:defRPr/>
            </a:pPr>
            <a:r>
              <a:rPr lang="en-US" sz="3200" i="1" dirty="0">
                <a:solidFill>
                  <a:srgbClr val="FFFF00"/>
                </a:solidFill>
                <a:latin typeface="Papyrus" pitchFamily="66" charset="0"/>
              </a:rPr>
              <a:t>Can I worship in an </a:t>
            </a:r>
          </a:p>
          <a:p>
            <a:pPr marL="1028700" indent="-1028700" algn="ctr">
              <a:defRPr/>
            </a:pPr>
            <a:r>
              <a:rPr lang="en-US" sz="3200" i="1" dirty="0">
                <a:solidFill>
                  <a:srgbClr val="FFFF00"/>
                </a:solidFill>
                <a:latin typeface="Papyrus" pitchFamily="66" charset="0"/>
              </a:rPr>
              <a:t>Imperfect church?</a:t>
            </a:r>
          </a:p>
        </p:txBody>
      </p:sp>
    </p:spTree>
    <p:extLst>
      <p:ext uri="{BB962C8B-B14F-4D97-AF65-F5344CB8AC3E}">
        <p14:creationId xmlns:p14="http://schemas.microsoft.com/office/powerpoint/2010/main" val="2670544714"/>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1000"/>
                                        <p:tgtEl>
                                          <p:spTgt spid="14339">
                                            <p:txEl>
                                              <p:pRg st="0" end="0"/>
                                            </p:txEl>
                                          </p:spTgt>
                                        </p:tgtEl>
                                      </p:cBhvr>
                                    </p:animEffect>
                                    <p:anim calcmode="lin" valueType="num">
                                      <p:cBhvr>
                                        <p:cTn id="8" dur="10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9">
                                            <p:txEl>
                                              <p:pRg st="1" end="1"/>
                                            </p:txEl>
                                          </p:spTgt>
                                        </p:tgtEl>
                                        <p:attrNameLst>
                                          <p:attrName>style.visibility</p:attrName>
                                        </p:attrNameLst>
                                      </p:cBhvr>
                                      <p:to>
                                        <p:strVal val="visible"/>
                                      </p:to>
                                    </p:set>
                                    <p:animEffect transition="in" filter="fade">
                                      <p:cBhvr>
                                        <p:cTn id="14" dur="1000"/>
                                        <p:tgtEl>
                                          <p:spTgt spid="14339">
                                            <p:txEl>
                                              <p:pRg st="1" end="1"/>
                                            </p:txEl>
                                          </p:spTgt>
                                        </p:tgtEl>
                                      </p:cBhvr>
                                    </p:animEffect>
                                    <p:anim calcmode="lin" valueType="num">
                                      <p:cBhvr>
                                        <p:cTn id="15" dur="10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33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339">
                                            <p:txEl>
                                              <p:pRg st="2" end="2"/>
                                            </p:txEl>
                                          </p:spTgt>
                                        </p:tgtEl>
                                        <p:attrNameLst>
                                          <p:attrName>style.visibility</p:attrName>
                                        </p:attrNameLst>
                                      </p:cBhvr>
                                      <p:to>
                                        <p:strVal val="visible"/>
                                      </p:to>
                                    </p:set>
                                    <p:animEffect transition="in" filter="fade">
                                      <p:cBhvr>
                                        <p:cTn id="21" dur="1000"/>
                                        <p:tgtEl>
                                          <p:spTgt spid="14339">
                                            <p:txEl>
                                              <p:pRg st="2" end="2"/>
                                            </p:txEl>
                                          </p:spTgt>
                                        </p:tgtEl>
                                      </p:cBhvr>
                                    </p:animEffect>
                                    <p:anim calcmode="lin" valueType="num">
                                      <p:cBhvr>
                                        <p:cTn id="22"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33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339">
                                            <p:txEl>
                                              <p:pRg st="3" end="3"/>
                                            </p:txEl>
                                          </p:spTgt>
                                        </p:tgtEl>
                                        <p:attrNameLst>
                                          <p:attrName>style.visibility</p:attrName>
                                        </p:attrNameLst>
                                      </p:cBhvr>
                                      <p:to>
                                        <p:strVal val="visible"/>
                                      </p:to>
                                    </p:set>
                                    <p:animEffect transition="in" filter="fade">
                                      <p:cBhvr>
                                        <p:cTn id="28" dur="1000"/>
                                        <p:tgtEl>
                                          <p:spTgt spid="14339">
                                            <p:txEl>
                                              <p:pRg st="3" end="3"/>
                                            </p:txEl>
                                          </p:spTgt>
                                        </p:tgtEl>
                                      </p:cBhvr>
                                    </p:animEffect>
                                    <p:anim calcmode="lin" valueType="num">
                                      <p:cBhvr>
                                        <p:cTn id="29" dur="1000" fill="hold"/>
                                        <p:tgtEl>
                                          <p:spTgt spid="1433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433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339">
                                            <p:txEl>
                                              <p:pRg st="4" end="4"/>
                                            </p:txEl>
                                          </p:spTgt>
                                        </p:tgtEl>
                                        <p:attrNameLst>
                                          <p:attrName>style.visibility</p:attrName>
                                        </p:attrNameLst>
                                      </p:cBhvr>
                                      <p:to>
                                        <p:strVal val="visible"/>
                                      </p:to>
                                    </p:set>
                                    <p:animEffect transition="in" filter="fade">
                                      <p:cBhvr>
                                        <p:cTn id="35" dur="1000"/>
                                        <p:tgtEl>
                                          <p:spTgt spid="14339">
                                            <p:txEl>
                                              <p:pRg st="4" end="4"/>
                                            </p:txEl>
                                          </p:spTgt>
                                        </p:tgtEl>
                                      </p:cBhvr>
                                    </p:animEffect>
                                    <p:anim calcmode="lin" valueType="num">
                                      <p:cBhvr>
                                        <p:cTn id="36" dur="10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433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4339">
                                            <p:txEl>
                                              <p:pRg st="5" end="5"/>
                                            </p:txEl>
                                          </p:spTgt>
                                        </p:tgtEl>
                                        <p:attrNameLst>
                                          <p:attrName>style.visibility</p:attrName>
                                        </p:attrNameLst>
                                      </p:cBhvr>
                                      <p:to>
                                        <p:strVal val="visible"/>
                                      </p:to>
                                    </p:set>
                                    <p:animEffect transition="in" filter="fade">
                                      <p:cBhvr>
                                        <p:cTn id="42" dur="1000"/>
                                        <p:tgtEl>
                                          <p:spTgt spid="14339">
                                            <p:txEl>
                                              <p:pRg st="5" end="5"/>
                                            </p:txEl>
                                          </p:spTgt>
                                        </p:tgtEl>
                                      </p:cBhvr>
                                    </p:animEffect>
                                    <p:anim calcmode="lin" valueType="num">
                                      <p:cBhvr>
                                        <p:cTn id="43" dur="1000" fill="hold"/>
                                        <p:tgtEl>
                                          <p:spTgt spid="14339">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433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4339">
                                            <p:txEl>
                                              <p:pRg st="6" end="6"/>
                                            </p:txEl>
                                          </p:spTgt>
                                        </p:tgtEl>
                                        <p:attrNameLst>
                                          <p:attrName>style.visibility</p:attrName>
                                        </p:attrNameLst>
                                      </p:cBhvr>
                                      <p:to>
                                        <p:strVal val="visible"/>
                                      </p:to>
                                    </p:set>
                                    <p:animEffect transition="in" filter="fade">
                                      <p:cBhvr>
                                        <p:cTn id="49" dur="1000"/>
                                        <p:tgtEl>
                                          <p:spTgt spid="14339">
                                            <p:txEl>
                                              <p:pRg st="6" end="6"/>
                                            </p:txEl>
                                          </p:spTgt>
                                        </p:tgtEl>
                                      </p:cBhvr>
                                    </p:animEffect>
                                    <p:anim calcmode="lin" valueType="num">
                                      <p:cBhvr>
                                        <p:cTn id="50" dur="1000" fill="hold"/>
                                        <p:tgtEl>
                                          <p:spTgt spid="14339">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433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a:extLst>
              <a:ext uri="{FF2B5EF4-FFF2-40B4-BE49-F238E27FC236}">
                <a16:creationId xmlns:a16="http://schemas.microsoft.com/office/drawing/2014/main" id="{E9E5A0A7-9FA4-4A77-A5C6-D28827D7E1FD}"/>
              </a:ext>
            </a:extLst>
          </p:cNvPr>
          <p:cNvSpPr>
            <a:spLocks noGrp="1" noChangeArrowheads="1"/>
          </p:cNvSpPr>
          <p:nvPr>
            <p:ph type="body" idx="1"/>
          </p:nvPr>
        </p:nvSpPr>
        <p:spPr>
          <a:xfrm>
            <a:off x="2667000" y="1981200"/>
            <a:ext cx="6477000" cy="4648200"/>
          </a:xfrm>
        </p:spPr>
        <p:txBody>
          <a:bodyPr/>
          <a:lstStyle/>
          <a:p>
            <a:pPr marL="514350" indent="-514350" eaLnBrk="1" hangingPunct="1">
              <a:buFontTx/>
              <a:buAutoNum type="alphaUcPeriod"/>
            </a:pPr>
            <a:r>
              <a:rPr lang="en-US" altLang="en-US" b="1" dirty="0"/>
              <a:t>We all do</a:t>
            </a:r>
          </a:p>
          <a:p>
            <a:pPr marL="514350" indent="-514350" eaLnBrk="1" hangingPunct="1">
              <a:buFontTx/>
              <a:buAutoNum type="alphaUcPeriod"/>
            </a:pPr>
            <a:r>
              <a:rPr lang="en-US" altLang="en-US" b="1" dirty="0"/>
              <a:t>Principles to answer the Q:</a:t>
            </a:r>
          </a:p>
          <a:p>
            <a:pPr marL="800100" lvl="2" indent="0" eaLnBrk="1" hangingPunct="1">
              <a:buNone/>
            </a:pPr>
            <a:r>
              <a:rPr lang="en-US" altLang="en-US" dirty="0"/>
              <a:t>Question: what about worshiping with churches that:</a:t>
            </a:r>
          </a:p>
          <a:p>
            <a:pPr lvl="2" indent="-342900" eaLnBrk="1" hangingPunct="1"/>
            <a:r>
              <a:rPr lang="en-US" altLang="en-US" dirty="0"/>
              <a:t>Liberal / institutional practices?</a:t>
            </a:r>
          </a:p>
          <a:p>
            <a:pPr lvl="2" indent="-342900" eaLnBrk="1" hangingPunct="1"/>
            <a:r>
              <a:rPr lang="en-US" altLang="en-US" dirty="0"/>
              <a:t>Unscriptural elders?</a:t>
            </a:r>
          </a:p>
          <a:p>
            <a:pPr lvl="2" indent="-342900" eaLnBrk="1" hangingPunct="1"/>
            <a:r>
              <a:rPr lang="en-US" altLang="en-US" dirty="0"/>
              <a:t>Fellowship those continue in sin?</a:t>
            </a:r>
          </a:p>
        </p:txBody>
      </p:sp>
      <p:pic>
        <p:nvPicPr>
          <p:cNvPr id="26627" name="Picture 5" descr="bible2">
            <a:extLst>
              <a:ext uri="{FF2B5EF4-FFF2-40B4-BE49-F238E27FC236}">
                <a16:creationId xmlns:a16="http://schemas.microsoft.com/office/drawing/2014/main" id="{4E3A8B58-B2EA-4C31-BDAD-8E3D075522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a:extLst>
              <a:ext uri="{FF2B5EF4-FFF2-40B4-BE49-F238E27FC236}">
                <a16:creationId xmlns:a16="http://schemas.microsoft.com/office/drawing/2014/main" id="{77FBDD83-412B-4D69-BC19-6C8977AF4175}"/>
              </a:ext>
            </a:extLst>
          </p:cNvPr>
          <p:cNvSpPr>
            <a:spLocks noChangeArrowheads="1"/>
          </p:cNvSpPr>
          <p:nvPr/>
        </p:nvSpPr>
        <p:spPr bwMode="auto">
          <a:xfrm>
            <a:off x="2667000" y="76200"/>
            <a:ext cx="6248400" cy="17526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indent="-1028700" algn="ctr">
              <a:buFont typeface="+mj-lt"/>
              <a:buAutoNum type="romanUcPeriod" startAt="3"/>
              <a:defRPr/>
            </a:pPr>
            <a:r>
              <a:rPr lang="en-US" sz="4000" dirty="0">
                <a:solidFill>
                  <a:schemeClr val="bg1"/>
                </a:solidFill>
                <a:latin typeface="Papyrus" pitchFamily="66" charset="0"/>
              </a:rPr>
              <a:t>Choosing</a:t>
            </a:r>
          </a:p>
          <a:p>
            <a:pPr marL="1028700" indent="-1028700" algn="ctr">
              <a:defRPr/>
            </a:pPr>
            <a:r>
              <a:rPr lang="en-US" sz="3200" i="1" dirty="0">
                <a:solidFill>
                  <a:srgbClr val="FFFF00"/>
                </a:solidFill>
                <a:latin typeface="Papyrus" pitchFamily="66" charset="0"/>
              </a:rPr>
              <a:t>Can I worship in an </a:t>
            </a:r>
          </a:p>
          <a:p>
            <a:pPr marL="1028700" indent="-1028700" algn="ctr">
              <a:defRPr/>
            </a:pPr>
            <a:r>
              <a:rPr lang="en-US" sz="3200" i="1" dirty="0">
                <a:solidFill>
                  <a:srgbClr val="FFFF00"/>
                </a:solidFill>
                <a:latin typeface="Papyrus" pitchFamily="66" charset="0"/>
              </a:rPr>
              <a:t>Imperfect church?</a:t>
            </a:r>
          </a:p>
        </p:txBody>
      </p:sp>
    </p:spTree>
    <p:extLst>
      <p:ext uri="{BB962C8B-B14F-4D97-AF65-F5344CB8AC3E}">
        <p14:creationId xmlns:p14="http://schemas.microsoft.com/office/powerpoint/2010/main" val="181195952"/>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339">
                                            <p:txEl>
                                              <p:pRg st="2" end="2"/>
                                            </p:txEl>
                                          </p:spTgt>
                                        </p:tgtEl>
                                        <p:attrNameLst>
                                          <p:attrName>style.visibility</p:attrName>
                                        </p:attrNameLst>
                                      </p:cBhvr>
                                      <p:to>
                                        <p:strVal val="visible"/>
                                      </p:to>
                                    </p:set>
                                    <p:animEffect transition="in" filter="fade">
                                      <p:cBhvr>
                                        <p:cTn id="7" dur="1000"/>
                                        <p:tgtEl>
                                          <p:spTgt spid="14339">
                                            <p:txEl>
                                              <p:pRg st="2" end="2"/>
                                            </p:txEl>
                                          </p:spTgt>
                                        </p:tgtEl>
                                      </p:cBhvr>
                                    </p:animEffect>
                                    <p:anim calcmode="lin" valueType="num">
                                      <p:cBhvr>
                                        <p:cTn id="8"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339">
                                            <p:txEl>
                                              <p:pRg st="3" end="3"/>
                                            </p:txEl>
                                          </p:spTgt>
                                        </p:tgtEl>
                                        <p:attrNameLst>
                                          <p:attrName>style.visibility</p:attrName>
                                        </p:attrNameLst>
                                      </p:cBhvr>
                                      <p:to>
                                        <p:strVal val="visible"/>
                                      </p:to>
                                    </p:set>
                                    <p:animEffect transition="in" filter="fade">
                                      <p:cBhvr>
                                        <p:cTn id="12" dur="1000"/>
                                        <p:tgtEl>
                                          <p:spTgt spid="14339">
                                            <p:txEl>
                                              <p:pRg st="3" end="3"/>
                                            </p:txEl>
                                          </p:spTgt>
                                        </p:tgtEl>
                                      </p:cBhvr>
                                    </p:animEffect>
                                    <p:anim calcmode="lin" valueType="num">
                                      <p:cBhvr>
                                        <p:cTn id="13" dur="1000" fill="hold"/>
                                        <p:tgtEl>
                                          <p:spTgt spid="14339">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14339">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339">
                                            <p:txEl>
                                              <p:pRg st="4" end="4"/>
                                            </p:txEl>
                                          </p:spTgt>
                                        </p:tgtEl>
                                        <p:attrNameLst>
                                          <p:attrName>style.visibility</p:attrName>
                                        </p:attrNameLst>
                                      </p:cBhvr>
                                      <p:to>
                                        <p:strVal val="visible"/>
                                      </p:to>
                                    </p:set>
                                    <p:animEffect transition="in" filter="fade">
                                      <p:cBhvr>
                                        <p:cTn id="17" dur="1000"/>
                                        <p:tgtEl>
                                          <p:spTgt spid="14339">
                                            <p:txEl>
                                              <p:pRg st="4" end="4"/>
                                            </p:txEl>
                                          </p:spTgt>
                                        </p:tgtEl>
                                      </p:cBhvr>
                                    </p:animEffect>
                                    <p:anim calcmode="lin" valueType="num">
                                      <p:cBhvr>
                                        <p:cTn id="18" dur="10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14339">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4339">
                                            <p:txEl>
                                              <p:pRg st="5" end="5"/>
                                            </p:txEl>
                                          </p:spTgt>
                                        </p:tgtEl>
                                        <p:attrNameLst>
                                          <p:attrName>style.visibility</p:attrName>
                                        </p:attrNameLst>
                                      </p:cBhvr>
                                      <p:to>
                                        <p:strVal val="visible"/>
                                      </p:to>
                                    </p:set>
                                    <p:animEffect transition="in" filter="fade">
                                      <p:cBhvr>
                                        <p:cTn id="22" dur="1000"/>
                                        <p:tgtEl>
                                          <p:spTgt spid="14339">
                                            <p:txEl>
                                              <p:pRg st="5" end="5"/>
                                            </p:txEl>
                                          </p:spTgt>
                                        </p:tgtEl>
                                      </p:cBhvr>
                                    </p:animEffect>
                                    <p:anim calcmode="lin" valueType="num">
                                      <p:cBhvr>
                                        <p:cTn id="23" dur="1000" fill="hold"/>
                                        <p:tgtEl>
                                          <p:spTgt spid="14339">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1433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a:extLst>
              <a:ext uri="{FF2B5EF4-FFF2-40B4-BE49-F238E27FC236}">
                <a16:creationId xmlns:a16="http://schemas.microsoft.com/office/drawing/2014/main" id="{E9E5A0A7-9FA4-4A77-A5C6-D28827D7E1FD}"/>
              </a:ext>
            </a:extLst>
          </p:cNvPr>
          <p:cNvSpPr>
            <a:spLocks noGrp="1" noChangeArrowheads="1"/>
          </p:cNvSpPr>
          <p:nvPr>
            <p:ph type="body" idx="1"/>
          </p:nvPr>
        </p:nvSpPr>
        <p:spPr>
          <a:xfrm>
            <a:off x="2667000" y="1981200"/>
            <a:ext cx="6477000" cy="4648200"/>
          </a:xfrm>
        </p:spPr>
        <p:txBody>
          <a:bodyPr/>
          <a:lstStyle/>
          <a:p>
            <a:pPr marL="514350" indent="-514350" eaLnBrk="1" hangingPunct="1">
              <a:buFontTx/>
              <a:buAutoNum type="alphaUcPeriod"/>
            </a:pPr>
            <a:r>
              <a:rPr lang="en-US" altLang="en-US" b="1" dirty="0"/>
              <a:t>We all do</a:t>
            </a:r>
          </a:p>
          <a:p>
            <a:pPr marL="514350" indent="-514350" eaLnBrk="1" hangingPunct="1">
              <a:buFontTx/>
              <a:buAutoNum type="alphaUcPeriod"/>
            </a:pPr>
            <a:r>
              <a:rPr lang="en-US" altLang="en-US" b="1" dirty="0"/>
              <a:t>Principles to answer the Q:</a:t>
            </a:r>
          </a:p>
          <a:p>
            <a:pPr marL="914400" lvl="1" indent="-514350" eaLnBrk="1" hangingPunct="1">
              <a:spcBef>
                <a:spcPts val="0"/>
              </a:spcBef>
              <a:buFont typeface="+mj-lt"/>
              <a:buAutoNum type="arabicPeriod"/>
            </a:pPr>
            <a:r>
              <a:rPr lang="en-US" altLang="en-US" sz="2400" i="1" dirty="0"/>
              <a:t>Violate my conscience (Rom. 14:23)?</a:t>
            </a:r>
          </a:p>
          <a:p>
            <a:pPr marL="914400" lvl="1" indent="-514350" eaLnBrk="1" hangingPunct="1">
              <a:spcBef>
                <a:spcPts val="0"/>
              </a:spcBef>
              <a:buFont typeface="+mj-lt"/>
              <a:buAutoNum type="arabicPeriod"/>
            </a:pPr>
            <a:r>
              <a:rPr lang="en-US" altLang="en-US" sz="2400" i="1" dirty="0"/>
              <a:t>Practice – makes me participate?</a:t>
            </a:r>
          </a:p>
          <a:p>
            <a:pPr marL="1314450" lvl="2" indent="-514350" eaLnBrk="1" hangingPunct="1">
              <a:spcBef>
                <a:spcPts val="0"/>
              </a:spcBef>
            </a:pPr>
            <a:r>
              <a:rPr lang="en-US" altLang="en-US" sz="2000" dirty="0"/>
              <a:t>Instrument in assembly?</a:t>
            </a:r>
          </a:p>
          <a:p>
            <a:pPr marL="1314450" lvl="2" indent="-514350" eaLnBrk="1" hangingPunct="1">
              <a:spcBef>
                <a:spcPts val="0"/>
              </a:spcBef>
            </a:pPr>
            <a:r>
              <a:rPr lang="en-US" altLang="en-US" sz="2000" dirty="0"/>
              <a:t>Hum during worship?</a:t>
            </a:r>
          </a:p>
          <a:p>
            <a:pPr marL="1314450" lvl="2" indent="-514350" eaLnBrk="1" hangingPunct="1">
              <a:spcBef>
                <a:spcPts val="0"/>
              </a:spcBef>
            </a:pPr>
            <a:r>
              <a:rPr lang="en-US" altLang="en-US" sz="2000" dirty="0"/>
              <a:t>Support out of treasury? (Org / Error)</a:t>
            </a:r>
          </a:p>
          <a:p>
            <a:pPr marL="1314450" lvl="2" indent="-514350" eaLnBrk="1" hangingPunct="1">
              <a:spcBef>
                <a:spcPts val="0"/>
              </a:spcBef>
            </a:pPr>
            <a:r>
              <a:rPr lang="en-US" altLang="en-US" sz="2000" dirty="0"/>
              <a:t>Fellowship in sin (Eph. 5:11)?</a:t>
            </a:r>
          </a:p>
          <a:p>
            <a:pPr marL="514350" indent="-514350" eaLnBrk="1" hangingPunct="1"/>
            <a:endParaRPr lang="en-US" altLang="en-US" dirty="0"/>
          </a:p>
        </p:txBody>
      </p:sp>
      <p:pic>
        <p:nvPicPr>
          <p:cNvPr id="26627" name="Picture 5" descr="bible2">
            <a:extLst>
              <a:ext uri="{FF2B5EF4-FFF2-40B4-BE49-F238E27FC236}">
                <a16:creationId xmlns:a16="http://schemas.microsoft.com/office/drawing/2014/main" id="{4E3A8B58-B2EA-4C31-BDAD-8E3D075522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a:extLst>
              <a:ext uri="{FF2B5EF4-FFF2-40B4-BE49-F238E27FC236}">
                <a16:creationId xmlns:a16="http://schemas.microsoft.com/office/drawing/2014/main" id="{77FBDD83-412B-4D69-BC19-6C8977AF4175}"/>
              </a:ext>
            </a:extLst>
          </p:cNvPr>
          <p:cNvSpPr>
            <a:spLocks noChangeArrowheads="1"/>
          </p:cNvSpPr>
          <p:nvPr/>
        </p:nvSpPr>
        <p:spPr bwMode="auto">
          <a:xfrm>
            <a:off x="2667000" y="76200"/>
            <a:ext cx="6248400" cy="17526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indent="-1028700" algn="ctr">
              <a:buFont typeface="+mj-lt"/>
              <a:buAutoNum type="romanUcPeriod" startAt="3"/>
              <a:defRPr/>
            </a:pPr>
            <a:r>
              <a:rPr lang="en-US" sz="4000" dirty="0">
                <a:solidFill>
                  <a:schemeClr val="bg1"/>
                </a:solidFill>
                <a:latin typeface="Papyrus" pitchFamily="66" charset="0"/>
              </a:rPr>
              <a:t>Choosing</a:t>
            </a:r>
          </a:p>
          <a:p>
            <a:pPr marL="1028700" indent="-1028700" algn="ctr">
              <a:defRPr/>
            </a:pPr>
            <a:r>
              <a:rPr lang="en-US" sz="3200" i="1" dirty="0">
                <a:solidFill>
                  <a:srgbClr val="FFFF00"/>
                </a:solidFill>
                <a:latin typeface="Papyrus" pitchFamily="66" charset="0"/>
              </a:rPr>
              <a:t>Can I worship in an </a:t>
            </a:r>
          </a:p>
          <a:p>
            <a:pPr marL="1028700" indent="-1028700" algn="ctr">
              <a:defRPr/>
            </a:pPr>
            <a:r>
              <a:rPr lang="en-US" sz="3200" i="1" dirty="0">
                <a:solidFill>
                  <a:srgbClr val="FFFF00"/>
                </a:solidFill>
                <a:latin typeface="Papyrus" pitchFamily="66" charset="0"/>
              </a:rPr>
              <a:t>Imperfect church?</a:t>
            </a:r>
          </a:p>
        </p:txBody>
      </p:sp>
    </p:spTree>
    <p:extLst>
      <p:ext uri="{BB962C8B-B14F-4D97-AF65-F5344CB8AC3E}">
        <p14:creationId xmlns:p14="http://schemas.microsoft.com/office/powerpoint/2010/main" val="1814016227"/>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339">
                                            <p:txEl>
                                              <p:pRg st="2" end="2"/>
                                            </p:txEl>
                                          </p:spTgt>
                                        </p:tgtEl>
                                        <p:attrNameLst>
                                          <p:attrName>style.visibility</p:attrName>
                                        </p:attrNameLst>
                                      </p:cBhvr>
                                      <p:to>
                                        <p:strVal val="visible"/>
                                      </p:to>
                                    </p:set>
                                    <p:animEffect transition="in" filter="fade">
                                      <p:cBhvr>
                                        <p:cTn id="7" dur="1000"/>
                                        <p:tgtEl>
                                          <p:spTgt spid="14339">
                                            <p:txEl>
                                              <p:pRg st="2" end="2"/>
                                            </p:txEl>
                                          </p:spTgt>
                                        </p:tgtEl>
                                      </p:cBhvr>
                                    </p:animEffect>
                                    <p:anim calcmode="lin" valueType="num">
                                      <p:cBhvr>
                                        <p:cTn id="8"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9">
                                            <p:txEl>
                                              <p:pRg st="3" end="3"/>
                                            </p:txEl>
                                          </p:spTgt>
                                        </p:tgtEl>
                                        <p:attrNameLst>
                                          <p:attrName>style.visibility</p:attrName>
                                        </p:attrNameLst>
                                      </p:cBhvr>
                                      <p:to>
                                        <p:strVal val="visible"/>
                                      </p:to>
                                    </p:set>
                                    <p:animEffect transition="in" filter="fade">
                                      <p:cBhvr>
                                        <p:cTn id="14" dur="1000"/>
                                        <p:tgtEl>
                                          <p:spTgt spid="14339">
                                            <p:txEl>
                                              <p:pRg st="3" end="3"/>
                                            </p:txEl>
                                          </p:spTgt>
                                        </p:tgtEl>
                                      </p:cBhvr>
                                    </p:animEffect>
                                    <p:anim calcmode="lin" valueType="num">
                                      <p:cBhvr>
                                        <p:cTn id="15" dur="1000" fill="hold"/>
                                        <p:tgtEl>
                                          <p:spTgt spid="14339">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1433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339">
                                            <p:txEl>
                                              <p:pRg st="4" end="4"/>
                                            </p:txEl>
                                          </p:spTgt>
                                        </p:tgtEl>
                                        <p:attrNameLst>
                                          <p:attrName>style.visibility</p:attrName>
                                        </p:attrNameLst>
                                      </p:cBhvr>
                                      <p:to>
                                        <p:strVal val="visible"/>
                                      </p:to>
                                    </p:set>
                                    <p:animEffect transition="in" filter="fade">
                                      <p:cBhvr>
                                        <p:cTn id="21" dur="1000"/>
                                        <p:tgtEl>
                                          <p:spTgt spid="14339">
                                            <p:txEl>
                                              <p:pRg st="4" end="4"/>
                                            </p:txEl>
                                          </p:spTgt>
                                        </p:tgtEl>
                                      </p:cBhvr>
                                    </p:animEffect>
                                    <p:anim calcmode="lin" valueType="num">
                                      <p:cBhvr>
                                        <p:cTn id="22" dur="10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433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339">
                                            <p:txEl>
                                              <p:pRg st="5" end="5"/>
                                            </p:txEl>
                                          </p:spTgt>
                                        </p:tgtEl>
                                        <p:attrNameLst>
                                          <p:attrName>style.visibility</p:attrName>
                                        </p:attrNameLst>
                                      </p:cBhvr>
                                      <p:to>
                                        <p:strVal val="visible"/>
                                      </p:to>
                                    </p:set>
                                    <p:animEffect transition="in" filter="fade">
                                      <p:cBhvr>
                                        <p:cTn id="28" dur="1000"/>
                                        <p:tgtEl>
                                          <p:spTgt spid="14339">
                                            <p:txEl>
                                              <p:pRg st="5" end="5"/>
                                            </p:txEl>
                                          </p:spTgt>
                                        </p:tgtEl>
                                      </p:cBhvr>
                                    </p:animEffect>
                                    <p:anim calcmode="lin" valueType="num">
                                      <p:cBhvr>
                                        <p:cTn id="29" dur="1000" fill="hold"/>
                                        <p:tgtEl>
                                          <p:spTgt spid="14339">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1433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339">
                                            <p:txEl>
                                              <p:pRg st="6" end="6"/>
                                            </p:txEl>
                                          </p:spTgt>
                                        </p:tgtEl>
                                        <p:attrNameLst>
                                          <p:attrName>style.visibility</p:attrName>
                                        </p:attrNameLst>
                                      </p:cBhvr>
                                      <p:to>
                                        <p:strVal val="visible"/>
                                      </p:to>
                                    </p:set>
                                    <p:animEffect transition="in" filter="fade">
                                      <p:cBhvr>
                                        <p:cTn id="35" dur="1000"/>
                                        <p:tgtEl>
                                          <p:spTgt spid="14339">
                                            <p:txEl>
                                              <p:pRg st="6" end="6"/>
                                            </p:txEl>
                                          </p:spTgt>
                                        </p:tgtEl>
                                      </p:cBhvr>
                                    </p:animEffect>
                                    <p:anim calcmode="lin" valueType="num">
                                      <p:cBhvr>
                                        <p:cTn id="36" dur="1000" fill="hold"/>
                                        <p:tgtEl>
                                          <p:spTgt spid="14339">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1433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4339">
                                            <p:txEl>
                                              <p:pRg st="7" end="7"/>
                                            </p:txEl>
                                          </p:spTgt>
                                        </p:tgtEl>
                                        <p:attrNameLst>
                                          <p:attrName>style.visibility</p:attrName>
                                        </p:attrNameLst>
                                      </p:cBhvr>
                                      <p:to>
                                        <p:strVal val="visible"/>
                                      </p:to>
                                    </p:set>
                                    <p:animEffect transition="in" filter="fade">
                                      <p:cBhvr>
                                        <p:cTn id="42" dur="1000"/>
                                        <p:tgtEl>
                                          <p:spTgt spid="14339">
                                            <p:txEl>
                                              <p:pRg st="7" end="7"/>
                                            </p:txEl>
                                          </p:spTgt>
                                        </p:tgtEl>
                                      </p:cBhvr>
                                    </p:animEffect>
                                    <p:anim calcmode="lin" valueType="num">
                                      <p:cBhvr>
                                        <p:cTn id="43" dur="1000" fill="hold"/>
                                        <p:tgtEl>
                                          <p:spTgt spid="14339">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14339">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uiExpand="1"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a:extLst>
              <a:ext uri="{FF2B5EF4-FFF2-40B4-BE49-F238E27FC236}">
                <a16:creationId xmlns:a16="http://schemas.microsoft.com/office/drawing/2014/main" id="{E9E5A0A7-9FA4-4A77-A5C6-D28827D7E1FD}"/>
              </a:ext>
            </a:extLst>
          </p:cNvPr>
          <p:cNvSpPr>
            <a:spLocks noGrp="1" noChangeArrowheads="1"/>
          </p:cNvSpPr>
          <p:nvPr>
            <p:ph type="body" idx="1"/>
          </p:nvPr>
        </p:nvSpPr>
        <p:spPr>
          <a:xfrm>
            <a:off x="2667000" y="1981200"/>
            <a:ext cx="6477000" cy="4648200"/>
          </a:xfrm>
        </p:spPr>
        <p:txBody>
          <a:bodyPr/>
          <a:lstStyle/>
          <a:p>
            <a:pPr marL="514350" indent="-514350" eaLnBrk="1" hangingPunct="1">
              <a:buFontTx/>
              <a:buAutoNum type="alphaUcPeriod"/>
            </a:pPr>
            <a:r>
              <a:rPr lang="en-US" altLang="en-US" b="1" dirty="0"/>
              <a:t>We all do</a:t>
            </a:r>
          </a:p>
          <a:p>
            <a:pPr marL="514350" indent="-514350" eaLnBrk="1" hangingPunct="1">
              <a:buFontTx/>
              <a:buAutoNum type="alphaUcPeriod"/>
            </a:pPr>
            <a:r>
              <a:rPr lang="en-US" altLang="en-US" b="1" dirty="0"/>
              <a:t>Principles to answer the Q:</a:t>
            </a:r>
          </a:p>
          <a:p>
            <a:pPr marL="914400" lvl="1" indent="-514350" eaLnBrk="1" hangingPunct="1">
              <a:spcBef>
                <a:spcPts val="0"/>
              </a:spcBef>
              <a:buFont typeface="+mj-lt"/>
              <a:buAutoNum type="arabicPeriod"/>
            </a:pPr>
            <a:r>
              <a:rPr lang="en-US" altLang="en-US" sz="2400" i="1" dirty="0"/>
              <a:t>Violate my conscience (Rom. 14:23)?</a:t>
            </a:r>
          </a:p>
          <a:p>
            <a:pPr marL="914400" lvl="1" indent="-514350" eaLnBrk="1" hangingPunct="1">
              <a:spcBef>
                <a:spcPts val="0"/>
              </a:spcBef>
              <a:buFont typeface="+mj-lt"/>
              <a:buAutoNum type="arabicPeriod"/>
            </a:pPr>
            <a:r>
              <a:rPr lang="en-US" altLang="en-US" sz="2400" i="1" dirty="0"/>
              <a:t>Practice – makes me participate?</a:t>
            </a:r>
          </a:p>
          <a:p>
            <a:pPr marL="914400" lvl="1" indent="-514350" eaLnBrk="1" hangingPunct="1">
              <a:spcBef>
                <a:spcPts val="0"/>
              </a:spcBef>
              <a:buFont typeface="+mj-lt"/>
              <a:buAutoNum type="arabicPeriod"/>
            </a:pPr>
            <a:r>
              <a:rPr lang="en-US" altLang="en-US" sz="2400" i="1" dirty="0"/>
              <a:t>Individual matters?</a:t>
            </a:r>
          </a:p>
          <a:p>
            <a:pPr marL="1314450" lvl="2" indent="-514350" eaLnBrk="1" hangingPunct="1">
              <a:spcBef>
                <a:spcPts val="0"/>
              </a:spcBef>
            </a:pPr>
            <a:r>
              <a:rPr lang="en-US" altLang="en-US" sz="2000" dirty="0"/>
              <a:t>Some go into military, war, police officer?</a:t>
            </a:r>
          </a:p>
          <a:p>
            <a:pPr marL="1314450" lvl="2" indent="-514350" eaLnBrk="1" hangingPunct="1">
              <a:spcBef>
                <a:spcPts val="0"/>
              </a:spcBef>
            </a:pPr>
            <a:r>
              <a:rPr lang="en-US" altLang="en-US" sz="2000" dirty="0"/>
              <a:t>Covering issue</a:t>
            </a:r>
          </a:p>
          <a:p>
            <a:pPr marL="1314450" lvl="2" indent="-514350" eaLnBrk="1" hangingPunct="1">
              <a:spcBef>
                <a:spcPts val="0"/>
              </a:spcBef>
            </a:pPr>
            <a:r>
              <a:rPr lang="en-US" altLang="en-US" sz="2000" dirty="0"/>
              <a:t>Nothing is bound upon me</a:t>
            </a:r>
          </a:p>
          <a:p>
            <a:pPr marL="1314450" lvl="2" indent="-514350" eaLnBrk="1" hangingPunct="1">
              <a:spcBef>
                <a:spcPts val="0"/>
              </a:spcBef>
            </a:pPr>
            <a:r>
              <a:rPr lang="en-US" altLang="en-US" sz="2000" dirty="0"/>
              <a:t>Example: Issues of Rom. 14</a:t>
            </a:r>
          </a:p>
          <a:p>
            <a:pPr marL="514350" indent="-514350" eaLnBrk="1" hangingPunct="1"/>
            <a:endParaRPr lang="en-US" altLang="en-US" dirty="0"/>
          </a:p>
        </p:txBody>
      </p:sp>
      <p:pic>
        <p:nvPicPr>
          <p:cNvPr id="26627" name="Picture 5" descr="bible2">
            <a:extLst>
              <a:ext uri="{FF2B5EF4-FFF2-40B4-BE49-F238E27FC236}">
                <a16:creationId xmlns:a16="http://schemas.microsoft.com/office/drawing/2014/main" id="{4E3A8B58-B2EA-4C31-BDAD-8E3D075522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a:extLst>
              <a:ext uri="{FF2B5EF4-FFF2-40B4-BE49-F238E27FC236}">
                <a16:creationId xmlns:a16="http://schemas.microsoft.com/office/drawing/2014/main" id="{77FBDD83-412B-4D69-BC19-6C8977AF4175}"/>
              </a:ext>
            </a:extLst>
          </p:cNvPr>
          <p:cNvSpPr>
            <a:spLocks noChangeArrowheads="1"/>
          </p:cNvSpPr>
          <p:nvPr/>
        </p:nvSpPr>
        <p:spPr bwMode="auto">
          <a:xfrm>
            <a:off x="2667000" y="76200"/>
            <a:ext cx="6248400" cy="17526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indent="-1028700" algn="ctr">
              <a:buFont typeface="+mj-lt"/>
              <a:buAutoNum type="romanUcPeriod" startAt="3"/>
              <a:defRPr/>
            </a:pPr>
            <a:r>
              <a:rPr lang="en-US" sz="4000" dirty="0">
                <a:solidFill>
                  <a:schemeClr val="bg1"/>
                </a:solidFill>
                <a:latin typeface="Papyrus" pitchFamily="66" charset="0"/>
              </a:rPr>
              <a:t>Choosing</a:t>
            </a:r>
          </a:p>
          <a:p>
            <a:pPr marL="1028700" indent="-1028700" algn="ctr">
              <a:defRPr/>
            </a:pPr>
            <a:r>
              <a:rPr lang="en-US" sz="3200" i="1" dirty="0">
                <a:solidFill>
                  <a:srgbClr val="FFFF00"/>
                </a:solidFill>
                <a:latin typeface="Papyrus" pitchFamily="66" charset="0"/>
              </a:rPr>
              <a:t>Can I worship in an </a:t>
            </a:r>
          </a:p>
          <a:p>
            <a:pPr marL="1028700" indent="-1028700" algn="ctr">
              <a:defRPr/>
            </a:pPr>
            <a:r>
              <a:rPr lang="en-US" sz="3200" i="1" dirty="0">
                <a:solidFill>
                  <a:srgbClr val="FFFF00"/>
                </a:solidFill>
                <a:latin typeface="Papyrus" pitchFamily="66" charset="0"/>
              </a:rPr>
              <a:t>Imperfect church?</a:t>
            </a:r>
          </a:p>
        </p:txBody>
      </p:sp>
    </p:spTree>
    <p:extLst>
      <p:ext uri="{BB962C8B-B14F-4D97-AF65-F5344CB8AC3E}">
        <p14:creationId xmlns:p14="http://schemas.microsoft.com/office/powerpoint/2010/main" val="2825966777"/>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339">
                                            <p:txEl>
                                              <p:pRg st="5" end="5"/>
                                            </p:txEl>
                                          </p:spTgt>
                                        </p:tgtEl>
                                        <p:attrNameLst>
                                          <p:attrName>style.visibility</p:attrName>
                                        </p:attrNameLst>
                                      </p:cBhvr>
                                      <p:to>
                                        <p:strVal val="visible"/>
                                      </p:to>
                                    </p:set>
                                    <p:animEffect transition="in" filter="fade">
                                      <p:cBhvr>
                                        <p:cTn id="7" dur="1000"/>
                                        <p:tgtEl>
                                          <p:spTgt spid="14339">
                                            <p:txEl>
                                              <p:pRg st="5" end="5"/>
                                            </p:txEl>
                                          </p:spTgt>
                                        </p:tgtEl>
                                      </p:cBhvr>
                                    </p:animEffect>
                                    <p:anim calcmode="lin" valueType="num">
                                      <p:cBhvr>
                                        <p:cTn id="8" dur="1000" fill="hold"/>
                                        <p:tgtEl>
                                          <p:spTgt spid="14339">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9">
                                            <p:txEl>
                                              <p:pRg st="6" end="6"/>
                                            </p:txEl>
                                          </p:spTgt>
                                        </p:tgtEl>
                                        <p:attrNameLst>
                                          <p:attrName>style.visibility</p:attrName>
                                        </p:attrNameLst>
                                      </p:cBhvr>
                                      <p:to>
                                        <p:strVal val="visible"/>
                                      </p:to>
                                    </p:set>
                                    <p:animEffect transition="in" filter="fade">
                                      <p:cBhvr>
                                        <p:cTn id="14" dur="1000"/>
                                        <p:tgtEl>
                                          <p:spTgt spid="14339">
                                            <p:txEl>
                                              <p:pRg st="6" end="6"/>
                                            </p:txEl>
                                          </p:spTgt>
                                        </p:tgtEl>
                                      </p:cBhvr>
                                    </p:animEffect>
                                    <p:anim calcmode="lin" valueType="num">
                                      <p:cBhvr>
                                        <p:cTn id="15" dur="1000" fill="hold"/>
                                        <p:tgtEl>
                                          <p:spTgt spid="14339">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1433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339">
                                            <p:txEl>
                                              <p:pRg st="7" end="7"/>
                                            </p:txEl>
                                          </p:spTgt>
                                        </p:tgtEl>
                                        <p:attrNameLst>
                                          <p:attrName>style.visibility</p:attrName>
                                        </p:attrNameLst>
                                      </p:cBhvr>
                                      <p:to>
                                        <p:strVal val="visible"/>
                                      </p:to>
                                    </p:set>
                                    <p:animEffect transition="in" filter="fade">
                                      <p:cBhvr>
                                        <p:cTn id="21" dur="1000"/>
                                        <p:tgtEl>
                                          <p:spTgt spid="14339">
                                            <p:txEl>
                                              <p:pRg st="7" end="7"/>
                                            </p:txEl>
                                          </p:spTgt>
                                        </p:tgtEl>
                                      </p:cBhvr>
                                    </p:animEffect>
                                    <p:anim calcmode="lin" valueType="num">
                                      <p:cBhvr>
                                        <p:cTn id="22" dur="1000" fill="hold"/>
                                        <p:tgtEl>
                                          <p:spTgt spid="14339">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14339">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339">
                                            <p:txEl>
                                              <p:pRg st="8" end="8"/>
                                            </p:txEl>
                                          </p:spTgt>
                                        </p:tgtEl>
                                        <p:attrNameLst>
                                          <p:attrName>style.visibility</p:attrName>
                                        </p:attrNameLst>
                                      </p:cBhvr>
                                      <p:to>
                                        <p:strVal val="visible"/>
                                      </p:to>
                                    </p:set>
                                    <p:animEffect transition="in" filter="fade">
                                      <p:cBhvr>
                                        <p:cTn id="28" dur="1000"/>
                                        <p:tgtEl>
                                          <p:spTgt spid="14339">
                                            <p:txEl>
                                              <p:pRg st="8" end="8"/>
                                            </p:txEl>
                                          </p:spTgt>
                                        </p:tgtEl>
                                      </p:cBhvr>
                                    </p:animEffect>
                                    <p:anim calcmode="lin" valueType="num">
                                      <p:cBhvr>
                                        <p:cTn id="29" dur="1000" fill="hold"/>
                                        <p:tgtEl>
                                          <p:spTgt spid="14339">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14339">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uiExpand="1"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a:extLst>
              <a:ext uri="{FF2B5EF4-FFF2-40B4-BE49-F238E27FC236}">
                <a16:creationId xmlns:a16="http://schemas.microsoft.com/office/drawing/2014/main" id="{E9E5A0A7-9FA4-4A77-A5C6-D28827D7E1FD}"/>
              </a:ext>
            </a:extLst>
          </p:cNvPr>
          <p:cNvSpPr>
            <a:spLocks noGrp="1" noChangeArrowheads="1"/>
          </p:cNvSpPr>
          <p:nvPr>
            <p:ph type="body" idx="1"/>
          </p:nvPr>
        </p:nvSpPr>
        <p:spPr>
          <a:xfrm>
            <a:off x="2667000" y="1981200"/>
            <a:ext cx="6477000" cy="4648200"/>
          </a:xfrm>
        </p:spPr>
        <p:txBody>
          <a:bodyPr/>
          <a:lstStyle/>
          <a:p>
            <a:pPr marL="514350" indent="-514350" eaLnBrk="1" hangingPunct="1">
              <a:buFontTx/>
              <a:buAutoNum type="alphaUcPeriod"/>
            </a:pPr>
            <a:r>
              <a:rPr lang="en-US" altLang="en-US" b="1" dirty="0"/>
              <a:t>We all do</a:t>
            </a:r>
          </a:p>
          <a:p>
            <a:pPr marL="514350" indent="-514350" eaLnBrk="1" hangingPunct="1">
              <a:buFontTx/>
              <a:buAutoNum type="alphaUcPeriod"/>
            </a:pPr>
            <a:r>
              <a:rPr lang="en-US" altLang="en-US" b="1" dirty="0"/>
              <a:t>Principles to answer the Q:</a:t>
            </a:r>
          </a:p>
          <a:p>
            <a:pPr marL="914400" lvl="1" indent="-514350" eaLnBrk="1" hangingPunct="1">
              <a:spcBef>
                <a:spcPts val="0"/>
              </a:spcBef>
              <a:buFont typeface="+mj-lt"/>
              <a:buAutoNum type="arabicPeriod"/>
            </a:pPr>
            <a:r>
              <a:rPr lang="en-US" altLang="en-US" sz="2400" i="1" dirty="0"/>
              <a:t>Violate my conscience (Rom. 14:23)?</a:t>
            </a:r>
          </a:p>
          <a:p>
            <a:pPr marL="914400" lvl="1" indent="-514350" eaLnBrk="1" hangingPunct="1">
              <a:spcBef>
                <a:spcPts val="0"/>
              </a:spcBef>
              <a:buFont typeface="+mj-lt"/>
              <a:buAutoNum type="arabicPeriod"/>
            </a:pPr>
            <a:r>
              <a:rPr lang="en-US" altLang="en-US" sz="2400" i="1" dirty="0"/>
              <a:t>Practice – makes me participate?</a:t>
            </a:r>
          </a:p>
          <a:p>
            <a:pPr marL="914400" lvl="1" indent="-514350" eaLnBrk="1" hangingPunct="1">
              <a:spcBef>
                <a:spcPts val="0"/>
              </a:spcBef>
              <a:buFont typeface="+mj-lt"/>
              <a:buAutoNum type="arabicPeriod"/>
            </a:pPr>
            <a:r>
              <a:rPr lang="en-US" altLang="en-US" sz="2400" i="1" dirty="0"/>
              <a:t>Individual matters?</a:t>
            </a:r>
          </a:p>
          <a:p>
            <a:pPr marL="914400" lvl="1" indent="-514350" eaLnBrk="1" hangingPunct="1">
              <a:spcBef>
                <a:spcPts val="0"/>
              </a:spcBef>
              <a:buFont typeface="+mj-lt"/>
              <a:buAutoNum type="arabicPeriod"/>
            </a:pPr>
            <a:r>
              <a:rPr lang="en-US" altLang="en-US" sz="2400" i="1" dirty="0"/>
              <a:t>Will I be in fellowship with sin?</a:t>
            </a:r>
          </a:p>
          <a:p>
            <a:pPr marL="1314450" lvl="2" indent="-514350" eaLnBrk="1" hangingPunct="1">
              <a:spcBef>
                <a:spcPts val="0"/>
              </a:spcBef>
            </a:pPr>
            <a:r>
              <a:rPr lang="en-US" altLang="en-US" sz="2000" dirty="0"/>
              <a:t>Does the church accept anyone?</a:t>
            </a:r>
          </a:p>
          <a:p>
            <a:pPr marL="1314450" lvl="2" indent="-514350" eaLnBrk="1" hangingPunct="1">
              <a:spcBef>
                <a:spcPts val="0"/>
              </a:spcBef>
            </a:pPr>
            <a:r>
              <a:rPr lang="en-US" altLang="en-US" sz="2000" dirty="0"/>
              <a:t>Does the church accept adulterers?</a:t>
            </a:r>
          </a:p>
          <a:p>
            <a:pPr marL="1314450" lvl="2" indent="-514350" eaLnBrk="1" hangingPunct="1">
              <a:spcBef>
                <a:spcPts val="0"/>
              </a:spcBef>
            </a:pPr>
            <a:r>
              <a:rPr lang="en-US" altLang="en-US" sz="2000" dirty="0"/>
              <a:t>Does the church accept without correction?</a:t>
            </a:r>
          </a:p>
          <a:p>
            <a:pPr marL="1314450" lvl="2" indent="-514350" eaLnBrk="1" hangingPunct="1">
              <a:spcBef>
                <a:spcPts val="0"/>
              </a:spcBef>
            </a:pPr>
            <a:r>
              <a:rPr lang="en-US" altLang="en-US" sz="2000" dirty="0"/>
              <a:t>Does the church practice discipline?</a:t>
            </a:r>
          </a:p>
          <a:p>
            <a:pPr marL="514350" indent="-514350" eaLnBrk="1" hangingPunct="1"/>
            <a:endParaRPr lang="en-US" altLang="en-US" dirty="0"/>
          </a:p>
        </p:txBody>
      </p:sp>
      <p:pic>
        <p:nvPicPr>
          <p:cNvPr id="26627" name="Picture 5" descr="bible2">
            <a:extLst>
              <a:ext uri="{FF2B5EF4-FFF2-40B4-BE49-F238E27FC236}">
                <a16:creationId xmlns:a16="http://schemas.microsoft.com/office/drawing/2014/main" id="{4E3A8B58-B2EA-4C31-BDAD-8E3D075522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a:extLst>
              <a:ext uri="{FF2B5EF4-FFF2-40B4-BE49-F238E27FC236}">
                <a16:creationId xmlns:a16="http://schemas.microsoft.com/office/drawing/2014/main" id="{77FBDD83-412B-4D69-BC19-6C8977AF4175}"/>
              </a:ext>
            </a:extLst>
          </p:cNvPr>
          <p:cNvSpPr>
            <a:spLocks noChangeArrowheads="1"/>
          </p:cNvSpPr>
          <p:nvPr/>
        </p:nvSpPr>
        <p:spPr bwMode="auto">
          <a:xfrm>
            <a:off x="2667000" y="76200"/>
            <a:ext cx="6248400" cy="17526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indent="-1028700" algn="ctr">
              <a:buFont typeface="+mj-lt"/>
              <a:buAutoNum type="romanUcPeriod" startAt="3"/>
              <a:defRPr/>
            </a:pPr>
            <a:r>
              <a:rPr lang="en-US" sz="4000" dirty="0">
                <a:solidFill>
                  <a:schemeClr val="bg1"/>
                </a:solidFill>
                <a:latin typeface="Papyrus" pitchFamily="66" charset="0"/>
              </a:rPr>
              <a:t>Choosing</a:t>
            </a:r>
          </a:p>
          <a:p>
            <a:pPr marL="1028700" indent="-1028700" algn="ctr">
              <a:defRPr/>
            </a:pPr>
            <a:r>
              <a:rPr lang="en-US" sz="3200" i="1" dirty="0">
                <a:solidFill>
                  <a:srgbClr val="FFFF00"/>
                </a:solidFill>
                <a:latin typeface="Papyrus" pitchFamily="66" charset="0"/>
              </a:rPr>
              <a:t>Can I worship in an </a:t>
            </a:r>
          </a:p>
          <a:p>
            <a:pPr marL="1028700" indent="-1028700" algn="ctr">
              <a:defRPr/>
            </a:pPr>
            <a:r>
              <a:rPr lang="en-US" sz="3200" i="1" dirty="0">
                <a:solidFill>
                  <a:srgbClr val="FFFF00"/>
                </a:solidFill>
                <a:latin typeface="Papyrus" pitchFamily="66" charset="0"/>
              </a:rPr>
              <a:t>Imperfect church?</a:t>
            </a:r>
          </a:p>
        </p:txBody>
      </p:sp>
    </p:spTree>
    <p:extLst>
      <p:ext uri="{BB962C8B-B14F-4D97-AF65-F5344CB8AC3E}">
        <p14:creationId xmlns:p14="http://schemas.microsoft.com/office/powerpoint/2010/main" val="3742161655"/>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339">
                                            <p:txEl>
                                              <p:pRg st="6" end="6"/>
                                            </p:txEl>
                                          </p:spTgt>
                                        </p:tgtEl>
                                        <p:attrNameLst>
                                          <p:attrName>style.visibility</p:attrName>
                                        </p:attrNameLst>
                                      </p:cBhvr>
                                      <p:to>
                                        <p:strVal val="visible"/>
                                      </p:to>
                                    </p:set>
                                    <p:animEffect transition="in" filter="fade">
                                      <p:cBhvr>
                                        <p:cTn id="7" dur="1000"/>
                                        <p:tgtEl>
                                          <p:spTgt spid="14339">
                                            <p:txEl>
                                              <p:pRg st="6" end="6"/>
                                            </p:txEl>
                                          </p:spTgt>
                                        </p:tgtEl>
                                      </p:cBhvr>
                                    </p:animEffect>
                                    <p:anim calcmode="lin" valueType="num">
                                      <p:cBhvr>
                                        <p:cTn id="8" dur="1000" fill="hold"/>
                                        <p:tgtEl>
                                          <p:spTgt spid="14339">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9">
                                            <p:txEl>
                                              <p:pRg st="7" end="7"/>
                                            </p:txEl>
                                          </p:spTgt>
                                        </p:tgtEl>
                                        <p:attrNameLst>
                                          <p:attrName>style.visibility</p:attrName>
                                        </p:attrNameLst>
                                      </p:cBhvr>
                                      <p:to>
                                        <p:strVal val="visible"/>
                                      </p:to>
                                    </p:set>
                                    <p:animEffect transition="in" filter="fade">
                                      <p:cBhvr>
                                        <p:cTn id="14" dur="1000"/>
                                        <p:tgtEl>
                                          <p:spTgt spid="14339">
                                            <p:txEl>
                                              <p:pRg st="7" end="7"/>
                                            </p:txEl>
                                          </p:spTgt>
                                        </p:tgtEl>
                                      </p:cBhvr>
                                    </p:animEffect>
                                    <p:anim calcmode="lin" valueType="num">
                                      <p:cBhvr>
                                        <p:cTn id="15" dur="1000" fill="hold"/>
                                        <p:tgtEl>
                                          <p:spTgt spid="14339">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14339">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339">
                                            <p:txEl>
                                              <p:pRg st="8" end="8"/>
                                            </p:txEl>
                                          </p:spTgt>
                                        </p:tgtEl>
                                        <p:attrNameLst>
                                          <p:attrName>style.visibility</p:attrName>
                                        </p:attrNameLst>
                                      </p:cBhvr>
                                      <p:to>
                                        <p:strVal val="visible"/>
                                      </p:to>
                                    </p:set>
                                    <p:animEffect transition="in" filter="fade">
                                      <p:cBhvr>
                                        <p:cTn id="21" dur="1000"/>
                                        <p:tgtEl>
                                          <p:spTgt spid="14339">
                                            <p:txEl>
                                              <p:pRg st="8" end="8"/>
                                            </p:txEl>
                                          </p:spTgt>
                                        </p:tgtEl>
                                      </p:cBhvr>
                                    </p:animEffect>
                                    <p:anim calcmode="lin" valueType="num">
                                      <p:cBhvr>
                                        <p:cTn id="22" dur="1000" fill="hold"/>
                                        <p:tgtEl>
                                          <p:spTgt spid="14339">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14339">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339">
                                            <p:txEl>
                                              <p:pRg st="9" end="9"/>
                                            </p:txEl>
                                          </p:spTgt>
                                        </p:tgtEl>
                                        <p:attrNameLst>
                                          <p:attrName>style.visibility</p:attrName>
                                        </p:attrNameLst>
                                      </p:cBhvr>
                                      <p:to>
                                        <p:strVal val="visible"/>
                                      </p:to>
                                    </p:set>
                                    <p:animEffect transition="in" filter="fade">
                                      <p:cBhvr>
                                        <p:cTn id="28" dur="1000"/>
                                        <p:tgtEl>
                                          <p:spTgt spid="14339">
                                            <p:txEl>
                                              <p:pRg st="9" end="9"/>
                                            </p:txEl>
                                          </p:spTgt>
                                        </p:tgtEl>
                                      </p:cBhvr>
                                    </p:animEffect>
                                    <p:anim calcmode="lin" valueType="num">
                                      <p:cBhvr>
                                        <p:cTn id="29" dur="1000" fill="hold"/>
                                        <p:tgtEl>
                                          <p:spTgt spid="14339">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14339">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uiExpand="1"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a:extLst>
              <a:ext uri="{FF2B5EF4-FFF2-40B4-BE49-F238E27FC236}">
                <a16:creationId xmlns:a16="http://schemas.microsoft.com/office/drawing/2014/main" id="{E9E5A0A7-9FA4-4A77-A5C6-D28827D7E1FD}"/>
              </a:ext>
            </a:extLst>
          </p:cNvPr>
          <p:cNvSpPr>
            <a:spLocks noGrp="1" noChangeArrowheads="1"/>
          </p:cNvSpPr>
          <p:nvPr>
            <p:ph type="body" idx="1"/>
          </p:nvPr>
        </p:nvSpPr>
        <p:spPr>
          <a:xfrm>
            <a:off x="2667000" y="1981200"/>
            <a:ext cx="6477000" cy="4648200"/>
          </a:xfrm>
        </p:spPr>
        <p:txBody>
          <a:bodyPr/>
          <a:lstStyle/>
          <a:p>
            <a:pPr marL="514350" indent="-514350" eaLnBrk="1" hangingPunct="1">
              <a:buFontTx/>
              <a:buAutoNum type="alphaUcPeriod"/>
            </a:pPr>
            <a:r>
              <a:rPr lang="en-US" altLang="en-US" b="1" dirty="0"/>
              <a:t>We all do</a:t>
            </a:r>
          </a:p>
          <a:p>
            <a:pPr marL="514350" indent="-514350" eaLnBrk="1" hangingPunct="1">
              <a:buFontTx/>
              <a:buAutoNum type="alphaUcPeriod"/>
            </a:pPr>
            <a:r>
              <a:rPr lang="en-US" altLang="en-US" b="1" dirty="0"/>
              <a:t>Principles to answer the Q:</a:t>
            </a:r>
          </a:p>
          <a:p>
            <a:pPr marL="914400" lvl="1" indent="-514350" eaLnBrk="1" hangingPunct="1">
              <a:spcBef>
                <a:spcPts val="0"/>
              </a:spcBef>
              <a:buFont typeface="+mj-lt"/>
              <a:buAutoNum type="arabicPeriod"/>
            </a:pPr>
            <a:r>
              <a:rPr lang="en-US" altLang="en-US" sz="2400" i="1" dirty="0"/>
              <a:t>Violate my conscience (Rom. 14:23)?</a:t>
            </a:r>
          </a:p>
          <a:p>
            <a:pPr marL="914400" lvl="1" indent="-514350" eaLnBrk="1" hangingPunct="1">
              <a:spcBef>
                <a:spcPts val="0"/>
              </a:spcBef>
              <a:buFont typeface="+mj-lt"/>
              <a:buAutoNum type="arabicPeriod"/>
            </a:pPr>
            <a:r>
              <a:rPr lang="en-US" altLang="en-US" sz="2400" i="1" dirty="0"/>
              <a:t>Practice – makes me participate?</a:t>
            </a:r>
          </a:p>
          <a:p>
            <a:pPr marL="914400" lvl="1" indent="-514350" eaLnBrk="1" hangingPunct="1">
              <a:spcBef>
                <a:spcPts val="0"/>
              </a:spcBef>
              <a:buFont typeface="+mj-lt"/>
              <a:buAutoNum type="arabicPeriod"/>
            </a:pPr>
            <a:r>
              <a:rPr lang="en-US" altLang="en-US" sz="2400" i="1" dirty="0"/>
              <a:t>Individual matters?</a:t>
            </a:r>
          </a:p>
          <a:p>
            <a:pPr marL="914400" lvl="1" indent="-514350" eaLnBrk="1" hangingPunct="1">
              <a:spcBef>
                <a:spcPts val="0"/>
              </a:spcBef>
              <a:buFont typeface="+mj-lt"/>
              <a:buAutoNum type="arabicPeriod"/>
            </a:pPr>
            <a:r>
              <a:rPr lang="en-US" altLang="en-US" sz="2400" i="1" dirty="0"/>
              <a:t>Will I be in fellowship with sin?</a:t>
            </a:r>
          </a:p>
          <a:p>
            <a:pPr marL="914400" lvl="1" indent="-514350" eaLnBrk="1" hangingPunct="1">
              <a:spcBef>
                <a:spcPts val="0"/>
              </a:spcBef>
              <a:buFont typeface="+mj-lt"/>
              <a:buAutoNum type="arabicPeriod"/>
            </a:pPr>
            <a:r>
              <a:rPr lang="en-US" altLang="en-US" sz="2400" i="1" dirty="0"/>
              <a:t>Qual. of elders: principle or degree of application?</a:t>
            </a:r>
          </a:p>
          <a:p>
            <a:pPr marL="1314450" lvl="2" indent="-514350" eaLnBrk="1" hangingPunct="1">
              <a:spcBef>
                <a:spcPts val="0"/>
              </a:spcBef>
            </a:pPr>
            <a:r>
              <a:rPr lang="en-US" altLang="en-US" sz="2000" dirty="0"/>
              <a:t>“Apt to teach” – can’t teach / or degree?</a:t>
            </a:r>
          </a:p>
          <a:p>
            <a:pPr marL="1314450" lvl="2" indent="-514350" eaLnBrk="1" hangingPunct="1">
              <a:spcBef>
                <a:spcPts val="0"/>
              </a:spcBef>
            </a:pPr>
            <a:r>
              <a:rPr lang="en-US" altLang="en-US" sz="2000" dirty="0"/>
              <a:t>“Husband one wife” – not married / or remarried after wife died?</a:t>
            </a:r>
          </a:p>
          <a:p>
            <a:pPr marL="1314450" lvl="2" indent="-514350" eaLnBrk="1" hangingPunct="1">
              <a:spcBef>
                <a:spcPts val="0"/>
              </a:spcBef>
            </a:pPr>
            <a:r>
              <a:rPr lang="en-US" altLang="en-US" sz="2000" dirty="0"/>
              <a:t>“Faithful children” – none faithful /or part?</a:t>
            </a:r>
          </a:p>
          <a:p>
            <a:pPr marL="514350" indent="-514350" eaLnBrk="1" hangingPunct="1"/>
            <a:endParaRPr lang="en-US" altLang="en-US" dirty="0"/>
          </a:p>
        </p:txBody>
      </p:sp>
      <p:pic>
        <p:nvPicPr>
          <p:cNvPr id="26627" name="Picture 5" descr="bible2">
            <a:extLst>
              <a:ext uri="{FF2B5EF4-FFF2-40B4-BE49-F238E27FC236}">
                <a16:creationId xmlns:a16="http://schemas.microsoft.com/office/drawing/2014/main" id="{4E3A8B58-B2EA-4C31-BDAD-8E3D075522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a:extLst>
              <a:ext uri="{FF2B5EF4-FFF2-40B4-BE49-F238E27FC236}">
                <a16:creationId xmlns:a16="http://schemas.microsoft.com/office/drawing/2014/main" id="{77FBDD83-412B-4D69-BC19-6C8977AF4175}"/>
              </a:ext>
            </a:extLst>
          </p:cNvPr>
          <p:cNvSpPr>
            <a:spLocks noChangeArrowheads="1"/>
          </p:cNvSpPr>
          <p:nvPr/>
        </p:nvSpPr>
        <p:spPr bwMode="auto">
          <a:xfrm>
            <a:off x="2667000" y="76200"/>
            <a:ext cx="6248400" cy="17526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indent="-1028700" algn="ctr">
              <a:buFont typeface="+mj-lt"/>
              <a:buAutoNum type="romanUcPeriod" startAt="3"/>
              <a:defRPr/>
            </a:pPr>
            <a:r>
              <a:rPr lang="en-US" sz="4000" dirty="0">
                <a:solidFill>
                  <a:schemeClr val="bg1"/>
                </a:solidFill>
                <a:latin typeface="Papyrus" pitchFamily="66" charset="0"/>
              </a:rPr>
              <a:t>Choosing</a:t>
            </a:r>
          </a:p>
          <a:p>
            <a:pPr marL="1028700" indent="-1028700" algn="ctr">
              <a:defRPr/>
            </a:pPr>
            <a:r>
              <a:rPr lang="en-US" sz="3200" i="1" dirty="0">
                <a:solidFill>
                  <a:srgbClr val="FFFF00"/>
                </a:solidFill>
                <a:latin typeface="Papyrus" pitchFamily="66" charset="0"/>
              </a:rPr>
              <a:t>Can I worship in an </a:t>
            </a:r>
          </a:p>
          <a:p>
            <a:pPr marL="1028700" indent="-1028700" algn="ctr">
              <a:defRPr/>
            </a:pPr>
            <a:r>
              <a:rPr lang="en-US" sz="3200" i="1" dirty="0">
                <a:solidFill>
                  <a:srgbClr val="FFFF00"/>
                </a:solidFill>
                <a:latin typeface="Papyrus" pitchFamily="66" charset="0"/>
              </a:rPr>
              <a:t>Imperfect church?</a:t>
            </a:r>
          </a:p>
        </p:txBody>
      </p:sp>
    </p:spTree>
    <p:extLst>
      <p:ext uri="{BB962C8B-B14F-4D97-AF65-F5344CB8AC3E}">
        <p14:creationId xmlns:p14="http://schemas.microsoft.com/office/powerpoint/2010/main" val="2755522974"/>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339">
                                            <p:txEl>
                                              <p:pRg st="7" end="7"/>
                                            </p:txEl>
                                          </p:spTgt>
                                        </p:tgtEl>
                                        <p:attrNameLst>
                                          <p:attrName>style.visibility</p:attrName>
                                        </p:attrNameLst>
                                      </p:cBhvr>
                                      <p:to>
                                        <p:strVal val="visible"/>
                                      </p:to>
                                    </p:set>
                                    <p:animEffect transition="in" filter="fade">
                                      <p:cBhvr>
                                        <p:cTn id="7" dur="1000"/>
                                        <p:tgtEl>
                                          <p:spTgt spid="14339">
                                            <p:txEl>
                                              <p:pRg st="7" end="7"/>
                                            </p:txEl>
                                          </p:spTgt>
                                        </p:tgtEl>
                                      </p:cBhvr>
                                    </p:animEffect>
                                    <p:anim calcmode="lin" valueType="num">
                                      <p:cBhvr>
                                        <p:cTn id="8" dur="1000" fill="hold"/>
                                        <p:tgtEl>
                                          <p:spTgt spid="14339">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9">
                                            <p:txEl>
                                              <p:pRg st="8" end="8"/>
                                            </p:txEl>
                                          </p:spTgt>
                                        </p:tgtEl>
                                        <p:attrNameLst>
                                          <p:attrName>style.visibility</p:attrName>
                                        </p:attrNameLst>
                                      </p:cBhvr>
                                      <p:to>
                                        <p:strVal val="visible"/>
                                      </p:to>
                                    </p:set>
                                    <p:animEffect transition="in" filter="fade">
                                      <p:cBhvr>
                                        <p:cTn id="14" dur="1000"/>
                                        <p:tgtEl>
                                          <p:spTgt spid="14339">
                                            <p:txEl>
                                              <p:pRg st="8" end="8"/>
                                            </p:txEl>
                                          </p:spTgt>
                                        </p:tgtEl>
                                      </p:cBhvr>
                                    </p:animEffect>
                                    <p:anim calcmode="lin" valueType="num">
                                      <p:cBhvr>
                                        <p:cTn id="15" dur="1000" fill="hold"/>
                                        <p:tgtEl>
                                          <p:spTgt spid="14339">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14339">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339">
                                            <p:txEl>
                                              <p:pRg st="9" end="9"/>
                                            </p:txEl>
                                          </p:spTgt>
                                        </p:tgtEl>
                                        <p:attrNameLst>
                                          <p:attrName>style.visibility</p:attrName>
                                        </p:attrNameLst>
                                      </p:cBhvr>
                                      <p:to>
                                        <p:strVal val="visible"/>
                                      </p:to>
                                    </p:set>
                                    <p:animEffect transition="in" filter="fade">
                                      <p:cBhvr>
                                        <p:cTn id="21" dur="1000"/>
                                        <p:tgtEl>
                                          <p:spTgt spid="14339">
                                            <p:txEl>
                                              <p:pRg st="9" end="9"/>
                                            </p:txEl>
                                          </p:spTgt>
                                        </p:tgtEl>
                                      </p:cBhvr>
                                    </p:animEffect>
                                    <p:anim calcmode="lin" valueType="num">
                                      <p:cBhvr>
                                        <p:cTn id="22" dur="1000" fill="hold"/>
                                        <p:tgtEl>
                                          <p:spTgt spid="14339">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14339">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uiExpand="1"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a:extLst>
              <a:ext uri="{FF2B5EF4-FFF2-40B4-BE49-F238E27FC236}">
                <a16:creationId xmlns:a16="http://schemas.microsoft.com/office/drawing/2014/main" id="{E9E5A0A7-9FA4-4A77-A5C6-D28827D7E1FD}"/>
              </a:ext>
            </a:extLst>
          </p:cNvPr>
          <p:cNvSpPr>
            <a:spLocks noGrp="1" noChangeArrowheads="1"/>
          </p:cNvSpPr>
          <p:nvPr>
            <p:ph type="body" idx="1"/>
          </p:nvPr>
        </p:nvSpPr>
        <p:spPr>
          <a:xfrm>
            <a:off x="2667000" y="1981200"/>
            <a:ext cx="6477000" cy="4648200"/>
          </a:xfrm>
        </p:spPr>
        <p:txBody>
          <a:bodyPr/>
          <a:lstStyle/>
          <a:p>
            <a:pPr marL="514350" indent="-514350" eaLnBrk="1" hangingPunct="1">
              <a:buFontTx/>
              <a:buAutoNum type="alphaUcPeriod"/>
            </a:pPr>
            <a:r>
              <a:rPr lang="en-US" altLang="en-US" b="1" dirty="0"/>
              <a:t>We all do</a:t>
            </a:r>
          </a:p>
          <a:p>
            <a:pPr marL="514350" indent="-514350" eaLnBrk="1" hangingPunct="1">
              <a:buFontTx/>
              <a:buAutoNum type="alphaUcPeriod"/>
            </a:pPr>
            <a:r>
              <a:rPr lang="en-US" altLang="en-US" b="1" dirty="0"/>
              <a:t>Principles to answer the Q:</a:t>
            </a:r>
          </a:p>
          <a:p>
            <a:pPr marL="914400" lvl="1" indent="-514350" eaLnBrk="1" hangingPunct="1">
              <a:spcBef>
                <a:spcPts val="0"/>
              </a:spcBef>
              <a:buFont typeface="+mj-lt"/>
              <a:buAutoNum type="arabicPeriod"/>
            </a:pPr>
            <a:r>
              <a:rPr lang="en-US" altLang="en-US" sz="2400" i="1" dirty="0"/>
              <a:t>Violate my conscience (Rom. 14:23)?</a:t>
            </a:r>
          </a:p>
          <a:p>
            <a:pPr marL="914400" lvl="1" indent="-514350" eaLnBrk="1" hangingPunct="1">
              <a:spcBef>
                <a:spcPts val="0"/>
              </a:spcBef>
              <a:buFont typeface="+mj-lt"/>
              <a:buAutoNum type="arabicPeriod"/>
            </a:pPr>
            <a:r>
              <a:rPr lang="en-US" altLang="en-US" sz="2400" i="1" dirty="0"/>
              <a:t>Practice – makes me participate?</a:t>
            </a:r>
          </a:p>
          <a:p>
            <a:pPr marL="914400" lvl="1" indent="-514350" eaLnBrk="1" hangingPunct="1">
              <a:spcBef>
                <a:spcPts val="0"/>
              </a:spcBef>
              <a:buFont typeface="+mj-lt"/>
              <a:buAutoNum type="arabicPeriod"/>
            </a:pPr>
            <a:r>
              <a:rPr lang="en-US" altLang="en-US" sz="2400" i="1" dirty="0"/>
              <a:t>Individual matters?</a:t>
            </a:r>
          </a:p>
          <a:p>
            <a:pPr marL="914400" lvl="1" indent="-514350" eaLnBrk="1" hangingPunct="1">
              <a:spcBef>
                <a:spcPts val="0"/>
              </a:spcBef>
              <a:buFont typeface="+mj-lt"/>
              <a:buAutoNum type="arabicPeriod"/>
            </a:pPr>
            <a:r>
              <a:rPr lang="en-US" altLang="en-US" sz="2400" i="1" dirty="0"/>
              <a:t>Will I be in fellowship with sin?</a:t>
            </a:r>
          </a:p>
          <a:p>
            <a:pPr marL="914400" lvl="1" indent="-514350" eaLnBrk="1" hangingPunct="1">
              <a:spcBef>
                <a:spcPts val="0"/>
              </a:spcBef>
              <a:buFont typeface="+mj-lt"/>
              <a:buAutoNum type="arabicPeriod"/>
            </a:pPr>
            <a:r>
              <a:rPr lang="en-US" altLang="en-US" sz="2400" i="1" dirty="0"/>
              <a:t>Qual. of elders: principle or degree of application?</a:t>
            </a:r>
          </a:p>
          <a:p>
            <a:pPr marL="914400" lvl="1" indent="-514350" eaLnBrk="1" hangingPunct="1">
              <a:spcBef>
                <a:spcPts val="0"/>
              </a:spcBef>
              <a:buFont typeface="+mj-lt"/>
              <a:buAutoNum type="arabicPeriod"/>
            </a:pPr>
            <a:r>
              <a:rPr lang="en-US" altLang="en-US" sz="2400" i="1" dirty="0"/>
              <a:t>My personal spiritual welfare?</a:t>
            </a:r>
          </a:p>
          <a:p>
            <a:pPr marL="1314450" lvl="2" indent="-514350" eaLnBrk="1" hangingPunct="1">
              <a:spcBef>
                <a:spcPts val="0"/>
              </a:spcBef>
            </a:pPr>
            <a:r>
              <a:rPr lang="en-US" altLang="en-US" sz="2000" dirty="0"/>
              <a:t>Where I am now – what future?</a:t>
            </a:r>
          </a:p>
          <a:p>
            <a:pPr marL="1314450" lvl="2" indent="-514350" eaLnBrk="1" hangingPunct="1">
              <a:spcBef>
                <a:spcPts val="0"/>
              </a:spcBef>
            </a:pPr>
            <a:r>
              <a:rPr lang="en-US" altLang="en-US" sz="2000" dirty="0"/>
              <a:t>Where I might go – what future?</a:t>
            </a:r>
          </a:p>
          <a:p>
            <a:pPr marL="514350" indent="-514350" eaLnBrk="1" hangingPunct="1"/>
            <a:endParaRPr lang="en-US" altLang="en-US" dirty="0"/>
          </a:p>
        </p:txBody>
      </p:sp>
      <p:pic>
        <p:nvPicPr>
          <p:cNvPr id="26627" name="Picture 5" descr="bible2">
            <a:extLst>
              <a:ext uri="{FF2B5EF4-FFF2-40B4-BE49-F238E27FC236}">
                <a16:creationId xmlns:a16="http://schemas.microsoft.com/office/drawing/2014/main" id="{4E3A8B58-B2EA-4C31-BDAD-8E3D075522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a:extLst>
              <a:ext uri="{FF2B5EF4-FFF2-40B4-BE49-F238E27FC236}">
                <a16:creationId xmlns:a16="http://schemas.microsoft.com/office/drawing/2014/main" id="{77FBDD83-412B-4D69-BC19-6C8977AF4175}"/>
              </a:ext>
            </a:extLst>
          </p:cNvPr>
          <p:cNvSpPr>
            <a:spLocks noChangeArrowheads="1"/>
          </p:cNvSpPr>
          <p:nvPr/>
        </p:nvSpPr>
        <p:spPr bwMode="auto">
          <a:xfrm>
            <a:off x="2667000" y="76200"/>
            <a:ext cx="6248400" cy="17526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indent="-1028700" algn="ctr">
              <a:buFont typeface="+mj-lt"/>
              <a:buAutoNum type="romanUcPeriod" startAt="3"/>
              <a:defRPr/>
            </a:pPr>
            <a:r>
              <a:rPr lang="en-US" sz="4000" dirty="0">
                <a:solidFill>
                  <a:schemeClr val="bg1"/>
                </a:solidFill>
                <a:latin typeface="Papyrus" pitchFamily="66" charset="0"/>
              </a:rPr>
              <a:t>Choosing</a:t>
            </a:r>
          </a:p>
          <a:p>
            <a:pPr marL="1028700" indent="-1028700" algn="ctr">
              <a:defRPr/>
            </a:pPr>
            <a:r>
              <a:rPr lang="en-US" sz="3200" i="1" dirty="0">
                <a:solidFill>
                  <a:srgbClr val="FFFF00"/>
                </a:solidFill>
                <a:latin typeface="Papyrus" pitchFamily="66" charset="0"/>
              </a:rPr>
              <a:t>Can I worship in an </a:t>
            </a:r>
          </a:p>
          <a:p>
            <a:pPr marL="1028700" indent="-1028700" algn="ctr">
              <a:defRPr/>
            </a:pPr>
            <a:r>
              <a:rPr lang="en-US" sz="3200" i="1" dirty="0">
                <a:solidFill>
                  <a:srgbClr val="FFFF00"/>
                </a:solidFill>
                <a:latin typeface="Papyrus" pitchFamily="66" charset="0"/>
              </a:rPr>
              <a:t>Imperfect church?</a:t>
            </a:r>
          </a:p>
        </p:txBody>
      </p:sp>
    </p:spTree>
    <p:extLst>
      <p:ext uri="{BB962C8B-B14F-4D97-AF65-F5344CB8AC3E}">
        <p14:creationId xmlns:p14="http://schemas.microsoft.com/office/powerpoint/2010/main" val="1501442532"/>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339">
                                            <p:txEl>
                                              <p:pRg st="8" end="8"/>
                                            </p:txEl>
                                          </p:spTgt>
                                        </p:tgtEl>
                                        <p:attrNameLst>
                                          <p:attrName>style.visibility</p:attrName>
                                        </p:attrNameLst>
                                      </p:cBhvr>
                                      <p:to>
                                        <p:strVal val="visible"/>
                                      </p:to>
                                    </p:set>
                                    <p:animEffect transition="in" filter="fade">
                                      <p:cBhvr>
                                        <p:cTn id="7" dur="1000"/>
                                        <p:tgtEl>
                                          <p:spTgt spid="14339">
                                            <p:txEl>
                                              <p:pRg st="8" end="8"/>
                                            </p:txEl>
                                          </p:spTgt>
                                        </p:tgtEl>
                                      </p:cBhvr>
                                    </p:animEffect>
                                    <p:anim calcmode="lin" valueType="num">
                                      <p:cBhvr>
                                        <p:cTn id="8" dur="1000" fill="hold"/>
                                        <p:tgtEl>
                                          <p:spTgt spid="14339">
                                            <p:txEl>
                                              <p:pRg st="8" end="8"/>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9">
                                            <p:txEl>
                                              <p:pRg st="9" end="9"/>
                                            </p:txEl>
                                          </p:spTgt>
                                        </p:tgtEl>
                                        <p:attrNameLst>
                                          <p:attrName>style.visibility</p:attrName>
                                        </p:attrNameLst>
                                      </p:cBhvr>
                                      <p:to>
                                        <p:strVal val="visible"/>
                                      </p:to>
                                    </p:set>
                                    <p:animEffect transition="in" filter="fade">
                                      <p:cBhvr>
                                        <p:cTn id="14" dur="1000"/>
                                        <p:tgtEl>
                                          <p:spTgt spid="14339">
                                            <p:txEl>
                                              <p:pRg st="9" end="9"/>
                                            </p:txEl>
                                          </p:spTgt>
                                        </p:tgtEl>
                                      </p:cBhvr>
                                    </p:animEffect>
                                    <p:anim calcmode="lin" valueType="num">
                                      <p:cBhvr>
                                        <p:cTn id="15" dur="1000" fill="hold"/>
                                        <p:tgtEl>
                                          <p:spTgt spid="14339">
                                            <p:txEl>
                                              <p:pRg st="9" end="9"/>
                                            </p:txEl>
                                          </p:spTgt>
                                        </p:tgtEl>
                                        <p:attrNameLst>
                                          <p:attrName>ppt_x</p:attrName>
                                        </p:attrNameLst>
                                      </p:cBhvr>
                                      <p:tavLst>
                                        <p:tav tm="0">
                                          <p:val>
                                            <p:strVal val="#ppt_x"/>
                                          </p:val>
                                        </p:tav>
                                        <p:tav tm="100000">
                                          <p:val>
                                            <p:strVal val="#ppt_x"/>
                                          </p:val>
                                        </p:tav>
                                      </p:tavLst>
                                    </p:anim>
                                    <p:anim calcmode="lin" valueType="num">
                                      <p:cBhvr>
                                        <p:cTn id="16" dur="1000" fill="hold"/>
                                        <p:tgtEl>
                                          <p:spTgt spid="14339">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uiExpand="1"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descr="bible2">
            <a:extLst>
              <a:ext uri="{FF2B5EF4-FFF2-40B4-BE49-F238E27FC236}">
                <a16:creationId xmlns:a16="http://schemas.microsoft.com/office/drawing/2014/main" id="{D9832B03-A115-4C53-BD82-3B4C3E99B3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9B53A121-4173-4634-B26B-BD2E32DE5D97}"/>
              </a:ext>
            </a:extLst>
          </p:cNvPr>
          <p:cNvSpPr txBox="1">
            <a:spLocks noChangeArrowheads="1"/>
          </p:cNvSpPr>
          <p:nvPr/>
        </p:nvSpPr>
        <p:spPr>
          <a:xfrm>
            <a:off x="2514600" y="530225"/>
            <a:ext cx="6629400" cy="1470025"/>
          </a:xfrm>
          <a:prstGeom prst="rect">
            <a:avLst/>
          </a:prstGeom>
        </p:spPr>
        <p:txBody>
          <a:bodyPr/>
          <a:lstStyle/>
          <a:p>
            <a:pPr algn="ctr">
              <a:defRPr/>
            </a:pPr>
            <a:r>
              <a:rPr lang="en-US" sz="5400" b="1" kern="0" dirty="0">
                <a:solidFill>
                  <a:srgbClr val="FF3300"/>
                </a:solidFill>
                <a:effectLst>
                  <a:outerShdw blurRad="38100" dist="38100" dir="2700000" algn="tl">
                    <a:srgbClr val="000000">
                      <a:alpha val="43137"/>
                    </a:srgbClr>
                  </a:outerShdw>
                </a:effectLst>
                <a:latin typeface="Papyrus" pitchFamily="66" charset="0"/>
                <a:ea typeface="+mj-ea"/>
                <a:cs typeface="+mj-cs"/>
              </a:rPr>
              <a:t>The Local Church</a:t>
            </a:r>
          </a:p>
          <a:p>
            <a:pPr algn="ctr">
              <a:defRPr/>
            </a:pPr>
            <a:r>
              <a:rPr lang="en-US" sz="5400" b="1" kern="0" dirty="0">
                <a:solidFill>
                  <a:srgbClr val="FF3300"/>
                </a:solidFill>
                <a:effectLst>
                  <a:outerShdw blurRad="38100" dist="38100" dir="2700000" algn="tl">
                    <a:srgbClr val="000000">
                      <a:alpha val="43137"/>
                    </a:srgbClr>
                  </a:outerShdw>
                </a:effectLst>
                <a:latin typeface="Papyrus" pitchFamily="66" charset="0"/>
                <a:ea typeface="+mj-ea"/>
                <a:cs typeface="+mj-cs"/>
              </a:rPr>
              <a:t>&amp; My Responsibility</a:t>
            </a:r>
          </a:p>
        </p:txBody>
      </p:sp>
      <p:sp>
        <p:nvSpPr>
          <p:cNvPr id="27652" name="Line 5">
            <a:extLst>
              <a:ext uri="{FF2B5EF4-FFF2-40B4-BE49-F238E27FC236}">
                <a16:creationId xmlns:a16="http://schemas.microsoft.com/office/drawing/2014/main" id="{6D2E1ADB-3F21-42FC-8FA3-85E91892CF12}"/>
              </a:ext>
            </a:extLst>
          </p:cNvPr>
          <p:cNvSpPr>
            <a:spLocks noChangeShapeType="1"/>
          </p:cNvSpPr>
          <p:nvPr/>
        </p:nvSpPr>
        <p:spPr bwMode="auto">
          <a:xfrm>
            <a:off x="2971800" y="304800"/>
            <a:ext cx="57150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653" name="Line 6">
            <a:extLst>
              <a:ext uri="{FF2B5EF4-FFF2-40B4-BE49-F238E27FC236}">
                <a16:creationId xmlns:a16="http://schemas.microsoft.com/office/drawing/2014/main" id="{71884512-3742-4F02-B167-5E9E7D686AF1}"/>
              </a:ext>
            </a:extLst>
          </p:cNvPr>
          <p:cNvSpPr>
            <a:spLocks noChangeShapeType="1"/>
          </p:cNvSpPr>
          <p:nvPr/>
        </p:nvSpPr>
        <p:spPr bwMode="auto">
          <a:xfrm>
            <a:off x="2971800" y="2286000"/>
            <a:ext cx="57150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 name="Rectangle 4">
            <a:extLst>
              <a:ext uri="{FF2B5EF4-FFF2-40B4-BE49-F238E27FC236}">
                <a16:creationId xmlns:a16="http://schemas.microsoft.com/office/drawing/2014/main" id="{284ADE15-BFFC-4782-85B8-73CAA0DD72D4}"/>
              </a:ext>
            </a:extLst>
          </p:cNvPr>
          <p:cNvSpPr>
            <a:spLocks noChangeArrowheads="1"/>
          </p:cNvSpPr>
          <p:nvPr/>
        </p:nvSpPr>
        <p:spPr bwMode="auto">
          <a:xfrm>
            <a:off x="2743200" y="2667000"/>
            <a:ext cx="6400800" cy="10668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indent="-1028700" algn="ctr">
              <a:buFont typeface="+mj-lt"/>
              <a:buAutoNum type="romanUcPeriod"/>
              <a:defRPr/>
            </a:pPr>
            <a:r>
              <a:rPr lang="en-US" sz="4000" dirty="0">
                <a:solidFill>
                  <a:schemeClr val="bg1"/>
                </a:solidFill>
                <a:latin typeface="Papyrus" pitchFamily="66" charset="0"/>
              </a:rPr>
              <a:t>Membership</a:t>
            </a:r>
          </a:p>
        </p:txBody>
      </p:sp>
      <p:sp>
        <p:nvSpPr>
          <p:cNvPr id="9" name="Rectangle 4">
            <a:extLst>
              <a:ext uri="{FF2B5EF4-FFF2-40B4-BE49-F238E27FC236}">
                <a16:creationId xmlns:a16="http://schemas.microsoft.com/office/drawing/2014/main" id="{B37D9ECC-30F5-4FA2-B9C0-1286F0CE6E0F}"/>
              </a:ext>
            </a:extLst>
          </p:cNvPr>
          <p:cNvSpPr>
            <a:spLocks noChangeArrowheads="1"/>
          </p:cNvSpPr>
          <p:nvPr/>
        </p:nvSpPr>
        <p:spPr bwMode="auto">
          <a:xfrm>
            <a:off x="2743200" y="4038600"/>
            <a:ext cx="6400800" cy="10668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indent="-1028700" algn="ctr">
              <a:buFont typeface="+mj-lt"/>
              <a:buAutoNum type="romanUcPeriod" startAt="2"/>
              <a:defRPr/>
            </a:pPr>
            <a:r>
              <a:rPr lang="en-US" sz="4000" dirty="0">
                <a:solidFill>
                  <a:schemeClr val="bg1"/>
                </a:solidFill>
                <a:latin typeface="Papyrus" pitchFamily="66" charset="0"/>
              </a:rPr>
              <a:t>Responsibility</a:t>
            </a:r>
          </a:p>
        </p:txBody>
      </p:sp>
      <p:sp>
        <p:nvSpPr>
          <p:cNvPr id="10" name="Rectangle 4">
            <a:extLst>
              <a:ext uri="{FF2B5EF4-FFF2-40B4-BE49-F238E27FC236}">
                <a16:creationId xmlns:a16="http://schemas.microsoft.com/office/drawing/2014/main" id="{FC1FB905-CDB8-45AF-86CE-520C86A86E2A}"/>
              </a:ext>
            </a:extLst>
          </p:cNvPr>
          <p:cNvSpPr>
            <a:spLocks noChangeArrowheads="1"/>
          </p:cNvSpPr>
          <p:nvPr/>
        </p:nvSpPr>
        <p:spPr bwMode="auto">
          <a:xfrm>
            <a:off x="2743200" y="5410200"/>
            <a:ext cx="6400800" cy="1066800"/>
          </a:xfrm>
          <a:prstGeom prst="rect">
            <a:avLst/>
          </a:prstGeom>
          <a:solidFill>
            <a:schemeClr val="tx1"/>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1028700" indent="-1028700" algn="ctr">
              <a:buFont typeface="+mj-lt"/>
              <a:buAutoNum type="romanUcPeriod" startAt="3"/>
              <a:defRPr/>
            </a:pPr>
            <a:r>
              <a:rPr lang="en-US" sz="4000" dirty="0">
                <a:solidFill>
                  <a:schemeClr val="bg1"/>
                </a:solidFill>
                <a:latin typeface="Papyrus" pitchFamily="66" charset="0"/>
              </a:rPr>
              <a:t>Choosing</a:t>
            </a:r>
          </a:p>
        </p:txBody>
      </p:sp>
    </p:spTree>
    <p:extLst>
      <p:ext uri="{BB962C8B-B14F-4D97-AF65-F5344CB8AC3E}">
        <p14:creationId xmlns:p14="http://schemas.microsoft.com/office/powerpoint/2010/main" val="15488241"/>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674878B1-18AD-442B-9082-F487A61C09D7}"/>
              </a:ext>
            </a:extLst>
          </p:cNvPr>
          <p:cNvSpPr>
            <a:spLocks noGrp="1" noChangeArrowheads="1"/>
          </p:cNvSpPr>
          <p:nvPr>
            <p:ph type="title"/>
          </p:nvPr>
        </p:nvSpPr>
        <p:spPr>
          <a:xfrm>
            <a:off x="2514600" y="503238"/>
            <a:ext cx="6629400" cy="563562"/>
          </a:xfrm>
        </p:spPr>
        <p:txBody>
          <a:bodyPr/>
          <a:lstStyle/>
          <a:p>
            <a:pPr eaLnBrk="1" hangingPunct="1">
              <a:defRPr/>
            </a:pPr>
            <a:r>
              <a:rPr lang="en-US" sz="3600" b="1" dirty="0">
                <a:solidFill>
                  <a:srgbClr val="FF3300"/>
                </a:solidFill>
                <a:effectLst>
                  <a:outerShdw blurRad="38100" dist="38100" dir="2700000" algn="tl">
                    <a:srgbClr val="000000">
                      <a:alpha val="43137"/>
                    </a:srgbClr>
                  </a:outerShdw>
                </a:effectLst>
                <a:latin typeface="Papyrus" pitchFamily="66" charset="0"/>
              </a:rPr>
              <a:t>Conclusion</a:t>
            </a:r>
          </a:p>
        </p:txBody>
      </p:sp>
      <p:sp>
        <p:nvSpPr>
          <p:cNvPr id="13315" name="Rectangle 3">
            <a:extLst>
              <a:ext uri="{FF2B5EF4-FFF2-40B4-BE49-F238E27FC236}">
                <a16:creationId xmlns:a16="http://schemas.microsoft.com/office/drawing/2014/main" id="{1082342E-57F9-4427-9EAF-0F8502ED49EF}"/>
              </a:ext>
            </a:extLst>
          </p:cNvPr>
          <p:cNvSpPr>
            <a:spLocks noGrp="1" noChangeArrowheads="1"/>
          </p:cNvSpPr>
          <p:nvPr>
            <p:ph type="body" idx="1"/>
          </p:nvPr>
        </p:nvSpPr>
        <p:spPr>
          <a:xfrm>
            <a:off x="1981200" y="1676400"/>
            <a:ext cx="7010400" cy="4525963"/>
          </a:xfrm>
        </p:spPr>
        <p:txBody>
          <a:bodyPr/>
          <a:lstStyle/>
          <a:p>
            <a:pPr lvl="1" eaLnBrk="1" hangingPunct="1">
              <a:buFontTx/>
              <a:buNone/>
              <a:defRPr/>
            </a:pPr>
            <a:r>
              <a:rPr lang="en-US" dirty="0"/>
              <a:t>	Christ loved the church and gave Himself for it (Eph. 5:25).</a:t>
            </a:r>
          </a:p>
          <a:p>
            <a:pPr lvl="1" eaLnBrk="1" hangingPunct="1">
              <a:buFontTx/>
              <a:buNone/>
              <a:defRPr/>
            </a:pPr>
            <a:endParaRPr lang="en-US" dirty="0"/>
          </a:p>
          <a:p>
            <a:pPr lvl="1" eaLnBrk="1" hangingPunct="1">
              <a:buFontTx/>
              <a:buNone/>
              <a:defRPr/>
            </a:pPr>
            <a:r>
              <a:rPr lang="en-US" dirty="0"/>
              <a:t>	He shed His blood to purchase it   (Acts 20:28).</a:t>
            </a:r>
          </a:p>
          <a:p>
            <a:pPr lvl="1" eaLnBrk="1" hangingPunct="1">
              <a:buFontTx/>
              <a:buNone/>
              <a:defRPr/>
            </a:pPr>
            <a:endParaRPr lang="en-US" dirty="0"/>
          </a:p>
          <a:p>
            <a:pPr lvl="1" eaLnBrk="1" hangingPunct="1">
              <a:buFontTx/>
              <a:buNone/>
              <a:defRPr/>
            </a:pPr>
            <a:r>
              <a:rPr lang="en-US" dirty="0"/>
              <a:t>	</a:t>
            </a:r>
            <a:r>
              <a:rPr lang="en-US" i="1" dirty="0">
                <a:solidFill>
                  <a:srgbClr val="0070C0"/>
                </a:solidFill>
                <a:effectLst>
                  <a:outerShdw blurRad="38100" dist="38100" dir="2700000" algn="tl">
                    <a:srgbClr val="000000">
                      <a:alpha val="43137"/>
                    </a:srgbClr>
                  </a:outerShdw>
                </a:effectLst>
              </a:rPr>
              <a:t>I should feel a sense of obligation to it!</a:t>
            </a:r>
          </a:p>
          <a:p>
            <a:pPr lvl="1" eaLnBrk="1" hangingPunct="1">
              <a:buFontTx/>
              <a:buNone/>
              <a:defRPr/>
            </a:pPr>
            <a:endParaRPr lang="en-US" sz="2400" dirty="0"/>
          </a:p>
        </p:txBody>
      </p:sp>
      <p:sp>
        <p:nvSpPr>
          <p:cNvPr id="28676" name="Line 4">
            <a:extLst>
              <a:ext uri="{FF2B5EF4-FFF2-40B4-BE49-F238E27FC236}">
                <a16:creationId xmlns:a16="http://schemas.microsoft.com/office/drawing/2014/main" id="{E1D69BD6-C4EB-4B1F-A241-619FE130A7FB}"/>
              </a:ext>
            </a:extLst>
          </p:cNvPr>
          <p:cNvSpPr>
            <a:spLocks noChangeShapeType="1"/>
          </p:cNvSpPr>
          <p:nvPr/>
        </p:nvSpPr>
        <p:spPr bwMode="auto">
          <a:xfrm>
            <a:off x="2667000" y="414338"/>
            <a:ext cx="63246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pic>
        <p:nvPicPr>
          <p:cNvPr id="28677" name="Picture 5" descr="bible2">
            <a:extLst>
              <a:ext uri="{FF2B5EF4-FFF2-40B4-BE49-F238E27FC236}">
                <a16:creationId xmlns:a16="http://schemas.microsoft.com/office/drawing/2014/main" id="{370E3D65-AD4D-4D24-AF77-ADA282E352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8" name="Line 6">
            <a:extLst>
              <a:ext uri="{FF2B5EF4-FFF2-40B4-BE49-F238E27FC236}">
                <a16:creationId xmlns:a16="http://schemas.microsoft.com/office/drawing/2014/main" id="{CEE1A41C-B91B-42BA-BF72-C578641A410D}"/>
              </a:ext>
            </a:extLst>
          </p:cNvPr>
          <p:cNvSpPr>
            <a:spLocks noChangeShapeType="1"/>
          </p:cNvSpPr>
          <p:nvPr/>
        </p:nvSpPr>
        <p:spPr bwMode="auto">
          <a:xfrm>
            <a:off x="2667000" y="1100138"/>
            <a:ext cx="63246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 calcmode="lin" valueType="num">
                                      <p:cBhvr>
                                        <p:cTn id="7" dur="500" fill="hold"/>
                                        <p:tgtEl>
                                          <p:spTgt spid="13315">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13315">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3315">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13315">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13315">
                                            <p:txEl>
                                              <p:pRg st="2" end="2"/>
                                            </p:txEl>
                                          </p:spTgt>
                                        </p:tgtEl>
                                        <p:attrNameLst>
                                          <p:attrName>style.visibility</p:attrName>
                                        </p:attrNameLst>
                                      </p:cBhvr>
                                      <p:to>
                                        <p:strVal val="visible"/>
                                      </p:to>
                                    </p:set>
                                    <p:anim calcmode="lin" valueType="num">
                                      <p:cBhvr>
                                        <p:cTn id="15" dur="500" fill="hold"/>
                                        <p:tgtEl>
                                          <p:spTgt spid="13315">
                                            <p:txEl>
                                              <p:pRg st="2" end="2"/>
                                            </p:txEl>
                                          </p:spTgt>
                                        </p:tgtEl>
                                        <p:attrNameLst>
                                          <p:attrName>ppt_x</p:attrName>
                                        </p:attrNameLst>
                                      </p:cBhvr>
                                      <p:tavLst>
                                        <p:tav tm="0">
                                          <p:val>
                                            <p:strVal val="#ppt_x-#ppt_w/2"/>
                                          </p:val>
                                        </p:tav>
                                        <p:tav tm="100000">
                                          <p:val>
                                            <p:strVal val="#ppt_x"/>
                                          </p:val>
                                        </p:tav>
                                      </p:tavLst>
                                    </p:anim>
                                    <p:anim calcmode="lin" valueType="num">
                                      <p:cBhvr>
                                        <p:cTn id="16" dur="500" fill="hold"/>
                                        <p:tgtEl>
                                          <p:spTgt spid="13315">
                                            <p:txEl>
                                              <p:pRg st="2" end="2"/>
                                            </p:txEl>
                                          </p:spTgt>
                                        </p:tgtEl>
                                        <p:attrNameLst>
                                          <p:attrName>ppt_y</p:attrName>
                                        </p:attrNameLst>
                                      </p:cBhvr>
                                      <p:tavLst>
                                        <p:tav tm="0">
                                          <p:val>
                                            <p:strVal val="#ppt_y"/>
                                          </p:val>
                                        </p:tav>
                                        <p:tav tm="100000">
                                          <p:val>
                                            <p:strVal val="#ppt_y"/>
                                          </p:val>
                                        </p:tav>
                                      </p:tavLst>
                                    </p:anim>
                                    <p:anim calcmode="lin" valueType="num">
                                      <p:cBhvr>
                                        <p:cTn id="17" dur="500" fill="hold"/>
                                        <p:tgtEl>
                                          <p:spTgt spid="13315">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3315">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8" fill="hold" grpId="0" nodeType="clickEffect">
                                  <p:stCondLst>
                                    <p:cond delay="0"/>
                                  </p:stCondLst>
                                  <p:childTnLst>
                                    <p:set>
                                      <p:cBhvr>
                                        <p:cTn id="22" dur="1" fill="hold">
                                          <p:stCondLst>
                                            <p:cond delay="0"/>
                                          </p:stCondLst>
                                        </p:cTn>
                                        <p:tgtEl>
                                          <p:spTgt spid="13315">
                                            <p:txEl>
                                              <p:pRg st="4" end="4"/>
                                            </p:txEl>
                                          </p:spTgt>
                                        </p:tgtEl>
                                        <p:attrNameLst>
                                          <p:attrName>style.visibility</p:attrName>
                                        </p:attrNameLst>
                                      </p:cBhvr>
                                      <p:to>
                                        <p:strVal val="visible"/>
                                      </p:to>
                                    </p:set>
                                    <p:anim calcmode="lin" valueType="num">
                                      <p:cBhvr>
                                        <p:cTn id="23" dur="500" fill="hold"/>
                                        <p:tgtEl>
                                          <p:spTgt spid="13315">
                                            <p:txEl>
                                              <p:pRg st="4" end="4"/>
                                            </p:txEl>
                                          </p:spTgt>
                                        </p:tgtEl>
                                        <p:attrNameLst>
                                          <p:attrName>ppt_x</p:attrName>
                                        </p:attrNameLst>
                                      </p:cBhvr>
                                      <p:tavLst>
                                        <p:tav tm="0">
                                          <p:val>
                                            <p:strVal val="#ppt_x-#ppt_w/2"/>
                                          </p:val>
                                        </p:tav>
                                        <p:tav tm="100000">
                                          <p:val>
                                            <p:strVal val="#ppt_x"/>
                                          </p:val>
                                        </p:tav>
                                      </p:tavLst>
                                    </p:anim>
                                    <p:anim calcmode="lin" valueType="num">
                                      <p:cBhvr>
                                        <p:cTn id="24" dur="500" fill="hold"/>
                                        <p:tgtEl>
                                          <p:spTgt spid="13315">
                                            <p:txEl>
                                              <p:pRg st="4" end="4"/>
                                            </p:txEl>
                                          </p:spTgt>
                                        </p:tgtEl>
                                        <p:attrNameLst>
                                          <p:attrName>ppt_y</p:attrName>
                                        </p:attrNameLst>
                                      </p:cBhvr>
                                      <p:tavLst>
                                        <p:tav tm="0">
                                          <p:val>
                                            <p:strVal val="#ppt_y"/>
                                          </p:val>
                                        </p:tav>
                                        <p:tav tm="100000">
                                          <p:val>
                                            <p:strVal val="#ppt_y"/>
                                          </p:val>
                                        </p:tav>
                                      </p:tavLst>
                                    </p:anim>
                                    <p:anim calcmode="lin" valueType="num">
                                      <p:cBhvr>
                                        <p:cTn id="25" dur="500" fill="hold"/>
                                        <p:tgtEl>
                                          <p:spTgt spid="13315">
                                            <p:txEl>
                                              <p:pRg st="4" end="4"/>
                                            </p:txEl>
                                          </p:spTgt>
                                        </p:tgtEl>
                                        <p:attrNameLst>
                                          <p:attrName>ppt_w</p:attrName>
                                        </p:attrNameLst>
                                      </p:cBhvr>
                                      <p:tavLst>
                                        <p:tav tm="0">
                                          <p:val>
                                            <p:fltVal val="0"/>
                                          </p:val>
                                        </p:tav>
                                        <p:tav tm="100000">
                                          <p:val>
                                            <p:strVal val="#ppt_w"/>
                                          </p:val>
                                        </p:tav>
                                      </p:tavLst>
                                    </p:anim>
                                    <p:anim calcmode="lin" valueType="num">
                                      <p:cBhvr>
                                        <p:cTn id="26" dur="500" fill="hold"/>
                                        <p:tgtEl>
                                          <p:spTgt spid="13315">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bldLvl="5"/>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1474</TotalTime>
  <Words>1365</Words>
  <Application>Microsoft Office PowerPoint</Application>
  <PresentationFormat>On-screen Show (4:3)</PresentationFormat>
  <Paragraphs>262</Paragraphs>
  <Slides>31</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31</vt:i4>
      </vt:variant>
    </vt:vector>
  </HeadingPairs>
  <TitlesOfParts>
    <vt:vector size="40" baseType="lpstr">
      <vt:lpstr>Calibri</vt:lpstr>
      <vt:lpstr>MS Outlook</vt:lpstr>
      <vt:lpstr>Calibri Light</vt:lpstr>
      <vt:lpstr>Arial</vt:lpstr>
      <vt:lpstr>Papyrus</vt:lpstr>
      <vt:lpstr>Times New Roman</vt:lpstr>
      <vt:lpstr>Wingdings</vt:lpstr>
      <vt:lpstr>Default Design</vt:lpstr>
      <vt:lpstr>3_Office Theme</vt:lpstr>
      <vt:lpstr>PowerPoint Presentation</vt:lpstr>
      <vt:lpstr>New Testament Christians Joined Themselves With Local Churches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 Owe                                  the Local Church</dc:title>
  <dc:creator>John Edwards</dc:creator>
  <cp:lastModifiedBy>Donnie V. Rader</cp:lastModifiedBy>
  <cp:revision>116</cp:revision>
  <dcterms:created xsi:type="dcterms:W3CDTF">2009-05-03T00:01:49Z</dcterms:created>
  <dcterms:modified xsi:type="dcterms:W3CDTF">2017-12-10T22:04:07Z</dcterms:modified>
</cp:coreProperties>
</file>