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708" r:id="rId2"/>
    <p:sldMasterId id="2147483672" r:id="rId3"/>
    <p:sldMasterId id="2147483684" r:id="rId4"/>
    <p:sldMasterId id="2147483696" r:id="rId5"/>
    <p:sldMasterId id="2147483720" r:id="rId6"/>
  </p:sldMasterIdLst>
  <p:sldIdLst>
    <p:sldId id="261" r:id="rId7"/>
    <p:sldId id="257" r:id="rId8"/>
    <p:sldId id="271" r:id="rId9"/>
    <p:sldId id="262" r:id="rId10"/>
    <p:sldId id="269" r:id="rId11"/>
    <p:sldId id="270" r:id="rId12"/>
    <p:sldId id="272" r:id="rId13"/>
    <p:sldId id="273" r:id="rId14"/>
    <p:sldId id="276" r:id="rId15"/>
    <p:sldId id="277" r:id="rId16"/>
    <p:sldId id="275" r:id="rId17"/>
    <p:sldId id="278" r:id="rId18"/>
    <p:sldId id="279" r:id="rId19"/>
    <p:sldId id="280" r:id="rId20"/>
    <p:sldId id="281" r:id="rId21"/>
    <p:sldId id="282" r:id="rId22"/>
    <p:sldId id="283" r:id="rId23"/>
    <p:sldId id="284" r:id="rId24"/>
    <p:sldId id="263" r:id="rId25"/>
    <p:sldId id="268" r:id="rId26"/>
    <p:sldId id="285" r:id="rId27"/>
    <p:sldId id="287" r:id="rId28"/>
    <p:sldId id="286" r:id="rId29"/>
    <p:sldId id="288" r:id="rId30"/>
    <p:sldId id="264" r:id="rId31"/>
    <p:sldId id="267" r:id="rId32"/>
    <p:sldId id="289" r:id="rId33"/>
    <p:sldId id="290" r:id="rId34"/>
    <p:sldId id="291" r:id="rId35"/>
    <p:sldId id="258" r:id="rId36"/>
    <p:sldId id="292" r:id="rId37"/>
    <p:sldId id="293" r:id="rId38"/>
    <p:sldId id="265" r:id="rId39"/>
  </p:sldIdLst>
  <p:sldSz cx="9144000" cy="6858000" type="screen4x3"/>
  <p:notesSz cx="6858000" cy="9144000"/>
  <p:embeddedFontLst>
    <p:embeddedFont>
      <p:font typeface="AR CENA" panose="02000000000000000000" pitchFamily="2" charset="0"/>
      <p:regular r:id="rId40"/>
    </p:embeddedFont>
    <p:embeddedFont>
      <p:font typeface="Calibri" panose="020F0502020204030204" pitchFamily="34" charset="0"/>
      <p:regular r:id="rId41"/>
      <p:bold r:id="rId42"/>
      <p:italic r:id="rId43"/>
      <p:boldItalic r:id="rId44"/>
    </p:embeddedFont>
    <p:embeddedFont>
      <p:font typeface="Calibri Light" panose="020F0302020204030204" pitchFamily="34" charset="0"/>
      <p:regular r:id="rId45"/>
      <p:italic r:id="rId4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88" autoAdjust="0"/>
    <p:restoredTop sz="94660"/>
  </p:normalViewPr>
  <p:slideViewPr>
    <p:cSldViewPr snapToGrid="0">
      <p:cViewPr varScale="1">
        <p:scale>
          <a:sx n="113" d="100"/>
          <a:sy n="113" d="100"/>
        </p:scale>
        <p:origin x="1716" y="1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4.fntdata"/><Relationship Id="rId48" Type="http://schemas.openxmlformats.org/officeDocument/2006/relationships/viewProps" Target="viewProps.xml"/><Relationship Id="rId8"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395850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4214335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25984952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66EAD3-BA99-46BE-85F5-289230CCC3A2}" type="datetimeFigureOut">
              <a:rPr lang="en-US" smtClean="0"/>
              <a:t>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206141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66EAD3-BA99-46BE-85F5-289230CCC3A2}" type="datetimeFigureOut">
              <a:rPr lang="en-US" smtClean="0"/>
              <a:t>12/9/2017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2011390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66EAD3-BA99-46BE-85F5-289230CCC3A2}" type="datetimeFigureOut">
              <a:rPr lang="en-US" smtClean="0"/>
              <a:t>12/9/2017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3032651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66EAD3-BA99-46BE-85F5-289230CCC3A2}" type="datetimeFigureOut">
              <a:rPr lang="en-US" smtClean="0"/>
              <a:t>12/9/2017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2817554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66EAD3-BA99-46BE-85F5-289230CCC3A2}" type="datetimeFigureOut">
              <a:rPr lang="en-US" smtClean="0"/>
              <a:t>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1495508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66EAD3-BA99-46BE-85F5-289230CCC3A2}" type="datetimeFigureOut">
              <a:rPr lang="en-US" smtClean="0"/>
              <a:t>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18388003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77985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3852055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2804909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1505865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4114686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66EAD3-BA99-46BE-85F5-289230CCC3A2}" type="datetimeFigureOut">
              <a:rPr lang="en-US" smtClean="0"/>
              <a:t>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39845879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66EAD3-BA99-46BE-85F5-289230CCC3A2}" type="datetimeFigureOut">
              <a:rPr lang="en-US" smtClean="0"/>
              <a:t>12/9/2017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12108864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66EAD3-BA99-46BE-85F5-289230CCC3A2}" type="datetimeFigureOut">
              <a:rPr lang="en-US" smtClean="0"/>
              <a:t>12/9/2017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11738804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66EAD3-BA99-46BE-85F5-289230CCC3A2}" type="datetimeFigureOut">
              <a:rPr lang="en-US" smtClean="0"/>
              <a:t>12/9/2017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2128579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66EAD3-BA99-46BE-85F5-289230CCC3A2}" type="datetimeFigureOut">
              <a:rPr lang="en-US" smtClean="0"/>
              <a:t>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4285126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66EAD3-BA99-46BE-85F5-289230CCC3A2}" type="datetimeFigureOut">
              <a:rPr lang="en-US" smtClean="0"/>
              <a:t>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2215775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1973146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2591835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1099774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34859918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15355708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66EAD3-BA99-46BE-85F5-289230CCC3A2}" type="datetimeFigureOut">
              <a:rPr lang="en-US" smtClean="0"/>
              <a:t>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3645951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66EAD3-BA99-46BE-85F5-289230CCC3A2}" type="datetimeFigureOut">
              <a:rPr lang="en-US" smtClean="0"/>
              <a:t>12/9/2017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3049615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66EAD3-BA99-46BE-85F5-289230CCC3A2}" type="datetimeFigureOut">
              <a:rPr lang="en-US" smtClean="0"/>
              <a:t>12/9/2017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1553297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66EAD3-BA99-46BE-85F5-289230CCC3A2}" type="datetimeFigureOut">
              <a:rPr lang="en-US" smtClean="0"/>
              <a:t>12/9/2017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35296343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66EAD3-BA99-46BE-85F5-289230CCC3A2}" type="datetimeFigureOut">
              <a:rPr lang="en-US" smtClean="0"/>
              <a:t>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4104677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66EAD3-BA99-46BE-85F5-289230CCC3A2}" type="datetimeFigureOut">
              <a:rPr lang="en-US" smtClean="0"/>
              <a:t>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1029879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26656662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66EAD3-BA99-46BE-85F5-289230CCC3A2}" type="datetimeFigureOut">
              <a:rPr lang="en-US" smtClean="0"/>
              <a:t>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66758-BD7F-41AB-8421-A2F5AD5E2CA9}" type="slidenum">
              <a:rPr lang="en-US" smtClean="0"/>
              <a:t>‹#›</a:t>
            </a:fld>
            <a:endParaRPr lang="en-US"/>
          </a:p>
        </p:txBody>
      </p:sp>
    </p:spTree>
    <p:extLst>
      <p:ext uri="{BB962C8B-B14F-4D97-AF65-F5344CB8AC3E}">
        <p14:creationId xmlns:p14="http://schemas.microsoft.com/office/powerpoint/2010/main" val="36475269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42660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00515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6325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5572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9782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9904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931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9629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195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9019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3669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7296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2213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3520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3088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7264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2292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7062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45064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1788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4245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91074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97673-6946-46EC-9DAA-F183493D773A}"/>
              </a:ext>
            </a:extLst>
          </p:cNvPr>
          <p:cNvSpPr>
            <a:spLocks noGrp="1"/>
          </p:cNvSpPr>
          <p:nvPr>
            <p:ph type="ctrTitle"/>
          </p:nvPr>
        </p:nvSpPr>
        <p:spPr>
          <a:xfrm>
            <a:off x="1143000" y="1122589"/>
            <a:ext cx="6858000" cy="2388054"/>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F95E62-24A3-4E4A-9E87-77C3895E068C}"/>
              </a:ext>
            </a:extLst>
          </p:cNvPr>
          <p:cNvSpPr>
            <a:spLocks noGrp="1"/>
          </p:cNvSpPr>
          <p:nvPr>
            <p:ph type="subTitle" idx="1"/>
          </p:nvPr>
        </p:nvSpPr>
        <p:spPr>
          <a:xfrm>
            <a:off x="1143000" y="3602491"/>
            <a:ext cx="6858000" cy="165496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7C82EE-ECC2-4B0E-AD7D-9A5293B66C0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E6882D8-9079-464A-84C4-34B89E4F2E2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F2E42E5-32F4-47E6-8397-23615CB83677}"/>
              </a:ext>
            </a:extLst>
          </p:cNvPr>
          <p:cNvSpPr>
            <a:spLocks noGrp="1"/>
          </p:cNvSpPr>
          <p:nvPr>
            <p:ph type="sldNum" sz="quarter" idx="12"/>
          </p:nvPr>
        </p:nvSpPr>
        <p:spPr/>
        <p:txBody>
          <a:bodyPr/>
          <a:lstStyle>
            <a:lvl1pPr>
              <a:defRPr/>
            </a:lvl1pPr>
          </a:lstStyle>
          <a:p>
            <a:fld id="{C5752702-93A5-4BD2-9518-75A1813B362D}" type="slidenum">
              <a:rPr lang="en-US" altLang="en-US"/>
              <a:pPr/>
              <a:t>‹#›</a:t>
            </a:fld>
            <a:endParaRPr lang="en-US" altLang="en-US"/>
          </a:p>
        </p:txBody>
      </p:sp>
    </p:spTree>
    <p:extLst>
      <p:ext uri="{BB962C8B-B14F-4D97-AF65-F5344CB8AC3E}">
        <p14:creationId xmlns:p14="http://schemas.microsoft.com/office/powerpoint/2010/main" val="2246895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EE52E-32F5-4967-B473-2D480B48D9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E6B001-17AE-4B35-B9F4-AF9CB3795E4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7CD092-C967-45F5-85B3-D9B4EF70B59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E361597-67C5-4A8F-A98E-03986B90BD0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CD329C6-F578-406F-A1BD-2731A20C85CD}"/>
              </a:ext>
            </a:extLst>
          </p:cNvPr>
          <p:cNvSpPr>
            <a:spLocks noGrp="1"/>
          </p:cNvSpPr>
          <p:nvPr>
            <p:ph type="sldNum" sz="quarter" idx="12"/>
          </p:nvPr>
        </p:nvSpPr>
        <p:spPr/>
        <p:txBody>
          <a:bodyPr/>
          <a:lstStyle>
            <a:lvl1pPr>
              <a:defRPr/>
            </a:lvl1pPr>
          </a:lstStyle>
          <a:p>
            <a:fld id="{1D60C492-A1E9-4EBA-8F91-77A71EA476EB}" type="slidenum">
              <a:rPr lang="en-US" altLang="en-US"/>
              <a:pPr/>
              <a:t>‹#›</a:t>
            </a:fld>
            <a:endParaRPr lang="en-US" altLang="en-US"/>
          </a:p>
        </p:txBody>
      </p:sp>
    </p:spTree>
    <p:extLst>
      <p:ext uri="{BB962C8B-B14F-4D97-AF65-F5344CB8AC3E}">
        <p14:creationId xmlns:p14="http://schemas.microsoft.com/office/powerpoint/2010/main" val="102750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8AE67-C5DC-4F29-9B9D-F60C11D174C0}"/>
              </a:ext>
            </a:extLst>
          </p:cNvPr>
          <p:cNvSpPr>
            <a:spLocks noGrp="1"/>
          </p:cNvSpPr>
          <p:nvPr>
            <p:ph type="title"/>
          </p:nvPr>
        </p:nvSpPr>
        <p:spPr>
          <a:xfrm>
            <a:off x="623888" y="1709398"/>
            <a:ext cx="7886700" cy="285239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1FEDEC-6F91-4231-9C57-81C32B44A959}"/>
              </a:ext>
            </a:extLst>
          </p:cNvPr>
          <p:cNvSpPr>
            <a:spLocks noGrp="1"/>
          </p:cNvSpPr>
          <p:nvPr>
            <p:ph type="body" idx="1"/>
          </p:nvPr>
        </p:nvSpPr>
        <p:spPr>
          <a:xfrm>
            <a:off x="623888" y="4589009"/>
            <a:ext cx="7886700" cy="150018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id="{996689F6-9343-42EF-BE54-DCC54D21E76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E92E01B-B7E4-48FD-A34B-B34A75404F9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B775D77-559F-4EB7-AE5A-03F81BBC77D6}"/>
              </a:ext>
            </a:extLst>
          </p:cNvPr>
          <p:cNvSpPr>
            <a:spLocks noGrp="1"/>
          </p:cNvSpPr>
          <p:nvPr>
            <p:ph type="sldNum" sz="quarter" idx="12"/>
          </p:nvPr>
        </p:nvSpPr>
        <p:spPr/>
        <p:txBody>
          <a:bodyPr/>
          <a:lstStyle>
            <a:lvl1pPr>
              <a:defRPr/>
            </a:lvl1pPr>
          </a:lstStyle>
          <a:p>
            <a:fld id="{06954E71-A0D9-4AE8-BE2E-A925DFF44182}" type="slidenum">
              <a:rPr lang="en-US" altLang="en-US"/>
              <a:pPr/>
              <a:t>‹#›</a:t>
            </a:fld>
            <a:endParaRPr lang="en-US" altLang="en-US"/>
          </a:p>
        </p:txBody>
      </p:sp>
    </p:spTree>
    <p:extLst>
      <p:ext uri="{BB962C8B-B14F-4D97-AF65-F5344CB8AC3E}">
        <p14:creationId xmlns:p14="http://schemas.microsoft.com/office/powerpoint/2010/main" val="2305118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EE1D2-5CC3-4647-A01F-A0F0CAAF4C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16C76F-EBFA-42F4-8FD5-920DC9DC8326}"/>
              </a:ext>
            </a:extLst>
          </p:cNvPr>
          <p:cNvSpPr>
            <a:spLocks noGrp="1"/>
          </p:cNvSpPr>
          <p:nvPr>
            <p:ph sz="half" idx="1"/>
          </p:nvPr>
        </p:nvSpPr>
        <p:spPr>
          <a:xfrm>
            <a:off x="685800" y="1981541"/>
            <a:ext cx="3810000" cy="41144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997E74-4B2E-4A58-98A8-7DC5D8B14DD3}"/>
              </a:ext>
            </a:extLst>
          </p:cNvPr>
          <p:cNvSpPr>
            <a:spLocks noGrp="1"/>
          </p:cNvSpPr>
          <p:nvPr>
            <p:ph sz="half" idx="2"/>
          </p:nvPr>
        </p:nvSpPr>
        <p:spPr>
          <a:xfrm>
            <a:off x="4648200" y="1981541"/>
            <a:ext cx="3810000" cy="41144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B7F5EC-093A-4974-BCF9-2C22D67B31F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DD463A5-6196-420B-8F2D-14EA78DFA47A}"/>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BFDB39A-20FA-47B5-B8B8-809E280D0DE0}"/>
              </a:ext>
            </a:extLst>
          </p:cNvPr>
          <p:cNvSpPr>
            <a:spLocks noGrp="1"/>
          </p:cNvSpPr>
          <p:nvPr>
            <p:ph type="sldNum" sz="quarter" idx="12"/>
          </p:nvPr>
        </p:nvSpPr>
        <p:spPr/>
        <p:txBody>
          <a:bodyPr/>
          <a:lstStyle>
            <a:lvl1pPr>
              <a:defRPr/>
            </a:lvl1pPr>
          </a:lstStyle>
          <a:p>
            <a:fld id="{5E7F7461-63FC-462D-839A-80707CAB1B1C}" type="slidenum">
              <a:rPr lang="en-US" altLang="en-US"/>
              <a:pPr/>
              <a:t>‹#›</a:t>
            </a:fld>
            <a:endParaRPr lang="en-US" altLang="en-US"/>
          </a:p>
        </p:txBody>
      </p:sp>
    </p:spTree>
    <p:extLst>
      <p:ext uri="{BB962C8B-B14F-4D97-AF65-F5344CB8AC3E}">
        <p14:creationId xmlns:p14="http://schemas.microsoft.com/office/powerpoint/2010/main" val="167412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A71D3-2BFC-45DB-BFE0-75E48EA223C3}"/>
              </a:ext>
            </a:extLst>
          </p:cNvPr>
          <p:cNvSpPr>
            <a:spLocks noGrp="1"/>
          </p:cNvSpPr>
          <p:nvPr>
            <p:ph type="title"/>
          </p:nvPr>
        </p:nvSpPr>
        <p:spPr>
          <a:xfrm>
            <a:off x="630238" y="365693"/>
            <a:ext cx="7886700" cy="1324995"/>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56D037-ABCC-4A79-8BE7-D90846C9B432}"/>
              </a:ext>
            </a:extLst>
          </p:cNvPr>
          <p:cNvSpPr>
            <a:spLocks noGrp="1"/>
          </p:cNvSpPr>
          <p:nvPr>
            <p:ph type="body" idx="1"/>
          </p:nvPr>
        </p:nvSpPr>
        <p:spPr>
          <a:xfrm>
            <a:off x="630239" y="1680482"/>
            <a:ext cx="3868737" cy="824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EAAB189-6381-4842-AA34-71D47EAFB6B5}"/>
              </a:ext>
            </a:extLst>
          </p:cNvPr>
          <p:cNvSpPr>
            <a:spLocks noGrp="1"/>
          </p:cNvSpPr>
          <p:nvPr>
            <p:ph sz="half" idx="2"/>
          </p:nvPr>
        </p:nvSpPr>
        <p:spPr>
          <a:xfrm>
            <a:off x="630239" y="2505416"/>
            <a:ext cx="3868737" cy="36841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1C273C-6F1A-4645-8759-84E71D0693A2}"/>
              </a:ext>
            </a:extLst>
          </p:cNvPr>
          <p:cNvSpPr>
            <a:spLocks noGrp="1"/>
          </p:cNvSpPr>
          <p:nvPr>
            <p:ph type="body" sz="quarter" idx="3"/>
          </p:nvPr>
        </p:nvSpPr>
        <p:spPr>
          <a:xfrm>
            <a:off x="4629150" y="1680482"/>
            <a:ext cx="3887788" cy="824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B203779-CCD8-487C-A0B4-04E2AA1DBD8B}"/>
              </a:ext>
            </a:extLst>
          </p:cNvPr>
          <p:cNvSpPr>
            <a:spLocks noGrp="1"/>
          </p:cNvSpPr>
          <p:nvPr>
            <p:ph sz="quarter" idx="4"/>
          </p:nvPr>
        </p:nvSpPr>
        <p:spPr>
          <a:xfrm>
            <a:off x="4629150" y="2505416"/>
            <a:ext cx="3887788" cy="36841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A5EDF1-8809-4268-93D8-C87249131AC7}"/>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68A1ED37-3434-49EA-8EB5-CB5620F7B541}"/>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D0F70B0-8AC9-46A7-A841-982C8CF5F98A}"/>
              </a:ext>
            </a:extLst>
          </p:cNvPr>
          <p:cNvSpPr>
            <a:spLocks noGrp="1"/>
          </p:cNvSpPr>
          <p:nvPr>
            <p:ph type="sldNum" sz="quarter" idx="12"/>
          </p:nvPr>
        </p:nvSpPr>
        <p:spPr/>
        <p:txBody>
          <a:bodyPr/>
          <a:lstStyle>
            <a:lvl1pPr>
              <a:defRPr/>
            </a:lvl1pPr>
          </a:lstStyle>
          <a:p>
            <a:fld id="{A92A57E3-A517-4D38-AE7B-29E1B245A990}" type="slidenum">
              <a:rPr lang="en-US" altLang="en-US"/>
              <a:pPr/>
              <a:t>‹#›</a:t>
            </a:fld>
            <a:endParaRPr lang="en-US" altLang="en-US"/>
          </a:p>
        </p:txBody>
      </p:sp>
    </p:spTree>
    <p:extLst>
      <p:ext uri="{BB962C8B-B14F-4D97-AF65-F5344CB8AC3E}">
        <p14:creationId xmlns:p14="http://schemas.microsoft.com/office/powerpoint/2010/main" val="32024028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911FD-2EAC-44D8-A6F4-3FD273BE28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457B10-82FD-4A5C-B2A8-E5682BF45800}"/>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F8F7B18D-DE94-4B17-909C-E563608663CD}"/>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0BF3DBEF-A578-4FAE-AED5-EBA9EC10C1A0}"/>
              </a:ext>
            </a:extLst>
          </p:cNvPr>
          <p:cNvSpPr>
            <a:spLocks noGrp="1"/>
          </p:cNvSpPr>
          <p:nvPr>
            <p:ph type="sldNum" sz="quarter" idx="12"/>
          </p:nvPr>
        </p:nvSpPr>
        <p:spPr/>
        <p:txBody>
          <a:bodyPr/>
          <a:lstStyle>
            <a:lvl1pPr>
              <a:defRPr/>
            </a:lvl1pPr>
          </a:lstStyle>
          <a:p>
            <a:fld id="{D83B12A6-96E8-44D1-AAFD-84F465758752}" type="slidenum">
              <a:rPr lang="en-US" altLang="en-US"/>
              <a:pPr/>
              <a:t>‹#›</a:t>
            </a:fld>
            <a:endParaRPr lang="en-US" altLang="en-US"/>
          </a:p>
        </p:txBody>
      </p:sp>
    </p:spTree>
    <p:extLst>
      <p:ext uri="{BB962C8B-B14F-4D97-AF65-F5344CB8AC3E}">
        <p14:creationId xmlns:p14="http://schemas.microsoft.com/office/powerpoint/2010/main" val="793908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952866-94DD-4F12-BE8D-944B370E29D4}"/>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2BB2CAE2-0046-4917-A489-BD2F752DCB81}"/>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2B0501A7-B214-4D8C-83E6-D15266396607}"/>
              </a:ext>
            </a:extLst>
          </p:cNvPr>
          <p:cNvSpPr>
            <a:spLocks noGrp="1"/>
          </p:cNvSpPr>
          <p:nvPr>
            <p:ph type="sldNum" sz="quarter" idx="12"/>
          </p:nvPr>
        </p:nvSpPr>
        <p:spPr/>
        <p:txBody>
          <a:bodyPr/>
          <a:lstStyle>
            <a:lvl1pPr>
              <a:defRPr/>
            </a:lvl1pPr>
          </a:lstStyle>
          <a:p>
            <a:fld id="{832347A1-A97A-4C51-85E1-6307F8E02A7A}" type="slidenum">
              <a:rPr lang="en-US" altLang="en-US"/>
              <a:pPr/>
              <a:t>‹#›</a:t>
            </a:fld>
            <a:endParaRPr lang="en-US" altLang="en-US"/>
          </a:p>
        </p:txBody>
      </p:sp>
    </p:spTree>
    <p:extLst>
      <p:ext uri="{BB962C8B-B14F-4D97-AF65-F5344CB8AC3E}">
        <p14:creationId xmlns:p14="http://schemas.microsoft.com/office/powerpoint/2010/main" val="1935729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F6446-4CC0-470F-ADEC-19DB7FA97CE8}"/>
              </a:ext>
            </a:extLst>
          </p:cNvPr>
          <p:cNvSpPr>
            <a:spLocks noGrp="1"/>
          </p:cNvSpPr>
          <p:nvPr>
            <p:ph type="title"/>
          </p:nvPr>
        </p:nvSpPr>
        <p:spPr>
          <a:xfrm>
            <a:off x="630239" y="457541"/>
            <a:ext cx="2949575" cy="160054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E4F314-B7AC-43D4-BD20-BDBBB195CA80}"/>
              </a:ext>
            </a:extLst>
          </p:cNvPr>
          <p:cNvSpPr>
            <a:spLocks noGrp="1"/>
          </p:cNvSpPr>
          <p:nvPr>
            <p:ph idx="1"/>
          </p:nvPr>
        </p:nvSpPr>
        <p:spPr>
          <a:xfrm>
            <a:off x="3887788" y="988220"/>
            <a:ext cx="4629150" cy="48730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C7F4EA-01AA-4B11-96B5-C8CE3D2FA2B7}"/>
              </a:ext>
            </a:extLst>
          </p:cNvPr>
          <p:cNvSpPr>
            <a:spLocks noGrp="1"/>
          </p:cNvSpPr>
          <p:nvPr>
            <p:ph type="body" sz="half" idx="2"/>
          </p:nvPr>
        </p:nvSpPr>
        <p:spPr>
          <a:xfrm>
            <a:off x="630239" y="2058081"/>
            <a:ext cx="2949575" cy="38117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D3D0038-F7B3-4386-B9C4-36BCCA1A0711}"/>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31F9EF4-9CEC-40C2-B727-9AD7EB63768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FE5EA32-E273-4A52-87D5-6579B00AD9E0}"/>
              </a:ext>
            </a:extLst>
          </p:cNvPr>
          <p:cNvSpPr>
            <a:spLocks noGrp="1"/>
          </p:cNvSpPr>
          <p:nvPr>
            <p:ph type="sldNum" sz="quarter" idx="12"/>
          </p:nvPr>
        </p:nvSpPr>
        <p:spPr/>
        <p:txBody>
          <a:bodyPr/>
          <a:lstStyle>
            <a:lvl1pPr>
              <a:defRPr/>
            </a:lvl1pPr>
          </a:lstStyle>
          <a:p>
            <a:fld id="{1D9C5F0F-07D8-40EA-8D9E-ED48B99229B6}" type="slidenum">
              <a:rPr lang="en-US" altLang="en-US"/>
              <a:pPr/>
              <a:t>‹#›</a:t>
            </a:fld>
            <a:endParaRPr lang="en-US" altLang="en-US"/>
          </a:p>
        </p:txBody>
      </p:sp>
    </p:spTree>
    <p:extLst>
      <p:ext uri="{BB962C8B-B14F-4D97-AF65-F5344CB8AC3E}">
        <p14:creationId xmlns:p14="http://schemas.microsoft.com/office/powerpoint/2010/main" val="2086816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2B7B9-A279-470A-9DF4-5EC4A33C9718}"/>
              </a:ext>
            </a:extLst>
          </p:cNvPr>
          <p:cNvSpPr>
            <a:spLocks noGrp="1"/>
          </p:cNvSpPr>
          <p:nvPr>
            <p:ph type="title"/>
          </p:nvPr>
        </p:nvSpPr>
        <p:spPr>
          <a:xfrm>
            <a:off x="630239" y="457541"/>
            <a:ext cx="2949575" cy="160054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344F05-6BB2-402F-83C3-AB4750632AB6}"/>
              </a:ext>
            </a:extLst>
          </p:cNvPr>
          <p:cNvSpPr>
            <a:spLocks noGrp="1"/>
          </p:cNvSpPr>
          <p:nvPr>
            <p:ph type="pic" idx="1"/>
          </p:nvPr>
        </p:nvSpPr>
        <p:spPr>
          <a:xfrm>
            <a:off x="3887788" y="988220"/>
            <a:ext cx="4629150" cy="487305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8CC5FC-76CC-4FBB-81D5-B47CA0B44A3C}"/>
              </a:ext>
            </a:extLst>
          </p:cNvPr>
          <p:cNvSpPr>
            <a:spLocks noGrp="1"/>
          </p:cNvSpPr>
          <p:nvPr>
            <p:ph type="body" sz="half" idx="2"/>
          </p:nvPr>
        </p:nvSpPr>
        <p:spPr>
          <a:xfrm>
            <a:off x="630239" y="2058081"/>
            <a:ext cx="2949575" cy="38117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F3A79E4-89F2-4F16-864C-ABB2302474F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B6D0583-564D-4857-9D53-E2E3C5113235}"/>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3003DF9-D1B7-412A-A49C-0581E879207D}"/>
              </a:ext>
            </a:extLst>
          </p:cNvPr>
          <p:cNvSpPr>
            <a:spLocks noGrp="1"/>
          </p:cNvSpPr>
          <p:nvPr>
            <p:ph type="sldNum" sz="quarter" idx="12"/>
          </p:nvPr>
        </p:nvSpPr>
        <p:spPr/>
        <p:txBody>
          <a:bodyPr/>
          <a:lstStyle>
            <a:lvl1pPr>
              <a:defRPr/>
            </a:lvl1pPr>
          </a:lstStyle>
          <a:p>
            <a:fld id="{3AC580EA-C5EE-43D8-9271-0218FD157329}" type="slidenum">
              <a:rPr lang="en-US" altLang="en-US"/>
              <a:pPr/>
              <a:t>‹#›</a:t>
            </a:fld>
            <a:endParaRPr lang="en-US" altLang="en-US"/>
          </a:p>
        </p:txBody>
      </p:sp>
    </p:spTree>
    <p:extLst>
      <p:ext uri="{BB962C8B-B14F-4D97-AF65-F5344CB8AC3E}">
        <p14:creationId xmlns:p14="http://schemas.microsoft.com/office/powerpoint/2010/main" val="2251737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20DF9-FED5-48EA-862E-6241C1BD6E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FB1028-2658-4620-A62C-80419DB49DC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D33EF-A516-4778-A601-C00C4D332F6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7565FE9-3208-4FE2-9A79-D79125B0D82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E254068-A410-44DA-BBC5-64827EB1A7C8}"/>
              </a:ext>
            </a:extLst>
          </p:cNvPr>
          <p:cNvSpPr>
            <a:spLocks noGrp="1"/>
          </p:cNvSpPr>
          <p:nvPr>
            <p:ph type="sldNum" sz="quarter" idx="12"/>
          </p:nvPr>
        </p:nvSpPr>
        <p:spPr/>
        <p:txBody>
          <a:bodyPr/>
          <a:lstStyle>
            <a:lvl1pPr>
              <a:defRPr/>
            </a:lvl1pPr>
          </a:lstStyle>
          <a:p>
            <a:fld id="{B623E26F-8447-49E4-BB7A-307DB896DCCF}" type="slidenum">
              <a:rPr lang="en-US" altLang="en-US"/>
              <a:pPr/>
              <a:t>‹#›</a:t>
            </a:fld>
            <a:endParaRPr lang="en-US" altLang="en-US"/>
          </a:p>
        </p:txBody>
      </p:sp>
    </p:spTree>
    <p:extLst>
      <p:ext uri="{BB962C8B-B14F-4D97-AF65-F5344CB8AC3E}">
        <p14:creationId xmlns:p14="http://schemas.microsoft.com/office/powerpoint/2010/main" val="12543178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7C65B7-E970-4916-9F0F-33F38359314F}"/>
              </a:ext>
            </a:extLst>
          </p:cNvPr>
          <p:cNvSpPr>
            <a:spLocks noGrp="1"/>
          </p:cNvSpPr>
          <p:nvPr>
            <p:ph type="title" orient="vert"/>
          </p:nvPr>
        </p:nvSpPr>
        <p:spPr>
          <a:xfrm>
            <a:off x="6515100" y="163286"/>
            <a:ext cx="1943100" cy="593271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0E2583-31BF-4079-A850-443F8EADE7D1}"/>
              </a:ext>
            </a:extLst>
          </p:cNvPr>
          <p:cNvSpPr>
            <a:spLocks noGrp="1"/>
          </p:cNvSpPr>
          <p:nvPr>
            <p:ph type="body" orient="vert" idx="1"/>
          </p:nvPr>
        </p:nvSpPr>
        <p:spPr>
          <a:xfrm>
            <a:off x="685800" y="163286"/>
            <a:ext cx="5676900" cy="593271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0EFADE-3E5B-4E10-8FFC-6518E377C24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4133E31-E35D-41EE-AE2F-38116E4A2DC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35A9135-1FD6-4E39-8077-CFA4DC05C5BE}"/>
              </a:ext>
            </a:extLst>
          </p:cNvPr>
          <p:cNvSpPr>
            <a:spLocks noGrp="1"/>
          </p:cNvSpPr>
          <p:nvPr>
            <p:ph type="sldNum" sz="quarter" idx="12"/>
          </p:nvPr>
        </p:nvSpPr>
        <p:spPr/>
        <p:txBody>
          <a:bodyPr/>
          <a:lstStyle>
            <a:lvl1pPr>
              <a:defRPr/>
            </a:lvl1pPr>
          </a:lstStyle>
          <a:p>
            <a:fld id="{29C4B6F9-89A7-44D9-88C2-3A60B0DDCB98}" type="slidenum">
              <a:rPr lang="en-US" altLang="en-US"/>
              <a:pPr/>
              <a:t>‹#›</a:t>
            </a:fld>
            <a:endParaRPr lang="en-US" altLang="en-US"/>
          </a:p>
        </p:txBody>
      </p:sp>
    </p:spTree>
    <p:extLst>
      <p:ext uri="{BB962C8B-B14F-4D97-AF65-F5344CB8AC3E}">
        <p14:creationId xmlns:p14="http://schemas.microsoft.com/office/powerpoint/2010/main" val="4263491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6EAD3-BA99-46BE-85F5-289230CCC3A2}" type="datetimeFigureOut">
              <a:rPr lang="en-US" smtClean="0"/>
              <a:t>12/9/2017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B66758-BD7F-41AB-8421-A2F5AD5E2CA9}" type="slidenum">
              <a:rPr lang="en-US" smtClean="0"/>
              <a:t>‹#›</a:t>
            </a:fld>
            <a:endParaRPr lang="en-US"/>
          </a:p>
        </p:txBody>
      </p:sp>
      <p:pic>
        <p:nvPicPr>
          <p:cNvPr id="7" name="Picture 6">
            <a:extLst>
              <a:ext uri="{FF2B5EF4-FFF2-40B4-BE49-F238E27FC236}">
                <a16:creationId xmlns:a16="http://schemas.microsoft.com/office/drawing/2014/main" id="{51679632-A00D-4055-9539-BF8125F9CF20}"/>
              </a:ext>
            </a:extLst>
          </p:cNvPr>
          <p:cNvPicPr>
            <a:picLocks noChangeAspect="1"/>
          </p:cNvPicPr>
          <p:nvPr userDrawn="1"/>
        </p:nvPicPr>
        <p:blipFill>
          <a:blip r:embed="rId13"/>
          <a:stretch>
            <a:fillRect/>
          </a:stretch>
        </p:blipFill>
        <p:spPr>
          <a:xfrm>
            <a:off x="-1" y="0"/>
            <a:ext cx="9213011" cy="6858000"/>
          </a:xfrm>
          <a:prstGeom prst="rect">
            <a:avLst/>
          </a:prstGeom>
        </p:spPr>
      </p:pic>
      <p:sp>
        <p:nvSpPr>
          <p:cNvPr id="8" name="TextBox 7">
            <a:extLst>
              <a:ext uri="{FF2B5EF4-FFF2-40B4-BE49-F238E27FC236}">
                <a16:creationId xmlns:a16="http://schemas.microsoft.com/office/drawing/2014/main" id="{8F808CF0-61D4-4BA8-8199-318ABC0ADF0F}"/>
              </a:ext>
            </a:extLst>
          </p:cNvPr>
          <p:cNvSpPr txBox="1"/>
          <p:nvPr userDrawn="1"/>
        </p:nvSpPr>
        <p:spPr>
          <a:xfrm>
            <a:off x="199194" y="1236805"/>
            <a:ext cx="8814619" cy="3046988"/>
          </a:xfrm>
          <a:prstGeom prst="rect">
            <a:avLst/>
          </a:prstGeom>
          <a:noFill/>
        </p:spPr>
        <p:txBody>
          <a:bodyPr wrap="square" rtlCol="0">
            <a:spAutoFit/>
          </a:bodyPr>
          <a:lstStyle/>
          <a:p>
            <a:pPr algn="ctr"/>
            <a:r>
              <a:rPr lang="en-US" sz="9600" dirty="0">
                <a:solidFill>
                  <a:srgbClr val="FFFF00"/>
                </a:solidFill>
                <a:effectLst>
                  <a:outerShdw blurRad="38100" dist="38100" dir="2700000" algn="tl">
                    <a:srgbClr val="000000">
                      <a:alpha val="43137"/>
                    </a:srgbClr>
                  </a:outerShdw>
                </a:effectLst>
                <a:latin typeface="AR CENA" panose="02000000000000000000" pitchFamily="2" charset="0"/>
              </a:rPr>
              <a:t>She Has Done</a:t>
            </a:r>
          </a:p>
          <a:p>
            <a:pPr algn="ctr"/>
            <a:r>
              <a:rPr lang="en-US" sz="9600" dirty="0">
                <a:solidFill>
                  <a:srgbClr val="FFFF00"/>
                </a:solidFill>
                <a:effectLst>
                  <a:outerShdw blurRad="38100" dist="38100" dir="2700000" algn="tl">
                    <a:srgbClr val="000000">
                      <a:alpha val="43137"/>
                    </a:srgbClr>
                  </a:outerShdw>
                </a:effectLst>
                <a:latin typeface="AR CENA" panose="02000000000000000000" pitchFamily="2" charset="0"/>
              </a:rPr>
              <a:t>What She Could</a:t>
            </a:r>
          </a:p>
        </p:txBody>
      </p:sp>
      <p:sp>
        <p:nvSpPr>
          <p:cNvPr id="9" name="TextBox 8">
            <a:extLst>
              <a:ext uri="{FF2B5EF4-FFF2-40B4-BE49-F238E27FC236}">
                <a16:creationId xmlns:a16="http://schemas.microsoft.com/office/drawing/2014/main" id="{869BB60B-11EF-495B-8898-52036B2CA2EC}"/>
              </a:ext>
            </a:extLst>
          </p:cNvPr>
          <p:cNvSpPr txBox="1"/>
          <p:nvPr userDrawn="1"/>
        </p:nvSpPr>
        <p:spPr>
          <a:xfrm>
            <a:off x="4178710" y="6088559"/>
            <a:ext cx="4525387" cy="769441"/>
          </a:xfrm>
          <a:prstGeom prst="rect">
            <a:avLst/>
          </a:prstGeom>
          <a:noFill/>
        </p:spPr>
        <p:txBody>
          <a:bodyPr wrap="square" rtlCol="0">
            <a:spAutoFit/>
          </a:bodyPr>
          <a:lstStyle/>
          <a:p>
            <a:pPr algn="r"/>
            <a:r>
              <a:rPr lang="en-US" sz="4400" dirty="0">
                <a:solidFill>
                  <a:schemeClr val="bg1"/>
                </a:solidFill>
                <a:effectLst>
                  <a:outerShdw blurRad="38100" dist="38100" dir="2700000" algn="tl">
                    <a:srgbClr val="000000">
                      <a:alpha val="43137"/>
                    </a:srgbClr>
                  </a:outerShdw>
                </a:effectLst>
                <a:latin typeface="AR CENA" panose="02000000000000000000" pitchFamily="2" charset="0"/>
              </a:rPr>
              <a:t>Mark 14:8</a:t>
            </a:r>
          </a:p>
        </p:txBody>
      </p:sp>
    </p:spTree>
    <p:extLst>
      <p:ext uri="{BB962C8B-B14F-4D97-AF65-F5344CB8AC3E}">
        <p14:creationId xmlns:p14="http://schemas.microsoft.com/office/powerpoint/2010/main" val="667691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6EAD3-BA99-46BE-85F5-289230CCC3A2}" type="datetimeFigureOut">
              <a:rPr lang="en-US" smtClean="0"/>
              <a:t>12/9/2017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B66758-BD7F-41AB-8421-A2F5AD5E2CA9}" type="slidenum">
              <a:rPr lang="en-US" smtClean="0"/>
              <a:t>‹#›</a:t>
            </a:fld>
            <a:endParaRPr lang="en-US"/>
          </a:p>
        </p:txBody>
      </p:sp>
      <p:pic>
        <p:nvPicPr>
          <p:cNvPr id="7" name="Picture 6">
            <a:extLst>
              <a:ext uri="{FF2B5EF4-FFF2-40B4-BE49-F238E27FC236}">
                <a16:creationId xmlns:a16="http://schemas.microsoft.com/office/drawing/2014/main" id="{51679632-A00D-4055-9539-BF8125F9CF20}"/>
              </a:ext>
            </a:extLst>
          </p:cNvPr>
          <p:cNvPicPr>
            <a:picLocks noChangeAspect="1"/>
          </p:cNvPicPr>
          <p:nvPr userDrawn="1"/>
        </p:nvPicPr>
        <p:blipFill>
          <a:blip r:embed="rId13"/>
          <a:stretch>
            <a:fillRect/>
          </a:stretch>
        </p:blipFill>
        <p:spPr>
          <a:xfrm>
            <a:off x="-1" y="0"/>
            <a:ext cx="9213011" cy="6858000"/>
          </a:xfrm>
          <a:prstGeom prst="rect">
            <a:avLst/>
          </a:prstGeom>
        </p:spPr>
      </p:pic>
      <p:sp>
        <p:nvSpPr>
          <p:cNvPr id="8" name="TextBox 7">
            <a:extLst>
              <a:ext uri="{FF2B5EF4-FFF2-40B4-BE49-F238E27FC236}">
                <a16:creationId xmlns:a16="http://schemas.microsoft.com/office/drawing/2014/main" id="{8F808CF0-61D4-4BA8-8199-318ABC0ADF0F}"/>
              </a:ext>
            </a:extLst>
          </p:cNvPr>
          <p:cNvSpPr txBox="1"/>
          <p:nvPr userDrawn="1"/>
        </p:nvSpPr>
        <p:spPr>
          <a:xfrm>
            <a:off x="199194" y="145424"/>
            <a:ext cx="8814619" cy="1015663"/>
          </a:xfrm>
          <a:prstGeom prst="rect">
            <a:avLst/>
          </a:prstGeom>
          <a:noFill/>
        </p:spPr>
        <p:txBody>
          <a:bodyPr wrap="square" rtlCol="0">
            <a:spAutoFit/>
          </a:bodyPr>
          <a:lstStyle/>
          <a:p>
            <a:pPr algn="ctr"/>
            <a:r>
              <a:rPr lang="en-US" sz="6000" dirty="0">
                <a:solidFill>
                  <a:srgbClr val="FFFF00"/>
                </a:solidFill>
                <a:effectLst>
                  <a:outerShdw blurRad="38100" dist="38100" dir="2700000" algn="tl">
                    <a:srgbClr val="000000">
                      <a:alpha val="43137"/>
                    </a:srgbClr>
                  </a:outerShdw>
                </a:effectLst>
                <a:latin typeface="AR CENA" panose="02000000000000000000" pitchFamily="2" charset="0"/>
              </a:rPr>
              <a:t>She Has Done What She Could</a:t>
            </a:r>
          </a:p>
        </p:txBody>
      </p:sp>
      <p:sp>
        <p:nvSpPr>
          <p:cNvPr id="9" name="TextBox 8">
            <a:extLst>
              <a:ext uri="{FF2B5EF4-FFF2-40B4-BE49-F238E27FC236}">
                <a16:creationId xmlns:a16="http://schemas.microsoft.com/office/drawing/2014/main" id="{869BB60B-11EF-495B-8898-52036B2CA2EC}"/>
              </a:ext>
            </a:extLst>
          </p:cNvPr>
          <p:cNvSpPr txBox="1"/>
          <p:nvPr userDrawn="1"/>
        </p:nvSpPr>
        <p:spPr>
          <a:xfrm>
            <a:off x="4178710" y="6088559"/>
            <a:ext cx="4525387" cy="769441"/>
          </a:xfrm>
          <a:prstGeom prst="rect">
            <a:avLst/>
          </a:prstGeom>
          <a:noFill/>
        </p:spPr>
        <p:txBody>
          <a:bodyPr wrap="square" rtlCol="0">
            <a:spAutoFit/>
          </a:bodyPr>
          <a:lstStyle/>
          <a:p>
            <a:pPr algn="r"/>
            <a:r>
              <a:rPr lang="en-US" sz="4400" dirty="0">
                <a:solidFill>
                  <a:schemeClr val="bg1"/>
                </a:solidFill>
                <a:effectLst>
                  <a:outerShdw blurRad="38100" dist="38100" dir="2700000" algn="tl">
                    <a:srgbClr val="000000">
                      <a:alpha val="43137"/>
                    </a:srgbClr>
                  </a:outerShdw>
                </a:effectLst>
                <a:latin typeface="AR CENA" panose="02000000000000000000" pitchFamily="2" charset="0"/>
              </a:rPr>
              <a:t>Mark 14:8</a:t>
            </a:r>
          </a:p>
        </p:txBody>
      </p:sp>
    </p:spTree>
    <p:extLst>
      <p:ext uri="{BB962C8B-B14F-4D97-AF65-F5344CB8AC3E}">
        <p14:creationId xmlns:p14="http://schemas.microsoft.com/office/powerpoint/2010/main" val="18656561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6EAD3-BA99-46BE-85F5-289230CCC3A2}" type="datetimeFigureOut">
              <a:rPr lang="en-US" smtClean="0"/>
              <a:t>12/9/2017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B66758-BD7F-41AB-8421-A2F5AD5E2CA9}" type="slidenum">
              <a:rPr lang="en-US" smtClean="0"/>
              <a:t>‹#›</a:t>
            </a:fld>
            <a:endParaRPr lang="en-US"/>
          </a:p>
        </p:txBody>
      </p:sp>
      <p:pic>
        <p:nvPicPr>
          <p:cNvPr id="7" name="Picture 6">
            <a:extLst>
              <a:ext uri="{FF2B5EF4-FFF2-40B4-BE49-F238E27FC236}">
                <a16:creationId xmlns:a16="http://schemas.microsoft.com/office/drawing/2014/main" id="{51679632-A00D-4055-9539-BF8125F9CF20}"/>
              </a:ext>
            </a:extLst>
          </p:cNvPr>
          <p:cNvPicPr>
            <a:picLocks noChangeAspect="1"/>
          </p:cNvPicPr>
          <p:nvPr userDrawn="1"/>
        </p:nvPicPr>
        <p:blipFill>
          <a:blip r:embed="rId13">
            <a:lum bright="70000" contrast="-70000"/>
          </a:blip>
          <a:stretch>
            <a:fillRect/>
          </a:stretch>
        </p:blipFill>
        <p:spPr>
          <a:xfrm>
            <a:off x="-1" y="0"/>
            <a:ext cx="9213011" cy="6858000"/>
          </a:xfrm>
          <a:prstGeom prst="rect">
            <a:avLst/>
          </a:prstGeom>
        </p:spPr>
      </p:pic>
    </p:spTree>
    <p:extLst>
      <p:ext uri="{BB962C8B-B14F-4D97-AF65-F5344CB8AC3E}">
        <p14:creationId xmlns:p14="http://schemas.microsoft.com/office/powerpoint/2010/main" val="25710658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75000"/>
          </a:schemeClr>
        </a:solid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FB485469-85F1-408F-8130-08678B4E4A35}"/>
              </a:ext>
            </a:extLst>
          </p:cNvPr>
          <p:cNvSpPr/>
          <p:nvPr userDrawn="1"/>
        </p:nvSpPr>
        <p:spPr>
          <a:xfrm>
            <a:off x="471948" y="335630"/>
            <a:ext cx="8239432" cy="6202822"/>
          </a:xfrm>
          <a:prstGeom prst="roundRect">
            <a:avLst>
              <a:gd name="adj" fmla="val 3352"/>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1679632-A00D-4055-9539-BF8125F9CF20}"/>
              </a:ext>
            </a:extLst>
          </p:cNvPr>
          <p:cNvPicPr>
            <a:picLocks noChangeAspect="1"/>
          </p:cNvPicPr>
          <p:nvPr userDrawn="1"/>
        </p:nvPicPr>
        <p:blipFill>
          <a:blip r:embed="rId13"/>
          <a:stretch>
            <a:fillRect/>
          </a:stretch>
        </p:blipFill>
        <p:spPr>
          <a:xfrm>
            <a:off x="629324" y="485522"/>
            <a:ext cx="1780756" cy="1325563"/>
          </a:xfrm>
          <a:prstGeom prst="rect">
            <a:avLst/>
          </a:prstGeom>
        </p:spPr>
      </p:pic>
    </p:spTree>
    <p:extLst>
      <p:ext uri="{BB962C8B-B14F-4D97-AF65-F5344CB8AC3E}">
        <p14:creationId xmlns:p14="http://schemas.microsoft.com/office/powerpoint/2010/main" val="37235043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75000"/>
          </a:schemeClr>
        </a:solid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FB485469-85F1-408F-8130-08678B4E4A35}"/>
              </a:ext>
            </a:extLst>
          </p:cNvPr>
          <p:cNvSpPr/>
          <p:nvPr userDrawn="1"/>
        </p:nvSpPr>
        <p:spPr>
          <a:xfrm>
            <a:off x="471948" y="335630"/>
            <a:ext cx="8239432" cy="6202822"/>
          </a:xfrm>
          <a:prstGeom prst="roundRect">
            <a:avLst>
              <a:gd name="adj" fmla="val 3352"/>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28650" y="235974"/>
            <a:ext cx="7886700" cy="145471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12/9/2017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331307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84B9082-79A0-44BB-ACAA-54A2A8FFF101}"/>
              </a:ext>
            </a:extLst>
          </p:cNvPr>
          <p:cNvSpPr>
            <a:spLocks noGrp="1" noChangeArrowheads="1"/>
          </p:cNvSpPr>
          <p:nvPr>
            <p:ph type="title"/>
          </p:nvPr>
        </p:nvSpPr>
        <p:spPr bwMode="auto">
          <a:xfrm>
            <a:off x="685800" y="163286"/>
            <a:ext cx="7772400" cy="326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ED52A00-B39F-4567-873E-4764645DFE14}"/>
              </a:ext>
            </a:extLst>
          </p:cNvPr>
          <p:cNvSpPr>
            <a:spLocks noGrp="1" noChangeArrowheads="1"/>
          </p:cNvSpPr>
          <p:nvPr>
            <p:ph type="body" idx="1"/>
          </p:nvPr>
        </p:nvSpPr>
        <p:spPr bwMode="auto">
          <a:xfrm>
            <a:off x="685800" y="1981541"/>
            <a:ext cx="7772400" cy="4114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F9DE902-2C79-4987-9007-D66E39019E05}"/>
              </a:ext>
            </a:extLst>
          </p:cNvPr>
          <p:cNvSpPr>
            <a:spLocks noGrp="1" noChangeArrowheads="1"/>
          </p:cNvSpPr>
          <p:nvPr>
            <p:ph type="dt" sz="half" idx="2"/>
          </p:nvPr>
        </p:nvSpPr>
        <p:spPr bwMode="auto">
          <a:xfrm>
            <a:off x="685800" y="6249081"/>
            <a:ext cx="19050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C3C747F1-37A9-405A-A3D7-C9069A112972}"/>
              </a:ext>
            </a:extLst>
          </p:cNvPr>
          <p:cNvSpPr>
            <a:spLocks noGrp="1" noChangeArrowheads="1"/>
          </p:cNvSpPr>
          <p:nvPr>
            <p:ph type="ftr" sz="quarter" idx="3"/>
          </p:nvPr>
        </p:nvSpPr>
        <p:spPr bwMode="auto">
          <a:xfrm>
            <a:off x="3124200" y="6249081"/>
            <a:ext cx="28956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B69F0F2F-931B-42FA-9843-236AA09E0E52}"/>
              </a:ext>
            </a:extLst>
          </p:cNvPr>
          <p:cNvSpPr>
            <a:spLocks noGrp="1" noChangeArrowheads="1"/>
          </p:cNvSpPr>
          <p:nvPr>
            <p:ph type="sldNum" sz="quarter" idx="4"/>
          </p:nvPr>
        </p:nvSpPr>
        <p:spPr bwMode="auto">
          <a:xfrm>
            <a:off x="6553200" y="6249081"/>
            <a:ext cx="19050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FE4B154-4FD5-4EE4-B553-FC48D84775D0}" type="slidenum">
              <a:rPr lang="en-US" altLang="en-US"/>
              <a:pPr/>
              <a:t>‹#›</a:t>
            </a:fld>
            <a:endParaRPr lang="en-US" altLang="en-US"/>
          </a:p>
        </p:txBody>
      </p:sp>
    </p:spTree>
    <p:extLst>
      <p:ext uri="{BB962C8B-B14F-4D97-AF65-F5344CB8AC3E}">
        <p14:creationId xmlns:p14="http://schemas.microsoft.com/office/powerpoint/2010/main" val="129680500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rtl="0" fontAlgn="base">
        <a:spcBef>
          <a:spcPct val="0"/>
        </a:spcBef>
        <a:spcAft>
          <a:spcPct val="0"/>
        </a:spcAft>
        <a:defRPr sz="800" kern="1200">
          <a:solidFill>
            <a:schemeClr val="tx1"/>
          </a:solidFill>
          <a:latin typeface="+mj-lt"/>
          <a:ea typeface="+mj-ea"/>
          <a:cs typeface="+mj-cs"/>
        </a:defRPr>
      </a:lvl1pPr>
      <a:lvl2pPr algn="ctr" rtl="0" fontAlgn="base">
        <a:spcBef>
          <a:spcPct val="0"/>
        </a:spcBef>
        <a:spcAft>
          <a:spcPct val="0"/>
        </a:spcAft>
        <a:defRPr sz="800">
          <a:solidFill>
            <a:schemeClr val="tx1"/>
          </a:solidFill>
          <a:latin typeface="Trajan" pitchFamily="18" charset="0"/>
        </a:defRPr>
      </a:lvl2pPr>
      <a:lvl3pPr algn="ctr" rtl="0" fontAlgn="base">
        <a:spcBef>
          <a:spcPct val="0"/>
        </a:spcBef>
        <a:spcAft>
          <a:spcPct val="0"/>
        </a:spcAft>
        <a:defRPr sz="800">
          <a:solidFill>
            <a:schemeClr val="tx1"/>
          </a:solidFill>
          <a:latin typeface="Trajan" pitchFamily="18" charset="0"/>
        </a:defRPr>
      </a:lvl3pPr>
      <a:lvl4pPr algn="ctr" rtl="0" fontAlgn="base">
        <a:spcBef>
          <a:spcPct val="0"/>
        </a:spcBef>
        <a:spcAft>
          <a:spcPct val="0"/>
        </a:spcAft>
        <a:defRPr sz="800">
          <a:solidFill>
            <a:schemeClr val="tx1"/>
          </a:solidFill>
          <a:latin typeface="Trajan" pitchFamily="18" charset="0"/>
        </a:defRPr>
      </a:lvl4pPr>
      <a:lvl5pPr algn="ctr" rtl="0" fontAlgn="base">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hyperlink" Target="https://ref.ly/logosres/lenski04?ref=Bible.Jn12.1&amp;off=627&amp;ctx=no+one+touched+him.%0a~%E2%80%9CSix+days+before+the" TargetMode="External"/><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hyperlink" Target="https://ref.ly/logosres/nmncstbib?ref=Bible.Mt26.7&amp;off=1179&amp;ctx=of+the+dining+room.+~The+tables+were+in+f" TargetMode="External"/><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hyperlink" Target="https://ref.ly/logosres/ubshbk62?ref=Bible.Mk14.8&amp;off=10&amp;ctx=Mark+14:8%0a~Exegesis+ho+eschen+epoie%CC%84sen+%E2%80%98" TargetMode="External"/><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hyperlink" Target="https://ref.ly/logosres/lenski02?ref=Bible.Mk14.8&amp;off=421&amp;ctx=llhorn,+W%C5%93rterbuch.+~But+the+aorist+does+" TargetMode="Externa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2" Type="http://schemas.openxmlformats.org/officeDocument/2006/relationships/hyperlink" Target="https://ref.ly/logosres/ndsb62mk?ref=Bible.Mk14.3-9&amp;off=4044&amp;ctx=+lovely+things.%0a(2)+~If+love+is+true,+the" TargetMode="Externa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D9132D-3A56-4C6E-86F9-F8649CEC96ED}"/>
              </a:ext>
            </a:extLst>
          </p:cNvPr>
          <p:cNvSpPr txBox="1"/>
          <p:nvPr/>
        </p:nvSpPr>
        <p:spPr>
          <a:xfrm>
            <a:off x="576469" y="2955575"/>
            <a:ext cx="8229600" cy="2800767"/>
          </a:xfrm>
          <a:prstGeom prst="rect">
            <a:avLst/>
          </a:prstGeom>
          <a:solidFill>
            <a:srgbClr val="FFFFFF">
              <a:alpha val="80000"/>
            </a:srgbClr>
          </a:solidFill>
          <a:ln w="19050">
            <a:solidFill>
              <a:schemeClr val="accent4">
                <a:lumMod val="50000"/>
              </a:schemeClr>
            </a:solidFill>
          </a:ln>
        </p:spPr>
        <p:txBody>
          <a:bodyPr wrap="square" rtlCol="0">
            <a:spAutoFit/>
          </a:bodyPr>
          <a:lstStyle/>
          <a:p>
            <a:r>
              <a:rPr lang="en-US" sz="2400" baseline="30000" dirty="0">
                <a:latin typeface="Times New Roman" panose="02020603050405020304" pitchFamily="18" charset="0"/>
                <a:cs typeface="Times New Roman" panose="02020603050405020304" pitchFamily="18" charset="0"/>
              </a:rPr>
              <a:t>6 </a:t>
            </a:r>
            <a:r>
              <a:rPr lang="en-US" sz="2400" dirty="0">
                <a:latin typeface="Times New Roman" panose="02020603050405020304" pitchFamily="18" charset="0"/>
                <a:cs typeface="Times New Roman" panose="02020603050405020304" pitchFamily="18" charset="0"/>
              </a:rPr>
              <a:t>But Jesus said, “Let her alone. Why do you trouble her? She has done a good work for Me. </a:t>
            </a:r>
          </a:p>
          <a:p>
            <a:endParaRPr lang="en-US" sz="2400" baseline="30000" dirty="0">
              <a:latin typeface="Times New Roman" panose="02020603050405020304" pitchFamily="18" charset="0"/>
              <a:cs typeface="Times New Roman" panose="02020603050405020304" pitchFamily="18" charset="0"/>
            </a:endParaRPr>
          </a:p>
          <a:p>
            <a:r>
              <a:rPr lang="en-US" sz="2400" baseline="30000" dirty="0">
                <a:latin typeface="Times New Roman" panose="02020603050405020304" pitchFamily="18" charset="0"/>
                <a:cs typeface="Times New Roman" panose="02020603050405020304" pitchFamily="18" charset="0"/>
              </a:rPr>
              <a:t>7 </a:t>
            </a:r>
            <a:r>
              <a:rPr lang="en-US" sz="2400" dirty="0">
                <a:latin typeface="Times New Roman" panose="02020603050405020304" pitchFamily="18" charset="0"/>
                <a:cs typeface="Times New Roman" panose="02020603050405020304" pitchFamily="18" charset="0"/>
              </a:rPr>
              <a:t>For you have the poor with you always, and whenever you wish you may do them good; but Me you do not have always. </a:t>
            </a:r>
          </a:p>
          <a:p>
            <a:endParaRPr lang="en-US" sz="2400" baseline="30000" dirty="0">
              <a:latin typeface="Times New Roman" panose="02020603050405020304" pitchFamily="18" charset="0"/>
              <a:cs typeface="Times New Roman" panose="02020603050405020304" pitchFamily="18" charset="0"/>
            </a:endParaRPr>
          </a:p>
          <a:p>
            <a:r>
              <a:rPr lang="en-US" sz="2400" baseline="30000" dirty="0">
                <a:latin typeface="Times New Roman" panose="02020603050405020304" pitchFamily="18" charset="0"/>
                <a:cs typeface="Times New Roman" panose="02020603050405020304" pitchFamily="18" charset="0"/>
              </a:rPr>
              <a:t>8 </a:t>
            </a:r>
            <a:r>
              <a:rPr lang="en-US" sz="2400" b="1" dirty="0">
                <a:solidFill>
                  <a:srgbClr val="0070C0"/>
                </a:solidFill>
                <a:latin typeface="Times New Roman" panose="02020603050405020304" pitchFamily="18" charset="0"/>
                <a:cs typeface="Times New Roman" panose="02020603050405020304" pitchFamily="18" charset="0"/>
              </a:rPr>
              <a:t>She has done what she could</a:t>
            </a:r>
            <a:r>
              <a:rPr lang="en-US" sz="2400" dirty="0">
                <a:latin typeface="Times New Roman" panose="02020603050405020304" pitchFamily="18" charset="0"/>
                <a:cs typeface="Times New Roman" panose="02020603050405020304" pitchFamily="18" charset="0"/>
              </a:rPr>
              <a:t>. She has come beforehand to anoint My body for burial.</a:t>
            </a:r>
          </a:p>
        </p:txBody>
      </p:sp>
      <p:sp>
        <p:nvSpPr>
          <p:cNvPr id="4" name="TextBox 3">
            <a:extLst>
              <a:ext uri="{FF2B5EF4-FFF2-40B4-BE49-F238E27FC236}">
                <a16:creationId xmlns:a16="http://schemas.microsoft.com/office/drawing/2014/main" id="{866B5DEA-DD95-4F86-AFF1-20FEAFE71596}"/>
              </a:ext>
            </a:extLst>
          </p:cNvPr>
          <p:cNvSpPr txBox="1"/>
          <p:nvPr/>
        </p:nvSpPr>
        <p:spPr>
          <a:xfrm>
            <a:off x="0" y="0"/>
            <a:ext cx="2693504" cy="584775"/>
          </a:xfrm>
          <a:prstGeom prst="rect">
            <a:avLst/>
          </a:prstGeom>
          <a:solidFill>
            <a:schemeClr val="tx1"/>
          </a:solidFill>
        </p:spPr>
        <p:txBody>
          <a:bodyPr wrap="square" rtlCol="0">
            <a:spAutoFit/>
          </a:bodyPr>
          <a:lstStyle/>
          <a:p>
            <a:pPr algn="ctr"/>
            <a:r>
              <a:rPr lang="en-US" sz="3200" dirty="0">
                <a:solidFill>
                  <a:schemeClr val="bg1"/>
                </a:solidFill>
                <a:latin typeface="AR CENA" panose="02000000000000000000" pitchFamily="2" charset="0"/>
              </a:rPr>
              <a:t>Mark 14:3-9</a:t>
            </a:r>
          </a:p>
        </p:txBody>
      </p:sp>
      <p:sp>
        <p:nvSpPr>
          <p:cNvPr id="5" name="TextBox 4">
            <a:extLst>
              <a:ext uri="{FF2B5EF4-FFF2-40B4-BE49-F238E27FC236}">
                <a16:creationId xmlns:a16="http://schemas.microsoft.com/office/drawing/2014/main" id="{945D790D-5CE5-4A40-8876-363545CCBB2E}"/>
              </a:ext>
            </a:extLst>
          </p:cNvPr>
          <p:cNvSpPr txBox="1"/>
          <p:nvPr/>
        </p:nvSpPr>
        <p:spPr>
          <a:xfrm>
            <a:off x="188843" y="1147825"/>
            <a:ext cx="8766313" cy="1354217"/>
          </a:xfrm>
          <a:prstGeom prst="rect">
            <a:avLst/>
          </a:prstGeom>
          <a:noFill/>
        </p:spPr>
        <p:txBody>
          <a:bodyPr wrap="square" rtlCol="0">
            <a:spAutoFit/>
          </a:bodyPr>
          <a:lstStyle/>
          <a:p>
            <a:pPr algn="ctr"/>
            <a:r>
              <a:rPr lang="en-US" sz="3600" dirty="0">
                <a:latin typeface="AR CENA" panose="02000000000000000000" pitchFamily="2" charset="0"/>
              </a:rPr>
              <a:t>Mary pours expensive oil on head and feet of Jesus</a:t>
            </a:r>
          </a:p>
          <a:p>
            <a:pPr algn="ctr"/>
            <a:endParaRPr lang="en-US" sz="1000" dirty="0">
              <a:latin typeface="AR CENA" panose="02000000000000000000" pitchFamily="2" charset="0"/>
            </a:endParaRPr>
          </a:p>
          <a:p>
            <a:pPr algn="ctr"/>
            <a:r>
              <a:rPr lang="en-US" sz="3600" dirty="0">
                <a:latin typeface="AR CENA" panose="02000000000000000000" pitchFamily="2" charset="0"/>
              </a:rPr>
              <a:t>She was criticized for such a waste</a:t>
            </a:r>
          </a:p>
        </p:txBody>
      </p:sp>
    </p:spTree>
    <p:extLst>
      <p:ext uri="{BB962C8B-B14F-4D97-AF65-F5344CB8AC3E}">
        <p14:creationId xmlns:p14="http://schemas.microsoft.com/office/powerpoint/2010/main" val="15648288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81DE22F-ABD2-47F3-A095-3962659212A4}"/>
              </a:ext>
            </a:extLst>
          </p:cNvPr>
          <p:cNvSpPr/>
          <p:nvPr/>
        </p:nvSpPr>
        <p:spPr>
          <a:xfrm>
            <a:off x="1930396" y="4391367"/>
            <a:ext cx="5294489" cy="1456267"/>
          </a:xfrm>
          <a:prstGeom prst="roundRect">
            <a:avLst/>
          </a:prstGeom>
          <a:solidFill>
            <a:srgbClr val="FFFFFF">
              <a:alpha val="80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 CENA" panose="02000000000000000000" pitchFamily="2" charset="0"/>
              </a:rPr>
              <a:t>Have you done what you could?</a:t>
            </a:r>
          </a:p>
          <a:p>
            <a:pPr algn="ctr"/>
            <a:r>
              <a:rPr lang="en-US" sz="2800" dirty="0">
                <a:solidFill>
                  <a:schemeClr val="tx1"/>
                </a:solidFill>
                <a:latin typeface="AR CENA" panose="02000000000000000000" pitchFamily="2" charset="0"/>
              </a:rPr>
              <a:t>Are you doing what you can?</a:t>
            </a:r>
          </a:p>
          <a:p>
            <a:pPr algn="ctr"/>
            <a:r>
              <a:rPr lang="en-US" sz="2800" dirty="0">
                <a:solidFill>
                  <a:schemeClr val="tx1"/>
                </a:solidFill>
                <a:latin typeface="AR CENA" panose="02000000000000000000" pitchFamily="2" charset="0"/>
              </a:rPr>
              <a:t>Will you do what you can?</a:t>
            </a:r>
          </a:p>
        </p:txBody>
      </p:sp>
    </p:spTree>
    <p:extLst>
      <p:ext uri="{BB962C8B-B14F-4D97-AF65-F5344CB8AC3E}">
        <p14:creationId xmlns:p14="http://schemas.microsoft.com/office/powerpoint/2010/main" val="1756696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924E0AA-BD22-4E3A-8A06-DB942BDC016E}"/>
              </a:ext>
            </a:extLst>
          </p:cNvPr>
          <p:cNvSpPr/>
          <p:nvPr/>
        </p:nvSpPr>
        <p:spPr>
          <a:xfrm>
            <a:off x="665922" y="2266118"/>
            <a:ext cx="7941365" cy="685800"/>
          </a:xfrm>
          <a:prstGeom prst="roundRect">
            <a:avLst/>
          </a:prstGeom>
          <a:solidFill>
            <a:schemeClr val="accent3">
              <a:lumMod val="75000"/>
              <a:alpha val="82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 CENA" panose="02000000000000000000" pitchFamily="2" charset="0"/>
                <a:ea typeface="+mn-ea"/>
                <a:cs typeface="+mn-cs"/>
              </a:rPr>
              <a:t>The Context</a:t>
            </a:r>
          </a:p>
        </p:txBody>
      </p:sp>
      <p:sp>
        <p:nvSpPr>
          <p:cNvPr id="3" name="Rectangle: Rounded Corners 2">
            <a:extLst>
              <a:ext uri="{FF2B5EF4-FFF2-40B4-BE49-F238E27FC236}">
                <a16:creationId xmlns:a16="http://schemas.microsoft.com/office/drawing/2014/main" id="{A0AC1C20-EB28-4DEB-A8FE-9F159BC96045}"/>
              </a:ext>
            </a:extLst>
          </p:cNvPr>
          <p:cNvSpPr/>
          <p:nvPr/>
        </p:nvSpPr>
        <p:spPr>
          <a:xfrm>
            <a:off x="665922" y="3293162"/>
            <a:ext cx="7941365" cy="685800"/>
          </a:xfrm>
          <a:prstGeom prst="roundRect">
            <a:avLst/>
          </a:prstGeom>
          <a:solidFill>
            <a:schemeClr val="accent3">
              <a:lumMod val="75000"/>
              <a:alpha val="82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 CENA" panose="02000000000000000000" pitchFamily="2" charset="0"/>
                <a:ea typeface="+mn-ea"/>
                <a:cs typeface="+mn-cs"/>
              </a:rPr>
              <a:t>The Meaning</a:t>
            </a:r>
          </a:p>
        </p:txBody>
      </p:sp>
      <p:sp>
        <p:nvSpPr>
          <p:cNvPr id="4" name="Rectangle: Rounded Corners 3">
            <a:extLst>
              <a:ext uri="{FF2B5EF4-FFF2-40B4-BE49-F238E27FC236}">
                <a16:creationId xmlns:a16="http://schemas.microsoft.com/office/drawing/2014/main" id="{1F2B054C-B6D1-4EEF-9E0A-5077D56DC7DC}"/>
              </a:ext>
            </a:extLst>
          </p:cNvPr>
          <p:cNvSpPr/>
          <p:nvPr/>
        </p:nvSpPr>
        <p:spPr>
          <a:xfrm>
            <a:off x="665922" y="4320206"/>
            <a:ext cx="7941365" cy="685800"/>
          </a:xfrm>
          <a:prstGeom prst="roundRect">
            <a:avLst/>
          </a:prstGeom>
          <a:solidFill>
            <a:schemeClr val="accent3">
              <a:lumMod val="75000"/>
              <a:alpha val="82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 CENA" panose="02000000000000000000" pitchFamily="2" charset="0"/>
                <a:ea typeface="+mn-ea"/>
                <a:cs typeface="+mn-cs"/>
              </a:rPr>
              <a:t>The Application</a:t>
            </a:r>
          </a:p>
        </p:txBody>
      </p:sp>
    </p:spTree>
    <p:extLst>
      <p:ext uri="{BB962C8B-B14F-4D97-AF65-F5344CB8AC3E}">
        <p14:creationId xmlns:p14="http://schemas.microsoft.com/office/powerpoint/2010/main" val="3024387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924E0AA-BD22-4E3A-8A06-DB942BDC016E}"/>
              </a:ext>
            </a:extLst>
          </p:cNvPr>
          <p:cNvSpPr/>
          <p:nvPr/>
        </p:nvSpPr>
        <p:spPr>
          <a:xfrm>
            <a:off x="665922" y="2266118"/>
            <a:ext cx="7941365" cy="685800"/>
          </a:xfrm>
          <a:prstGeom prst="roundRect">
            <a:avLst/>
          </a:prstGeom>
          <a:solidFill>
            <a:schemeClr val="accent3">
              <a:lumMod val="75000"/>
              <a:alpha val="82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Context</a:t>
            </a:r>
          </a:p>
        </p:txBody>
      </p:sp>
    </p:spTree>
    <p:extLst>
      <p:ext uri="{BB962C8B-B14F-4D97-AF65-F5344CB8AC3E}">
        <p14:creationId xmlns:p14="http://schemas.microsoft.com/office/powerpoint/2010/main" val="1268243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4ECCA93-A209-4F1D-A76C-315CD011B494}"/>
              </a:ext>
            </a:extLst>
          </p:cNvPr>
          <p:cNvSpPr/>
          <p:nvPr/>
        </p:nvSpPr>
        <p:spPr>
          <a:xfrm>
            <a:off x="2613990" y="824944"/>
            <a:ext cx="5893905"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Context</a:t>
            </a:r>
          </a:p>
        </p:txBody>
      </p:sp>
      <p:sp>
        <p:nvSpPr>
          <p:cNvPr id="3" name="TextBox 2">
            <a:extLst>
              <a:ext uri="{FF2B5EF4-FFF2-40B4-BE49-F238E27FC236}">
                <a16:creationId xmlns:a16="http://schemas.microsoft.com/office/drawing/2014/main" id="{130F2904-7A31-496B-BE56-76ADD169ABC8}"/>
              </a:ext>
            </a:extLst>
          </p:cNvPr>
          <p:cNvSpPr txBox="1"/>
          <p:nvPr/>
        </p:nvSpPr>
        <p:spPr>
          <a:xfrm>
            <a:off x="827432" y="2140889"/>
            <a:ext cx="7509013" cy="523220"/>
          </a:xfrm>
          <a:prstGeom prst="rect">
            <a:avLst/>
          </a:prstGeom>
          <a:noFill/>
        </p:spPr>
        <p:txBody>
          <a:bodyPr wrap="square" rtlCol="0">
            <a:spAutoFit/>
          </a:bodyPr>
          <a:lstStyle/>
          <a:p>
            <a:pPr marL="342900" indent="-342900">
              <a:buFont typeface="+mj-lt"/>
              <a:buAutoNum type="alphaUcPeriod"/>
            </a:pPr>
            <a:r>
              <a:rPr lang="en-US" sz="2800" dirty="0"/>
              <a:t>Parallel Accounts</a:t>
            </a:r>
          </a:p>
        </p:txBody>
      </p:sp>
      <p:sp>
        <p:nvSpPr>
          <p:cNvPr id="4" name="TextBox 3">
            <a:extLst>
              <a:ext uri="{FF2B5EF4-FFF2-40B4-BE49-F238E27FC236}">
                <a16:creationId xmlns:a16="http://schemas.microsoft.com/office/drawing/2014/main" id="{8665BCDA-D939-40AB-A611-0A4DCACF8024}"/>
              </a:ext>
            </a:extLst>
          </p:cNvPr>
          <p:cNvSpPr txBox="1"/>
          <p:nvPr/>
        </p:nvSpPr>
        <p:spPr>
          <a:xfrm>
            <a:off x="2295938" y="3021495"/>
            <a:ext cx="4572000" cy="2677656"/>
          </a:xfrm>
          <a:prstGeom prst="rect">
            <a:avLst/>
          </a:prstGeom>
          <a:solidFill>
            <a:schemeClr val="accent4">
              <a:lumMod val="40000"/>
              <a:lumOff val="60000"/>
            </a:schemeClr>
          </a:solidFill>
          <a:ln>
            <a:solidFill>
              <a:schemeClr val="accent4">
                <a:lumMod val="75000"/>
              </a:schemeClr>
            </a:solidFill>
          </a:ln>
        </p:spPr>
        <p:txBody>
          <a:bodyPr wrap="square" rtlCol="0">
            <a:spAutoFit/>
          </a:bodyPr>
          <a:lstStyle/>
          <a:p>
            <a:pPr algn="ctr">
              <a:lnSpc>
                <a:spcPct val="150000"/>
              </a:lnSpc>
            </a:pPr>
            <a:r>
              <a:rPr lang="en-US" sz="2800" dirty="0"/>
              <a:t>Matthew 26:6-13</a:t>
            </a:r>
          </a:p>
          <a:p>
            <a:pPr algn="ctr">
              <a:lnSpc>
                <a:spcPct val="150000"/>
              </a:lnSpc>
            </a:pPr>
            <a:r>
              <a:rPr lang="en-US" sz="2800" dirty="0"/>
              <a:t>Mark 14:3-9</a:t>
            </a:r>
          </a:p>
          <a:p>
            <a:pPr algn="ctr">
              <a:lnSpc>
                <a:spcPct val="150000"/>
              </a:lnSpc>
            </a:pPr>
            <a:r>
              <a:rPr lang="en-US" sz="2800" dirty="0"/>
              <a:t>Luke 7:36-40</a:t>
            </a:r>
          </a:p>
          <a:p>
            <a:pPr algn="ctr">
              <a:lnSpc>
                <a:spcPct val="150000"/>
              </a:lnSpc>
            </a:pPr>
            <a:r>
              <a:rPr lang="en-US" sz="2800" dirty="0"/>
              <a:t>John 12:1-8</a:t>
            </a:r>
          </a:p>
        </p:txBody>
      </p:sp>
    </p:spTree>
    <p:extLst>
      <p:ext uri="{BB962C8B-B14F-4D97-AF65-F5344CB8AC3E}">
        <p14:creationId xmlns:p14="http://schemas.microsoft.com/office/powerpoint/2010/main" val="999190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60AD40D-F462-4336-8285-7E4407B642EF}"/>
              </a:ext>
            </a:extLst>
          </p:cNvPr>
          <p:cNvGraphicFramePr>
            <a:graphicFrameLocks noGrp="1"/>
          </p:cNvGraphicFramePr>
          <p:nvPr>
            <p:extLst>
              <p:ext uri="{D42A27DB-BD31-4B8C-83A1-F6EECF244321}">
                <p14:modId xmlns:p14="http://schemas.microsoft.com/office/powerpoint/2010/main" val="1190314753"/>
              </p:ext>
            </p:extLst>
          </p:nvPr>
        </p:nvGraphicFramePr>
        <p:xfrm>
          <a:off x="622300" y="1333500"/>
          <a:ext cx="7899400" cy="4695465"/>
        </p:xfrm>
        <a:graphic>
          <a:graphicData uri="http://schemas.openxmlformats.org/drawingml/2006/table">
            <a:tbl>
              <a:tblPr firstRow="1" bandRow="1">
                <a:tableStyleId>{21E4AEA4-8DFA-4A89-87EB-49C32662AFE0}</a:tableStyleId>
              </a:tblPr>
              <a:tblGrid>
                <a:gridCol w="1974850">
                  <a:extLst>
                    <a:ext uri="{9D8B030D-6E8A-4147-A177-3AD203B41FA5}">
                      <a16:colId xmlns:a16="http://schemas.microsoft.com/office/drawing/2014/main" val="3911149350"/>
                    </a:ext>
                  </a:extLst>
                </a:gridCol>
                <a:gridCol w="1974850">
                  <a:extLst>
                    <a:ext uri="{9D8B030D-6E8A-4147-A177-3AD203B41FA5}">
                      <a16:colId xmlns:a16="http://schemas.microsoft.com/office/drawing/2014/main" val="948896280"/>
                    </a:ext>
                  </a:extLst>
                </a:gridCol>
                <a:gridCol w="1974850">
                  <a:extLst>
                    <a:ext uri="{9D8B030D-6E8A-4147-A177-3AD203B41FA5}">
                      <a16:colId xmlns:a16="http://schemas.microsoft.com/office/drawing/2014/main" val="1439612281"/>
                    </a:ext>
                  </a:extLst>
                </a:gridCol>
                <a:gridCol w="1974850">
                  <a:extLst>
                    <a:ext uri="{9D8B030D-6E8A-4147-A177-3AD203B41FA5}">
                      <a16:colId xmlns:a16="http://schemas.microsoft.com/office/drawing/2014/main" val="3557275096"/>
                    </a:ext>
                  </a:extLst>
                </a:gridCol>
              </a:tblGrid>
              <a:tr h="620275">
                <a:tc>
                  <a:txBody>
                    <a:bodyPr/>
                    <a:lstStyle/>
                    <a:p>
                      <a:pPr algn="ctr"/>
                      <a:r>
                        <a:rPr lang="en-US" sz="2400" dirty="0">
                          <a:effectLst>
                            <a:outerShdw blurRad="38100" dist="38100" dir="2700000" algn="tl">
                              <a:srgbClr val="000000">
                                <a:alpha val="43137"/>
                              </a:srgbClr>
                            </a:outerShdw>
                          </a:effectLst>
                        </a:rPr>
                        <a:t>Matt. 26:6-13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effectLst>
                            <a:outerShdw blurRad="38100" dist="38100" dir="2700000" algn="tl">
                              <a:srgbClr val="000000">
                                <a:alpha val="43137"/>
                              </a:srgbClr>
                            </a:outerShdw>
                          </a:effectLst>
                        </a:rPr>
                        <a:t>Mark 14:3-9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effectLst>
                            <a:outerShdw blurRad="38100" dist="38100" dir="2700000" algn="tl">
                              <a:srgbClr val="000000">
                                <a:alpha val="43137"/>
                              </a:srgbClr>
                            </a:outerShdw>
                          </a:effectLst>
                        </a:rPr>
                        <a:t>Luke 7:36-40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effectLst>
                            <a:outerShdw blurRad="38100" dist="38100" dir="2700000" algn="tl">
                              <a:srgbClr val="000000">
                                <a:alpha val="43137"/>
                              </a:srgbClr>
                            </a:outerShdw>
                          </a:effectLst>
                        </a:rPr>
                        <a:t>John 12:1-8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0446660"/>
                  </a:ext>
                </a:extLst>
              </a:tr>
              <a:tr h="620275">
                <a:tc>
                  <a:txBody>
                    <a:bodyPr/>
                    <a:lstStyle/>
                    <a:p>
                      <a:pPr algn="ctr"/>
                      <a:r>
                        <a:rPr lang="en-US" sz="2400" dirty="0"/>
                        <a:t>Bethany (v.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Bethany (v.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Nain (v. 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Bethany (v.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6553530"/>
                  </a:ext>
                </a:extLst>
              </a:tr>
              <a:tr h="620275">
                <a:tc>
                  <a:txBody>
                    <a:bodyPr/>
                    <a:lstStyle/>
                    <a:p>
                      <a:pPr algn="ctr"/>
                      <a:r>
                        <a:rPr lang="en-US" sz="2400" dirty="0"/>
                        <a:t>Simon (v. 6)</a:t>
                      </a:r>
                    </a:p>
                    <a:p>
                      <a:pPr algn="ctr"/>
                      <a:r>
                        <a:rPr lang="en-US" sz="2400" dirty="0"/>
                        <a:t>(Leper)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Simon (v. 3)</a:t>
                      </a:r>
                    </a:p>
                    <a:p>
                      <a:pPr algn="ctr"/>
                      <a:r>
                        <a:rPr lang="en-US" sz="2400" dirty="0"/>
                        <a:t>(Leper)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Simon (vv. 36, 40)</a:t>
                      </a:r>
                    </a:p>
                    <a:p>
                      <a:pPr algn="ctr"/>
                      <a:r>
                        <a:rPr lang="en-US" sz="2400" dirty="0"/>
                        <a:t>(Pharisee)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Mary, Martha,</a:t>
                      </a:r>
                    </a:p>
                    <a:p>
                      <a:pPr algn="ctr"/>
                      <a:r>
                        <a:rPr lang="en-US" sz="2400" dirty="0"/>
                        <a:t>Lazarus</a:t>
                      </a:r>
                    </a:p>
                    <a:p>
                      <a:pPr algn="ctr"/>
                      <a:r>
                        <a:rPr lang="en-US" sz="2400" dirty="0"/>
                        <a:t>(v.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9489035"/>
                  </a:ext>
                </a:extLst>
              </a:tr>
              <a:tr h="620275">
                <a:tc>
                  <a:txBody>
                    <a:bodyPr/>
                    <a:lstStyle/>
                    <a:p>
                      <a:pPr algn="ctr"/>
                      <a:r>
                        <a:rPr lang="en-US" sz="2400" dirty="0"/>
                        <a:t>Woman (v.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Woman (v.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Woman (v. 37) (Sinner)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Mary (v.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0248273"/>
                  </a:ext>
                </a:extLst>
              </a:tr>
              <a:tr h="620275">
                <a:tc>
                  <a:txBody>
                    <a:bodyPr/>
                    <a:lstStyle/>
                    <a:p>
                      <a:pPr algn="ctr"/>
                      <a:r>
                        <a:rPr lang="en-US" sz="2400" dirty="0"/>
                        <a:t>Head (v.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Head (v.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Feet (v. 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Feet (v.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3182979"/>
                  </a:ext>
                </a:extLst>
              </a:tr>
              <a:tr h="620275">
                <a:tc>
                  <a:txBody>
                    <a:bodyPr/>
                    <a:lstStyle/>
                    <a:p>
                      <a:pPr algn="ctr"/>
                      <a:r>
                        <a:rPr lang="en-US" sz="2400" dirty="0"/>
                        <a:t>Much </a:t>
                      </a:r>
                    </a:p>
                    <a:p>
                      <a:pPr algn="ctr"/>
                      <a:r>
                        <a:rPr lang="en-US" sz="2400" dirty="0"/>
                        <a:t>(v. 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300 Denarii </a:t>
                      </a:r>
                    </a:p>
                    <a:p>
                      <a:pPr algn="ctr"/>
                      <a:r>
                        <a:rPr lang="en-US" sz="2400" dirty="0"/>
                        <a:t>(v.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300 Denarii</a:t>
                      </a:r>
                    </a:p>
                    <a:p>
                      <a:pPr algn="ctr"/>
                      <a:r>
                        <a:rPr lang="en-US" sz="2400" dirty="0"/>
                        <a:t>(v.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2057293"/>
                  </a:ext>
                </a:extLst>
              </a:tr>
            </a:tbl>
          </a:graphicData>
        </a:graphic>
      </p:graphicFrame>
      <p:sp>
        <p:nvSpPr>
          <p:cNvPr id="3" name="TextBox 2">
            <a:extLst>
              <a:ext uri="{FF2B5EF4-FFF2-40B4-BE49-F238E27FC236}">
                <a16:creationId xmlns:a16="http://schemas.microsoft.com/office/drawing/2014/main" id="{9A74A3EB-EB68-4FED-825D-4B3E7FB40984}"/>
              </a:ext>
            </a:extLst>
          </p:cNvPr>
          <p:cNvSpPr txBox="1"/>
          <p:nvPr/>
        </p:nvSpPr>
        <p:spPr>
          <a:xfrm>
            <a:off x="1853649" y="526774"/>
            <a:ext cx="5476460" cy="584775"/>
          </a:xfrm>
          <a:prstGeom prst="rect">
            <a:avLst/>
          </a:prstGeom>
          <a:noFill/>
        </p:spPr>
        <p:txBody>
          <a:bodyPr wrap="square" rtlCol="0">
            <a:spAutoFit/>
          </a:bodyPr>
          <a:lstStyle/>
          <a:p>
            <a:pPr algn="ctr"/>
            <a:r>
              <a:rPr lang="en-US" sz="3200" dirty="0"/>
              <a:t>Parallel Accounts</a:t>
            </a:r>
          </a:p>
        </p:txBody>
      </p:sp>
      <p:sp>
        <p:nvSpPr>
          <p:cNvPr id="4" name="TextBox 3">
            <a:extLst>
              <a:ext uri="{FF2B5EF4-FFF2-40B4-BE49-F238E27FC236}">
                <a16:creationId xmlns:a16="http://schemas.microsoft.com/office/drawing/2014/main" id="{1B443D71-5BB4-4A5D-99A3-57CC4088BFC6}"/>
              </a:ext>
            </a:extLst>
          </p:cNvPr>
          <p:cNvSpPr txBox="1"/>
          <p:nvPr/>
        </p:nvSpPr>
        <p:spPr>
          <a:xfrm>
            <a:off x="5098744" y="877977"/>
            <a:ext cx="897466" cy="5386090"/>
          </a:xfrm>
          <a:prstGeom prst="rect">
            <a:avLst/>
          </a:prstGeom>
          <a:noFill/>
        </p:spPr>
        <p:txBody>
          <a:bodyPr wrap="square" rtlCol="0">
            <a:spAutoFit/>
          </a:bodyPr>
          <a:lstStyle/>
          <a:p>
            <a:pPr algn="ctr"/>
            <a:r>
              <a:rPr lang="en-US" sz="34400" dirty="0">
                <a:solidFill>
                  <a:srgbClr val="C00000"/>
                </a:solidFill>
                <a:effectLst>
                  <a:outerShdw blurRad="38100" dist="38100" dir="2700000" algn="tl">
                    <a:srgbClr val="000000">
                      <a:alpha val="43137"/>
                    </a:srgbClr>
                  </a:outerShdw>
                </a:effectLst>
              </a:rPr>
              <a:t>X</a:t>
            </a:r>
          </a:p>
        </p:txBody>
      </p:sp>
    </p:spTree>
    <p:extLst>
      <p:ext uri="{BB962C8B-B14F-4D97-AF65-F5344CB8AC3E}">
        <p14:creationId xmlns:p14="http://schemas.microsoft.com/office/powerpoint/2010/main" val="137686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60AD40D-F462-4336-8285-7E4407B642EF}"/>
              </a:ext>
            </a:extLst>
          </p:cNvPr>
          <p:cNvGraphicFramePr>
            <a:graphicFrameLocks noGrp="1"/>
          </p:cNvGraphicFramePr>
          <p:nvPr>
            <p:extLst>
              <p:ext uri="{D42A27DB-BD31-4B8C-83A1-F6EECF244321}">
                <p14:modId xmlns:p14="http://schemas.microsoft.com/office/powerpoint/2010/main" val="3975621906"/>
              </p:ext>
            </p:extLst>
          </p:nvPr>
        </p:nvGraphicFramePr>
        <p:xfrm>
          <a:off x="1616202" y="1333500"/>
          <a:ext cx="5924550" cy="4492780"/>
        </p:xfrm>
        <a:graphic>
          <a:graphicData uri="http://schemas.openxmlformats.org/drawingml/2006/table">
            <a:tbl>
              <a:tblPr firstRow="1" bandRow="1">
                <a:tableStyleId>{21E4AEA4-8DFA-4A89-87EB-49C32662AFE0}</a:tableStyleId>
              </a:tblPr>
              <a:tblGrid>
                <a:gridCol w="1974850">
                  <a:extLst>
                    <a:ext uri="{9D8B030D-6E8A-4147-A177-3AD203B41FA5}">
                      <a16:colId xmlns:a16="http://schemas.microsoft.com/office/drawing/2014/main" val="3911149350"/>
                    </a:ext>
                  </a:extLst>
                </a:gridCol>
                <a:gridCol w="1974850">
                  <a:extLst>
                    <a:ext uri="{9D8B030D-6E8A-4147-A177-3AD203B41FA5}">
                      <a16:colId xmlns:a16="http://schemas.microsoft.com/office/drawing/2014/main" val="948896280"/>
                    </a:ext>
                  </a:extLst>
                </a:gridCol>
                <a:gridCol w="1974850">
                  <a:extLst>
                    <a:ext uri="{9D8B030D-6E8A-4147-A177-3AD203B41FA5}">
                      <a16:colId xmlns:a16="http://schemas.microsoft.com/office/drawing/2014/main" val="3557275096"/>
                    </a:ext>
                  </a:extLst>
                </a:gridCol>
              </a:tblGrid>
              <a:tr h="620275">
                <a:tc>
                  <a:txBody>
                    <a:bodyPr/>
                    <a:lstStyle/>
                    <a:p>
                      <a:pPr algn="ctr"/>
                      <a:r>
                        <a:rPr lang="en-US" sz="2400" dirty="0">
                          <a:effectLst>
                            <a:outerShdw blurRad="38100" dist="38100" dir="2700000" algn="tl">
                              <a:srgbClr val="000000">
                                <a:alpha val="43137"/>
                              </a:srgbClr>
                            </a:outerShdw>
                          </a:effectLst>
                        </a:rPr>
                        <a:t>Matt. 26:6-13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effectLst>
                            <a:outerShdw blurRad="38100" dist="38100" dir="2700000" algn="tl">
                              <a:srgbClr val="000000">
                                <a:alpha val="43137"/>
                              </a:srgbClr>
                            </a:outerShdw>
                          </a:effectLst>
                        </a:rPr>
                        <a:t>Mark 14:3-9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effectLst>
                            <a:outerShdw blurRad="38100" dist="38100" dir="2700000" algn="tl">
                              <a:srgbClr val="000000">
                                <a:alpha val="43137"/>
                              </a:srgbClr>
                            </a:outerShdw>
                          </a:effectLst>
                        </a:rPr>
                        <a:t>John 12:1-8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0446660"/>
                  </a:ext>
                </a:extLst>
              </a:tr>
              <a:tr h="620275">
                <a:tc>
                  <a:txBody>
                    <a:bodyPr/>
                    <a:lstStyle/>
                    <a:p>
                      <a:pPr algn="ctr"/>
                      <a:r>
                        <a:rPr lang="en-US" sz="2400" dirty="0"/>
                        <a:t>Bethany (v.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Bethany (v.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Bethany (v.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6553530"/>
                  </a:ext>
                </a:extLst>
              </a:tr>
              <a:tr h="620275">
                <a:tc>
                  <a:txBody>
                    <a:bodyPr/>
                    <a:lstStyle/>
                    <a:p>
                      <a:pPr algn="ctr"/>
                      <a:r>
                        <a:rPr lang="en-US" sz="2400" dirty="0"/>
                        <a:t>Simon (v. 6)</a:t>
                      </a:r>
                    </a:p>
                    <a:p>
                      <a:pPr algn="ctr"/>
                      <a:r>
                        <a:rPr lang="en-US" sz="2400" dirty="0"/>
                        <a:t>(Leper)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Simon (v. 3)</a:t>
                      </a:r>
                    </a:p>
                    <a:p>
                      <a:pPr algn="ctr"/>
                      <a:r>
                        <a:rPr lang="en-US" sz="2400" dirty="0"/>
                        <a:t>(Leper)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Mary, Martha,</a:t>
                      </a:r>
                    </a:p>
                    <a:p>
                      <a:pPr algn="ctr"/>
                      <a:r>
                        <a:rPr lang="en-US" sz="2400" dirty="0"/>
                        <a:t>Lazarus</a:t>
                      </a:r>
                    </a:p>
                    <a:p>
                      <a:pPr algn="ctr"/>
                      <a:r>
                        <a:rPr lang="en-US" sz="2400" dirty="0"/>
                        <a:t>(v.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9489035"/>
                  </a:ext>
                </a:extLst>
              </a:tr>
              <a:tr h="620275">
                <a:tc>
                  <a:txBody>
                    <a:bodyPr/>
                    <a:lstStyle/>
                    <a:p>
                      <a:pPr algn="ctr"/>
                      <a:r>
                        <a:rPr lang="en-US" sz="2400" dirty="0"/>
                        <a:t>Woman (v.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Woman (v.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Mary (v.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0248273"/>
                  </a:ext>
                </a:extLst>
              </a:tr>
              <a:tr h="620275">
                <a:tc>
                  <a:txBody>
                    <a:bodyPr/>
                    <a:lstStyle/>
                    <a:p>
                      <a:pPr algn="ctr"/>
                      <a:r>
                        <a:rPr lang="en-US" sz="2400" dirty="0"/>
                        <a:t>Head (v.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Head (v.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Feet (v.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3182979"/>
                  </a:ext>
                </a:extLst>
              </a:tr>
              <a:tr h="620275">
                <a:tc>
                  <a:txBody>
                    <a:bodyPr/>
                    <a:lstStyle/>
                    <a:p>
                      <a:pPr algn="ctr"/>
                      <a:r>
                        <a:rPr lang="en-US" sz="2400" dirty="0"/>
                        <a:t>Much </a:t>
                      </a:r>
                    </a:p>
                    <a:p>
                      <a:pPr algn="ctr"/>
                      <a:r>
                        <a:rPr lang="en-US" sz="2400" dirty="0"/>
                        <a:t>(v. 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300 Denarii </a:t>
                      </a:r>
                    </a:p>
                    <a:p>
                      <a:pPr algn="ctr"/>
                      <a:r>
                        <a:rPr lang="en-US" sz="2400" dirty="0"/>
                        <a:t>(v.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300 Denarii</a:t>
                      </a:r>
                    </a:p>
                    <a:p>
                      <a:pPr algn="ctr"/>
                      <a:r>
                        <a:rPr lang="en-US" sz="2400" dirty="0"/>
                        <a:t>(v.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2057293"/>
                  </a:ext>
                </a:extLst>
              </a:tr>
            </a:tbl>
          </a:graphicData>
        </a:graphic>
      </p:graphicFrame>
      <p:sp>
        <p:nvSpPr>
          <p:cNvPr id="3" name="TextBox 2">
            <a:extLst>
              <a:ext uri="{FF2B5EF4-FFF2-40B4-BE49-F238E27FC236}">
                <a16:creationId xmlns:a16="http://schemas.microsoft.com/office/drawing/2014/main" id="{9A74A3EB-EB68-4FED-825D-4B3E7FB40984}"/>
              </a:ext>
            </a:extLst>
          </p:cNvPr>
          <p:cNvSpPr txBox="1"/>
          <p:nvPr/>
        </p:nvSpPr>
        <p:spPr>
          <a:xfrm>
            <a:off x="1853649" y="526774"/>
            <a:ext cx="5476460" cy="584775"/>
          </a:xfrm>
          <a:prstGeom prst="rect">
            <a:avLst/>
          </a:prstGeom>
          <a:noFill/>
        </p:spPr>
        <p:txBody>
          <a:bodyPr wrap="square" rtlCol="0">
            <a:spAutoFit/>
          </a:bodyPr>
          <a:lstStyle/>
          <a:p>
            <a:pPr algn="ctr"/>
            <a:r>
              <a:rPr lang="en-US" sz="3200" dirty="0"/>
              <a:t>Parallel Accounts</a:t>
            </a:r>
          </a:p>
        </p:txBody>
      </p:sp>
    </p:spTree>
    <p:extLst>
      <p:ext uri="{BB962C8B-B14F-4D97-AF65-F5344CB8AC3E}">
        <p14:creationId xmlns:p14="http://schemas.microsoft.com/office/powerpoint/2010/main" val="2036367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4ECCA93-A209-4F1D-A76C-315CD011B494}"/>
              </a:ext>
            </a:extLst>
          </p:cNvPr>
          <p:cNvSpPr/>
          <p:nvPr/>
        </p:nvSpPr>
        <p:spPr>
          <a:xfrm>
            <a:off x="2613990" y="824944"/>
            <a:ext cx="5893905"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Context</a:t>
            </a:r>
          </a:p>
        </p:txBody>
      </p:sp>
      <p:sp>
        <p:nvSpPr>
          <p:cNvPr id="3" name="TextBox 2">
            <a:extLst>
              <a:ext uri="{FF2B5EF4-FFF2-40B4-BE49-F238E27FC236}">
                <a16:creationId xmlns:a16="http://schemas.microsoft.com/office/drawing/2014/main" id="{130F2904-7A31-496B-BE56-76ADD169ABC8}"/>
              </a:ext>
            </a:extLst>
          </p:cNvPr>
          <p:cNvSpPr txBox="1"/>
          <p:nvPr/>
        </p:nvSpPr>
        <p:spPr>
          <a:xfrm>
            <a:off x="827432" y="2140889"/>
            <a:ext cx="7509013" cy="954107"/>
          </a:xfrm>
          <a:prstGeom prst="rect">
            <a:avLst/>
          </a:prstGeom>
          <a:noFill/>
        </p:spPr>
        <p:txBody>
          <a:bodyPr wrap="square" rtlCol="0">
            <a:spAutoFit/>
          </a:bodyPr>
          <a:lstStyle/>
          <a:p>
            <a:pPr marL="342900" indent="-342900">
              <a:buFont typeface="+mj-lt"/>
              <a:buAutoNum type="alphaUcPeriod"/>
            </a:pPr>
            <a:r>
              <a:rPr lang="en-US" sz="2800" dirty="0"/>
              <a:t>Parallel Accounts</a:t>
            </a:r>
          </a:p>
          <a:p>
            <a:pPr marL="342900" indent="-342900">
              <a:buFont typeface="+mj-lt"/>
              <a:buAutoNum type="alphaUcPeriod"/>
            </a:pPr>
            <a:r>
              <a:rPr lang="en-US" sz="2800" dirty="0"/>
              <a:t>Place</a:t>
            </a:r>
          </a:p>
        </p:txBody>
      </p:sp>
    </p:spTree>
    <p:extLst>
      <p:ext uri="{BB962C8B-B14F-4D97-AF65-F5344CB8AC3E}">
        <p14:creationId xmlns:p14="http://schemas.microsoft.com/office/powerpoint/2010/main" val="2118215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D:\Projectr\GIFFiles\New Testament Palestine.gif">
            <a:extLst>
              <a:ext uri="{FF2B5EF4-FFF2-40B4-BE49-F238E27FC236}">
                <a16:creationId xmlns:a16="http://schemas.microsoft.com/office/drawing/2014/main" id="{A592C076-F5E3-4F62-B32A-8566FAC439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762000"/>
            <a:ext cx="8410575" cy="5494338"/>
          </a:xfrm>
          <a:prstGeom prst="rect">
            <a:avLst/>
          </a:prstGeom>
          <a:noFill/>
          <a:extLst>
            <a:ext uri="{909E8E84-426E-40DD-AFC4-6F175D3DCCD1}">
              <a14:hiddenFill xmlns:a14="http://schemas.microsoft.com/office/drawing/2010/main">
                <a:solidFill>
                  <a:srgbClr val="FFFFFF"/>
                </a:solidFill>
              </a14:hiddenFill>
            </a:ext>
          </a:extLst>
        </p:spPr>
      </p:pic>
      <p:sp>
        <p:nvSpPr>
          <p:cNvPr id="136195" name="Rectangle 3">
            <a:extLst>
              <a:ext uri="{FF2B5EF4-FFF2-40B4-BE49-F238E27FC236}">
                <a16:creationId xmlns:a16="http://schemas.microsoft.com/office/drawing/2014/main" id="{D5EC90F3-DBB1-4158-AFE0-17A698098BEB}"/>
              </a:ext>
            </a:extLst>
          </p:cNvPr>
          <p:cNvSpPr>
            <a:spLocks noGrp="1" noChangeArrowheads="1"/>
          </p:cNvSpPr>
          <p:nvPr>
            <p:ph type="title" idx="4294967295"/>
          </p:nvPr>
        </p:nvSpPr>
        <p:spPr/>
        <p:txBody>
          <a:bodyPr/>
          <a:lstStyle/>
          <a:p>
            <a:r>
              <a:rPr lang="en-US" altLang="en-US"/>
              <a:t>New Testament Palestine</a:t>
            </a:r>
          </a:p>
        </p:txBody>
      </p:sp>
    </p:spTree>
    <p:extLst>
      <p:ext uri="{BB962C8B-B14F-4D97-AF65-F5344CB8AC3E}">
        <p14:creationId xmlns:p14="http://schemas.microsoft.com/office/powerpoint/2010/main" val="28146519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D:\Projectr\GIFFiles\Environs of Jerusalem.gif">
            <a:extLst>
              <a:ext uri="{FF2B5EF4-FFF2-40B4-BE49-F238E27FC236}">
                <a16:creationId xmlns:a16="http://schemas.microsoft.com/office/drawing/2014/main" id="{B94953AC-F098-4BCE-B24C-85E4F5909F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85801"/>
            <a:ext cx="8464550" cy="5491163"/>
          </a:xfrm>
          <a:prstGeom prst="rect">
            <a:avLst/>
          </a:prstGeom>
          <a:noFill/>
          <a:extLst>
            <a:ext uri="{909E8E84-426E-40DD-AFC4-6F175D3DCCD1}">
              <a14:hiddenFill xmlns:a14="http://schemas.microsoft.com/office/drawing/2010/main">
                <a:solidFill>
                  <a:srgbClr val="FFFFFF"/>
                </a:solidFill>
              </a14:hiddenFill>
            </a:ext>
          </a:extLst>
        </p:spPr>
      </p:pic>
      <p:sp>
        <p:nvSpPr>
          <p:cNvPr id="68611" name="Rectangle 3">
            <a:extLst>
              <a:ext uri="{FF2B5EF4-FFF2-40B4-BE49-F238E27FC236}">
                <a16:creationId xmlns:a16="http://schemas.microsoft.com/office/drawing/2014/main" id="{ECCCE0D7-B472-4DC5-B911-49CB56A10FC4}"/>
              </a:ext>
            </a:extLst>
          </p:cNvPr>
          <p:cNvSpPr>
            <a:spLocks noGrp="1" noChangeArrowheads="1"/>
          </p:cNvSpPr>
          <p:nvPr>
            <p:ph type="title" idx="4294967295"/>
          </p:nvPr>
        </p:nvSpPr>
        <p:spPr/>
        <p:txBody>
          <a:bodyPr/>
          <a:lstStyle/>
          <a:p>
            <a:r>
              <a:rPr lang="en-US" altLang="en-US"/>
              <a:t>Environs of Jerusalem</a:t>
            </a:r>
          </a:p>
        </p:txBody>
      </p:sp>
    </p:spTree>
    <p:extLst>
      <p:ext uri="{BB962C8B-B14F-4D97-AF65-F5344CB8AC3E}">
        <p14:creationId xmlns:p14="http://schemas.microsoft.com/office/powerpoint/2010/main" val="19942727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7E67A9-DF84-45D4-BB11-4EC28E6BE63F}"/>
              </a:ext>
            </a:extLst>
          </p:cNvPr>
          <p:cNvPicPr>
            <a:picLocks noChangeAspect="1"/>
          </p:cNvPicPr>
          <p:nvPr/>
        </p:nvPicPr>
        <p:blipFill>
          <a:blip r:embed="rId2"/>
          <a:stretch>
            <a:fillRect/>
          </a:stretch>
        </p:blipFill>
        <p:spPr>
          <a:xfrm>
            <a:off x="1052512" y="1081087"/>
            <a:ext cx="7038975" cy="4695825"/>
          </a:xfrm>
          <a:prstGeom prst="rect">
            <a:avLst/>
          </a:prstGeom>
        </p:spPr>
      </p:pic>
    </p:spTree>
    <p:extLst>
      <p:ext uri="{BB962C8B-B14F-4D97-AF65-F5344CB8AC3E}">
        <p14:creationId xmlns:p14="http://schemas.microsoft.com/office/powerpoint/2010/main" val="1287713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4ECCA93-A209-4F1D-A76C-315CD011B494}"/>
              </a:ext>
            </a:extLst>
          </p:cNvPr>
          <p:cNvSpPr/>
          <p:nvPr/>
        </p:nvSpPr>
        <p:spPr>
          <a:xfrm>
            <a:off x="2613990" y="824944"/>
            <a:ext cx="5893905"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Context</a:t>
            </a:r>
          </a:p>
        </p:txBody>
      </p:sp>
      <p:sp>
        <p:nvSpPr>
          <p:cNvPr id="3" name="TextBox 2">
            <a:extLst>
              <a:ext uri="{FF2B5EF4-FFF2-40B4-BE49-F238E27FC236}">
                <a16:creationId xmlns:a16="http://schemas.microsoft.com/office/drawing/2014/main" id="{130F2904-7A31-496B-BE56-76ADD169ABC8}"/>
              </a:ext>
            </a:extLst>
          </p:cNvPr>
          <p:cNvSpPr txBox="1"/>
          <p:nvPr/>
        </p:nvSpPr>
        <p:spPr>
          <a:xfrm>
            <a:off x="827432" y="2140889"/>
            <a:ext cx="7509013" cy="2492990"/>
          </a:xfrm>
          <a:prstGeom prst="rect">
            <a:avLst/>
          </a:prstGeom>
          <a:noFill/>
        </p:spPr>
        <p:txBody>
          <a:bodyPr wrap="square" rtlCol="0">
            <a:spAutoFit/>
          </a:bodyPr>
          <a:lstStyle/>
          <a:p>
            <a:pPr marL="342900" indent="-342900">
              <a:buFont typeface="+mj-lt"/>
              <a:buAutoNum type="alphaUcPeriod"/>
            </a:pPr>
            <a:r>
              <a:rPr lang="en-US" sz="2800" dirty="0"/>
              <a:t>Parallel Accounts</a:t>
            </a:r>
          </a:p>
          <a:p>
            <a:pPr marL="342900" indent="-342900">
              <a:buFont typeface="+mj-lt"/>
              <a:buAutoNum type="alphaUcPeriod"/>
            </a:pPr>
            <a:r>
              <a:rPr lang="en-US" sz="2800" dirty="0"/>
              <a:t>Place</a:t>
            </a:r>
          </a:p>
          <a:p>
            <a:pPr marL="342900" indent="-342900">
              <a:buFont typeface="+mj-lt"/>
              <a:buAutoNum type="alphaUcPeriod"/>
            </a:pPr>
            <a:r>
              <a:rPr lang="en-US" sz="2800" dirty="0"/>
              <a:t>Time</a:t>
            </a:r>
          </a:p>
          <a:p>
            <a:pPr marL="971550" lvl="1" indent="-514350">
              <a:buFont typeface="+mj-lt"/>
              <a:buAutoNum type="arabicPeriod"/>
            </a:pPr>
            <a:r>
              <a:rPr lang="en-US" sz="2400" i="1" dirty="0"/>
              <a:t>Matthew – During passion week at Passover</a:t>
            </a:r>
          </a:p>
          <a:p>
            <a:pPr marL="971550" lvl="1" indent="-514350">
              <a:buFont typeface="+mj-lt"/>
              <a:buAutoNum type="arabicPeriod"/>
            </a:pPr>
            <a:r>
              <a:rPr lang="en-US" sz="2400" i="1" dirty="0"/>
              <a:t>Mark – During passion week at Passover</a:t>
            </a:r>
          </a:p>
          <a:p>
            <a:pPr marL="971550" lvl="1" indent="-514350">
              <a:buFont typeface="+mj-lt"/>
              <a:buAutoNum type="arabicPeriod"/>
            </a:pPr>
            <a:r>
              <a:rPr lang="en-US" sz="2400" i="1" dirty="0"/>
              <a:t>John – Six days before the Passover</a:t>
            </a:r>
          </a:p>
        </p:txBody>
      </p:sp>
    </p:spTree>
    <p:extLst>
      <p:ext uri="{BB962C8B-B14F-4D97-AF65-F5344CB8AC3E}">
        <p14:creationId xmlns:p14="http://schemas.microsoft.com/office/powerpoint/2010/main" val="38240038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168BF0-A7EF-4B12-887B-344403EDB42F}"/>
              </a:ext>
            </a:extLst>
          </p:cNvPr>
          <p:cNvSpPr txBox="1"/>
          <p:nvPr/>
        </p:nvSpPr>
        <p:spPr>
          <a:xfrm>
            <a:off x="606425" y="733246"/>
            <a:ext cx="7842250" cy="6124754"/>
          </a:xfrm>
          <a:prstGeom prst="rect">
            <a:avLst/>
          </a:prstGeom>
          <a:noFill/>
        </p:spPr>
        <p:txBody>
          <a:bodyPr wrap="square" rtlCol="0">
            <a:spAutoFit/>
          </a:bodyPr>
          <a:lstStyle/>
          <a:p>
            <a:r>
              <a:rPr lang="en-US" sz="2400" dirty="0"/>
              <a:t>“Six days before the Passover” is not in conflict with the two days before the Passover mentioned in Matt. 26:2; Mark 14:1. Neither of these two evangelists gives the date of the supper at Bethany. They report a saying of Jesus that he would be betrayed and crucified at the feast of the Passover two days hence, while at the very same time the Jewish authorities resolved </a:t>
            </a:r>
            <a:r>
              <a:rPr lang="en-US" sz="2400" i="1" dirty="0"/>
              <a:t>not to destroy him at the time of the Passover. Then, without following the chronological sequence of events, these two evangelists report the supper. Matthew merely says, “now when Jesus was in Bethany,” and Mark, “and being in Bethany,” neither fixing the date. John supplements the others and records the date.</a:t>
            </a:r>
          </a:p>
          <a:p>
            <a:pPr lvl="1"/>
            <a:r>
              <a:rPr lang="en-US" sz="2400" dirty="0"/>
              <a:t>Lenski, R. C. H. (1961). </a:t>
            </a:r>
            <a:r>
              <a:rPr lang="en-US" sz="2400" i="1" u="sng" dirty="0">
                <a:hlinkClick r:id="rId2"/>
              </a:rPr>
              <a:t>The interpretation of St. John’s gospel</a:t>
            </a:r>
            <a:r>
              <a:rPr lang="en-US" sz="2400" dirty="0">
                <a:hlinkClick r:id="rId2"/>
              </a:rPr>
              <a:t> (pp. 834–835). Minneapolis, MN: Augsburg Publishing House.</a:t>
            </a:r>
          </a:p>
          <a:p>
            <a:endParaRPr lang="en-US" sz="3200" dirty="0"/>
          </a:p>
        </p:txBody>
      </p:sp>
    </p:spTree>
    <p:extLst>
      <p:ext uri="{BB962C8B-B14F-4D97-AF65-F5344CB8AC3E}">
        <p14:creationId xmlns:p14="http://schemas.microsoft.com/office/powerpoint/2010/main" val="3361440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4ECCA93-A209-4F1D-A76C-315CD011B494}"/>
              </a:ext>
            </a:extLst>
          </p:cNvPr>
          <p:cNvSpPr/>
          <p:nvPr/>
        </p:nvSpPr>
        <p:spPr>
          <a:xfrm>
            <a:off x="2613990" y="824944"/>
            <a:ext cx="5893905"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Context</a:t>
            </a:r>
          </a:p>
        </p:txBody>
      </p:sp>
      <p:sp>
        <p:nvSpPr>
          <p:cNvPr id="3" name="TextBox 2">
            <a:extLst>
              <a:ext uri="{FF2B5EF4-FFF2-40B4-BE49-F238E27FC236}">
                <a16:creationId xmlns:a16="http://schemas.microsoft.com/office/drawing/2014/main" id="{130F2904-7A31-496B-BE56-76ADD169ABC8}"/>
              </a:ext>
            </a:extLst>
          </p:cNvPr>
          <p:cNvSpPr txBox="1"/>
          <p:nvPr/>
        </p:nvSpPr>
        <p:spPr>
          <a:xfrm>
            <a:off x="827432" y="2140889"/>
            <a:ext cx="7509013" cy="2923877"/>
          </a:xfrm>
          <a:prstGeom prst="rect">
            <a:avLst/>
          </a:prstGeom>
          <a:noFill/>
        </p:spPr>
        <p:txBody>
          <a:bodyPr wrap="square" rtlCol="0">
            <a:spAutoFit/>
          </a:bodyPr>
          <a:lstStyle/>
          <a:p>
            <a:pPr marL="342900" indent="-342900">
              <a:buFont typeface="+mj-lt"/>
              <a:buAutoNum type="alphaUcPeriod"/>
            </a:pPr>
            <a:r>
              <a:rPr lang="en-US" sz="2800" dirty="0"/>
              <a:t>Parallel Accounts</a:t>
            </a:r>
          </a:p>
          <a:p>
            <a:pPr marL="342900" indent="-342900">
              <a:buFont typeface="+mj-lt"/>
              <a:buAutoNum type="alphaUcPeriod"/>
            </a:pPr>
            <a:r>
              <a:rPr lang="en-US" sz="2800" dirty="0"/>
              <a:t>Place</a:t>
            </a:r>
          </a:p>
          <a:p>
            <a:pPr marL="342900" indent="-342900">
              <a:buFont typeface="+mj-lt"/>
              <a:buAutoNum type="alphaUcPeriod"/>
            </a:pPr>
            <a:r>
              <a:rPr lang="en-US" sz="2800" dirty="0"/>
              <a:t>Time</a:t>
            </a:r>
          </a:p>
          <a:p>
            <a:pPr marL="342900" indent="-342900">
              <a:buFont typeface="+mj-lt"/>
              <a:buAutoNum type="alphaUcPeriod"/>
            </a:pPr>
            <a:r>
              <a:rPr lang="en-US" sz="2800" dirty="0"/>
              <a:t>Why Mention the Story in Mark’s Narrative</a:t>
            </a:r>
          </a:p>
          <a:p>
            <a:pPr marL="971550" lvl="1" indent="-514350">
              <a:buFont typeface="+mj-lt"/>
              <a:buAutoNum type="arabicPeriod"/>
            </a:pPr>
            <a:r>
              <a:rPr lang="en-US" sz="2400" i="1" dirty="0"/>
              <a:t>Contrast her love – to Juda’s betrayal</a:t>
            </a:r>
          </a:p>
          <a:p>
            <a:pPr marL="971550" lvl="1" indent="-514350">
              <a:buFont typeface="+mj-lt"/>
              <a:buAutoNum type="arabicPeriod"/>
            </a:pPr>
            <a:r>
              <a:rPr lang="en-US" sz="2400" i="1" dirty="0"/>
              <a:t>Preparation for his death</a:t>
            </a:r>
          </a:p>
          <a:p>
            <a:pPr marL="971550" lvl="1" indent="-514350">
              <a:buFont typeface="+mj-lt"/>
              <a:buAutoNum type="arabicPeriod"/>
            </a:pPr>
            <a:r>
              <a:rPr lang="en-US" sz="2400" i="1" dirty="0"/>
              <a:t>Shows Juda’s attitude toward money</a:t>
            </a:r>
          </a:p>
        </p:txBody>
      </p:sp>
    </p:spTree>
    <p:extLst>
      <p:ext uri="{BB962C8B-B14F-4D97-AF65-F5344CB8AC3E}">
        <p14:creationId xmlns:p14="http://schemas.microsoft.com/office/powerpoint/2010/main" val="638552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1000"/>
                                        <p:tgtEl>
                                          <p:spTgt spid="3">
                                            <p:txEl>
                                              <p:pRg st="6" end="6"/>
                                            </p:txEl>
                                          </p:spTgt>
                                        </p:tgtEl>
                                      </p:cBhvr>
                                    </p:animEffect>
                                    <p:anim calcmode="lin" valueType="num">
                                      <p:cBhvr>
                                        <p:cTn id="1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4ECCA93-A209-4F1D-A76C-315CD011B494}"/>
              </a:ext>
            </a:extLst>
          </p:cNvPr>
          <p:cNvSpPr/>
          <p:nvPr/>
        </p:nvSpPr>
        <p:spPr>
          <a:xfrm>
            <a:off x="2613990" y="824944"/>
            <a:ext cx="5893905"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Context</a:t>
            </a:r>
          </a:p>
        </p:txBody>
      </p:sp>
      <p:sp>
        <p:nvSpPr>
          <p:cNvPr id="3" name="TextBox 2">
            <a:extLst>
              <a:ext uri="{FF2B5EF4-FFF2-40B4-BE49-F238E27FC236}">
                <a16:creationId xmlns:a16="http://schemas.microsoft.com/office/drawing/2014/main" id="{130F2904-7A31-496B-BE56-76ADD169ABC8}"/>
              </a:ext>
            </a:extLst>
          </p:cNvPr>
          <p:cNvSpPr txBox="1"/>
          <p:nvPr/>
        </p:nvSpPr>
        <p:spPr>
          <a:xfrm>
            <a:off x="827432" y="2140889"/>
            <a:ext cx="7509013" cy="2246769"/>
          </a:xfrm>
          <a:prstGeom prst="rect">
            <a:avLst/>
          </a:prstGeom>
          <a:noFill/>
        </p:spPr>
        <p:txBody>
          <a:bodyPr wrap="square" rtlCol="0">
            <a:spAutoFit/>
          </a:bodyPr>
          <a:lstStyle/>
          <a:p>
            <a:pPr marL="342900" indent="-342900">
              <a:buFont typeface="+mj-lt"/>
              <a:buAutoNum type="alphaUcPeriod"/>
            </a:pPr>
            <a:r>
              <a:rPr lang="en-US" sz="2800" dirty="0"/>
              <a:t>Parallel Accounts</a:t>
            </a:r>
          </a:p>
          <a:p>
            <a:pPr marL="342900" indent="-342900">
              <a:buFont typeface="+mj-lt"/>
              <a:buAutoNum type="alphaUcPeriod"/>
            </a:pPr>
            <a:r>
              <a:rPr lang="en-US" sz="2800" dirty="0"/>
              <a:t>Place</a:t>
            </a:r>
          </a:p>
          <a:p>
            <a:pPr marL="342900" indent="-342900">
              <a:buFont typeface="+mj-lt"/>
              <a:buAutoNum type="alphaUcPeriod"/>
            </a:pPr>
            <a:r>
              <a:rPr lang="en-US" sz="2800" dirty="0"/>
              <a:t>Time</a:t>
            </a:r>
          </a:p>
          <a:p>
            <a:pPr marL="342900" indent="-342900">
              <a:buFont typeface="+mj-lt"/>
              <a:buAutoNum type="alphaUcPeriod"/>
            </a:pPr>
            <a:r>
              <a:rPr lang="en-US" sz="2800" dirty="0"/>
              <a:t>Why Mention the Story in Mark’s Narrative</a:t>
            </a:r>
          </a:p>
          <a:p>
            <a:pPr marL="342900" indent="-342900">
              <a:buFont typeface="+mj-lt"/>
              <a:buAutoNum type="alphaUcPeriod"/>
            </a:pPr>
            <a:r>
              <a:rPr lang="en-US" sz="2800" dirty="0"/>
              <a:t>The Story</a:t>
            </a:r>
            <a:endParaRPr lang="en-US" sz="2400" i="1" dirty="0"/>
          </a:p>
        </p:txBody>
      </p:sp>
    </p:spTree>
    <p:extLst>
      <p:ext uri="{BB962C8B-B14F-4D97-AF65-F5344CB8AC3E}">
        <p14:creationId xmlns:p14="http://schemas.microsoft.com/office/powerpoint/2010/main" val="19954615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F20D27-6A02-4775-8B1B-97E4067CBFE5}"/>
              </a:ext>
            </a:extLst>
          </p:cNvPr>
          <p:cNvSpPr txBox="1"/>
          <p:nvPr/>
        </p:nvSpPr>
        <p:spPr>
          <a:xfrm>
            <a:off x="104775" y="190500"/>
            <a:ext cx="8934450" cy="584775"/>
          </a:xfrm>
          <a:prstGeom prst="rect">
            <a:avLst/>
          </a:prstGeom>
          <a:noFill/>
        </p:spPr>
        <p:txBody>
          <a:bodyPr wrap="square" rtlCol="0">
            <a:spAutoFit/>
          </a:bodyPr>
          <a:lstStyle/>
          <a:p>
            <a:pPr algn="ctr"/>
            <a:r>
              <a:rPr lang="en-US" sz="3200" u="sng" dirty="0">
                <a:solidFill>
                  <a:srgbClr val="002060"/>
                </a:solidFill>
                <a:latin typeface="AR CENA" panose="02000000000000000000" pitchFamily="2" charset="0"/>
              </a:rPr>
              <a:t>The Anointing at Bethany</a:t>
            </a:r>
          </a:p>
        </p:txBody>
      </p:sp>
      <p:sp>
        <p:nvSpPr>
          <p:cNvPr id="3" name="TextBox 2">
            <a:extLst>
              <a:ext uri="{FF2B5EF4-FFF2-40B4-BE49-F238E27FC236}">
                <a16:creationId xmlns:a16="http://schemas.microsoft.com/office/drawing/2014/main" id="{972BEE85-1C39-430F-83BF-73D47077D432}"/>
              </a:ext>
            </a:extLst>
          </p:cNvPr>
          <p:cNvSpPr txBox="1"/>
          <p:nvPr/>
        </p:nvSpPr>
        <p:spPr>
          <a:xfrm>
            <a:off x="171450" y="857250"/>
            <a:ext cx="8699500" cy="2831544"/>
          </a:xfrm>
          <a:prstGeom prst="rect">
            <a:avLst/>
          </a:prstGeom>
          <a:noFill/>
        </p:spPr>
        <p:txBody>
          <a:bodyPr wrap="square" rtlCol="0">
            <a:spAutoFit/>
          </a:bodyPr>
          <a:lstStyle/>
          <a:p>
            <a:pPr marL="457200" indent="-457200">
              <a:buFont typeface="+mj-lt"/>
              <a:buAutoNum type="arabicPeriod"/>
            </a:pPr>
            <a:r>
              <a:rPr lang="en-US" sz="2400" u="sng" dirty="0"/>
              <a:t>The beginning of the story is condensed by Matthew &amp; Mark</a:t>
            </a:r>
          </a:p>
          <a:p>
            <a:pPr marL="914400" lvl="1" indent="-457200">
              <a:buFont typeface="+mj-lt"/>
              <a:buAutoNum type="alphaLcPeriod"/>
            </a:pPr>
            <a:r>
              <a:rPr lang="en-US" sz="2400" i="1" dirty="0"/>
              <a:t>Meal with Mary, Martha, and Lazarus (John 12:2)</a:t>
            </a:r>
          </a:p>
          <a:p>
            <a:pPr marL="1371600" lvl="2" indent="-457200">
              <a:buFont typeface="+mj-lt"/>
              <a:buAutoNum type="arabicParenR"/>
            </a:pPr>
            <a:r>
              <a:rPr lang="en-US" sz="2400" dirty="0"/>
              <a:t>Perhaps in the home of Judas’ father Simon (v. 4)</a:t>
            </a:r>
          </a:p>
          <a:p>
            <a:pPr marL="1371600" lvl="2" indent="-457200">
              <a:buFont typeface="+mj-lt"/>
              <a:buAutoNum type="arabicParenR"/>
            </a:pPr>
            <a:r>
              <a:rPr lang="en-US" sz="2400" dirty="0"/>
              <a:t>Perhaps Simon could be father of Mary, Martha, and Lazarus</a:t>
            </a:r>
          </a:p>
          <a:p>
            <a:pPr marL="914400" lvl="1" indent="-457200">
              <a:buFont typeface="+mj-lt"/>
              <a:buAutoNum type="alphaLcPeriod"/>
            </a:pPr>
            <a:r>
              <a:rPr lang="en-US" sz="2400" i="1" dirty="0"/>
              <a:t>Woman is Mary (John 12:3; cf. 11:2)</a:t>
            </a:r>
          </a:p>
          <a:p>
            <a:pPr marL="914400" lvl="1" indent="-457200">
              <a:buFont typeface="+mj-lt"/>
              <a:buAutoNum type="alphaLcPeriod"/>
            </a:pPr>
            <a:endParaRPr lang="en-US" sz="1000" dirty="0"/>
          </a:p>
          <a:p>
            <a:pPr marL="457200" indent="-457200">
              <a:buFont typeface="+mj-lt"/>
              <a:buAutoNum type="arabicPeriod"/>
            </a:pPr>
            <a:r>
              <a:rPr lang="en-US" sz="2400" u="sng" dirty="0"/>
              <a:t>Took an alabaster flask of Spikenard</a:t>
            </a:r>
            <a:r>
              <a:rPr lang="en-US" sz="2400" dirty="0"/>
              <a:t> (Mark 14:3)</a:t>
            </a:r>
          </a:p>
        </p:txBody>
      </p:sp>
      <p:grpSp>
        <p:nvGrpSpPr>
          <p:cNvPr id="6" name="Group 5">
            <a:extLst>
              <a:ext uri="{FF2B5EF4-FFF2-40B4-BE49-F238E27FC236}">
                <a16:creationId xmlns:a16="http://schemas.microsoft.com/office/drawing/2014/main" id="{A905C1E4-920B-4B88-A7EF-0154E0B75EAB}"/>
              </a:ext>
            </a:extLst>
          </p:cNvPr>
          <p:cNvGrpSpPr/>
          <p:nvPr/>
        </p:nvGrpSpPr>
        <p:grpSpPr>
          <a:xfrm>
            <a:off x="5983464" y="4303783"/>
            <a:ext cx="3392311" cy="2467837"/>
            <a:chOff x="5983464" y="4303783"/>
            <a:chExt cx="3392311" cy="2467837"/>
          </a:xfrm>
        </p:grpSpPr>
        <p:pic>
          <p:nvPicPr>
            <p:cNvPr id="4" name="Picture 3">
              <a:extLst>
                <a:ext uri="{FF2B5EF4-FFF2-40B4-BE49-F238E27FC236}">
                  <a16:creationId xmlns:a16="http://schemas.microsoft.com/office/drawing/2014/main" id="{4C64F0E2-123C-4DB3-BD32-231CF290EB4A}"/>
                </a:ext>
              </a:extLst>
            </p:cNvPr>
            <p:cNvPicPr>
              <a:picLocks noChangeAspect="1"/>
            </p:cNvPicPr>
            <p:nvPr/>
          </p:nvPicPr>
          <p:blipFill>
            <a:blip r:embed="rId2"/>
            <a:stretch>
              <a:fillRect/>
            </a:stretch>
          </p:blipFill>
          <p:spPr>
            <a:xfrm>
              <a:off x="6028349" y="4303783"/>
              <a:ext cx="3010876" cy="1898650"/>
            </a:xfrm>
            <a:prstGeom prst="rect">
              <a:avLst/>
            </a:prstGeom>
            <a:ln>
              <a:solidFill>
                <a:schemeClr val="tx1"/>
              </a:solidFill>
            </a:ln>
          </p:spPr>
        </p:pic>
        <p:sp>
          <p:nvSpPr>
            <p:cNvPr id="5" name="TextBox 4">
              <a:extLst>
                <a:ext uri="{FF2B5EF4-FFF2-40B4-BE49-F238E27FC236}">
                  <a16:creationId xmlns:a16="http://schemas.microsoft.com/office/drawing/2014/main" id="{43F3D333-6CC9-4159-9BBA-B65A1F49EA9C}"/>
                </a:ext>
              </a:extLst>
            </p:cNvPr>
            <p:cNvSpPr txBox="1"/>
            <p:nvPr/>
          </p:nvSpPr>
          <p:spPr>
            <a:xfrm>
              <a:off x="5983464" y="6248400"/>
              <a:ext cx="3392311" cy="523220"/>
            </a:xfrm>
            <a:prstGeom prst="rect">
              <a:avLst/>
            </a:prstGeom>
            <a:noFill/>
          </p:spPr>
          <p:txBody>
            <a:bodyPr wrap="square" rtlCol="0">
              <a:spAutoFit/>
            </a:bodyPr>
            <a:lstStyle/>
            <a:p>
              <a:r>
                <a:rPr lang="en-US" sz="1400" dirty="0"/>
                <a:t>Freeman, J. M., &amp; Chadwick, H. J. (1998). </a:t>
              </a:r>
              <a:r>
                <a:rPr lang="en-US" sz="1400" i="1" u="sng" dirty="0">
                  <a:hlinkClick r:id="rId3"/>
                </a:rPr>
                <a:t>Manners &amp; customs of the Bible</a:t>
              </a:r>
              <a:r>
                <a:rPr lang="en-US" sz="1400" dirty="0">
                  <a:hlinkClick r:id="rId3"/>
                </a:rPr>
                <a:t> (p. 472</a:t>
              </a:r>
              <a:endParaRPr lang="en-US" sz="1400" dirty="0"/>
            </a:p>
          </p:txBody>
        </p:sp>
      </p:grpSp>
      <p:sp>
        <p:nvSpPr>
          <p:cNvPr id="7" name="TextBox 6">
            <a:extLst>
              <a:ext uri="{FF2B5EF4-FFF2-40B4-BE49-F238E27FC236}">
                <a16:creationId xmlns:a16="http://schemas.microsoft.com/office/drawing/2014/main" id="{475793B7-06CF-4CAC-A34E-F672FD46C96F}"/>
              </a:ext>
            </a:extLst>
          </p:cNvPr>
          <p:cNvSpPr txBox="1"/>
          <p:nvPr/>
        </p:nvSpPr>
        <p:spPr>
          <a:xfrm>
            <a:off x="171450" y="3708559"/>
            <a:ext cx="6191250" cy="1477328"/>
          </a:xfrm>
          <a:prstGeom prst="rect">
            <a:avLst/>
          </a:prstGeom>
          <a:noFill/>
        </p:spPr>
        <p:txBody>
          <a:bodyPr wrap="square" rtlCol="0">
            <a:spAutoFit/>
          </a:bodyPr>
          <a:lstStyle/>
          <a:p>
            <a:pPr marL="914400" lvl="1" indent="-457200">
              <a:buFont typeface="+mj-lt"/>
              <a:buAutoNum type="alphaLcPeriod"/>
            </a:pPr>
            <a:r>
              <a:rPr lang="en-US" sz="2400" i="1" dirty="0"/>
              <a:t>Broke it (v. 3)</a:t>
            </a:r>
          </a:p>
          <a:p>
            <a:pPr marL="914400" lvl="1" indent="-457200">
              <a:buFont typeface="+mj-lt"/>
              <a:buAutoNum type="alphaLcPeriod"/>
            </a:pPr>
            <a:r>
              <a:rPr lang="en-US" sz="2400" i="1" dirty="0"/>
              <a:t>Anointed head &amp; feet (v. 3; </a:t>
            </a:r>
            <a:r>
              <a:rPr lang="en-US" sz="2400" i="1" dirty="0" err="1"/>
              <a:t>Jno</a:t>
            </a:r>
            <a:r>
              <a:rPr lang="en-US" sz="2400" i="1" dirty="0"/>
              <a:t> 12:3)</a:t>
            </a:r>
          </a:p>
          <a:p>
            <a:pPr marL="914400" lvl="1" indent="-457200">
              <a:buFont typeface="+mj-lt"/>
              <a:buAutoNum type="alphaLcPeriod"/>
            </a:pPr>
            <a:r>
              <a:rPr lang="en-US" sz="2400" i="1" dirty="0"/>
              <a:t>Worth 300 denarii (year’s wage – NIV)</a:t>
            </a:r>
          </a:p>
          <a:p>
            <a:endParaRPr lang="en-US" dirty="0"/>
          </a:p>
        </p:txBody>
      </p:sp>
    </p:spTree>
    <p:extLst>
      <p:ext uri="{BB962C8B-B14F-4D97-AF65-F5344CB8AC3E}">
        <p14:creationId xmlns:p14="http://schemas.microsoft.com/office/powerpoint/2010/main" val="2482716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left)">
                                      <p:cBhvr>
                                        <p:cTn id="49" dur="5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7">
                                            <p:txEl>
                                              <p:pRg st="0" end="0"/>
                                            </p:txEl>
                                          </p:spTgt>
                                        </p:tgtEl>
                                        <p:attrNameLst>
                                          <p:attrName>style.visibility</p:attrName>
                                        </p:attrNameLst>
                                      </p:cBhvr>
                                      <p:to>
                                        <p:strVal val="visible"/>
                                      </p:to>
                                    </p:set>
                                    <p:animEffect transition="in" filter="fade">
                                      <p:cBhvr>
                                        <p:cTn id="54" dur="1000"/>
                                        <p:tgtEl>
                                          <p:spTgt spid="7">
                                            <p:txEl>
                                              <p:pRg st="0" end="0"/>
                                            </p:txEl>
                                          </p:spTgt>
                                        </p:tgtEl>
                                      </p:cBhvr>
                                    </p:animEffect>
                                    <p:anim calcmode="lin" valueType="num">
                                      <p:cBhvr>
                                        <p:cTn id="5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5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7">
                                            <p:txEl>
                                              <p:pRg st="1" end="1"/>
                                            </p:txEl>
                                          </p:spTgt>
                                        </p:tgtEl>
                                        <p:attrNameLst>
                                          <p:attrName>style.visibility</p:attrName>
                                        </p:attrNameLst>
                                      </p:cBhvr>
                                      <p:to>
                                        <p:strVal val="visible"/>
                                      </p:to>
                                    </p:set>
                                    <p:animEffect transition="in" filter="fade">
                                      <p:cBhvr>
                                        <p:cTn id="61" dur="1000"/>
                                        <p:tgtEl>
                                          <p:spTgt spid="7">
                                            <p:txEl>
                                              <p:pRg st="1" end="1"/>
                                            </p:txEl>
                                          </p:spTgt>
                                        </p:tgtEl>
                                      </p:cBhvr>
                                    </p:animEffect>
                                    <p:anim calcmode="lin" valueType="num">
                                      <p:cBhvr>
                                        <p:cTn id="6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6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7">
                                            <p:txEl>
                                              <p:pRg st="2" end="2"/>
                                            </p:txEl>
                                          </p:spTgt>
                                        </p:tgtEl>
                                        <p:attrNameLst>
                                          <p:attrName>style.visibility</p:attrName>
                                        </p:attrNameLst>
                                      </p:cBhvr>
                                      <p:to>
                                        <p:strVal val="visible"/>
                                      </p:to>
                                    </p:set>
                                    <p:animEffect transition="in" filter="fade">
                                      <p:cBhvr>
                                        <p:cTn id="68" dur="1000"/>
                                        <p:tgtEl>
                                          <p:spTgt spid="7">
                                            <p:txEl>
                                              <p:pRg st="2" end="2"/>
                                            </p:txEl>
                                          </p:spTgt>
                                        </p:tgtEl>
                                      </p:cBhvr>
                                    </p:animEffect>
                                    <p:anim calcmode="lin" valueType="num">
                                      <p:cBhvr>
                                        <p:cTn id="6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7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7"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F20D27-6A02-4775-8B1B-97E4067CBFE5}"/>
              </a:ext>
            </a:extLst>
          </p:cNvPr>
          <p:cNvSpPr txBox="1"/>
          <p:nvPr/>
        </p:nvSpPr>
        <p:spPr>
          <a:xfrm>
            <a:off x="104775" y="190500"/>
            <a:ext cx="8934450" cy="584775"/>
          </a:xfrm>
          <a:prstGeom prst="rect">
            <a:avLst/>
          </a:prstGeom>
          <a:noFill/>
        </p:spPr>
        <p:txBody>
          <a:bodyPr wrap="square" rtlCol="0">
            <a:spAutoFit/>
          </a:bodyPr>
          <a:lstStyle/>
          <a:p>
            <a:pPr algn="ctr"/>
            <a:r>
              <a:rPr lang="en-US" sz="3200" u="sng" dirty="0">
                <a:solidFill>
                  <a:srgbClr val="002060"/>
                </a:solidFill>
                <a:latin typeface="AR CENA" panose="02000000000000000000" pitchFamily="2" charset="0"/>
              </a:rPr>
              <a:t>The Anointing at Bethany</a:t>
            </a:r>
          </a:p>
        </p:txBody>
      </p:sp>
      <p:sp>
        <p:nvSpPr>
          <p:cNvPr id="3" name="TextBox 2">
            <a:extLst>
              <a:ext uri="{FF2B5EF4-FFF2-40B4-BE49-F238E27FC236}">
                <a16:creationId xmlns:a16="http://schemas.microsoft.com/office/drawing/2014/main" id="{972BEE85-1C39-430F-83BF-73D47077D432}"/>
              </a:ext>
            </a:extLst>
          </p:cNvPr>
          <p:cNvSpPr txBox="1"/>
          <p:nvPr/>
        </p:nvSpPr>
        <p:spPr>
          <a:xfrm>
            <a:off x="171450" y="857250"/>
            <a:ext cx="8699500" cy="2616101"/>
          </a:xfrm>
          <a:prstGeom prst="rect">
            <a:avLst/>
          </a:prstGeom>
          <a:noFill/>
        </p:spPr>
        <p:txBody>
          <a:bodyPr wrap="square" rtlCol="0">
            <a:spAutoFit/>
          </a:bodyPr>
          <a:lstStyle/>
          <a:p>
            <a:pPr marL="457200" indent="-457200">
              <a:buFont typeface="+mj-lt"/>
              <a:buAutoNum type="arabicPeriod"/>
            </a:pPr>
            <a:r>
              <a:rPr lang="en-US" sz="2400" u="sng" dirty="0"/>
              <a:t>The beginning of the story is condensed by Matthew &amp; Mark</a:t>
            </a:r>
          </a:p>
          <a:p>
            <a:pPr marL="914400" lvl="1" indent="-457200">
              <a:buFont typeface="+mj-lt"/>
              <a:buAutoNum type="alphaLcPeriod"/>
            </a:pPr>
            <a:endParaRPr lang="en-US" sz="1000" dirty="0"/>
          </a:p>
          <a:p>
            <a:pPr marL="457200" indent="-457200">
              <a:buFont typeface="+mj-lt"/>
              <a:buAutoNum type="arabicPeriod"/>
            </a:pPr>
            <a:r>
              <a:rPr lang="en-US" sz="2400" u="sng" dirty="0"/>
              <a:t>Took an alabaster flask of Spikenard</a:t>
            </a:r>
            <a:r>
              <a:rPr lang="en-US" sz="2400" dirty="0"/>
              <a:t> (Mark 14:3)</a:t>
            </a:r>
          </a:p>
          <a:p>
            <a:pPr marL="457200" indent="-457200">
              <a:buFont typeface="+mj-lt"/>
              <a:buAutoNum type="arabicPeriod"/>
            </a:pPr>
            <a:endParaRPr lang="en-US" sz="1000" dirty="0"/>
          </a:p>
          <a:p>
            <a:pPr marL="457200" indent="-457200">
              <a:buFont typeface="+mj-lt"/>
              <a:buAutoNum type="arabicPeriod"/>
            </a:pPr>
            <a:r>
              <a:rPr lang="en-US" sz="2400" u="sng" dirty="0"/>
              <a:t>Woman was criticized </a:t>
            </a:r>
            <a:r>
              <a:rPr lang="en-US" sz="2400" dirty="0"/>
              <a:t>(Mark 14:4-5)</a:t>
            </a:r>
          </a:p>
          <a:p>
            <a:pPr marL="914400" lvl="1" indent="-457200">
              <a:buFont typeface="+mj-lt"/>
              <a:buAutoNum type="alphaLcPeriod"/>
            </a:pPr>
            <a:r>
              <a:rPr lang="en-US" sz="2400" i="1" dirty="0"/>
              <a:t>By disciples (Matt. 26:8)</a:t>
            </a:r>
          </a:p>
          <a:p>
            <a:pPr marL="914400" lvl="1" indent="-457200">
              <a:buFont typeface="+mj-lt"/>
              <a:buAutoNum type="alphaLcPeriod"/>
            </a:pPr>
            <a:r>
              <a:rPr lang="en-US" sz="2400" i="1" dirty="0"/>
              <a:t>Some (Mark 14:4)</a:t>
            </a:r>
          </a:p>
          <a:p>
            <a:pPr marL="914400" lvl="1" indent="-457200">
              <a:buFont typeface="+mj-lt"/>
              <a:buAutoNum type="alphaLcPeriod"/>
            </a:pPr>
            <a:r>
              <a:rPr lang="en-US" sz="2400" i="1" dirty="0"/>
              <a:t>By Judas (John 12:4-6)</a:t>
            </a:r>
          </a:p>
        </p:txBody>
      </p:sp>
    </p:spTree>
    <p:extLst>
      <p:ext uri="{BB962C8B-B14F-4D97-AF65-F5344CB8AC3E}">
        <p14:creationId xmlns:p14="http://schemas.microsoft.com/office/powerpoint/2010/main" val="3832815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F20D27-6A02-4775-8B1B-97E4067CBFE5}"/>
              </a:ext>
            </a:extLst>
          </p:cNvPr>
          <p:cNvSpPr txBox="1"/>
          <p:nvPr/>
        </p:nvSpPr>
        <p:spPr>
          <a:xfrm>
            <a:off x="104775" y="190500"/>
            <a:ext cx="8934450" cy="584775"/>
          </a:xfrm>
          <a:prstGeom prst="rect">
            <a:avLst/>
          </a:prstGeom>
          <a:noFill/>
        </p:spPr>
        <p:txBody>
          <a:bodyPr wrap="square" rtlCol="0">
            <a:spAutoFit/>
          </a:bodyPr>
          <a:lstStyle/>
          <a:p>
            <a:pPr algn="ctr"/>
            <a:r>
              <a:rPr lang="en-US" sz="3200" u="sng" dirty="0">
                <a:solidFill>
                  <a:srgbClr val="002060"/>
                </a:solidFill>
                <a:latin typeface="AR CENA" panose="02000000000000000000" pitchFamily="2" charset="0"/>
              </a:rPr>
              <a:t>The Anointing at Bethany</a:t>
            </a:r>
          </a:p>
        </p:txBody>
      </p:sp>
      <p:sp>
        <p:nvSpPr>
          <p:cNvPr id="3" name="TextBox 2">
            <a:extLst>
              <a:ext uri="{FF2B5EF4-FFF2-40B4-BE49-F238E27FC236}">
                <a16:creationId xmlns:a16="http://schemas.microsoft.com/office/drawing/2014/main" id="{972BEE85-1C39-430F-83BF-73D47077D432}"/>
              </a:ext>
            </a:extLst>
          </p:cNvPr>
          <p:cNvSpPr txBox="1"/>
          <p:nvPr/>
        </p:nvSpPr>
        <p:spPr>
          <a:xfrm>
            <a:off x="171450" y="857250"/>
            <a:ext cx="8699500" cy="4247317"/>
          </a:xfrm>
          <a:prstGeom prst="rect">
            <a:avLst/>
          </a:prstGeom>
          <a:noFill/>
        </p:spPr>
        <p:txBody>
          <a:bodyPr wrap="square" rtlCol="0">
            <a:spAutoFit/>
          </a:bodyPr>
          <a:lstStyle/>
          <a:p>
            <a:pPr marL="457200" indent="-457200">
              <a:buFont typeface="+mj-lt"/>
              <a:buAutoNum type="arabicPeriod"/>
            </a:pPr>
            <a:r>
              <a:rPr lang="en-US" sz="2400" u="sng" dirty="0"/>
              <a:t>The beginning of the story is condensed by Matthew &amp; Mark</a:t>
            </a:r>
          </a:p>
          <a:p>
            <a:pPr marL="914400" lvl="1" indent="-457200">
              <a:buFont typeface="+mj-lt"/>
              <a:buAutoNum type="alphaLcPeriod"/>
            </a:pPr>
            <a:endParaRPr lang="en-US" sz="1000" dirty="0"/>
          </a:p>
          <a:p>
            <a:pPr marL="457200" indent="-457200">
              <a:buFont typeface="+mj-lt"/>
              <a:buAutoNum type="arabicPeriod"/>
            </a:pPr>
            <a:r>
              <a:rPr lang="en-US" sz="2400" u="sng" dirty="0"/>
              <a:t>Took an alabaster flask of Spikenard</a:t>
            </a:r>
            <a:r>
              <a:rPr lang="en-US" sz="2400" dirty="0"/>
              <a:t> (Mark 14:3)</a:t>
            </a:r>
          </a:p>
          <a:p>
            <a:pPr marL="457200" indent="-457200">
              <a:buFont typeface="+mj-lt"/>
              <a:buAutoNum type="arabicPeriod"/>
            </a:pPr>
            <a:endParaRPr lang="en-US" sz="1000" dirty="0"/>
          </a:p>
          <a:p>
            <a:pPr marL="457200" indent="-457200">
              <a:buFont typeface="+mj-lt"/>
              <a:buAutoNum type="arabicPeriod"/>
            </a:pPr>
            <a:r>
              <a:rPr lang="en-US" sz="2400" u="sng" dirty="0"/>
              <a:t>Woman was criticized </a:t>
            </a:r>
            <a:r>
              <a:rPr lang="en-US" sz="2400" dirty="0"/>
              <a:t>(Mark 14:4-5)</a:t>
            </a:r>
          </a:p>
          <a:p>
            <a:pPr marL="457200" indent="-457200">
              <a:buFont typeface="+mj-lt"/>
              <a:buAutoNum type="arabicPeriod"/>
            </a:pPr>
            <a:endParaRPr lang="en-US" sz="1000" dirty="0"/>
          </a:p>
          <a:p>
            <a:pPr marL="457200" indent="-457200">
              <a:buFont typeface="+mj-lt"/>
              <a:buAutoNum type="arabicPeriod"/>
            </a:pPr>
            <a:r>
              <a:rPr lang="en-US" sz="2400" u="sng" dirty="0"/>
              <a:t>Jesus responds to her critics </a:t>
            </a:r>
            <a:r>
              <a:rPr lang="en-US" sz="2400" dirty="0"/>
              <a:t>(Mark 14:6-9)</a:t>
            </a:r>
          </a:p>
          <a:p>
            <a:pPr marL="914400" lvl="1" indent="-457200">
              <a:buFont typeface="+mj-lt"/>
              <a:buAutoNum type="alphaLcPeriod"/>
            </a:pPr>
            <a:r>
              <a:rPr lang="en-US" sz="2400" i="1" dirty="0"/>
              <a:t>Leave her alone (v. 6)</a:t>
            </a:r>
          </a:p>
          <a:p>
            <a:pPr marL="914400" lvl="1" indent="-457200">
              <a:buFont typeface="+mj-lt"/>
              <a:buAutoNum type="alphaLcPeriod"/>
            </a:pPr>
            <a:r>
              <a:rPr lang="en-US" sz="2400" i="1" dirty="0"/>
              <a:t>Done good (v. 6)</a:t>
            </a:r>
          </a:p>
          <a:p>
            <a:pPr marL="914400" lvl="1" indent="-457200">
              <a:buFont typeface="+mj-lt"/>
              <a:buAutoNum type="alphaLcPeriod"/>
            </a:pPr>
            <a:r>
              <a:rPr lang="en-US" sz="2400" i="1" dirty="0"/>
              <a:t>Poor you have always (v. 7; cf. Deut. 15:11)</a:t>
            </a:r>
          </a:p>
          <a:p>
            <a:pPr marL="914400" lvl="1" indent="-457200">
              <a:buFont typeface="+mj-lt"/>
              <a:buAutoNum type="alphaLcPeriod"/>
            </a:pPr>
            <a:r>
              <a:rPr lang="en-US" sz="2400" i="1" dirty="0"/>
              <a:t>Done what she could (v. 8)</a:t>
            </a:r>
          </a:p>
          <a:p>
            <a:pPr marL="914400" lvl="1" indent="-457200">
              <a:buFont typeface="+mj-lt"/>
              <a:buAutoNum type="alphaLcPeriod"/>
            </a:pPr>
            <a:r>
              <a:rPr lang="en-US" sz="2400" i="1" dirty="0"/>
              <a:t>Prepared for my burial (v. 8)</a:t>
            </a:r>
          </a:p>
          <a:p>
            <a:pPr marL="914400" lvl="1" indent="-457200">
              <a:buFont typeface="+mj-lt"/>
              <a:buAutoNum type="alphaLcPeriod"/>
            </a:pPr>
            <a:r>
              <a:rPr lang="en-US" sz="2400" i="1" dirty="0"/>
              <a:t>Spoken as a memorial to her (v. 9)</a:t>
            </a:r>
          </a:p>
        </p:txBody>
      </p:sp>
    </p:spTree>
    <p:extLst>
      <p:ext uri="{BB962C8B-B14F-4D97-AF65-F5344CB8AC3E}">
        <p14:creationId xmlns:p14="http://schemas.microsoft.com/office/powerpoint/2010/main" val="4042442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1000"/>
                                        <p:tgtEl>
                                          <p:spTgt spid="3">
                                            <p:txEl>
                                              <p:pRg st="10" end="10"/>
                                            </p:txEl>
                                          </p:spTgt>
                                        </p:tgtEl>
                                      </p:cBhvr>
                                    </p:animEffect>
                                    <p:anim calcmode="lin" valueType="num">
                                      <p:cBhvr>
                                        <p:cTn id="2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1000"/>
                                        <p:tgtEl>
                                          <p:spTgt spid="3">
                                            <p:txEl>
                                              <p:pRg st="11" end="11"/>
                                            </p:txEl>
                                          </p:spTgt>
                                        </p:tgtEl>
                                      </p:cBhvr>
                                    </p:animEffect>
                                    <p:anim calcmode="lin" valueType="num">
                                      <p:cBhvr>
                                        <p:cTn id="3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fade">
                                      <p:cBhvr>
                                        <p:cTn id="42" dur="1000"/>
                                        <p:tgtEl>
                                          <p:spTgt spid="3">
                                            <p:txEl>
                                              <p:pRg st="12" end="12"/>
                                            </p:txEl>
                                          </p:spTgt>
                                        </p:tgtEl>
                                      </p:cBhvr>
                                    </p:animEffect>
                                    <p:anim calcmode="lin" valueType="num">
                                      <p:cBhvr>
                                        <p:cTn id="43"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924E0AA-BD22-4E3A-8A06-DB942BDC016E}"/>
              </a:ext>
            </a:extLst>
          </p:cNvPr>
          <p:cNvSpPr/>
          <p:nvPr/>
        </p:nvSpPr>
        <p:spPr>
          <a:xfrm>
            <a:off x="665922" y="2266118"/>
            <a:ext cx="7941365" cy="685800"/>
          </a:xfrm>
          <a:prstGeom prst="roundRect">
            <a:avLst/>
          </a:prstGeom>
          <a:solidFill>
            <a:schemeClr val="accent3">
              <a:lumMod val="75000"/>
              <a:alpha val="82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bg1">
                    <a:lumMod val="75000"/>
                  </a:schemeClr>
                </a:solidFill>
                <a:effectLst>
                  <a:outerShdw blurRad="38100" dist="38100" dir="2700000" algn="tl">
                    <a:srgbClr val="000000">
                      <a:alpha val="43137"/>
                    </a:srgbClr>
                  </a:outerShdw>
                </a:effectLst>
                <a:latin typeface="AR CENA" panose="02000000000000000000" pitchFamily="2" charset="0"/>
              </a:rPr>
              <a:t>The Context</a:t>
            </a:r>
          </a:p>
        </p:txBody>
      </p:sp>
      <p:sp>
        <p:nvSpPr>
          <p:cNvPr id="3" name="Rectangle: Rounded Corners 2">
            <a:extLst>
              <a:ext uri="{FF2B5EF4-FFF2-40B4-BE49-F238E27FC236}">
                <a16:creationId xmlns:a16="http://schemas.microsoft.com/office/drawing/2014/main" id="{A0AC1C20-EB28-4DEB-A8FE-9F159BC96045}"/>
              </a:ext>
            </a:extLst>
          </p:cNvPr>
          <p:cNvSpPr/>
          <p:nvPr/>
        </p:nvSpPr>
        <p:spPr>
          <a:xfrm>
            <a:off x="665922" y="3293162"/>
            <a:ext cx="7941365" cy="685800"/>
          </a:xfrm>
          <a:prstGeom prst="roundRect">
            <a:avLst/>
          </a:prstGeom>
          <a:solidFill>
            <a:schemeClr val="accent3">
              <a:lumMod val="75000"/>
              <a:alpha val="82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Meaning</a:t>
            </a:r>
          </a:p>
        </p:txBody>
      </p:sp>
    </p:spTree>
    <p:extLst>
      <p:ext uri="{BB962C8B-B14F-4D97-AF65-F5344CB8AC3E}">
        <p14:creationId xmlns:p14="http://schemas.microsoft.com/office/powerpoint/2010/main" val="544623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944B482-8156-40F2-BDF0-6A4398C3C4C0}"/>
              </a:ext>
            </a:extLst>
          </p:cNvPr>
          <p:cNvSpPr/>
          <p:nvPr/>
        </p:nvSpPr>
        <p:spPr>
          <a:xfrm>
            <a:off x="2554357" y="828258"/>
            <a:ext cx="5993295"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Meaning</a:t>
            </a:r>
          </a:p>
        </p:txBody>
      </p:sp>
      <p:sp>
        <p:nvSpPr>
          <p:cNvPr id="3" name="TextBox 2">
            <a:extLst>
              <a:ext uri="{FF2B5EF4-FFF2-40B4-BE49-F238E27FC236}">
                <a16:creationId xmlns:a16="http://schemas.microsoft.com/office/drawing/2014/main" id="{1E61B12F-6E96-4BA4-9A49-5CAF377CCF0B}"/>
              </a:ext>
            </a:extLst>
          </p:cNvPr>
          <p:cNvSpPr txBox="1"/>
          <p:nvPr/>
        </p:nvSpPr>
        <p:spPr>
          <a:xfrm>
            <a:off x="1184275" y="1962150"/>
            <a:ext cx="6775450" cy="461665"/>
          </a:xfrm>
          <a:prstGeom prst="rect">
            <a:avLst/>
          </a:prstGeom>
          <a:solidFill>
            <a:srgbClr val="FFFFFF"/>
          </a:solidFill>
          <a:ln>
            <a:solidFill>
              <a:schemeClr val="tx1"/>
            </a:solidFill>
          </a:ln>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“…She has done what she could…”</a:t>
            </a:r>
          </a:p>
        </p:txBody>
      </p:sp>
      <p:sp>
        <p:nvSpPr>
          <p:cNvPr id="5" name="TextBox 4">
            <a:extLst>
              <a:ext uri="{FF2B5EF4-FFF2-40B4-BE49-F238E27FC236}">
                <a16:creationId xmlns:a16="http://schemas.microsoft.com/office/drawing/2014/main" id="{E12431F5-FFAE-4A92-B403-3E4A29DAAC3E}"/>
              </a:ext>
            </a:extLst>
          </p:cNvPr>
          <p:cNvSpPr txBox="1"/>
          <p:nvPr/>
        </p:nvSpPr>
        <p:spPr>
          <a:xfrm>
            <a:off x="679450" y="2634902"/>
            <a:ext cx="7937500" cy="203132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dirty="0"/>
              <a:t>Acted on the basis of the opportunity she had</a:t>
            </a:r>
          </a:p>
          <a:p>
            <a:pPr marL="285750" indent="-285750">
              <a:lnSpc>
                <a:spcPct val="150000"/>
              </a:lnSpc>
              <a:buFont typeface="Arial" panose="020B0604020202020204" pitchFamily="34" charset="0"/>
              <a:buChar char="•"/>
            </a:pPr>
            <a:r>
              <a:rPr lang="en-US" sz="2800" dirty="0"/>
              <a:t>Acted on the basis of what she possessed</a:t>
            </a:r>
          </a:p>
          <a:p>
            <a:pPr marL="285750" indent="-285750">
              <a:lnSpc>
                <a:spcPct val="150000"/>
              </a:lnSpc>
              <a:buFont typeface="Arial" panose="020B0604020202020204" pitchFamily="34" charset="0"/>
              <a:buChar char="•"/>
            </a:pPr>
            <a:r>
              <a:rPr lang="en-US" sz="2800" dirty="0"/>
              <a:t>Literally, “what she had, she did” (A. T. Robertson)</a:t>
            </a:r>
          </a:p>
        </p:txBody>
      </p:sp>
    </p:spTree>
    <p:extLst>
      <p:ext uri="{BB962C8B-B14F-4D97-AF65-F5344CB8AC3E}">
        <p14:creationId xmlns:p14="http://schemas.microsoft.com/office/powerpoint/2010/main" val="3860920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E24C50-6490-4B1D-8176-33368767BEC4}"/>
              </a:ext>
            </a:extLst>
          </p:cNvPr>
          <p:cNvSpPr txBox="1"/>
          <p:nvPr/>
        </p:nvSpPr>
        <p:spPr>
          <a:xfrm>
            <a:off x="1038225" y="1424454"/>
            <a:ext cx="6877050" cy="3662541"/>
          </a:xfrm>
          <a:prstGeom prst="rect">
            <a:avLst/>
          </a:prstGeom>
          <a:noFill/>
        </p:spPr>
        <p:txBody>
          <a:bodyPr wrap="square" rtlCol="0">
            <a:spAutoFit/>
          </a:bodyPr>
          <a:lstStyle/>
          <a:p>
            <a:r>
              <a:rPr lang="en-US" sz="2400" i="1" dirty="0"/>
              <a:t>‘what she had she did’: it is generally agreed that the meaning of the verb </a:t>
            </a:r>
            <a:r>
              <a:rPr lang="en-US" sz="2400" i="1" dirty="0" err="1"/>
              <a:t>echō</a:t>
            </a:r>
            <a:r>
              <a:rPr lang="en-US" sz="2400" i="1" dirty="0"/>
              <a:t> ‘have’ being equivalent to </a:t>
            </a:r>
            <a:r>
              <a:rPr lang="en-US" sz="2400" i="1" dirty="0" err="1"/>
              <a:t>dunamai</a:t>
            </a:r>
            <a:r>
              <a:rPr lang="en-US" sz="2400" i="1" dirty="0"/>
              <a:t> ‘be able’ (cf. Field Notes, 14). Arndt &amp; Gingrich </a:t>
            </a:r>
            <a:r>
              <a:rPr lang="en-US" sz="2400" i="1" dirty="0" err="1"/>
              <a:t>echō</a:t>
            </a:r>
            <a:r>
              <a:rPr lang="en-US" sz="2400" i="1" dirty="0"/>
              <a:t> I.6.a call attention to the fact that the full phrase would include the infinitive, ho </a:t>
            </a:r>
            <a:r>
              <a:rPr lang="en-US" sz="2400" i="1" dirty="0" err="1"/>
              <a:t>eschen</a:t>
            </a:r>
            <a:r>
              <a:rPr lang="en-US" sz="2400" i="1" dirty="0"/>
              <a:t> </a:t>
            </a:r>
            <a:r>
              <a:rPr lang="en-US" sz="2400" i="1" dirty="0" err="1"/>
              <a:t>poiēsai</a:t>
            </a:r>
            <a:r>
              <a:rPr lang="en-US" sz="2400" i="1" dirty="0"/>
              <a:t> </a:t>
            </a:r>
            <a:r>
              <a:rPr lang="en-US" sz="2400" i="1" dirty="0" err="1"/>
              <a:t>epoiēsen</a:t>
            </a:r>
            <a:r>
              <a:rPr lang="en-US" sz="2400" i="1" dirty="0"/>
              <a:t> ‘what she was able to do she did.’</a:t>
            </a:r>
          </a:p>
          <a:p>
            <a:endParaRPr lang="en-US" sz="2400" i="1" dirty="0"/>
          </a:p>
          <a:p>
            <a:pPr lvl="1"/>
            <a:r>
              <a:rPr lang="en-US" dirty="0"/>
              <a:t>Bratcher, R. G., &amp; Nida, E. A. (1993). </a:t>
            </a:r>
            <a:r>
              <a:rPr lang="en-US" i="1" u="sng" dirty="0">
                <a:hlinkClick r:id="rId2"/>
              </a:rPr>
              <a:t>A handbook on the Gospel of Mark</a:t>
            </a:r>
            <a:r>
              <a:rPr lang="en-US" dirty="0">
                <a:hlinkClick r:id="rId2"/>
              </a:rPr>
              <a:t> (p. 430). New York: United Bible Societies.</a:t>
            </a:r>
          </a:p>
          <a:p>
            <a:endParaRPr lang="en-US" sz="2400" dirty="0"/>
          </a:p>
        </p:txBody>
      </p:sp>
    </p:spTree>
    <p:extLst>
      <p:ext uri="{BB962C8B-B14F-4D97-AF65-F5344CB8AC3E}">
        <p14:creationId xmlns:p14="http://schemas.microsoft.com/office/powerpoint/2010/main" val="1575027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944B482-8156-40F2-BDF0-6A4398C3C4C0}"/>
              </a:ext>
            </a:extLst>
          </p:cNvPr>
          <p:cNvSpPr/>
          <p:nvPr/>
        </p:nvSpPr>
        <p:spPr>
          <a:xfrm>
            <a:off x="2554357" y="828258"/>
            <a:ext cx="5993295"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Meaning</a:t>
            </a:r>
          </a:p>
        </p:txBody>
      </p:sp>
      <p:sp>
        <p:nvSpPr>
          <p:cNvPr id="3" name="TextBox 2">
            <a:extLst>
              <a:ext uri="{FF2B5EF4-FFF2-40B4-BE49-F238E27FC236}">
                <a16:creationId xmlns:a16="http://schemas.microsoft.com/office/drawing/2014/main" id="{1E61B12F-6E96-4BA4-9A49-5CAF377CCF0B}"/>
              </a:ext>
            </a:extLst>
          </p:cNvPr>
          <p:cNvSpPr txBox="1"/>
          <p:nvPr/>
        </p:nvSpPr>
        <p:spPr>
          <a:xfrm>
            <a:off x="1184275" y="1962150"/>
            <a:ext cx="6775450" cy="461665"/>
          </a:xfrm>
          <a:prstGeom prst="rect">
            <a:avLst/>
          </a:prstGeom>
          <a:solidFill>
            <a:srgbClr val="FFFFFF"/>
          </a:solidFill>
          <a:ln>
            <a:solidFill>
              <a:schemeClr val="tx1"/>
            </a:solidFill>
          </a:ln>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“…She has done what she could…”</a:t>
            </a:r>
          </a:p>
        </p:txBody>
      </p:sp>
      <p:sp>
        <p:nvSpPr>
          <p:cNvPr id="5" name="TextBox 4">
            <a:extLst>
              <a:ext uri="{FF2B5EF4-FFF2-40B4-BE49-F238E27FC236}">
                <a16:creationId xmlns:a16="http://schemas.microsoft.com/office/drawing/2014/main" id="{E12431F5-FFAE-4A92-B403-3E4A29DAAC3E}"/>
              </a:ext>
            </a:extLst>
          </p:cNvPr>
          <p:cNvSpPr txBox="1"/>
          <p:nvPr/>
        </p:nvSpPr>
        <p:spPr>
          <a:xfrm>
            <a:off x="679450" y="2634902"/>
            <a:ext cx="7937500" cy="267765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dirty="0"/>
              <a:t>Acted on the basis of the opportunity she had</a:t>
            </a:r>
          </a:p>
          <a:p>
            <a:pPr marL="285750" indent="-285750">
              <a:lnSpc>
                <a:spcPct val="150000"/>
              </a:lnSpc>
              <a:buFont typeface="Arial" panose="020B0604020202020204" pitchFamily="34" charset="0"/>
              <a:buChar char="•"/>
            </a:pPr>
            <a:r>
              <a:rPr lang="en-US" sz="2800" dirty="0"/>
              <a:t>Acted on the basis of what she possessed</a:t>
            </a:r>
          </a:p>
          <a:p>
            <a:pPr marL="285750" indent="-285750">
              <a:lnSpc>
                <a:spcPct val="150000"/>
              </a:lnSpc>
              <a:buFont typeface="Arial" panose="020B0604020202020204" pitchFamily="34" charset="0"/>
              <a:buChar char="•"/>
            </a:pPr>
            <a:r>
              <a:rPr lang="en-US" sz="2800" dirty="0"/>
              <a:t>Literally, “what she had, she did” (A. T. Robertson)</a:t>
            </a:r>
          </a:p>
          <a:p>
            <a:pPr marL="285750" indent="-285750">
              <a:lnSpc>
                <a:spcPct val="150000"/>
              </a:lnSpc>
              <a:buFont typeface="Arial" panose="020B0604020202020204" pitchFamily="34" charset="0"/>
              <a:buChar char="•"/>
            </a:pPr>
            <a:r>
              <a:rPr lang="en-US" sz="2800" dirty="0"/>
              <a:t>Went to the limit of her ability – pushed!</a:t>
            </a:r>
          </a:p>
        </p:txBody>
      </p:sp>
    </p:spTree>
    <p:extLst>
      <p:ext uri="{BB962C8B-B14F-4D97-AF65-F5344CB8AC3E}">
        <p14:creationId xmlns:p14="http://schemas.microsoft.com/office/powerpoint/2010/main" val="1360730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65DFED-64D9-4BBA-9FC1-4E0755F9EC71}"/>
              </a:ext>
            </a:extLst>
          </p:cNvPr>
          <p:cNvSpPr txBox="1"/>
          <p:nvPr/>
        </p:nvSpPr>
        <p:spPr>
          <a:xfrm>
            <a:off x="730250" y="487025"/>
            <a:ext cx="7683500" cy="4708981"/>
          </a:xfrm>
          <a:prstGeom prst="rect">
            <a:avLst/>
          </a:prstGeom>
          <a:noFill/>
        </p:spPr>
        <p:txBody>
          <a:bodyPr wrap="square" rtlCol="0">
            <a:spAutoFit/>
          </a:bodyPr>
          <a:lstStyle/>
          <a:p>
            <a:r>
              <a:rPr lang="en-US" sz="2400" dirty="0"/>
              <a:t>Jesus is not applying to Mary the general proposition of doing what one can do. So we should also not apply this word of Jesus by urging everyone to do what he can in the work of the church. The </a:t>
            </a:r>
            <a:r>
              <a:rPr lang="en-US" sz="2400" dirty="0" err="1"/>
              <a:t>aorists</a:t>
            </a:r>
            <a:r>
              <a:rPr lang="en-US" sz="2400" dirty="0"/>
              <a:t> go far beyond that: when the one opportunity came to Mary, she not only was ready, saw and embraced it, but went to the limit of her ability in meeting that opportunity, in fact, would have done more if it had been possible.</a:t>
            </a:r>
          </a:p>
          <a:p>
            <a:pPr lvl="1"/>
            <a:endParaRPr lang="en-US" sz="2400" dirty="0"/>
          </a:p>
          <a:p>
            <a:pPr lvl="1"/>
            <a:endParaRPr lang="en-US" sz="2400" dirty="0"/>
          </a:p>
          <a:p>
            <a:pPr lvl="1"/>
            <a:r>
              <a:rPr lang="en-US" dirty="0"/>
              <a:t>Lenski, R. C. H. (1961). </a:t>
            </a:r>
            <a:r>
              <a:rPr lang="en-US" i="1" u="sng" dirty="0">
                <a:hlinkClick r:id="rId2"/>
              </a:rPr>
              <a:t>The Interpretation of St. Mark’s Gospel</a:t>
            </a:r>
            <a:r>
              <a:rPr lang="en-US" dirty="0">
                <a:hlinkClick r:id="rId2"/>
              </a:rPr>
              <a:t> (p. 604). Minneapolis, MN: Augsburg Publishing House.</a:t>
            </a:r>
          </a:p>
          <a:p>
            <a:endParaRPr lang="en-US" sz="2400" dirty="0"/>
          </a:p>
        </p:txBody>
      </p:sp>
    </p:spTree>
    <p:extLst>
      <p:ext uri="{BB962C8B-B14F-4D97-AF65-F5344CB8AC3E}">
        <p14:creationId xmlns:p14="http://schemas.microsoft.com/office/powerpoint/2010/main" val="3489569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944B482-8156-40F2-BDF0-6A4398C3C4C0}"/>
              </a:ext>
            </a:extLst>
          </p:cNvPr>
          <p:cNvSpPr/>
          <p:nvPr/>
        </p:nvSpPr>
        <p:spPr>
          <a:xfrm>
            <a:off x="2554357" y="828258"/>
            <a:ext cx="5993295"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Meaning</a:t>
            </a:r>
          </a:p>
        </p:txBody>
      </p:sp>
      <p:sp>
        <p:nvSpPr>
          <p:cNvPr id="3" name="TextBox 2">
            <a:extLst>
              <a:ext uri="{FF2B5EF4-FFF2-40B4-BE49-F238E27FC236}">
                <a16:creationId xmlns:a16="http://schemas.microsoft.com/office/drawing/2014/main" id="{1E61B12F-6E96-4BA4-9A49-5CAF377CCF0B}"/>
              </a:ext>
            </a:extLst>
          </p:cNvPr>
          <p:cNvSpPr txBox="1"/>
          <p:nvPr/>
        </p:nvSpPr>
        <p:spPr>
          <a:xfrm>
            <a:off x="1184275" y="1962150"/>
            <a:ext cx="6775450" cy="461665"/>
          </a:xfrm>
          <a:prstGeom prst="rect">
            <a:avLst/>
          </a:prstGeom>
          <a:solidFill>
            <a:srgbClr val="FFFFFF"/>
          </a:solidFill>
          <a:ln>
            <a:solidFill>
              <a:schemeClr val="tx1"/>
            </a:solidFill>
          </a:ln>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“…She has done what she could…”</a:t>
            </a:r>
          </a:p>
        </p:txBody>
      </p:sp>
      <p:sp>
        <p:nvSpPr>
          <p:cNvPr id="5" name="TextBox 4">
            <a:extLst>
              <a:ext uri="{FF2B5EF4-FFF2-40B4-BE49-F238E27FC236}">
                <a16:creationId xmlns:a16="http://schemas.microsoft.com/office/drawing/2014/main" id="{E12431F5-FFAE-4A92-B403-3E4A29DAAC3E}"/>
              </a:ext>
            </a:extLst>
          </p:cNvPr>
          <p:cNvSpPr txBox="1"/>
          <p:nvPr/>
        </p:nvSpPr>
        <p:spPr>
          <a:xfrm>
            <a:off x="679450" y="2634902"/>
            <a:ext cx="7937500" cy="332398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dirty="0"/>
              <a:t>Acted on the basis of the opportunity she had</a:t>
            </a:r>
          </a:p>
          <a:p>
            <a:pPr marL="285750" indent="-285750">
              <a:lnSpc>
                <a:spcPct val="150000"/>
              </a:lnSpc>
              <a:buFont typeface="Arial" panose="020B0604020202020204" pitchFamily="34" charset="0"/>
              <a:buChar char="•"/>
            </a:pPr>
            <a:r>
              <a:rPr lang="en-US" sz="2800" dirty="0"/>
              <a:t>Acted on the basis of what she possessed</a:t>
            </a:r>
          </a:p>
          <a:p>
            <a:pPr marL="285750" indent="-285750">
              <a:lnSpc>
                <a:spcPct val="150000"/>
              </a:lnSpc>
              <a:buFont typeface="Arial" panose="020B0604020202020204" pitchFamily="34" charset="0"/>
              <a:buChar char="•"/>
            </a:pPr>
            <a:r>
              <a:rPr lang="en-US" sz="2800" dirty="0"/>
              <a:t>Literally, “what she had, she did” (A. T. Robertson)</a:t>
            </a:r>
          </a:p>
          <a:p>
            <a:pPr marL="285750" indent="-285750">
              <a:lnSpc>
                <a:spcPct val="150000"/>
              </a:lnSpc>
              <a:buFont typeface="Arial" panose="020B0604020202020204" pitchFamily="34" charset="0"/>
              <a:buChar char="•"/>
            </a:pPr>
            <a:r>
              <a:rPr lang="en-US" sz="2800" dirty="0"/>
              <a:t>Went to the limit of her ability – pushed!</a:t>
            </a:r>
          </a:p>
          <a:p>
            <a:pPr marL="285750" indent="-285750">
              <a:lnSpc>
                <a:spcPct val="150000"/>
              </a:lnSpc>
              <a:buFont typeface="Arial" panose="020B0604020202020204" pitchFamily="34" charset="0"/>
              <a:buChar char="•"/>
            </a:pPr>
            <a:r>
              <a:rPr lang="en-US" sz="2800" dirty="0"/>
              <a:t>She gave her best!</a:t>
            </a:r>
          </a:p>
        </p:txBody>
      </p:sp>
    </p:spTree>
    <p:extLst>
      <p:ext uri="{BB962C8B-B14F-4D97-AF65-F5344CB8AC3E}">
        <p14:creationId xmlns:p14="http://schemas.microsoft.com/office/powerpoint/2010/main" val="31652350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924E0AA-BD22-4E3A-8A06-DB942BDC016E}"/>
              </a:ext>
            </a:extLst>
          </p:cNvPr>
          <p:cNvSpPr/>
          <p:nvPr/>
        </p:nvSpPr>
        <p:spPr>
          <a:xfrm>
            <a:off x="665922" y="2266118"/>
            <a:ext cx="7941365" cy="685800"/>
          </a:xfrm>
          <a:prstGeom prst="roundRect">
            <a:avLst/>
          </a:prstGeom>
          <a:solidFill>
            <a:schemeClr val="accent3">
              <a:lumMod val="75000"/>
              <a:alpha val="82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bg1">
                    <a:lumMod val="75000"/>
                  </a:schemeClr>
                </a:solidFill>
                <a:effectLst>
                  <a:outerShdw blurRad="38100" dist="38100" dir="2700000" algn="tl">
                    <a:srgbClr val="000000">
                      <a:alpha val="43137"/>
                    </a:srgbClr>
                  </a:outerShdw>
                </a:effectLst>
                <a:latin typeface="AR CENA" panose="02000000000000000000" pitchFamily="2" charset="0"/>
              </a:rPr>
              <a:t>The Context</a:t>
            </a:r>
          </a:p>
        </p:txBody>
      </p:sp>
      <p:sp>
        <p:nvSpPr>
          <p:cNvPr id="3" name="Rectangle: Rounded Corners 2">
            <a:extLst>
              <a:ext uri="{FF2B5EF4-FFF2-40B4-BE49-F238E27FC236}">
                <a16:creationId xmlns:a16="http://schemas.microsoft.com/office/drawing/2014/main" id="{A0AC1C20-EB28-4DEB-A8FE-9F159BC96045}"/>
              </a:ext>
            </a:extLst>
          </p:cNvPr>
          <p:cNvSpPr/>
          <p:nvPr/>
        </p:nvSpPr>
        <p:spPr>
          <a:xfrm>
            <a:off x="665922" y="3293162"/>
            <a:ext cx="7941365" cy="685800"/>
          </a:xfrm>
          <a:prstGeom prst="roundRect">
            <a:avLst/>
          </a:prstGeom>
          <a:solidFill>
            <a:schemeClr val="accent3">
              <a:lumMod val="75000"/>
              <a:alpha val="82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lumMod val="75000"/>
                  </a:schemeClr>
                </a:solidFill>
                <a:effectLst>
                  <a:outerShdw blurRad="38100" dist="38100" dir="2700000" algn="tl">
                    <a:srgbClr val="000000">
                      <a:alpha val="43137"/>
                    </a:srgbClr>
                  </a:outerShdw>
                </a:effectLst>
                <a:latin typeface="AR CENA" panose="02000000000000000000" pitchFamily="2" charset="0"/>
              </a:rPr>
              <a:t>The Meaning</a:t>
            </a:r>
          </a:p>
        </p:txBody>
      </p:sp>
      <p:sp>
        <p:nvSpPr>
          <p:cNvPr id="4" name="Rectangle: Rounded Corners 3">
            <a:extLst>
              <a:ext uri="{FF2B5EF4-FFF2-40B4-BE49-F238E27FC236}">
                <a16:creationId xmlns:a16="http://schemas.microsoft.com/office/drawing/2014/main" id="{1F2B054C-B6D1-4EEF-9E0A-5077D56DC7DC}"/>
              </a:ext>
            </a:extLst>
          </p:cNvPr>
          <p:cNvSpPr/>
          <p:nvPr/>
        </p:nvSpPr>
        <p:spPr>
          <a:xfrm>
            <a:off x="665922" y="4320206"/>
            <a:ext cx="7941365" cy="685800"/>
          </a:xfrm>
          <a:prstGeom prst="roundRect">
            <a:avLst/>
          </a:prstGeom>
          <a:solidFill>
            <a:schemeClr val="accent3">
              <a:lumMod val="75000"/>
              <a:alpha val="82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Application</a:t>
            </a:r>
          </a:p>
        </p:txBody>
      </p:sp>
    </p:spTree>
    <p:extLst>
      <p:ext uri="{BB962C8B-B14F-4D97-AF65-F5344CB8AC3E}">
        <p14:creationId xmlns:p14="http://schemas.microsoft.com/office/powerpoint/2010/main" val="1904409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BDC99AA-138B-47A8-BC61-0F789FF01088}"/>
              </a:ext>
            </a:extLst>
          </p:cNvPr>
          <p:cNvSpPr/>
          <p:nvPr/>
        </p:nvSpPr>
        <p:spPr>
          <a:xfrm>
            <a:off x="2604052" y="821633"/>
            <a:ext cx="5859117"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Application</a:t>
            </a:r>
          </a:p>
        </p:txBody>
      </p:sp>
      <p:sp>
        <p:nvSpPr>
          <p:cNvPr id="3" name="TextBox 2">
            <a:extLst>
              <a:ext uri="{FF2B5EF4-FFF2-40B4-BE49-F238E27FC236}">
                <a16:creationId xmlns:a16="http://schemas.microsoft.com/office/drawing/2014/main" id="{F74F466A-4DC6-4619-8C1B-63A38CBE6796}"/>
              </a:ext>
            </a:extLst>
          </p:cNvPr>
          <p:cNvSpPr txBox="1"/>
          <p:nvPr/>
        </p:nvSpPr>
        <p:spPr>
          <a:xfrm>
            <a:off x="684143" y="1950389"/>
            <a:ext cx="7779026" cy="2585323"/>
          </a:xfrm>
          <a:prstGeom prst="rect">
            <a:avLst/>
          </a:prstGeom>
          <a:noFill/>
        </p:spPr>
        <p:txBody>
          <a:bodyPr wrap="square" rtlCol="0">
            <a:spAutoFit/>
          </a:bodyPr>
          <a:lstStyle/>
          <a:p>
            <a:pPr marL="342900" indent="-342900">
              <a:buFont typeface="+mj-lt"/>
              <a:buAutoNum type="alphaUcPeriod"/>
            </a:pPr>
            <a:r>
              <a:rPr lang="en-US" sz="2800" b="1" u="sng" dirty="0"/>
              <a:t>To Mary</a:t>
            </a:r>
          </a:p>
          <a:p>
            <a:pPr marL="914400" lvl="1" indent="-457200">
              <a:buFont typeface="+mj-lt"/>
              <a:buAutoNum type="arabicPeriod"/>
            </a:pPr>
            <a:r>
              <a:rPr lang="en-US" sz="2400" i="1" dirty="0"/>
              <a:t>Opportunities</a:t>
            </a:r>
          </a:p>
          <a:p>
            <a:pPr marL="1371600" lvl="2" indent="-457200">
              <a:buFont typeface="+mj-lt"/>
              <a:buAutoNum type="alphaLcPeriod"/>
            </a:pPr>
            <a:r>
              <a:rPr lang="en-US" sz="2200" dirty="0"/>
              <a:t>“Love can see that there are things, the chance to do which comes only once.” (Barclay)</a:t>
            </a:r>
          </a:p>
          <a:p>
            <a:pPr marL="1371600" lvl="2" indent="-457200">
              <a:buFont typeface="+mj-lt"/>
              <a:buAutoNum type="alphaLcPeriod"/>
            </a:pPr>
            <a:r>
              <a:rPr lang="en-US" sz="2200" dirty="0"/>
              <a:t>Seized an opportunity that would soon pass (v. 7)</a:t>
            </a:r>
          </a:p>
          <a:p>
            <a:pPr marL="1371600" lvl="2" indent="-457200">
              <a:buFont typeface="+mj-lt"/>
              <a:buAutoNum type="alphaLcPeriod"/>
            </a:pPr>
            <a:r>
              <a:rPr lang="en-US" sz="2200" dirty="0"/>
              <a:t>Acted quickly – not planning, thinking and calculating &amp; never get it done</a:t>
            </a:r>
          </a:p>
        </p:txBody>
      </p:sp>
    </p:spTree>
    <p:extLst>
      <p:ext uri="{BB962C8B-B14F-4D97-AF65-F5344CB8AC3E}">
        <p14:creationId xmlns:p14="http://schemas.microsoft.com/office/powerpoint/2010/main" val="558847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BDC99AA-138B-47A8-BC61-0F789FF01088}"/>
              </a:ext>
            </a:extLst>
          </p:cNvPr>
          <p:cNvSpPr/>
          <p:nvPr/>
        </p:nvSpPr>
        <p:spPr>
          <a:xfrm>
            <a:off x="2604052" y="821633"/>
            <a:ext cx="5859117"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Application</a:t>
            </a:r>
          </a:p>
        </p:txBody>
      </p:sp>
      <p:sp>
        <p:nvSpPr>
          <p:cNvPr id="3" name="TextBox 2">
            <a:extLst>
              <a:ext uri="{FF2B5EF4-FFF2-40B4-BE49-F238E27FC236}">
                <a16:creationId xmlns:a16="http://schemas.microsoft.com/office/drawing/2014/main" id="{F74F466A-4DC6-4619-8C1B-63A38CBE6796}"/>
              </a:ext>
            </a:extLst>
          </p:cNvPr>
          <p:cNvSpPr txBox="1"/>
          <p:nvPr/>
        </p:nvSpPr>
        <p:spPr>
          <a:xfrm>
            <a:off x="684143" y="1950389"/>
            <a:ext cx="7779026" cy="3631763"/>
          </a:xfrm>
          <a:prstGeom prst="rect">
            <a:avLst/>
          </a:prstGeom>
          <a:noFill/>
        </p:spPr>
        <p:txBody>
          <a:bodyPr wrap="square" rtlCol="0">
            <a:spAutoFit/>
          </a:bodyPr>
          <a:lstStyle/>
          <a:p>
            <a:pPr marL="342900" indent="-342900">
              <a:buFont typeface="+mj-lt"/>
              <a:buAutoNum type="alphaUcPeriod"/>
            </a:pPr>
            <a:r>
              <a:rPr lang="en-US" sz="2800" b="1" u="sng" dirty="0"/>
              <a:t>To Mary</a:t>
            </a:r>
          </a:p>
          <a:p>
            <a:pPr marL="914400" lvl="1" indent="-457200">
              <a:buFont typeface="+mj-lt"/>
              <a:buAutoNum type="arabicPeriod"/>
            </a:pPr>
            <a:r>
              <a:rPr lang="en-US" sz="2400" i="1" dirty="0"/>
              <a:t>Opportunities</a:t>
            </a:r>
          </a:p>
          <a:p>
            <a:pPr marL="914400" lvl="1" indent="-457200">
              <a:buFont typeface="+mj-lt"/>
              <a:buAutoNum type="arabicPeriod"/>
            </a:pPr>
            <a:r>
              <a:rPr lang="en-US" sz="2400" i="1" dirty="0"/>
              <a:t>Worship</a:t>
            </a:r>
          </a:p>
          <a:p>
            <a:pPr marL="1371600" lvl="2" indent="-457200">
              <a:buFont typeface="+mj-lt"/>
              <a:buAutoNum type="alphaLcPeriod"/>
            </a:pPr>
            <a:r>
              <a:rPr lang="en-US" sz="2200" dirty="0"/>
              <a:t>This was an act of homage and devotion</a:t>
            </a:r>
          </a:p>
          <a:p>
            <a:pPr marL="1371600" lvl="2" indent="-457200">
              <a:buFont typeface="+mj-lt"/>
              <a:buAutoNum type="alphaLcPeriod"/>
            </a:pPr>
            <a:r>
              <a:rPr lang="en-US" sz="2200" dirty="0"/>
              <a:t>Did what she could to show her honor for the Lord!</a:t>
            </a:r>
          </a:p>
          <a:p>
            <a:pPr marL="1371600" lvl="2" indent="-457200">
              <a:buFont typeface="+mj-lt"/>
              <a:buAutoNum type="alphaLcPeriod"/>
            </a:pPr>
            <a:r>
              <a:rPr lang="en-US" sz="2200" dirty="0"/>
              <a:t>“To the few who today spend themselves mainly on worship and meditation (whom Mary again exemplifies in Luke 10:39) active ‘workers’ are warned not to say ‘To what purpose is this waste’” (Alan </a:t>
            </a:r>
            <a:r>
              <a:rPr lang="en-US" sz="2200" dirty="0" err="1"/>
              <a:t>McNeile</a:t>
            </a:r>
            <a:r>
              <a:rPr lang="en-US" sz="2200" dirty="0"/>
              <a:t>, 375)</a:t>
            </a:r>
          </a:p>
        </p:txBody>
      </p:sp>
    </p:spTree>
    <p:extLst>
      <p:ext uri="{BB962C8B-B14F-4D97-AF65-F5344CB8AC3E}">
        <p14:creationId xmlns:p14="http://schemas.microsoft.com/office/powerpoint/2010/main" val="3264881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BDC99AA-138B-47A8-BC61-0F789FF01088}"/>
              </a:ext>
            </a:extLst>
          </p:cNvPr>
          <p:cNvSpPr/>
          <p:nvPr/>
        </p:nvSpPr>
        <p:spPr>
          <a:xfrm>
            <a:off x="2604052" y="821633"/>
            <a:ext cx="5859117"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Application</a:t>
            </a:r>
          </a:p>
        </p:txBody>
      </p:sp>
      <p:sp>
        <p:nvSpPr>
          <p:cNvPr id="3" name="TextBox 2">
            <a:extLst>
              <a:ext uri="{FF2B5EF4-FFF2-40B4-BE49-F238E27FC236}">
                <a16:creationId xmlns:a16="http://schemas.microsoft.com/office/drawing/2014/main" id="{F74F466A-4DC6-4619-8C1B-63A38CBE6796}"/>
              </a:ext>
            </a:extLst>
          </p:cNvPr>
          <p:cNvSpPr txBox="1"/>
          <p:nvPr/>
        </p:nvSpPr>
        <p:spPr>
          <a:xfrm>
            <a:off x="684143" y="1950389"/>
            <a:ext cx="7779026" cy="2985433"/>
          </a:xfrm>
          <a:prstGeom prst="rect">
            <a:avLst/>
          </a:prstGeom>
          <a:noFill/>
        </p:spPr>
        <p:txBody>
          <a:bodyPr wrap="square" rtlCol="0">
            <a:spAutoFit/>
          </a:bodyPr>
          <a:lstStyle/>
          <a:p>
            <a:pPr marL="342900" indent="-342900">
              <a:buFont typeface="+mj-lt"/>
              <a:buAutoNum type="alphaUcPeriod"/>
            </a:pPr>
            <a:r>
              <a:rPr lang="en-US" sz="2800" b="1" u="sng" dirty="0"/>
              <a:t>To Mary</a:t>
            </a:r>
          </a:p>
          <a:p>
            <a:pPr marL="914400" lvl="1" indent="-457200">
              <a:buFont typeface="+mj-lt"/>
              <a:buAutoNum type="arabicPeriod"/>
            </a:pPr>
            <a:r>
              <a:rPr lang="en-US" sz="2400" i="1" dirty="0"/>
              <a:t>Opportunities</a:t>
            </a:r>
          </a:p>
          <a:p>
            <a:pPr marL="914400" lvl="1" indent="-457200">
              <a:buFont typeface="+mj-lt"/>
              <a:buAutoNum type="arabicPeriod"/>
            </a:pPr>
            <a:r>
              <a:rPr lang="en-US" sz="2400" i="1" dirty="0"/>
              <a:t>Worship</a:t>
            </a:r>
          </a:p>
          <a:p>
            <a:pPr marL="914400" lvl="1" indent="-457200">
              <a:buFont typeface="+mj-lt"/>
              <a:buAutoNum type="arabicPeriod"/>
            </a:pPr>
            <a:r>
              <a:rPr lang="en-US" sz="2400" i="1" dirty="0"/>
              <a:t>Sacrifice &amp; Love</a:t>
            </a:r>
          </a:p>
          <a:p>
            <a:pPr marL="1371600" lvl="2" indent="-457200">
              <a:buFont typeface="+mj-lt"/>
              <a:buAutoNum type="alphaLcPeriod"/>
            </a:pPr>
            <a:r>
              <a:rPr lang="en-US" sz="2200" dirty="0"/>
              <a:t>Not a little, but a lot</a:t>
            </a:r>
          </a:p>
          <a:p>
            <a:pPr marL="1371600" lvl="2" indent="-457200">
              <a:buFont typeface="+mj-lt"/>
              <a:buAutoNum type="alphaLcPeriod"/>
            </a:pPr>
            <a:r>
              <a:rPr lang="en-US" sz="2200" dirty="0"/>
              <a:t>She gave the BEST she had</a:t>
            </a:r>
          </a:p>
          <a:p>
            <a:pPr marL="1371600" lvl="2" indent="-457200">
              <a:buFont typeface="+mj-lt"/>
              <a:buAutoNum type="alphaLcPeriod"/>
            </a:pPr>
            <a:r>
              <a:rPr lang="en-US" sz="2200" dirty="0"/>
              <a:t>Extreme sacrifice to worship, honor &amp; praise the Lord</a:t>
            </a:r>
          </a:p>
          <a:p>
            <a:pPr marL="1371600" lvl="2" indent="-457200">
              <a:buFont typeface="+mj-lt"/>
              <a:buAutoNum type="alphaLcPeriod"/>
            </a:pPr>
            <a:r>
              <a:rPr lang="en-US" sz="2200" dirty="0"/>
              <a:t>Note the extravagance of her love</a:t>
            </a:r>
          </a:p>
        </p:txBody>
      </p:sp>
    </p:spTree>
    <p:extLst>
      <p:ext uri="{BB962C8B-B14F-4D97-AF65-F5344CB8AC3E}">
        <p14:creationId xmlns:p14="http://schemas.microsoft.com/office/powerpoint/2010/main" val="1352584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BA550B-8C42-47F1-977F-CE17C62D70E1}"/>
              </a:ext>
            </a:extLst>
          </p:cNvPr>
          <p:cNvSpPr txBox="1"/>
          <p:nvPr/>
        </p:nvSpPr>
        <p:spPr>
          <a:xfrm>
            <a:off x="863600" y="1187450"/>
            <a:ext cx="7835900" cy="4278094"/>
          </a:xfrm>
          <a:prstGeom prst="rect">
            <a:avLst/>
          </a:prstGeom>
          <a:noFill/>
        </p:spPr>
        <p:txBody>
          <a:bodyPr wrap="square" rtlCol="0">
            <a:spAutoFit/>
          </a:bodyPr>
          <a:lstStyle/>
          <a:p>
            <a:r>
              <a:rPr lang="en-US" sz="2800" dirty="0"/>
              <a:t>“If love is true, there must always be a certain extravagance in it. It does not nicely calculate the less or more. It is not concerned to see how little it can decently give. If it gave all it had, the gift would still be too little. There is a recklessness in love which refuses to count the cost.”</a:t>
            </a:r>
          </a:p>
          <a:p>
            <a:pPr lvl="1"/>
            <a:endParaRPr lang="en-US" sz="2800" dirty="0"/>
          </a:p>
          <a:p>
            <a:pPr lvl="1"/>
            <a:r>
              <a:rPr lang="en-US" sz="2000" dirty="0"/>
              <a:t>Barclay, W. (2001). </a:t>
            </a:r>
            <a:r>
              <a:rPr lang="en-US" sz="2000" i="1" u="sng" dirty="0">
                <a:hlinkClick r:id="rId2"/>
              </a:rPr>
              <a:t>The New Daily Study Bible: The Gospel of Mark</a:t>
            </a:r>
            <a:r>
              <a:rPr lang="en-US" sz="2000" dirty="0">
                <a:hlinkClick r:id="rId2"/>
              </a:rPr>
              <a:t> (p. 381). Edinburgh: Saint Andrew Press.</a:t>
            </a:r>
          </a:p>
          <a:p>
            <a:endParaRPr lang="en-US" sz="2800" dirty="0"/>
          </a:p>
        </p:txBody>
      </p:sp>
    </p:spTree>
    <p:extLst>
      <p:ext uri="{BB962C8B-B14F-4D97-AF65-F5344CB8AC3E}">
        <p14:creationId xmlns:p14="http://schemas.microsoft.com/office/powerpoint/2010/main" val="3973136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F39E67-E6AD-4863-A444-74C9829CF812}"/>
              </a:ext>
            </a:extLst>
          </p:cNvPr>
          <p:cNvPicPr>
            <a:picLocks noChangeAspect="1"/>
          </p:cNvPicPr>
          <p:nvPr/>
        </p:nvPicPr>
        <p:blipFill>
          <a:blip r:embed="rId2"/>
          <a:stretch>
            <a:fillRect/>
          </a:stretch>
        </p:blipFill>
        <p:spPr>
          <a:xfrm>
            <a:off x="987425" y="4002504"/>
            <a:ext cx="2765425" cy="2071270"/>
          </a:xfrm>
          <a:prstGeom prst="rect">
            <a:avLst/>
          </a:prstGeom>
          <a:ln>
            <a:solidFill>
              <a:schemeClr val="accent4">
                <a:lumMod val="75000"/>
              </a:schemeClr>
            </a:solidFill>
          </a:ln>
        </p:spPr>
      </p:pic>
      <p:pic>
        <p:nvPicPr>
          <p:cNvPr id="4" name="Picture 3">
            <a:extLst>
              <a:ext uri="{FF2B5EF4-FFF2-40B4-BE49-F238E27FC236}">
                <a16:creationId xmlns:a16="http://schemas.microsoft.com/office/drawing/2014/main" id="{040DF848-965B-4768-8DA6-7E50E0546098}"/>
              </a:ext>
            </a:extLst>
          </p:cNvPr>
          <p:cNvPicPr>
            <a:picLocks noChangeAspect="1"/>
          </p:cNvPicPr>
          <p:nvPr/>
        </p:nvPicPr>
        <p:blipFill>
          <a:blip r:embed="rId3"/>
          <a:stretch>
            <a:fillRect/>
          </a:stretch>
        </p:blipFill>
        <p:spPr>
          <a:xfrm>
            <a:off x="5613402" y="706855"/>
            <a:ext cx="2603714" cy="2071269"/>
          </a:xfrm>
          <a:prstGeom prst="rect">
            <a:avLst/>
          </a:prstGeom>
          <a:ln>
            <a:solidFill>
              <a:schemeClr val="accent4">
                <a:lumMod val="75000"/>
              </a:schemeClr>
            </a:solidFill>
          </a:ln>
        </p:spPr>
      </p:pic>
      <p:sp>
        <p:nvSpPr>
          <p:cNvPr id="5" name="TextBox 4">
            <a:extLst>
              <a:ext uri="{FF2B5EF4-FFF2-40B4-BE49-F238E27FC236}">
                <a16:creationId xmlns:a16="http://schemas.microsoft.com/office/drawing/2014/main" id="{E4C1F351-C8BA-4CA3-A272-3F53BC9510B0}"/>
              </a:ext>
            </a:extLst>
          </p:cNvPr>
          <p:cNvSpPr txBox="1"/>
          <p:nvPr/>
        </p:nvSpPr>
        <p:spPr>
          <a:xfrm>
            <a:off x="723900" y="1419323"/>
            <a:ext cx="3848100" cy="646331"/>
          </a:xfrm>
          <a:prstGeom prst="rect">
            <a:avLst/>
          </a:prstGeom>
          <a:noFill/>
        </p:spPr>
        <p:txBody>
          <a:bodyPr wrap="square" rtlCol="0">
            <a:spAutoFit/>
          </a:bodyPr>
          <a:lstStyle/>
          <a:p>
            <a:pPr algn="ctr"/>
            <a:r>
              <a:rPr lang="en-US" sz="3600" dirty="0">
                <a:latin typeface="AR CENA" panose="02000000000000000000" pitchFamily="2" charset="0"/>
              </a:rPr>
              <a:t>She Broke the Flask</a:t>
            </a:r>
          </a:p>
        </p:txBody>
      </p:sp>
      <p:sp>
        <p:nvSpPr>
          <p:cNvPr id="6" name="TextBox 5">
            <a:extLst>
              <a:ext uri="{FF2B5EF4-FFF2-40B4-BE49-F238E27FC236}">
                <a16:creationId xmlns:a16="http://schemas.microsoft.com/office/drawing/2014/main" id="{5CEEBBEB-7546-4EC1-BE7E-51956422CB36}"/>
              </a:ext>
            </a:extLst>
          </p:cNvPr>
          <p:cNvSpPr txBox="1"/>
          <p:nvPr/>
        </p:nvSpPr>
        <p:spPr>
          <a:xfrm>
            <a:off x="4067174" y="3003462"/>
            <a:ext cx="4632325" cy="2123658"/>
          </a:xfrm>
          <a:prstGeom prst="rect">
            <a:avLst/>
          </a:prstGeom>
          <a:noFill/>
        </p:spPr>
        <p:txBody>
          <a:bodyPr wrap="square" rtlCol="0">
            <a:spAutoFit/>
          </a:bodyPr>
          <a:lstStyle/>
          <a:p>
            <a:pPr marL="285750" indent="-285750">
              <a:buFont typeface="Arial" panose="020B0604020202020204" pitchFamily="34" charset="0"/>
              <a:buChar char="•"/>
            </a:pPr>
            <a:r>
              <a:rPr lang="en-US" sz="2800" dirty="0"/>
              <a:t>She used it all</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2800" dirty="0"/>
              <a:t>Doesn’t intend to spare any</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2800" dirty="0"/>
              <a:t>This container / contents never to be used on another</a:t>
            </a:r>
          </a:p>
        </p:txBody>
      </p:sp>
    </p:spTree>
    <p:extLst>
      <p:ext uri="{BB962C8B-B14F-4D97-AF65-F5344CB8AC3E}">
        <p14:creationId xmlns:p14="http://schemas.microsoft.com/office/powerpoint/2010/main" val="518302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BDC99AA-138B-47A8-BC61-0F789FF01088}"/>
              </a:ext>
            </a:extLst>
          </p:cNvPr>
          <p:cNvSpPr/>
          <p:nvPr/>
        </p:nvSpPr>
        <p:spPr>
          <a:xfrm>
            <a:off x="2604052" y="821633"/>
            <a:ext cx="5859117"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Application</a:t>
            </a:r>
          </a:p>
        </p:txBody>
      </p:sp>
      <p:sp>
        <p:nvSpPr>
          <p:cNvPr id="3" name="TextBox 2">
            <a:extLst>
              <a:ext uri="{FF2B5EF4-FFF2-40B4-BE49-F238E27FC236}">
                <a16:creationId xmlns:a16="http://schemas.microsoft.com/office/drawing/2014/main" id="{F74F466A-4DC6-4619-8C1B-63A38CBE6796}"/>
              </a:ext>
            </a:extLst>
          </p:cNvPr>
          <p:cNvSpPr txBox="1"/>
          <p:nvPr/>
        </p:nvSpPr>
        <p:spPr>
          <a:xfrm>
            <a:off x="684143" y="1950389"/>
            <a:ext cx="7779026" cy="3354765"/>
          </a:xfrm>
          <a:prstGeom prst="rect">
            <a:avLst/>
          </a:prstGeom>
          <a:noFill/>
        </p:spPr>
        <p:txBody>
          <a:bodyPr wrap="square" rtlCol="0">
            <a:spAutoFit/>
          </a:bodyPr>
          <a:lstStyle/>
          <a:p>
            <a:pPr marL="342900" indent="-342900">
              <a:buFont typeface="+mj-lt"/>
              <a:buAutoNum type="alphaUcPeriod"/>
            </a:pPr>
            <a:r>
              <a:rPr lang="en-US" sz="2800" b="1" u="sng" dirty="0"/>
              <a:t>To Mary</a:t>
            </a:r>
          </a:p>
          <a:p>
            <a:pPr marL="914400" lvl="1" indent="-457200">
              <a:buFont typeface="+mj-lt"/>
              <a:buAutoNum type="arabicPeriod"/>
            </a:pPr>
            <a:r>
              <a:rPr lang="en-US" sz="2400" i="1" dirty="0"/>
              <a:t>Opportunities</a:t>
            </a:r>
          </a:p>
          <a:p>
            <a:pPr marL="914400" lvl="1" indent="-457200">
              <a:buFont typeface="+mj-lt"/>
              <a:buAutoNum type="arabicPeriod"/>
            </a:pPr>
            <a:r>
              <a:rPr lang="en-US" sz="2400" i="1" dirty="0"/>
              <a:t>Worship</a:t>
            </a:r>
          </a:p>
          <a:p>
            <a:pPr marL="914400" lvl="1" indent="-457200">
              <a:buFont typeface="+mj-lt"/>
              <a:buAutoNum type="arabicPeriod"/>
            </a:pPr>
            <a:r>
              <a:rPr lang="en-US" sz="2400" i="1" dirty="0"/>
              <a:t>Sacrifice &amp; Love</a:t>
            </a:r>
          </a:p>
          <a:p>
            <a:pPr marL="914400" lvl="1" indent="-457200">
              <a:buFont typeface="+mj-lt"/>
              <a:buAutoNum type="arabicPeriod"/>
            </a:pPr>
            <a:r>
              <a:rPr lang="en-US" sz="2400" i="1" dirty="0"/>
              <a:t>Priorities</a:t>
            </a:r>
          </a:p>
          <a:p>
            <a:pPr marL="1371600" lvl="2" indent="-457200">
              <a:buFont typeface="+mj-lt"/>
              <a:buAutoNum type="alphaLcPeriod"/>
            </a:pPr>
            <a:r>
              <a:rPr lang="en-US" sz="2200" dirty="0"/>
              <a:t>Giving to the poor is important – but this more (v. 7)</a:t>
            </a:r>
          </a:p>
          <a:p>
            <a:pPr marL="1371600" lvl="2" indent="-457200">
              <a:buFont typeface="+mj-lt"/>
              <a:buAutoNum type="alphaLcPeriod"/>
            </a:pPr>
            <a:r>
              <a:rPr lang="en-US" sz="2200" dirty="0"/>
              <a:t>Mary understood that!</a:t>
            </a:r>
          </a:p>
          <a:p>
            <a:pPr marL="1371600" lvl="2" indent="-457200">
              <a:buFont typeface="+mj-lt"/>
              <a:buAutoNum type="alphaLcPeriod"/>
            </a:pPr>
            <a:r>
              <a:rPr lang="en-US" sz="2200" dirty="0"/>
              <a:t>There are many things important – that must play second fiddle to worship and honor given to God!</a:t>
            </a:r>
          </a:p>
        </p:txBody>
      </p:sp>
    </p:spTree>
    <p:extLst>
      <p:ext uri="{BB962C8B-B14F-4D97-AF65-F5344CB8AC3E}">
        <p14:creationId xmlns:p14="http://schemas.microsoft.com/office/powerpoint/2010/main" val="27030379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BDC99AA-138B-47A8-BC61-0F789FF01088}"/>
              </a:ext>
            </a:extLst>
          </p:cNvPr>
          <p:cNvSpPr/>
          <p:nvPr/>
        </p:nvSpPr>
        <p:spPr>
          <a:xfrm>
            <a:off x="2604052" y="821633"/>
            <a:ext cx="5859117" cy="685800"/>
          </a:xfrm>
          <a:prstGeom prst="roundRect">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Application</a:t>
            </a:r>
          </a:p>
        </p:txBody>
      </p:sp>
      <p:sp>
        <p:nvSpPr>
          <p:cNvPr id="3" name="TextBox 2">
            <a:extLst>
              <a:ext uri="{FF2B5EF4-FFF2-40B4-BE49-F238E27FC236}">
                <a16:creationId xmlns:a16="http://schemas.microsoft.com/office/drawing/2014/main" id="{F74F466A-4DC6-4619-8C1B-63A38CBE6796}"/>
              </a:ext>
            </a:extLst>
          </p:cNvPr>
          <p:cNvSpPr txBox="1"/>
          <p:nvPr/>
        </p:nvSpPr>
        <p:spPr>
          <a:xfrm>
            <a:off x="682487" y="1956739"/>
            <a:ext cx="7779026" cy="3539430"/>
          </a:xfrm>
          <a:prstGeom prst="rect">
            <a:avLst/>
          </a:prstGeom>
          <a:noFill/>
        </p:spPr>
        <p:txBody>
          <a:bodyPr wrap="square" rtlCol="0">
            <a:spAutoFit/>
          </a:bodyPr>
          <a:lstStyle/>
          <a:p>
            <a:pPr marL="342900" indent="-342900">
              <a:buFont typeface="+mj-lt"/>
              <a:buAutoNum type="alphaUcPeriod"/>
            </a:pPr>
            <a:r>
              <a:rPr lang="en-US" sz="2800" b="1" u="sng" dirty="0"/>
              <a:t>To Mary</a:t>
            </a:r>
          </a:p>
          <a:p>
            <a:pPr marL="342900" indent="-342900">
              <a:buFont typeface="+mj-lt"/>
              <a:buAutoNum type="alphaUcPeriod"/>
            </a:pPr>
            <a:r>
              <a:rPr lang="en-US" sz="2800" b="1" u="sng" dirty="0"/>
              <a:t>To Us</a:t>
            </a:r>
          </a:p>
          <a:p>
            <a:pPr marL="914400" lvl="1" indent="-457200">
              <a:buFont typeface="+mj-lt"/>
              <a:buAutoNum type="arabicPeriod"/>
            </a:pPr>
            <a:r>
              <a:rPr lang="en-US" sz="2400" i="1" dirty="0"/>
              <a:t>Opportunities – </a:t>
            </a:r>
            <a:r>
              <a:rPr lang="en-US" sz="2400" i="1" dirty="0">
                <a:solidFill>
                  <a:srgbClr val="002060"/>
                </a:solidFill>
              </a:rPr>
              <a:t>Do you look at opportunities as “may not get this one again…?”</a:t>
            </a:r>
          </a:p>
          <a:p>
            <a:pPr marL="914400" lvl="1" indent="-457200">
              <a:buFont typeface="+mj-lt"/>
              <a:buAutoNum type="arabicPeriod"/>
            </a:pPr>
            <a:r>
              <a:rPr lang="en-US" sz="2400" i="1" dirty="0"/>
              <a:t>Worship – </a:t>
            </a:r>
            <a:r>
              <a:rPr lang="en-US" sz="2400" i="1" dirty="0">
                <a:solidFill>
                  <a:srgbClr val="002060"/>
                </a:solidFill>
              </a:rPr>
              <a:t>Are you doing the best you can?</a:t>
            </a:r>
          </a:p>
          <a:p>
            <a:pPr marL="1371600" lvl="2" indent="-457200">
              <a:buFont typeface="Arial" panose="020B0604020202020204" pitchFamily="34" charset="0"/>
              <a:buChar char="•"/>
            </a:pPr>
            <a:r>
              <a:rPr lang="en-US" sz="2400" i="1" dirty="0">
                <a:solidFill>
                  <a:srgbClr val="002060"/>
                </a:solidFill>
              </a:rPr>
              <a:t>Sick – are you really too sick?</a:t>
            </a:r>
          </a:p>
          <a:p>
            <a:pPr marL="1371600" lvl="2" indent="-457200">
              <a:buFont typeface="Arial" panose="020B0604020202020204" pitchFamily="34" charset="0"/>
              <a:buChar char="•"/>
            </a:pPr>
            <a:r>
              <a:rPr lang="en-US" sz="2400" i="1" dirty="0">
                <a:solidFill>
                  <a:srgbClr val="002060"/>
                </a:solidFill>
              </a:rPr>
              <a:t>Working – do you really have to? Volunteer?</a:t>
            </a:r>
          </a:p>
          <a:p>
            <a:pPr marL="914400" lvl="1" indent="-457200">
              <a:buFont typeface="+mj-lt"/>
              <a:buAutoNum type="arabicPeriod"/>
            </a:pPr>
            <a:r>
              <a:rPr lang="en-US" sz="2400" i="1" dirty="0"/>
              <a:t>Sacrifice &amp; Love </a:t>
            </a:r>
            <a:r>
              <a:rPr lang="en-US" sz="2400" i="1" dirty="0">
                <a:solidFill>
                  <a:srgbClr val="002060"/>
                </a:solidFill>
              </a:rPr>
              <a:t>– Are you giving the best you have?</a:t>
            </a:r>
          </a:p>
          <a:p>
            <a:pPr marL="914400" lvl="1" indent="-457200">
              <a:buFont typeface="+mj-lt"/>
              <a:buAutoNum type="arabicPeriod"/>
            </a:pPr>
            <a:r>
              <a:rPr lang="en-US" sz="2400" i="1" dirty="0"/>
              <a:t>Priorities – </a:t>
            </a:r>
            <a:r>
              <a:rPr lang="en-US" sz="2400" i="1" dirty="0">
                <a:solidFill>
                  <a:srgbClr val="002060"/>
                </a:solidFill>
              </a:rPr>
              <a:t>Is worship &amp; service on top?</a:t>
            </a:r>
          </a:p>
        </p:txBody>
      </p:sp>
      <p:sp>
        <p:nvSpPr>
          <p:cNvPr id="4" name="Rectangle: Rounded Corners 3">
            <a:extLst>
              <a:ext uri="{FF2B5EF4-FFF2-40B4-BE49-F238E27FC236}">
                <a16:creationId xmlns:a16="http://schemas.microsoft.com/office/drawing/2014/main" id="{B7DD548C-D0F2-46AA-91EF-CB69E361EF0F}"/>
              </a:ext>
            </a:extLst>
          </p:cNvPr>
          <p:cNvSpPr/>
          <p:nvPr/>
        </p:nvSpPr>
        <p:spPr>
          <a:xfrm>
            <a:off x="590550" y="5556250"/>
            <a:ext cx="7981950" cy="8255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If we were to criticize you, would the Lord defend you saying,</a:t>
            </a:r>
          </a:p>
          <a:p>
            <a:pPr algn="ctr"/>
            <a:r>
              <a:rPr lang="en-US" sz="2400" dirty="0">
                <a:solidFill>
                  <a:schemeClr val="bg1"/>
                </a:solidFill>
              </a:rPr>
              <a:t>“He / She has done what he / she could!”</a:t>
            </a:r>
          </a:p>
        </p:txBody>
      </p:sp>
    </p:spTree>
    <p:extLst>
      <p:ext uri="{BB962C8B-B14F-4D97-AF65-F5344CB8AC3E}">
        <p14:creationId xmlns:p14="http://schemas.microsoft.com/office/powerpoint/2010/main" val="929753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924E0AA-BD22-4E3A-8A06-DB942BDC016E}"/>
              </a:ext>
            </a:extLst>
          </p:cNvPr>
          <p:cNvSpPr/>
          <p:nvPr/>
        </p:nvSpPr>
        <p:spPr>
          <a:xfrm>
            <a:off x="665922" y="2266118"/>
            <a:ext cx="7941365" cy="685800"/>
          </a:xfrm>
          <a:prstGeom prst="roundRect">
            <a:avLst/>
          </a:prstGeom>
          <a:solidFill>
            <a:schemeClr val="accent3">
              <a:lumMod val="75000"/>
              <a:alpha val="82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Context</a:t>
            </a:r>
          </a:p>
        </p:txBody>
      </p:sp>
      <p:sp>
        <p:nvSpPr>
          <p:cNvPr id="3" name="Rectangle: Rounded Corners 2">
            <a:extLst>
              <a:ext uri="{FF2B5EF4-FFF2-40B4-BE49-F238E27FC236}">
                <a16:creationId xmlns:a16="http://schemas.microsoft.com/office/drawing/2014/main" id="{A0AC1C20-EB28-4DEB-A8FE-9F159BC96045}"/>
              </a:ext>
            </a:extLst>
          </p:cNvPr>
          <p:cNvSpPr/>
          <p:nvPr/>
        </p:nvSpPr>
        <p:spPr>
          <a:xfrm>
            <a:off x="665922" y="3293162"/>
            <a:ext cx="7941365" cy="685800"/>
          </a:xfrm>
          <a:prstGeom prst="roundRect">
            <a:avLst/>
          </a:prstGeom>
          <a:solidFill>
            <a:schemeClr val="accent3">
              <a:lumMod val="75000"/>
              <a:alpha val="82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Meaning</a:t>
            </a:r>
          </a:p>
        </p:txBody>
      </p:sp>
      <p:sp>
        <p:nvSpPr>
          <p:cNvPr id="4" name="Rectangle: Rounded Corners 3">
            <a:extLst>
              <a:ext uri="{FF2B5EF4-FFF2-40B4-BE49-F238E27FC236}">
                <a16:creationId xmlns:a16="http://schemas.microsoft.com/office/drawing/2014/main" id="{1F2B054C-B6D1-4EEF-9E0A-5077D56DC7DC}"/>
              </a:ext>
            </a:extLst>
          </p:cNvPr>
          <p:cNvSpPr/>
          <p:nvPr/>
        </p:nvSpPr>
        <p:spPr>
          <a:xfrm>
            <a:off x="665922" y="4320206"/>
            <a:ext cx="7941365" cy="685800"/>
          </a:xfrm>
          <a:prstGeom prst="roundRect">
            <a:avLst/>
          </a:prstGeom>
          <a:solidFill>
            <a:schemeClr val="accent3">
              <a:lumMod val="75000"/>
              <a:alpha val="82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AR CENA" panose="02000000000000000000" pitchFamily="2" charset="0"/>
              </a:rPr>
              <a:t>The Application</a:t>
            </a:r>
          </a:p>
        </p:txBody>
      </p:sp>
    </p:spTree>
    <p:extLst>
      <p:ext uri="{BB962C8B-B14F-4D97-AF65-F5344CB8AC3E}">
        <p14:creationId xmlns:p14="http://schemas.microsoft.com/office/powerpoint/2010/main" val="3216747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921</TotalTime>
  <Words>1676</Words>
  <Application>Microsoft Office PowerPoint</Application>
  <PresentationFormat>On-screen Show (4:3)</PresentationFormat>
  <Paragraphs>228</Paragraphs>
  <Slides>33</Slides>
  <Notes>0</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33</vt:i4>
      </vt:variant>
    </vt:vector>
  </HeadingPairs>
  <TitlesOfParts>
    <vt:vector size="45" baseType="lpstr">
      <vt:lpstr>Trajan</vt:lpstr>
      <vt:lpstr>Arial</vt:lpstr>
      <vt:lpstr>Times New Roman</vt:lpstr>
      <vt:lpstr>AR CENA</vt:lpstr>
      <vt:lpstr>Calibri</vt:lpstr>
      <vt:lpstr>Calibri Light</vt:lpstr>
      <vt:lpstr>Office Theme</vt:lpstr>
      <vt:lpstr>4_Office Theme</vt:lpstr>
      <vt:lpstr>1_Office Theme</vt:lpstr>
      <vt:lpstr>2_Office Theme</vt:lpstr>
      <vt:lpstr>3_Office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Testament Palestine</vt:lpstr>
      <vt:lpstr>Environs of Jerusalem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43</cp:revision>
  <dcterms:created xsi:type="dcterms:W3CDTF">2017-12-07T21:30:57Z</dcterms:created>
  <dcterms:modified xsi:type="dcterms:W3CDTF">2017-12-10T05:11:34Z</dcterms:modified>
</cp:coreProperties>
</file>