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</p:sldMasterIdLst>
  <p:sldIdLst>
    <p:sldId id="268" r:id="rId2"/>
    <p:sldId id="269" r:id="rId3"/>
    <p:sldId id="256" r:id="rId4"/>
    <p:sldId id="267" r:id="rId5"/>
    <p:sldId id="257" r:id="rId6"/>
    <p:sldId id="272" r:id="rId7"/>
    <p:sldId id="273" r:id="rId8"/>
    <p:sldId id="262" r:id="rId9"/>
    <p:sldId id="258" r:id="rId10"/>
    <p:sldId id="274" r:id="rId11"/>
    <p:sldId id="264" r:id="rId12"/>
    <p:sldId id="259" r:id="rId13"/>
    <p:sldId id="263" r:id="rId14"/>
    <p:sldId id="260" r:id="rId15"/>
    <p:sldId id="275" r:id="rId16"/>
    <p:sldId id="276" r:id="rId17"/>
    <p:sldId id="265" r:id="rId18"/>
    <p:sldId id="261" r:id="rId19"/>
    <p:sldId id="277" r:id="rId20"/>
    <p:sldId id="266" r:id="rId21"/>
  </p:sldIdLst>
  <p:sldSz cx="9144000" cy="6858000" type="screen4x3"/>
  <p:notesSz cx="6858000" cy="9144000"/>
  <p:embeddedFontLst>
    <p:embeddedFont>
      <p:font typeface="Abadi" panose="020B0604020104020204" pitchFamily="34" charset="0"/>
      <p:regular r:id="rId22"/>
    </p:embeddedFont>
    <p:embeddedFont>
      <p:font typeface="Franklin Gothic Book" panose="020B0503020102020204" pitchFamily="34" charset="0"/>
      <p:regular r:id="rId23"/>
      <p:italic r:id="rId24"/>
    </p:embeddedFont>
    <p:embeddedFont>
      <p:font typeface="Abadi Extra Light" panose="020B0204020104020204" pitchFamily="34" charset="0"/>
      <p:regular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932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3217476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4289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906255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80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9366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0519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478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12/1/2017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773641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12/1/2017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973549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2680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3573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29699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11" orient="horz" pos="1368" userDrawn="1">
          <p15:clr>
            <a:srgbClr val="F26B43"/>
          </p15:clr>
        </p15:guide>
        <p15:guide id="12" orient="horz" pos="1440" userDrawn="1">
          <p15:clr>
            <a:srgbClr val="F26B43"/>
          </p15:clr>
        </p15:guide>
        <p15:guide id="13" orient="horz" pos="3696" userDrawn="1">
          <p15:clr>
            <a:srgbClr val="F26B43"/>
          </p15:clr>
        </p15:guide>
        <p15:guide id="14" orient="horz" pos="432" userDrawn="1">
          <p15:clr>
            <a:srgbClr val="F26B43"/>
          </p15:clr>
        </p15:guide>
        <p15:guide id="15" orient="horz" pos="1512" userDrawn="1">
          <p15:clr>
            <a:srgbClr val="F26B43"/>
          </p15:clr>
        </p15:guide>
        <p15:guide id="16" pos="5184" userDrawn="1">
          <p15:clr>
            <a:srgbClr val="F26B43"/>
          </p15:clr>
        </p15:guide>
        <p15:guide id="17" pos="702" userDrawn="1">
          <p15:clr>
            <a:srgbClr val="F26B43"/>
          </p15:clr>
        </p15:guide>
        <p15:guide id="18" pos="6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5267935B-6E16-4B34-8C00-DC59067E7B3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0819" r="20819"/>
          <a:stretch>
            <a:fillRect/>
          </a:stretch>
        </p:blipFill>
        <p:spPr/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B78CDC93-EB22-4249-93F0-15C25A267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933" y="288234"/>
            <a:ext cx="3432727" cy="2157884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Perhaps you have had a dinner guest that made you uncomfortable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E52D008C-C799-40AD-BBEF-5B52D966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6056" y="2906167"/>
            <a:ext cx="3570327" cy="3011432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i="1" dirty="0"/>
              <a:t>Some – obnoxious, rude, out of place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i="1" dirty="0"/>
              <a:t>Others – due to something we have done – lack of wisdom!</a:t>
            </a:r>
          </a:p>
        </p:txBody>
      </p:sp>
    </p:spTree>
    <p:extLst>
      <p:ext uri="{BB962C8B-B14F-4D97-AF65-F5344CB8AC3E}">
        <p14:creationId xmlns:p14="http://schemas.microsoft.com/office/powerpoint/2010/main" val="17471679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174E12-3D5B-487A-83FD-0019533E42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Abadi Extra Light" panose="020B0204020104020204" pitchFamily="34" charset="0"/>
              </a:rPr>
              <a:t>Luke 14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CE072E-6538-434A-AB90-B7AE1FB53C36}"/>
              </a:ext>
            </a:extLst>
          </p:cNvPr>
          <p:cNvSpPr txBox="1"/>
          <p:nvPr/>
        </p:nvSpPr>
        <p:spPr>
          <a:xfrm>
            <a:off x="834887" y="1496211"/>
            <a:ext cx="70567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accent1"/>
                </a:solidFill>
                <a:latin typeface="Abadi Extra Light" panose="020B0204020104020204" pitchFamily="34" charset="0"/>
              </a:rPr>
              <a:t>Jesus was a dinner guest that made everyone present uncomfortable </a:t>
            </a:r>
          </a:p>
        </p:txBody>
      </p:sp>
    </p:spTree>
    <p:extLst>
      <p:ext uri="{BB962C8B-B14F-4D97-AF65-F5344CB8AC3E}">
        <p14:creationId xmlns:p14="http://schemas.microsoft.com/office/powerpoint/2010/main" val="10146074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412EF6-9BC5-40D8-A4CE-D48BEC5DBCA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92830" y="320956"/>
            <a:ext cx="1560948" cy="1331207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3C7B9A-4F56-4709-90CD-2932743D5F4E}"/>
              </a:ext>
            </a:extLst>
          </p:cNvPr>
          <p:cNvSpPr txBox="1"/>
          <p:nvPr/>
        </p:nvSpPr>
        <p:spPr>
          <a:xfrm>
            <a:off x="1915238" y="320956"/>
            <a:ext cx="72287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Abadi Extra Light" panose="020B0204020104020204" pitchFamily="34" charset="0"/>
              </a:rPr>
              <a:t>The Dinner Guest Who</a:t>
            </a:r>
          </a:p>
          <a:p>
            <a:pPr algn="ctr"/>
            <a:r>
              <a:rPr lang="en-US" sz="4400" dirty="0">
                <a:latin typeface="Abadi Extra Light" panose="020B0204020104020204" pitchFamily="34" charset="0"/>
              </a:rPr>
              <a:t>Made Others Uncomfortable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5EF068-3E04-4E6D-9047-E9342EEF416A}"/>
              </a:ext>
            </a:extLst>
          </p:cNvPr>
          <p:cNvSpPr txBox="1"/>
          <p:nvPr/>
        </p:nvSpPr>
        <p:spPr>
          <a:xfrm>
            <a:off x="957619" y="2228173"/>
            <a:ext cx="72287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badi" panose="020B0604020104020204" pitchFamily="34" charset="0"/>
              </a:rPr>
              <a:t>The Pharisees</a:t>
            </a:r>
          </a:p>
          <a:p>
            <a:pPr algn="ctr"/>
            <a:endParaRPr lang="en-US" sz="1000" dirty="0">
              <a:latin typeface="Abadi" panose="020B0604020104020204" pitchFamily="34" charset="0"/>
            </a:endParaRPr>
          </a:p>
          <a:p>
            <a:pPr algn="ctr"/>
            <a:r>
              <a:rPr lang="en-US" sz="2800" dirty="0">
                <a:latin typeface="Abadi" panose="020B0604020104020204" pitchFamily="34" charset="0"/>
              </a:rPr>
              <a:t>The Guest</a:t>
            </a:r>
          </a:p>
          <a:p>
            <a:pPr algn="ctr"/>
            <a:endParaRPr lang="en-US" sz="1000" dirty="0">
              <a:latin typeface="Abadi" panose="020B0604020104020204" pitchFamily="34" charset="0"/>
            </a:endParaRPr>
          </a:p>
          <a:p>
            <a:pPr algn="ctr"/>
            <a:r>
              <a:rPr lang="en-US" sz="2800" dirty="0">
                <a:latin typeface="Abadi" panose="020B0604020104020204" pitchFamily="34" charset="0"/>
              </a:rPr>
              <a:t>The Host</a:t>
            </a:r>
          </a:p>
          <a:p>
            <a:pPr algn="ctr"/>
            <a:endParaRPr lang="en-US" sz="1000" dirty="0">
              <a:latin typeface="Abadi" panose="020B0604020104020204" pitchFamily="34" charset="0"/>
            </a:endParaRPr>
          </a:p>
          <a:p>
            <a:pPr algn="ctr"/>
            <a:r>
              <a:rPr lang="en-US" sz="2800" dirty="0">
                <a:latin typeface="Abadi" panose="020B0604020104020204" pitchFamily="34" charset="0"/>
              </a:rPr>
              <a:t>The Jews</a:t>
            </a:r>
          </a:p>
          <a:p>
            <a:pPr algn="ctr"/>
            <a:endParaRPr lang="en-US" sz="1000" dirty="0">
              <a:latin typeface="Abadi" panose="020B0604020104020204" pitchFamily="34" charset="0"/>
            </a:endParaRPr>
          </a:p>
          <a:p>
            <a:pPr algn="ctr"/>
            <a:r>
              <a:rPr lang="en-US" sz="2800" dirty="0">
                <a:latin typeface="Abadi" panose="020B0604020104020204" pitchFamily="34" charset="0"/>
              </a:rPr>
              <a:t>The Multitude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D6580E7-BB06-49CC-A374-0E03DD52AB7D}"/>
              </a:ext>
            </a:extLst>
          </p:cNvPr>
          <p:cNvSpPr txBox="1">
            <a:spLocks/>
          </p:cNvSpPr>
          <p:nvPr/>
        </p:nvSpPr>
        <p:spPr>
          <a:xfrm>
            <a:off x="493440" y="5551162"/>
            <a:ext cx="7209728" cy="11433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Font typeface="Franklin Gothic Book" panose="020B0503020102020204" pitchFamily="34" charset="0"/>
              <a:buNone/>
              <a:defRPr sz="18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5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35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dirty="0">
                <a:solidFill>
                  <a:schemeClr val="tx1"/>
                </a:solidFill>
                <a:latin typeface="Abadi Extra Light" panose="020B0204020104020204" pitchFamily="34" charset="0"/>
              </a:rPr>
              <a:t>Luke 14</a:t>
            </a:r>
          </a:p>
        </p:txBody>
      </p:sp>
    </p:spTree>
    <p:extLst>
      <p:ext uri="{BB962C8B-B14F-4D97-AF65-F5344CB8AC3E}">
        <p14:creationId xmlns:p14="http://schemas.microsoft.com/office/powerpoint/2010/main" val="22057695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412EF6-9BC5-40D8-A4CE-D48BEC5DBCA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92830" y="320956"/>
            <a:ext cx="1560948" cy="1331207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3C7B9A-4F56-4709-90CD-2932743D5F4E}"/>
              </a:ext>
            </a:extLst>
          </p:cNvPr>
          <p:cNvSpPr txBox="1"/>
          <p:nvPr/>
        </p:nvSpPr>
        <p:spPr>
          <a:xfrm>
            <a:off x="1915238" y="320956"/>
            <a:ext cx="72287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Abadi Extra Light" panose="020B0204020104020204" pitchFamily="34" charset="0"/>
              </a:rPr>
              <a:t>The Dinner Guest Who</a:t>
            </a:r>
          </a:p>
          <a:p>
            <a:pPr algn="ctr"/>
            <a:r>
              <a:rPr lang="en-US" sz="4400" dirty="0">
                <a:latin typeface="Abadi Extra Light" panose="020B0204020104020204" pitchFamily="34" charset="0"/>
              </a:rPr>
              <a:t>Made Others Uncomfortable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5EF068-3E04-4E6D-9047-E9342EEF416A}"/>
              </a:ext>
            </a:extLst>
          </p:cNvPr>
          <p:cNvSpPr txBox="1"/>
          <p:nvPr/>
        </p:nvSpPr>
        <p:spPr>
          <a:xfrm>
            <a:off x="957619" y="2228173"/>
            <a:ext cx="7228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800" dirty="0">
                <a:latin typeface="Abadi" panose="020B0604020104020204" pitchFamily="34" charset="0"/>
              </a:rPr>
              <a:t>The Pharisees: False Piety (vv. 1-6)</a:t>
            </a:r>
          </a:p>
        </p:txBody>
      </p:sp>
    </p:spTree>
    <p:extLst>
      <p:ext uri="{BB962C8B-B14F-4D97-AF65-F5344CB8AC3E}">
        <p14:creationId xmlns:p14="http://schemas.microsoft.com/office/powerpoint/2010/main" val="15874206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80AE6A-23DB-4865-AB21-25DFA8B19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84" y="327991"/>
            <a:ext cx="1330923" cy="1135037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D9D2B5A-0EBC-458B-984D-764834B144A5}"/>
              </a:ext>
            </a:extLst>
          </p:cNvPr>
          <p:cNvSpPr/>
          <p:nvPr/>
        </p:nvSpPr>
        <p:spPr>
          <a:xfrm>
            <a:off x="2534479" y="327991"/>
            <a:ext cx="6202017" cy="12125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Abadi" panose="020B0604020104020204" pitchFamily="34" charset="0"/>
              </a:rPr>
              <a:t>The Pharisees: False Piety (vv. 1-6)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23228E-5210-4A92-A8E0-569BA1F6EC45}"/>
              </a:ext>
            </a:extLst>
          </p:cNvPr>
          <p:cNvSpPr txBox="1"/>
          <p:nvPr/>
        </p:nvSpPr>
        <p:spPr>
          <a:xfrm>
            <a:off x="773289" y="1698977"/>
            <a:ext cx="80772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>
                <a:latin typeface="Abadi" panose="020B0604020104020204" pitchFamily="34" charset="0"/>
              </a:rPr>
              <a:t>Pharisees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Watching for fault with Jesus (v. 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They heartlessly “use” a sick man  to accomplish their wicked plan (v. 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Concerned with violating the Sabbath (cf. v. 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badi Extra Light" panose="020B0204020104020204" pitchFamily="34" charset="0"/>
              </a:rPr>
              <a:t>As if really want to do God’s will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badi Extra Light" panose="020B0204020104020204" pitchFamily="34" charset="0"/>
              </a:rPr>
              <a:t>Thought Jesus violated Sabbath at least seven times: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200" dirty="0">
                <a:latin typeface="Abadi Extra Light" panose="020B0204020104020204" pitchFamily="34" charset="0"/>
              </a:rPr>
              <a:t>Cast out demon (Lk. 4:31-37)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200" dirty="0">
                <a:latin typeface="Abadi Extra Light" panose="020B0204020104020204" pitchFamily="34" charset="0"/>
              </a:rPr>
              <a:t>Healed a fever (Lk. 4:38-39)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200" dirty="0">
                <a:latin typeface="Abadi Extra Light" panose="020B0204020104020204" pitchFamily="34" charset="0"/>
              </a:rPr>
              <a:t>Allowed disciples to pluck grain (Lk. 6:1-5)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200" dirty="0">
                <a:latin typeface="Abadi Extra Light" panose="020B0204020104020204" pitchFamily="34" charset="0"/>
              </a:rPr>
              <a:t>Healed a lame man (Jn. 5:1-9)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200" dirty="0">
                <a:latin typeface="Abadi Extra Light" panose="020B0204020104020204" pitchFamily="34" charset="0"/>
              </a:rPr>
              <a:t>Healed a man with a paralyzed hand (Lk. 6:6-10)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200" dirty="0">
                <a:latin typeface="Abadi Extra Light" panose="020B0204020104020204" pitchFamily="34" charset="0"/>
              </a:rPr>
              <a:t>Healed a crippled woman with demon (Lk. 13:10-17)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200" dirty="0">
                <a:latin typeface="Abadi Extra Light" panose="020B0204020104020204" pitchFamily="34" charset="0"/>
              </a:rPr>
              <a:t>Healed a man born blind (Jn. 9)</a:t>
            </a:r>
          </a:p>
        </p:txBody>
      </p:sp>
    </p:spTree>
    <p:extLst>
      <p:ext uri="{BB962C8B-B14F-4D97-AF65-F5344CB8AC3E}">
        <p14:creationId xmlns:p14="http://schemas.microsoft.com/office/powerpoint/2010/main" val="25937119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80AE6A-23DB-4865-AB21-25DFA8B19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84" y="327991"/>
            <a:ext cx="1330923" cy="1135037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D9D2B5A-0EBC-458B-984D-764834B144A5}"/>
              </a:ext>
            </a:extLst>
          </p:cNvPr>
          <p:cNvSpPr/>
          <p:nvPr/>
        </p:nvSpPr>
        <p:spPr>
          <a:xfrm>
            <a:off x="2534479" y="327991"/>
            <a:ext cx="6202017" cy="12125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Abadi" panose="020B0604020104020204" pitchFamily="34" charset="0"/>
              </a:rPr>
              <a:t>The Pharisees: False Piety (vv. 1-6)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23228E-5210-4A92-A8E0-569BA1F6EC45}"/>
              </a:ext>
            </a:extLst>
          </p:cNvPr>
          <p:cNvSpPr txBox="1"/>
          <p:nvPr/>
        </p:nvSpPr>
        <p:spPr>
          <a:xfrm>
            <a:off x="773288" y="1698977"/>
            <a:ext cx="837071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>
                <a:latin typeface="Abadi" panose="020B0604020104020204" pitchFamily="34" charset="0"/>
              </a:rPr>
              <a:t>Pharisees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latin typeface="Abadi" panose="020B0604020104020204" pitchFamily="34" charset="0"/>
              </a:rPr>
              <a:t>Jesus exposes their hypocrisy (concern &amp; devotion is false)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Shift from concern to no real concern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badi Extra Light" panose="020B0204020104020204" pitchFamily="34" charset="0"/>
              </a:rPr>
              <a:t>Could not answer about healing on Sabbath (vv. 3-4)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badi Extra Light" panose="020B0204020104020204" pitchFamily="34" charset="0"/>
              </a:rPr>
              <a:t>Could not answer about actions on Sabbath (vv. 5-6)</a:t>
            </a:r>
          </a:p>
        </p:txBody>
      </p:sp>
    </p:spTree>
    <p:extLst>
      <p:ext uri="{BB962C8B-B14F-4D97-AF65-F5344CB8AC3E}">
        <p14:creationId xmlns:p14="http://schemas.microsoft.com/office/powerpoint/2010/main" val="14446907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80AE6A-23DB-4865-AB21-25DFA8B19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84" y="327991"/>
            <a:ext cx="1330923" cy="1135037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D9D2B5A-0EBC-458B-984D-764834B144A5}"/>
              </a:ext>
            </a:extLst>
          </p:cNvPr>
          <p:cNvSpPr/>
          <p:nvPr/>
        </p:nvSpPr>
        <p:spPr>
          <a:xfrm>
            <a:off x="2534479" y="327991"/>
            <a:ext cx="6202017" cy="12125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Abadi" panose="020B0604020104020204" pitchFamily="34" charset="0"/>
              </a:rPr>
              <a:t>The Pharisees: False Piety (vv. 1-6)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23228E-5210-4A92-A8E0-569BA1F6EC45}"/>
              </a:ext>
            </a:extLst>
          </p:cNvPr>
          <p:cNvSpPr txBox="1"/>
          <p:nvPr/>
        </p:nvSpPr>
        <p:spPr>
          <a:xfrm>
            <a:off x="773288" y="1698977"/>
            <a:ext cx="837071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>
                <a:latin typeface="Abadi" panose="020B0604020104020204" pitchFamily="34" charset="0"/>
              </a:rPr>
              <a:t>Pharisees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latin typeface="Abadi" panose="020B0604020104020204" pitchFamily="34" charset="0"/>
              </a:rPr>
              <a:t>Jesus exposes their hypocrisy (concern &amp; devotion is false)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Shift from concern to no real concern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dirty="0">
                <a:latin typeface="Abadi Extra Light" panose="020B0204020104020204" pitchFamily="34" charset="0"/>
              </a:rPr>
              <a:t>Shift from putting Jesus in dilemma to being in one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dirty="0">
                <a:latin typeface="Abadi Extra Light" panose="020B0204020104020204" pitchFamily="34" charset="0"/>
              </a:rPr>
              <a:t>Shift from evidence /argument against Jesus to evidence for him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dirty="0">
                <a:latin typeface="Abadi Extra Light" panose="020B0204020104020204" pitchFamily="34" charset="0"/>
              </a:rPr>
              <a:t>Shift from great concern for man – to greater for animals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226F426-055D-4098-A53A-3F00B17A8A48}"/>
              </a:ext>
            </a:extLst>
          </p:cNvPr>
          <p:cNvSpPr/>
          <p:nvPr/>
        </p:nvSpPr>
        <p:spPr>
          <a:xfrm>
            <a:off x="587023" y="3914968"/>
            <a:ext cx="6349999" cy="2285387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Hypocrisy is Exposed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endParaRPr lang="en-US" sz="24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 show that our seemingly concern for God’s law</a:t>
            </a:r>
          </a:p>
          <a:p>
            <a:pPr algn="ctr"/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really no concern at all!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6B2742D-A9D4-4560-9449-4AA46A58BAEF}"/>
              </a:ext>
            </a:extLst>
          </p:cNvPr>
          <p:cNvSpPr/>
          <p:nvPr/>
        </p:nvSpPr>
        <p:spPr>
          <a:xfrm>
            <a:off x="2686756" y="4540997"/>
            <a:ext cx="6349999" cy="2285387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Hypocrisy is Exposed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endParaRPr lang="en-US" sz="24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 a difference in defending God’s law and defending our own thinking</a:t>
            </a:r>
          </a:p>
        </p:txBody>
      </p:sp>
    </p:spTree>
    <p:extLst>
      <p:ext uri="{BB962C8B-B14F-4D97-AF65-F5344CB8AC3E}">
        <p14:creationId xmlns:p14="http://schemas.microsoft.com/office/powerpoint/2010/main" val="39627506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5"/>
      <p:bldP spid="2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412EF6-9BC5-40D8-A4CE-D48BEC5DBCA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92830" y="320956"/>
            <a:ext cx="1560948" cy="1331207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3C7B9A-4F56-4709-90CD-2932743D5F4E}"/>
              </a:ext>
            </a:extLst>
          </p:cNvPr>
          <p:cNvSpPr txBox="1"/>
          <p:nvPr/>
        </p:nvSpPr>
        <p:spPr>
          <a:xfrm>
            <a:off x="1915238" y="320956"/>
            <a:ext cx="72287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Abadi Extra Light" panose="020B0204020104020204" pitchFamily="34" charset="0"/>
              </a:rPr>
              <a:t>The Dinner Guest Who</a:t>
            </a:r>
          </a:p>
          <a:p>
            <a:pPr algn="ctr"/>
            <a:r>
              <a:rPr lang="en-US" sz="4400" dirty="0">
                <a:latin typeface="Abadi Extra Light" panose="020B0204020104020204" pitchFamily="34" charset="0"/>
              </a:rPr>
              <a:t>Made Others Uncomfortable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5EF068-3E04-4E6D-9047-E9342EEF416A}"/>
              </a:ext>
            </a:extLst>
          </p:cNvPr>
          <p:cNvSpPr txBox="1"/>
          <p:nvPr/>
        </p:nvSpPr>
        <p:spPr>
          <a:xfrm>
            <a:off x="957619" y="2228173"/>
            <a:ext cx="72287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800" dirty="0">
                <a:latin typeface="Abadi" panose="020B0604020104020204" pitchFamily="34" charset="0"/>
              </a:rPr>
              <a:t>The Pharisees: False Piety (vv. 1-6)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badi" panose="020B060402010402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2800" dirty="0">
                <a:latin typeface="Abadi" panose="020B0604020104020204" pitchFamily="34" charset="0"/>
              </a:rPr>
              <a:t>The Guest: False Popularity (vv. 7-11)</a:t>
            </a:r>
          </a:p>
        </p:txBody>
      </p:sp>
    </p:spTree>
    <p:extLst>
      <p:ext uri="{BB962C8B-B14F-4D97-AF65-F5344CB8AC3E}">
        <p14:creationId xmlns:p14="http://schemas.microsoft.com/office/powerpoint/2010/main" val="5409270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80AE6A-23DB-4865-AB21-25DFA8B19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84" y="327991"/>
            <a:ext cx="1330923" cy="1135037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D9D2B5A-0EBC-458B-984D-764834B144A5}"/>
              </a:ext>
            </a:extLst>
          </p:cNvPr>
          <p:cNvSpPr/>
          <p:nvPr/>
        </p:nvSpPr>
        <p:spPr>
          <a:xfrm>
            <a:off x="2534479" y="327991"/>
            <a:ext cx="6202017" cy="12125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endParaRPr lang="en-US" sz="2800" dirty="0">
              <a:solidFill>
                <a:schemeClr val="tx2">
                  <a:lumMod val="90000"/>
                  <a:lumOff val="10000"/>
                </a:schemeClr>
              </a:solidFill>
              <a:latin typeface="Abadi" panose="020B06040201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2356D8-E154-4232-9217-80674A2C9A64}"/>
              </a:ext>
            </a:extLst>
          </p:cNvPr>
          <p:cNvSpPr txBox="1"/>
          <p:nvPr/>
        </p:nvSpPr>
        <p:spPr>
          <a:xfrm>
            <a:off x="3180522" y="457224"/>
            <a:ext cx="49099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Abadi" panose="020B0604020104020204" pitchFamily="34" charset="0"/>
              </a:rPr>
              <a:t>The Guest: False Popularity (vv. 7-11)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C95972-61C1-469A-B243-33FAB4E423A7}"/>
              </a:ext>
            </a:extLst>
          </p:cNvPr>
          <p:cNvSpPr txBox="1"/>
          <p:nvPr/>
        </p:nvSpPr>
        <p:spPr>
          <a:xfrm>
            <a:off x="773289" y="1698977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>
                <a:latin typeface="Abadi" panose="020B0604020104020204" pitchFamily="34" charset="0"/>
              </a:rPr>
              <a:t>The Guest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Chose the best places (v. 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Reason: arrogance – pride (v. 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Status symbol – gave emphasis to reputation more than character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They had been watching him – now he is watching them!</a:t>
            </a:r>
            <a:endParaRPr lang="en-US" sz="2200" dirty="0"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6232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80AE6A-23DB-4865-AB21-25DFA8B19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84" y="327991"/>
            <a:ext cx="1330923" cy="1135037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D9D2B5A-0EBC-458B-984D-764834B144A5}"/>
              </a:ext>
            </a:extLst>
          </p:cNvPr>
          <p:cNvSpPr/>
          <p:nvPr/>
        </p:nvSpPr>
        <p:spPr>
          <a:xfrm>
            <a:off x="2534479" y="327991"/>
            <a:ext cx="6202017" cy="12125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endParaRPr lang="en-US" sz="2800" dirty="0">
              <a:solidFill>
                <a:schemeClr val="tx2">
                  <a:lumMod val="90000"/>
                  <a:lumOff val="10000"/>
                </a:schemeClr>
              </a:solidFill>
              <a:latin typeface="Abadi" panose="020B06040201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2356D8-E154-4232-9217-80674A2C9A64}"/>
              </a:ext>
            </a:extLst>
          </p:cNvPr>
          <p:cNvSpPr txBox="1"/>
          <p:nvPr/>
        </p:nvSpPr>
        <p:spPr>
          <a:xfrm>
            <a:off x="3180522" y="457224"/>
            <a:ext cx="49099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Abadi" panose="020B0604020104020204" pitchFamily="34" charset="0"/>
              </a:rPr>
              <a:t>The Guest: False Popularity (vv. 7-11)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C95972-61C1-469A-B243-33FAB4E423A7}"/>
              </a:ext>
            </a:extLst>
          </p:cNvPr>
          <p:cNvSpPr txBox="1"/>
          <p:nvPr/>
        </p:nvSpPr>
        <p:spPr>
          <a:xfrm>
            <a:off x="773289" y="1698977"/>
            <a:ext cx="8077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>
                <a:latin typeface="Abadi" panose="020B0604020104020204" pitchFamily="34" charset="0"/>
              </a:rPr>
              <a:t>The Guest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latin typeface="Abadi" panose="020B0604020104020204" pitchFamily="34" charset="0"/>
              </a:rPr>
              <a:t>The Parable (vv. 8-10)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Addresses common courtesy and humility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Extremely presumptuous to take the honor seat without being asked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Be humble &amp; let others lift or promote you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This is not a false humility which is just as bad!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200" dirty="0">
                <a:latin typeface="Abadi" panose="020B0604020104020204" pitchFamily="34" charset="0"/>
              </a:rPr>
              <a:t>The Conclusion (v. 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dirty="0">
                <a:latin typeface="Abadi Extra Light" panose="020B0204020104020204" pitchFamily="34" charset="0"/>
              </a:rPr>
              <a:t>Those that exalt self – will be humbled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dirty="0">
                <a:latin typeface="Abadi Extra Light" panose="020B0204020104020204" pitchFamily="34" charset="0"/>
              </a:rPr>
              <a:t>Those who are humble will be exalted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F9439F0-7CC2-47D5-A4F5-554989C1BD8C}"/>
              </a:ext>
            </a:extLst>
          </p:cNvPr>
          <p:cNvSpPr/>
          <p:nvPr/>
        </p:nvSpPr>
        <p:spPr>
          <a:xfrm>
            <a:off x="1740453" y="5392296"/>
            <a:ext cx="6349999" cy="1465091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Disciple / Servant:</a:t>
            </a:r>
          </a:p>
          <a:p>
            <a:pPr algn="ctr"/>
            <a:endParaRPr lang="en-US" sz="10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have true humility</a:t>
            </a:r>
          </a:p>
          <a:p>
            <a:pPr algn="ctr"/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esteem others</a:t>
            </a:r>
          </a:p>
        </p:txBody>
      </p:sp>
    </p:spTree>
    <p:extLst>
      <p:ext uri="{BB962C8B-B14F-4D97-AF65-F5344CB8AC3E}">
        <p14:creationId xmlns:p14="http://schemas.microsoft.com/office/powerpoint/2010/main" val="15725105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5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412EF6-9BC5-40D8-A4CE-D48BEC5DBCA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92830" y="320956"/>
            <a:ext cx="1560948" cy="1331207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3C7B9A-4F56-4709-90CD-2932743D5F4E}"/>
              </a:ext>
            </a:extLst>
          </p:cNvPr>
          <p:cNvSpPr txBox="1"/>
          <p:nvPr/>
        </p:nvSpPr>
        <p:spPr>
          <a:xfrm>
            <a:off x="1915238" y="320956"/>
            <a:ext cx="72287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Abadi Extra Light" panose="020B0204020104020204" pitchFamily="34" charset="0"/>
              </a:rPr>
              <a:t>The Dinner Guest Who</a:t>
            </a:r>
          </a:p>
          <a:p>
            <a:pPr algn="ctr"/>
            <a:r>
              <a:rPr lang="en-US" sz="4400" dirty="0">
                <a:latin typeface="Abadi Extra Light" panose="020B0204020104020204" pitchFamily="34" charset="0"/>
              </a:rPr>
              <a:t>Made Others Uncomfortable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5EF068-3E04-4E6D-9047-E9342EEF416A}"/>
              </a:ext>
            </a:extLst>
          </p:cNvPr>
          <p:cNvSpPr txBox="1"/>
          <p:nvPr/>
        </p:nvSpPr>
        <p:spPr>
          <a:xfrm>
            <a:off x="957619" y="2228173"/>
            <a:ext cx="722876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800" dirty="0">
                <a:latin typeface="Abadi" panose="020B0604020104020204" pitchFamily="34" charset="0"/>
              </a:rPr>
              <a:t>The Pharisees: False Piety (vv. 1-6)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badi" panose="020B060402010402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2800" dirty="0">
                <a:latin typeface="Abadi" panose="020B0604020104020204" pitchFamily="34" charset="0"/>
              </a:rPr>
              <a:t>The Guest: False Popularity (vv. 7-11)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badi" panose="020B060402010402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2800" dirty="0">
                <a:latin typeface="Abadi" panose="020B0604020104020204" pitchFamily="34" charset="0"/>
              </a:rPr>
              <a:t>The Host: False Hospitality (vv. 12-14)</a:t>
            </a:r>
          </a:p>
        </p:txBody>
      </p:sp>
    </p:spTree>
    <p:extLst>
      <p:ext uri="{BB962C8B-B14F-4D97-AF65-F5344CB8AC3E}">
        <p14:creationId xmlns:p14="http://schemas.microsoft.com/office/powerpoint/2010/main" val="8348808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80AE6A-23DB-4865-AB21-25DFA8B19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84" y="327991"/>
            <a:ext cx="1330923" cy="1135037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D9D2B5A-0EBC-458B-984D-764834B144A5}"/>
              </a:ext>
            </a:extLst>
          </p:cNvPr>
          <p:cNvSpPr/>
          <p:nvPr/>
        </p:nvSpPr>
        <p:spPr>
          <a:xfrm>
            <a:off x="2534479" y="327991"/>
            <a:ext cx="6202017" cy="12125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endParaRPr lang="en-US" sz="2800" dirty="0">
              <a:solidFill>
                <a:schemeClr val="tx2">
                  <a:lumMod val="90000"/>
                  <a:lumOff val="10000"/>
                </a:schemeClr>
              </a:solidFill>
              <a:latin typeface="Abadi" panose="020B06040201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2356D8-E154-4232-9217-80674A2C9A64}"/>
              </a:ext>
            </a:extLst>
          </p:cNvPr>
          <p:cNvSpPr txBox="1"/>
          <p:nvPr/>
        </p:nvSpPr>
        <p:spPr>
          <a:xfrm>
            <a:off x="3180522" y="457224"/>
            <a:ext cx="49099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latin typeface="Abadi" panose="020B0604020104020204" pitchFamily="34" charset="0"/>
              </a:rPr>
              <a:t>The Host: False Hospitality (vv. 12-14)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6230AB-88F5-4E9B-B714-94D2F6326328}"/>
              </a:ext>
            </a:extLst>
          </p:cNvPr>
          <p:cNvSpPr txBox="1"/>
          <p:nvPr/>
        </p:nvSpPr>
        <p:spPr>
          <a:xfrm>
            <a:off x="773289" y="1698977"/>
            <a:ext cx="80772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>
                <a:latin typeface="Abadi" panose="020B0604020104020204" pitchFamily="34" charset="0"/>
              </a:rPr>
              <a:t>The Host (v. 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Implied reason for his invitation: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badi Extra Light" panose="020B0204020104020204" pitchFamily="34" charset="0"/>
              </a:rPr>
              <a:t>Pay back for hospitality shown to him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badi Extra Light" panose="020B0204020104020204" pitchFamily="34" charset="0"/>
              </a:rPr>
              <a:t>Putting other under obligation to invite him in future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dirty="0">
                <a:latin typeface="Abadi Extra Light" panose="020B0204020104020204" pitchFamily="34" charset="0"/>
              </a:rPr>
              <a:t>Kindness &amp; generosity from a selfish motive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dirty="0">
              <a:latin typeface="Abadi" panose="020B0604020104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latin typeface="Abadi" panose="020B0604020104020204" pitchFamily="34" charset="0"/>
              </a:rPr>
              <a:t>Jesus: Hospitality must be with right motive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Not so I can benefit in return (v. 12; </a:t>
            </a:r>
            <a:r>
              <a:rPr lang="en-US" sz="2400" dirty="0" err="1">
                <a:latin typeface="Abadi Extra Light" panose="020B0204020104020204" pitchFamily="34" charset="0"/>
              </a:rPr>
              <a:t>cf</a:t>
            </a:r>
            <a:r>
              <a:rPr lang="en-US" sz="2400" dirty="0">
                <a:latin typeface="Abadi Extra Light" panose="020B0204020104020204" pitchFamily="34" charset="0"/>
              </a:rPr>
              <a:t> Mt. 19:27)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But for the good of others (v. 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Look to reward in heaven – not recognition now (v. 14)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4FC3362-B8E1-4538-8DF2-14CE1D4AD4AE}"/>
              </a:ext>
            </a:extLst>
          </p:cNvPr>
          <p:cNvSpPr/>
          <p:nvPr/>
        </p:nvSpPr>
        <p:spPr>
          <a:xfrm>
            <a:off x="1151467" y="5176852"/>
            <a:ext cx="7625644" cy="1680535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do I Show Kindness to Others?</a:t>
            </a:r>
          </a:p>
          <a:p>
            <a:pPr algn="ctr"/>
            <a:endParaRPr lang="en-US" sz="10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what they can do for me?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do good for them?</a:t>
            </a:r>
          </a:p>
        </p:txBody>
      </p:sp>
    </p:spTree>
    <p:extLst>
      <p:ext uri="{BB962C8B-B14F-4D97-AF65-F5344CB8AC3E}">
        <p14:creationId xmlns:p14="http://schemas.microsoft.com/office/powerpoint/2010/main" val="18305910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412EF6-9BC5-40D8-A4CE-D48BEC5DBCA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92830" y="320956"/>
            <a:ext cx="1560948" cy="1331207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3C7B9A-4F56-4709-90CD-2932743D5F4E}"/>
              </a:ext>
            </a:extLst>
          </p:cNvPr>
          <p:cNvSpPr txBox="1"/>
          <p:nvPr/>
        </p:nvSpPr>
        <p:spPr>
          <a:xfrm>
            <a:off x="1915238" y="320956"/>
            <a:ext cx="72287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Abadi Extra Light" panose="020B0204020104020204" pitchFamily="34" charset="0"/>
              </a:rPr>
              <a:t>The Dinner Guest Who</a:t>
            </a:r>
          </a:p>
          <a:p>
            <a:pPr algn="ctr"/>
            <a:r>
              <a:rPr lang="en-US" sz="4400" dirty="0">
                <a:latin typeface="Abadi Extra Light" panose="020B0204020104020204" pitchFamily="34" charset="0"/>
              </a:rPr>
              <a:t>Made Others Uncomfortable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5EF068-3E04-4E6D-9047-E9342EEF416A}"/>
              </a:ext>
            </a:extLst>
          </p:cNvPr>
          <p:cNvSpPr txBox="1"/>
          <p:nvPr/>
        </p:nvSpPr>
        <p:spPr>
          <a:xfrm>
            <a:off x="957619" y="2228173"/>
            <a:ext cx="7228761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800" dirty="0">
                <a:latin typeface="Abadi" panose="020B0604020104020204" pitchFamily="34" charset="0"/>
              </a:rPr>
              <a:t>The Pharisees: False Piety (vv. 1-6)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badi" panose="020B060402010402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2800" dirty="0">
                <a:latin typeface="Abadi" panose="020B0604020104020204" pitchFamily="34" charset="0"/>
              </a:rPr>
              <a:t>The Guest: False Popularity (vv. 7-11)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badi" panose="020B060402010402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2800" dirty="0">
                <a:latin typeface="Abadi" panose="020B0604020104020204" pitchFamily="34" charset="0"/>
              </a:rPr>
              <a:t>The Host: False Hospitality (vv. 12-14)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badi" panose="020B060402010402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2800" dirty="0">
                <a:latin typeface="Abadi" panose="020B0604020104020204" pitchFamily="34" charset="0"/>
              </a:rPr>
              <a:t>The Jews: False Security (vv. 15-24)</a:t>
            </a:r>
          </a:p>
        </p:txBody>
      </p:sp>
    </p:spTree>
    <p:extLst>
      <p:ext uri="{BB962C8B-B14F-4D97-AF65-F5344CB8AC3E}">
        <p14:creationId xmlns:p14="http://schemas.microsoft.com/office/powerpoint/2010/main" val="28057291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80AE6A-23DB-4865-AB21-25DFA8B19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84" y="327991"/>
            <a:ext cx="1330923" cy="1135037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D9D2B5A-0EBC-458B-984D-764834B144A5}"/>
              </a:ext>
            </a:extLst>
          </p:cNvPr>
          <p:cNvSpPr/>
          <p:nvPr/>
        </p:nvSpPr>
        <p:spPr>
          <a:xfrm>
            <a:off x="2534479" y="327991"/>
            <a:ext cx="6202017" cy="12125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endParaRPr lang="en-US" sz="2800" dirty="0">
              <a:solidFill>
                <a:schemeClr val="tx2">
                  <a:lumMod val="90000"/>
                  <a:lumOff val="10000"/>
                </a:schemeClr>
              </a:solidFill>
              <a:latin typeface="Abadi" panose="020B06040201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2356D8-E154-4232-9217-80674A2C9A64}"/>
              </a:ext>
            </a:extLst>
          </p:cNvPr>
          <p:cNvSpPr txBox="1"/>
          <p:nvPr/>
        </p:nvSpPr>
        <p:spPr>
          <a:xfrm>
            <a:off x="3180522" y="457224"/>
            <a:ext cx="49099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dirty="0">
                <a:latin typeface="Abadi" panose="020B0604020104020204" pitchFamily="34" charset="0"/>
              </a:rPr>
              <a:t>The Jews: False Security (vv. 15-24)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FD06C1-D401-4A2F-8CA1-4C5030793361}"/>
              </a:ext>
            </a:extLst>
          </p:cNvPr>
          <p:cNvSpPr txBox="1"/>
          <p:nvPr/>
        </p:nvSpPr>
        <p:spPr>
          <a:xfrm>
            <a:off x="773289" y="1698977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>
                <a:latin typeface="Abadi" panose="020B0604020104020204" pitchFamily="34" charset="0"/>
              </a:rPr>
              <a:t>Assumption of Jews (v.15)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Kingdom is material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Jews will be in the kingdom (false security)</a:t>
            </a:r>
          </a:p>
        </p:txBody>
      </p:sp>
    </p:spTree>
    <p:extLst>
      <p:ext uri="{BB962C8B-B14F-4D97-AF65-F5344CB8AC3E}">
        <p14:creationId xmlns:p14="http://schemas.microsoft.com/office/powerpoint/2010/main" val="367974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80AE6A-23DB-4865-AB21-25DFA8B19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84" y="327991"/>
            <a:ext cx="1330923" cy="1135037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D9D2B5A-0EBC-458B-984D-764834B144A5}"/>
              </a:ext>
            </a:extLst>
          </p:cNvPr>
          <p:cNvSpPr/>
          <p:nvPr/>
        </p:nvSpPr>
        <p:spPr>
          <a:xfrm>
            <a:off x="2534479" y="327991"/>
            <a:ext cx="6202017" cy="12125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endParaRPr lang="en-US" sz="2800" dirty="0">
              <a:solidFill>
                <a:schemeClr val="tx2">
                  <a:lumMod val="90000"/>
                  <a:lumOff val="10000"/>
                </a:schemeClr>
              </a:solidFill>
              <a:latin typeface="Abadi" panose="020B06040201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2356D8-E154-4232-9217-80674A2C9A64}"/>
              </a:ext>
            </a:extLst>
          </p:cNvPr>
          <p:cNvSpPr txBox="1"/>
          <p:nvPr/>
        </p:nvSpPr>
        <p:spPr>
          <a:xfrm>
            <a:off x="3180522" y="457224"/>
            <a:ext cx="49099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dirty="0">
                <a:latin typeface="Abadi" panose="020B0604020104020204" pitchFamily="34" charset="0"/>
              </a:rPr>
              <a:t>The Jews: False Security (vv. 15-24)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FD06C1-D401-4A2F-8CA1-4C5030793361}"/>
              </a:ext>
            </a:extLst>
          </p:cNvPr>
          <p:cNvSpPr txBox="1"/>
          <p:nvPr/>
        </p:nvSpPr>
        <p:spPr>
          <a:xfrm>
            <a:off x="773289" y="1698977"/>
            <a:ext cx="80772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>
                <a:latin typeface="Abadi" panose="020B0604020104020204" pitchFamily="34" charset="0"/>
              </a:rPr>
              <a:t>Assumption of Jews (v.15)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dirty="0">
              <a:latin typeface="Abadi" panose="020B0604020104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latin typeface="Abadi" panose="020B0604020104020204" pitchFamily="34" charset="0"/>
              </a:rPr>
              <a:t>Parable of Great Supper (vv. 16-24)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Point: correct misunderstanding: Jews by birth are in the kingdom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Jews had been invited – didn’t come make excuses (vv. 16-20)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badi Extra Light" panose="020B0204020104020204" pitchFamily="34" charset="0"/>
              </a:rPr>
              <a:t>Following Moses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badi Extra Light" panose="020B0204020104020204" pitchFamily="34" charset="0"/>
              </a:rPr>
              <a:t>Children of Abraham (cf. John 8:32-33)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badi Extra Light" panose="020B0204020104020204" pitchFamily="34" charset="0"/>
              </a:rPr>
              <a:t>Following the Law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So, God turned to the Gentiles &amp; rejected the Jews (vv. 21-24)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badi Extra Light" panose="020B0204020104020204" pitchFamily="34" charset="0"/>
              </a:rPr>
              <a:t>These did not have the same excuses to make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badi Extra Light" panose="020B0204020104020204" pitchFamily="34" charset="0"/>
              </a:rPr>
              <a:t>Jews perhaps expected another invitation - none</a:t>
            </a:r>
          </a:p>
        </p:txBody>
      </p:sp>
    </p:spTree>
    <p:extLst>
      <p:ext uri="{BB962C8B-B14F-4D97-AF65-F5344CB8AC3E}">
        <p14:creationId xmlns:p14="http://schemas.microsoft.com/office/powerpoint/2010/main" val="30918266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80AE6A-23DB-4865-AB21-25DFA8B19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84" y="327991"/>
            <a:ext cx="1330923" cy="1135037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D9D2B5A-0EBC-458B-984D-764834B144A5}"/>
              </a:ext>
            </a:extLst>
          </p:cNvPr>
          <p:cNvSpPr/>
          <p:nvPr/>
        </p:nvSpPr>
        <p:spPr>
          <a:xfrm>
            <a:off x="2534479" y="327991"/>
            <a:ext cx="6202017" cy="12125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endParaRPr lang="en-US" sz="2800" dirty="0">
              <a:solidFill>
                <a:schemeClr val="tx2">
                  <a:lumMod val="90000"/>
                  <a:lumOff val="10000"/>
                </a:schemeClr>
              </a:solidFill>
              <a:latin typeface="Abadi" panose="020B06040201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2356D8-E154-4232-9217-80674A2C9A64}"/>
              </a:ext>
            </a:extLst>
          </p:cNvPr>
          <p:cNvSpPr txBox="1"/>
          <p:nvPr/>
        </p:nvSpPr>
        <p:spPr>
          <a:xfrm>
            <a:off x="3180522" y="457224"/>
            <a:ext cx="49099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dirty="0">
                <a:latin typeface="Abadi" panose="020B0604020104020204" pitchFamily="34" charset="0"/>
              </a:rPr>
              <a:t>The Jews: False Security (vv. 15-24)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FD06C1-D401-4A2F-8CA1-4C5030793361}"/>
              </a:ext>
            </a:extLst>
          </p:cNvPr>
          <p:cNvSpPr txBox="1"/>
          <p:nvPr/>
        </p:nvSpPr>
        <p:spPr>
          <a:xfrm>
            <a:off x="773289" y="1698977"/>
            <a:ext cx="80772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>
                <a:latin typeface="Abadi" panose="020B0604020104020204" pitchFamily="34" charset="0"/>
              </a:rPr>
              <a:t>Assumption of Jews (v.15)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dirty="0">
              <a:latin typeface="Abadi" panose="020B0604020104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latin typeface="Abadi" panose="020B0604020104020204" pitchFamily="34" charset="0"/>
              </a:rPr>
              <a:t>Parable of Great Supper (vv. 16-24)</a:t>
            </a:r>
            <a:endParaRPr lang="en-US" sz="2400" dirty="0">
              <a:latin typeface="Abadi Extra Light" panose="020B0204020104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AFA41EF-8216-4711-8AD0-D6C41AD79A01}"/>
              </a:ext>
            </a:extLst>
          </p:cNvPr>
          <p:cNvSpPr/>
          <p:nvPr/>
        </p:nvSpPr>
        <p:spPr>
          <a:xfrm>
            <a:off x="1303866" y="3332073"/>
            <a:ext cx="7354711" cy="2741349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Easy to Get A False Sense of Security </a:t>
            </a:r>
          </a:p>
          <a:p>
            <a:pPr algn="ctr"/>
            <a:endParaRPr lang="en-US" sz="10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Been Baptized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“church of Christ”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Family is faithful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am a elder, deacon, teacher</a:t>
            </a:r>
          </a:p>
        </p:txBody>
      </p:sp>
    </p:spTree>
    <p:extLst>
      <p:ext uri="{BB962C8B-B14F-4D97-AF65-F5344CB8AC3E}">
        <p14:creationId xmlns:p14="http://schemas.microsoft.com/office/powerpoint/2010/main" val="4331065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412EF6-9BC5-40D8-A4CE-D48BEC5DBCA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92830" y="320956"/>
            <a:ext cx="1560948" cy="1331207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3C7B9A-4F56-4709-90CD-2932743D5F4E}"/>
              </a:ext>
            </a:extLst>
          </p:cNvPr>
          <p:cNvSpPr txBox="1"/>
          <p:nvPr/>
        </p:nvSpPr>
        <p:spPr>
          <a:xfrm>
            <a:off x="1915238" y="320956"/>
            <a:ext cx="72287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Abadi Extra Light" panose="020B0204020104020204" pitchFamily="34" charset="0"/>
              </a:rPr>
              <a:t>The Dinner Guest Who</a:t>
            </a:r>
          </a:p>
          <a:p>
            <a:pPr algn="ctr"/>
            <a:r>
              <a:rPr lang="en-US" sz="4400" dirty="0">
                <a:latin typeface="Abadi Extra Light" panose="020B0204020104020204" pitchFamily="34" charset="0"/>
              </a:rPr>
              <a:t>Made Others Uncomfortable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5EF068-3E04-4E6D-9047-E9342EEF416A}"/>
              </a:ext>
            </a:extLst>
          </p:cNvPr>
          <p:cNvSpPr txBox="1"/>
          <p:nvPr/>
        </p:nvSpPr>
        <p:spPr>
          <a:xfrm>
            <a:off x="957619" y="2228173"/>
            <a:ext cx="72287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800" dirty="0">
                <a:latin typeface="Abadi" panose="020B0604020104020204" pitchFamily="34" charset="0"/>
              </a:rPr>
              <a:t>The Pharisees: False Piety (vv. 1-6)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badi" panose="020B060402010402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2800" dirty="0">
                <a:latin typeface="Abadi" panose="020B0604020104020204" pitchFamily="34" charset="0"/>
              </a:rPr>
              <a:t>The Guest: False Popularity (vv. 7-11)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badi" panose="020B060402010402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2800" dirty="0">
                <a:latin typeface="Abadi" panose="020B0604020104020204" pitchFamily="34" charset="0"/>
              </a:rPr>
              <a:t>The Host: False Hospitality (vv. 12-14)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badi" panose="020B060402010402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2800" dirty="0">
                <a:latin typeface="Abadi" panose="020B0604020104020204" pitchFamily="34" charset="0"/>
              </a:rPr>
              <a:t>The Jews: False Security (vv. 15-24)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badi" panose="020B060402010402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2800" dirty="0">
                <a:latin typeface="Abadi" panose="020B0604020104020204" pitchFamily="34" charset="0"/>
              </a:rPr>
              <a:t>The Multitude: False Expectancy (vv. 25-35)</a:t>
            </a:r>
          </a:p>
        </p:txBody>
      </p:sp>
    </p:spTree>
    <p:extLst>
      <p:ext uri="{BB962C8B-B14F-4D97-AF65-F5344CB8AC3E}">
        <p14:creationId xmlns:p14="http://schemas.microsoft.com/office/powerpoint/2010/main" val="34872756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80AE6A-23DB-4865-AB21-25DFA8B19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84" y="327991"/>
            <a:ext cx="1330923" cy="1135037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D9D2B5A-0EBC-458B-984D-764834B144A5}"/>
              </a:ext>
            </a:extLst>
          </p:cNvPr>
          <p:cNvSpPr/>
          <p:nvPr/>
        </p:nvSpPr>
        <p:spPr>
          <a:xfrm>
            <a:off x="2534479" y="327991"/>
            <a:ext cx="6202017" cy="12125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endParaRPr lang="en-US" sz="2800" dirty="0">
              <a:solidFill>
                <a:schemeClr val="tx2">
                  <a:lumMod val="90000"/>
                  <a:lumOff val="10000"/>
                </a:schemeClr>
              </a:solidFill>
              <a:latin typeface="Abadi" panose="020B06040201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2356D8-E154-4232-9217-80674A2C9A64}"/>
              </a:ext>
            </a:extLst>
          </p:cNvPr>
          <p:cNvSpPr txBox="1"/>
          <p:nvPr/>
        </p:nvSpPr>
        <p:spPr>
          <a:xfrm>
            <a:off x="3180522" y="457224"/>
            <a:ext cx="49099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2800" dirty="0">
                <a:latin typeface="Abadi" panose="020B0604020104020204" pitchFamily="34" charset="0"/>
              </a:rPr>
              <a:t>The Multitude: False Expectancy (vv. 25-35)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8B1372-EDB8-486F-8397-C13ADDF97991}"/>
              </a:ext>
            </a:extLst>
          </p:cNvPr>
          <p:cNvSpPr txBox="1"/>
          <p:nvPr/>
        </p:nvSpPr>
        <p:spPr>
          <a:xfrm>
            <a:off x="773289" y="1698977"/>
            <a:ext cx="8077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>
                <a:latin typeface="Abadi" panose="020B0604020104020204" pitchFamily="34" charset="0"/>
              </a:rPr>
              <a:t>Multitude Followed (v. 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When left house of Pharisee great crowd follows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Jesus is not impressed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Apparently they do not understand what is expected of them to be followers</a:t>
            </a:r>
          </a:p>
        </p:txBody>
      </p:sp>
    </p:spTree>
    <p:extLst>
      <p:ext uri="{BB962C8B-B14F-4D97-AF65-F5344CB8AC3E}">
        <p14:creationId xmlns:p14="http://schemas.microsoft.com/office/powerpoint/2010/main" val="24325732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80AE6A-23DB-4865-AB21-25DFA8B19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84" y="327991"/>
            <a:ext cx="1330923" cy="1135037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D9D2B5A-0EBC-458B-984D-764834B144A5}"/>
              </a:ext>
            </a:extLst>
          </p:cNvPr>
          <p:cNvSpPr/>
          <p:nvPr/>
        </p:nvSpPr>
        <p:spPr>
          <a:xfrm>
            <a:off x="2534479" y="327991"/>
            <a:ext cx="6202017" cy="12125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endParaRPr lang="en-US" sz="2800" dirty="0">
              <a:solidFill>
                <a:schemeClr val="tx2">
                  <a:lumMod val="90000"/>
                  <a:lumOff val="10000"/>
                </a:schemeClr>
              </a:solidFill>
              <a:latin typeface="Abadi" panose="020B06040201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2356D8-E154-4232-9217-80674A2C9A64}"/>
              </a:ext>
            </a:extLst>
          </p:cNvPr>
          <p:cNvSpPr txBox="1"/>
          <p:nvPr/>
        </p:nvSpPr>
        <p:spPr>
          <a:xfrm>
            <a:off x="3180522" y="457224"/>
            <a:ext cx="49099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2800" dirty="0">
                <a:latin typeface="Abadi" panose="020B0604020104020204" pitchFamily="34" charset="0"/>
              </a:rPr>
              <a:t>The Multitude: False Expectancy (vv. 25-35)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8B1372-EDB8-486F-8397-C13ADDF97991}"/>
              </a:ext>
            </a:extLst>
          </p:cNvPr>
          <p:cNvSpPr txBox="1"/>
          <p:nvPr/>
        </p:nvSpPr>
        <p:spPr>
          <a:xfrm>
            <a:off x="773289" y="1698977"/>
            <a:ext cx="80772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>
                <a:latin typeface="Abadi" panose="020B0604020104020204" pitchFamily="34" charset="0"/>
              </a:rPr>
              <a:t>Multitude Followed (v. 25)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dirty="0">
              <a:latin typeface="Abadi" panose="020B0604020104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latin typeface="Abadi" panose="020B0604020104020204" pitchFamily="34" charset="0"/>
              </a:rPr>
              <a:t>Cost of Discipleship (vv. 26-38)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Christ above all family relationships (v. 26)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Willing to bear any burden of following (v. 27)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Forsake ALL (vv. 28-33)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badi Extra Light" panose="020B0204020104020204" pitchFamily="34" charset="0"/>
              </a:rPr>
              <a:t>A follower not willing to do what is expected is a useless disciple (vv. 34-35)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2CB610D-65AC-4EAE-9890-7A986867929F}"/>
              </a:ext>
            </a:extLst>
          </p:cNvPr>
          <p:cNvSpPr/>
          <p:nvPr/>
        </p:nvSpPr>
        <p:spPr>
          <a:xfrm>
            <a:off x="1230488" y="4530521"/>
            <a:ext cx="7354711" cy="2198025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Many today want to follow Christ</a:t>
            </a:r>
          </a:p>
          <a:p>
            <a:pPr algn="ctr"/>
            <a:endParaRPr lang="en-US" sz="10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not before family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not willing to forsake ALL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are practically useless!</a:t>
            </a:r>
          </a:p>
        </p:txBody>
      </p:sp>
    </p:spTree>
    <p:extLst>
      <p:ext uri="{BB962C8B-B14F-4D97-AF65-F5344CB8AC3E}">
        <p14:creationId xmlns:p14="http://schemas.microsoft.com/office/powerpoint/2010/main" val="7834763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5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412EF6-9BC5-40D8-A4CE-D48BEC5DBCA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92830" y="320956"/>
            <a:ext cx="1560948" cy="1331207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3C7B9A-4F56-4709-90CD-2932743D5F4E}"/>
              </a:ext>
            </a:extLst>
          </p:cNvPr>
          <p:cNvSpPr txBox="1"/>
          <p:nvPr/>
        </p:nvSpPr>
        <p:spPr>
          <a:xfrm>
            <a:off x="1915238" y="320956"/>
            <a:ext cx="72287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Abadi Extra Light" panose="020B0204020104020204" pitchFamily="34" charset="0"/>
              </a:rPr>
              <a:t>The Dinner Guest Who</a:t>
            </a:r>
          </a:p>
          <a:p>
            <a:pPr algn="ctr"/>
            <a:r>
              <a:rPr lang="en-US" sz="4400" dirty="0">
                <a:latin typeface="Abadi Extra Light" panose="020B0204020104020204" pitchFamily="34" charset="0"/>
              </a:rPr>
              <a:t>Made Others Uncomfortable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5EF068-3E04-4E6D-9047-E9342EEF416A}"/>
              </a:ext>
            </a:extLst>
          </p:cNvPr>
          <p:cNvSpPr txBox="1"/>
          <p:nvPr/>
        </p:nvSpPr>
        <p:spPr>
          <a:xfrm>
            <a:off x="957619" y="2228173"/>
            <a:ext cx="72287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800" dirty="0">
                <a:latin typeface="Abadi" panose="020B0604020104020204" pitchFamily="34" charset="0"/>
              </a:rPr>
              <a:t>The Pharisees: False Piety (vv. 1-6)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badi" panose="020B060402010402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2800" dirty="0">
                <a:latin typeface="Abadi" panose="020B0604020104020204" pitchFamily="34" charset="0"/>
              </a:rPr>
              <a:t>The Guest: False Popularity (vv. 7-11)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badi" panose="020B060402010402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2800" dirty="0">
                <a:latin typeface="Abadi" panose="020B0604020104020204" pitchFamily="34" charset="0"/>
              </a:rPr>
              <a:t>The Host: False Hospitality (vv. 12-14)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badi" panose="020B060402010402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2800" dirty="0">
                <a:latin typeface="Abadi" panose="020B0604020104020204" pitchFamily="34" charset="0"/>
              </a:rPr>
              <a:t>The Jews: False Security (vv. 15-24)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badi" panose="020B060402010402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2800" dirty="0">
                <a:latin typeface="Abadi" panose="020B0604020104020204" pitchFamily="34" charset="0"/>
              </a:rPr>
              <a:t>The Multitude: False Expectancy (vv. 25-35)</a:t>
            </a:r>
          </a:p>
        </p:txBody>
      </p:sp>
    </p:spTree>
    <p:extLst>
      <p:ext uri="{BB962C8B-B14F-4D97-AF65-F5344CB8AC3E}">
        <p14:creationId xmlns:p14="http://schemas.microsoft.com/office/powerpoint/2010/main" val="7311363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1659</TotalTime>
  <Words>1174</Words>
  <Application>Microsoft Office PowerPoint</Application>
  <PresentationFormat>On-screen Show (4:3)</PresentationFormat>
  <Paragraphs>176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Wingdings</vt:lpstr>
      <vt:lpstr>Abadi</vt:lpstr>
      <vt:lpstr>Franklin Gothic Book</vt:lpstr>
      <vt:lpstr>Abadi Extra Light</vt:lpstr>
      <vt:lpstr>Crop</vt:lpstr>
      <vt:lpstr>Perhaps you have had a dinner guest that made you uncomfortable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23</cp:revision>
  <dcterms:created xsi:type="dcterms:W3CDTF">2017-12-02T01:53:31Z</dcterms:created>
  <dcterms:modified xsi:type="dcterms:W3CDTF">2017-12-03T05:33:11Z</dcterms:modified>
</cp:coreProperties>
</file>