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</p:sldMasterIdLst>
  <p:sldIdLst>
    <p:sldId id="256" r:id="rId4"/>
    <p:sldId id="263" r:id="rId5"/>
    <p:sldId id="257" r:id="rId6"/>
    <p:sldId id="287" r:id="rId7"/>
    <p:sldId id="304" r:id="rId8"/>
    <p:sldId id="311" r:id="rId9"/>
    <p:sldId id="321" r:id="rId10"/>
    <p:sldId id="345" r:id="rId11"/>
    <p:sldId id="270" r:id="rId12"/>
    <p:sldId id="331" r:id="rId13"/>
    <p:sldId id="347" r:id="rId14"/>
    <p:sldId id="308" r:id="rId15"/>
    <p:sldId id="353" r:id="rId16"/>
    <p:sldId id="354" r:id="rId17"/>
    <p:sldId id="355" r:id="rId18"/>
    <p:sldId id="356" r:id="rId19"/>
    <p:sldId id="348" r:id="rId20"/>
    <p:sldId id="351" r:id="rId21"/>
    <p:sldId id="357" r:id="rId22"/>
    <p:sldId id="358" r:id="rId23"/>
    <p:sldId id="349" r:id="rId24"/>
    <p:sldId id="352" r:id="rId25"/>
    <p:sldId id="359" r:id="rId26"/>
    <p:sldId id="360" r:id="rId27"/>
    <p:sldId id="350" r:id="rId28"/>
  </p:sldIdLst>
  <p:sldSz cx="9144000" cy="6858000" type="screen4x3"/>
  <p:notesSz cx="6858000" cy="9144000"/>
  <p:embeddedFontLst>
    <p:embeddedFont>
      <p:font typeface="Aldhabi" panose="01000000000000000000" pitchFamily="2" charset="-78"/>
      <p:regular r:id="rId29"/>
    </p:embeddedFont>
    <p:embeddedFont>
      <p:font typeface="Calibri Light" panose="020F0302020204030204" pitchFamily="34" charset="0"/>
      <p:regular r:id="rId30"/>
      <p:italic r:id="rId31"/>
    </p:embeddedFont>
    <p:embeddedFont>
      <p:font typeface="Abadi Extra Light" panose="020B0204020104020204" pitchFamily="34" charset="0"/>
      <p:regular r:id="rId32"/>
    </p:embeddedFont>
    <p:embeddedFont>
      <p:font typeface="Californian FB" panose="0207040306080B030204" pitchFamily="18" charset="0"/>
      <p:regular r:id="rId33"/>
      <p:bold r:id="rId34"/>
      <p:italic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AR BERKLEY" panose="02000000000000000000" pitchFamily="2" charset="0"/>
      <p:regular r:id="rId40"/>
    </p:embeddedFont>
    <p:embeddedFont>
      <p:font typeface="Arial Narrow" panose="020B060602020203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3" d="100"/>
          <a:sy n="113" d="100"/>
        </p:scale>
        <p:origin x="1524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11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1.fntdata"/><Relationship Id="rId41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8.fntdata"/><Relationship Id="rId49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64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9282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696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36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3416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106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153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45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2953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3121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127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09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761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027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491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628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131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563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141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281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780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48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849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583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710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833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628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92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9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280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158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668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401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9144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8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9144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9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3A7523-CFB5-4E5A-9F7B-9A4163E0AD11}"/>
              </a:ext>
            </a:extLst>
          </p:cNvPr>
          <p:cNvCxnSpPr/>
          <p:nvPr userDrawn="1"/>
        </p:nvCxnSpPr>
        <p:spPr>
          <a:xfrm>
            <a:off x="628650" y="365126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BD1D23F-B745-47A7-BE74-8AED7AA2357F}"/>
              </a:ext>
            </a:extLst>
          </p:cNvPr>
          <p:cNvCxnSpPr/>
          <p:nvPr userDrawn="1"/>
        </p:nvCxnSpPr>
        <p:spPr>
          <a:xfrm>
            <a:off x="628649" y="365126"/>
            <a:ext cx="8004074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628648" y="353044"/>
            <a:ext cx="1731094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23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347926" y="302793"/>
            <a:ext cx="8448147" cy="12464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500" b="0" cap="none" spc="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ABBD7A2-2B00-4A1C-8EA8-FCAF347C4968}"/>
              </a:ext>
            </a:extLst>
          </p:cNvPr>
          <p:cNvSpPr/>
          <p:nvPr/>
        </p:nvSpPr>
        <p:spPr>
          <a:xfrm>
            <a:off x="231058" y="2123767"/>
            <a:ext cx="8681884" cy="3706762"/>
          </a:xfrm>
          <a:prstGeom prst="roundRect">
            <a:avLst>
              <a:gd name="adj" fmla="val 12082"/>
            </a:avLst>
          </a:prstGeom>
          <a:solidFill>
            <a:srgbClr val="00206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Abadi Extra Light" panose="020B0204020104020204" pitchFamily="34" charset="0"/>
              </a:rPr>
              <a:t>The Citizens of the Kingdom </a:t>
            </a:r>
            <a:r>
              <a:rPr lang="en-US" sz="3200" dirty="0">
                <a:solidFill>
                  <a:srgbClr val="FFFF00"/>
                </a:solidFill>
                <a:latin typeface="Abadi Extra Light" panose="020B0204020104020204" pitchFamily="34" charset="0"/>
              </a:rPr>
              <a:t>(5:1-16)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Abadi Extra Light" panose="020B0204020104020204" pitchFamily="34" charset="0"/>
              </a:rPr>
              <a:t>The Righteousness of the Kingdom </a:t>
            </a:r>
            <a:r>
              <a:rPr lang="en-US" sz="3200" dirty="0">
                <a:solidFill>
                  <a:srgbClr val="FFFF00"/>
                </a:solidFill>
                <a:latin typeface="Abadi Extra Light" panose="020B0204020104020204" pitchFamily="34" charset="0"/>
              </a:rPr>
              <a:t>(5:17-48)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Abadi Extra Light" panose="020B0204020104020204" pitchFamily="34" charset="0"/>
              </a:rPr>
              <a:t>Sincere Devotion in the Kingdom </a:t>
            </a:r>
            <a:r>
              <a:rPr lang="en-US" sz="3200" dirty="0">
                <a:solidFill>
                  <a:srgbClr val="FFFF00"/>
                </a:solidFill>
                <a:latin typeface="Abadi Extra Light" panose="020B0204020104020204" pitchFamily="34" charset="0"/>
              </a:rPr>
              <a:t>(6:1-18)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Abadi Extra Light" panose="020B0204020104020204" pitchFamily="34" charset="0"/>
              </a:rPr>
              <a:t>Trusting God in the Kingdom </a:t>
            </a:r>
            <a:r>
              <a:rPr lang="en-US" sz="3200" dirty="0">
                <a:solidFill>
                  <a:srgbClr val="FFFF00"/>
                </a:solidFill>
                <a:latin typeface="Abadi Extra Light" panose="020B0204020104020204" pitchFamily="34" charset="0"/>
              </a:rPr>
              <a:t>(6:19-34)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Abadi Extra Light" panose="020B0204020104020204" pitchFamily="34" charset="0"/>
              </a:rPr>
              <a:t>Relating to Man in the Kingdom </a:t>
            </a:r>
            <a:r>
              <a:rPr lang="en-US" sz="3200" dirty="0">
                <a:solidFill>
                  <a:srgbClr val="FFFF00"/>
                </a:solidFill>
                <a:latin typeface="Abadi Extra Light" panose="020B0204020104020204" pitchFamily="34" charset="0"/>
              </a:rPr>
              <a:t>(7:1-12)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Abadi Extra Light" panose="020B0204020104020204" pitchFamily="34" charset="0"/>
              </a:rPr>
              <a:t>Entering the Kingdom </a:t>
            </a:r>
            <a:r>
              <a:rPr lang="en-US" sz="3200" dirty="0">
                <a:solidFill>
                  <a:srgbClr val="FFFF00"/>
                </a:solidFill>
                <a:latin typeface="Abadi Extra Light" panose="020B0204020104020204" pitchFamily="34" charset="0"/>
              </a:rPr>
              <a:t>(7:13-27)</a:t>
            </a:r>
          </a:p>
        </p:txBody>
      </p:sp>
    </p:spTree>
    <p:extLst>
      <p:ext uri="{BB962C8B-B14F-4D97-AF65-F5344CB8AC3E}">
        <p14:creationId xmlns:p14="http://schemas.microsoft.com/office/powerpoint/2010/main" val="30664659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431124" y="0"/>
            <a:ext cx="3712875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  <a:p>
            <a:pPr algn="ctr"/>
            <a:r>
              <a:rPr lang="en-US" sz="32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5-7</a:t>
            </a:r>
            <a:endParaRPr lang="en-US" sz="3200" b="0" cap="none" spc="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  <a:latin typeface="AR BERKLEY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22A78C-0981-4CA8-AB04-FDABD82E2877}"/>
              </a:ext>
            </a:extLst>
          </p:cNvPr>
          <p:cNvSpPr txBox="1"/>
          <p:nvPr/>
        </p:nvSpPr>
        <p:spPr>
          <a:xfrm>
            <a:off x="589844" y="1439333"/>
            <a:ext cx="7964312" cy="25853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/>
              <a:t>The Message</a:t>
            </a:r>
          </a:p>
          <a:p>
            <a:pPr algn="ctr"/>
            <a:endParaRPr lang="en-US" sz="800" b="1" u="sng" dirty="0"/>
          </a:p>
          <a:p>
            <a:pPr algn="ctr"/>
            <a:r>
              <a:rPr lang="en-US" sz="3600" b="1" i="1" dirty="0">
                <a:solidFill>
                  <a:srgbClr val="002060"/>
                </a:solidFill>
              </a:rPr>
              <a:t>The Kingdom of God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/>
              <a:t>Matt. 4:23 – preaching gospel of kingdom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/>
              <a:t>“Kingdom” repeated throughout: (5:3, 10, 19, 20; 6:10; 33; 7:21)</a:t>
            </a:r>
          </a:p>
        </p:txBody>
      </p:sp>
    </p:spTree>
    <p:extLst>
      <p:ext uri="{BB962C8B-B14F-4D97-AF65-F5344CB8AC3E}">
        <p14:creationId xmlns:p14="http://schemas.microsoft.com/office/powerpoint/2010/main" val="884965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B7A6AC4-305A-4523-9E6E-3CDE27BBCCD0}"/>
              </a:ext>
            </a:extLst>
          </p:cNvPr>
          <p:cNvSpPr/>
          <p:nvPr/>
        </p:nvSpPr>
        <p:spPr>
          <a:xfrm>
            <a:off x="347926" y="383804"/>
            <a:ext cx="8448147" cy="12464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500" b="0" cap="none" spc="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D51BC7-2D1A-49D6-BEAE-B3C2DC6D9414}"/>
              </a:ext>
            </a:extLst>
          </p:cNvPr>
          <p:cNvSpPr txBox="1"/>
          <p:nvPr/>
        </p:nvSpPr>
        <p:spPr>
          <a:xfrm>
            <a:off x="237071" y="1609478"/>
            <a:ext cx="870373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srgbClr val="002060"/>
                </a:solidFill>
              </a:rPr>
              <a:t>Citizens of the Kingdom</a:t>
            </a:r>
            <a:r>
              <a:rPr lang="en-US" sz="2800" dirty="0">
                <a:solidFill>
                  <a:srgbClr val="002060"/>
                </a:solidFill>
              </a:rPr>
              <a:t> (5:2-16)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Characteristics [Beatitudes] (5:2-12)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Their influence on the world (5:13-16)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/>
          </a:p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srgbClr val="002060"/>
                </a:solidFill>
              </a:rPr>
              <a:t>Righteousness of the Kingdom </a:t>
            </a:r>
            <a:r>
              <a:rPr lang="en-US" sz="2800" dirty="0">
                <a:solidFill>
                  <a:srgbClr val="002060"/>
                </a:solidFill>
              </a:rPr>
              <a:t>(5:17 - 7:12)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Harmonizes with the Old Testament (5:17-19)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Exceeds the righteousness of the Scribes &amp; Pharisee (5:20-48)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Relationship to God (6)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Relationship to man (7:1-12)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/>
          </a:p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srgbClr val="002060"/>
                </a:solidFill>
              </a:rPr>
              <a:t>Exhortation to Enter the Kingdom </a:t>
            </a:r>
            <a:r>
              <a:rPr lang="en-US" sz="2800" dirty="0">
                <a:solidFill>
                  <a:srgbClr val="002060"/>
                </a:solidFill>
              </a:rPr>
              <a:t>(7:13-27)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Enter the narrow gate that leads to life (7:13-14)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Don’t let false prophets turn you aside (7:15-20)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Only the obedient enter the kingdom (7:21-27)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A15FE2-31A0-42D7-AB62-34782AF294C2}"/>
              </a:ext>
            </a:extLst>
          </p:cNvPr>
          <p:cNvSpPr txBox="1"/>
          <p:nvPr/>
        </p:nvSpPr>
        <p:spPr>
          <a:xfrm>
            <a:off x="0" y="0"/>
            <a:ext cx="9144000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j-lt"/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38542080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DFDAFB-B8A3-469A-B7F9-E3CEA0F7A724}"/>
              </a:ext>
            </a:extLst>
          </p:cNvPr>
          <p:cNvSpPr/>
          <p:nvPr/>
        </p:nvSpPr>
        <p:spPr>
          <a:xfrm>
            <a:off x="520250" y="420780"/>
            <a:ext cx="8103500" cy="141577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The Citizens of the Kingdom</a:t>
            </a: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5:1-16)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269112" cy="1231106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Characteristics of the Citizens (5:2-12)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Arial Narrow" panose="020B0606020202030204" pitchFamily="34" charset="0"/>
              <a:cs typeface="Aldhabi" panose="020B0604020202020204" pitchFamily="2" charset="-78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The Influence of the Citizens on the World (5:13-16)</a:t>
            </a:r>
          </a:p>
        </p:txBody>
      </p:sp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0610F33A-38CC-4977-BDD5-BB8193A30522}"/>
              </a:ext>
            </a:extLst>
          </p:cNvPr>
          <p:cNvSpPr/>
          <p:nvPr/>
        </p:nvSpPr>
        <p:spPr>
          <a:xfrm rot="20869704">
            <a:off x="320831" y="1260372"/>
            <a:ext cx="1372120" cy="1151501"/>
          </a:xfrm>
          <a:prstGeom prst="foldedCorner">
            <a:avLst>
              <a:gd name="adj" fmla="val 34628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rgbClr val="0070C0"/>
                </a:solidFill>
                <a:latin typeface="+mj-lt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8776717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DFDAFB-B8A3-469A-B7F9-E3CEA0F7A724}"/>
              </a:ext>
            </a:extLst>
          </p:cNvPr>
          <p:cNvSpPr/>
          <p:nvPr/>
        </p:nvSpPr>
        <p:spPr>
          <a:xfrm>
            <a:off x="1886012" y="214308"/>
            <a:ext cx="5371983" cy="218521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The Righteousness</a:t>
            </a:r>
          </a:p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of the Kingdom</a:t>
            </a: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5:17-48)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269112" cy="156966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Harmonizes with the Old Testament (5:17-19)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Exceeds the Righteousness of Scribes and Pharisees (5:20-48)</a:t>
            </a:r>
          </a:p>
        </p:txBody>
      </p:sp>
      <p:sp>
        <p:nvSpPr>
          <p:cNvPr id="7" name="Rectangle: Folded Corner 6">
            <a:extLst>
              <a:ext uri="{FF2B5EF4-FFF2-40B4-BE49-F238E27FC236}">
                <a16:creationId xmlns:a16="http://schemas.microsoft.com/office/drawing/2014/main" id="{CA6751FC-1647-4A4B-8195-3D212060CDDB}"/>
              </a:ext>
            </a:extLst>
          </p:cNvPr>
          <p:cNvSpPr/>
          <p:nvPr/>
        </p:nvSpPr>
        <p:spPr>
          <a:xfrm rot="20869704">
            <a:off x="320831" y="1260372"/>
            <a:ext cx="1372120" cy="1151501"/>
          </a:xfrm>
          <a:prstGeom prst="foldedCorner">
            <a:avLst>
              <a:gd name="adj" fmla="val 34628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rgbClr val="0070C0"/>
                </a:solidFill>
                <a:latin typeface="+mj-lt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4168511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DFDAFB-B8A3-469A-B7F9-E3CEA0F7A724}"/>
              </a:ext>
            </a:extLst>
          </p:cNvPr>
          <p:cNvSpPr/>
          <p:nvPr/>
        </p:nvSpPr>
        <p:spPr>
          <a:xfrm>
            <a:off x="2138486" y="214308"/>
            <a:ext cx="4867038" cy="218521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Sincere Devotion</a:t>
            </a:r>
          </a:p>
          <a:p>
            <a:pPr algn="ctr"/>
            <a:r>
              <a:rPr lang="en-US" sz="5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In the Kingdom</a:t>
            </a:r>
            <a:endParaRPr lang="en-US" sz="50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6:1-18)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269112" cy="156966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Giving to the Needy (vv. 1-4)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Prayer (vv. 5-15)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Fasting (vv. 16-18)</a:t>
            </a:r>
          </a:p>
        </p:txBody>
      </p:sp>
      <p:sp>
        <p:nvSpPr>
          <p:cNvPr id="7" name="Rectangle: Folded Corner 6">
            <a:extLst>
              <a:ext uri="{FF2B5EF4-FFF2-40B4-BE49-F238E27FC236}">
                <a16:creationId xmlns:a16="http://schemas.microsoft.com/office/drawing/2014/main" id="{5E4B03D0-E0A1-46C8-9769-3574F12328E1}"/>
              </a:ext>
            </a:extLst>
          </p:cNvPr>
          <p:cNvSpPr/>
          <p:nvPr/>
        </p:nvSpPr>
        <p:spPr>
          <a:xfrm rot="20869704">
            <a:off x="320831" y="1260372"/>
            <a:ext cx="1372120" cy="1151501"/>
          </a:xfrm>
          <a:prstGeom prst="foldedCorner">
            <a:avLst>
              <a:gd name="adj" fmla="val 34628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rgbClr val="0070C0"/>
                </a:solidFill>
                <a:latin typeface="+mj-lt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409795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269112" cy="1077218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Trust in God – Not in Earthly Things (vv. 19-24)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Trust in God – Do Not Worry (vv. 25-34)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3E5AA3-F3EF-4CBF-B497-DEBDC7DF0B4A}"/>
              </a:ext>
            </a:extLst>
          </p:cNvPr>
          <p:cNvSpPr/>
          <p:nvPr/>
        </p:nvSpPr>
        <p:spPr>
          <a:xfrm>
            <a:off x="2322030" y="214308"/>
            <a:ext cx="4499950" cy="218521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Trusting God</a:t>
            </a:r>
          </a:p>
          <a:p>
            <a:pPr algn="ctr"/>
            <a:r>
              <a:rPr lang="en-US" sz="5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In the Kingdom</a:t>
            </a:r>
            <a:endParaRPr lang="en-US" sz="50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6:19-34)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  <p:sp>
        <p:nvSpPr>
          <p:cNvPr id="5" name="Rectangle: Folded Corner 4">
            <a:extLst>
              <a:ext uri="{FF2B5EF4-FFF2-40B4-BE49-F238E27FC236}">
                <a16:creationId xmlns:a16="http://schemas.microsoft.com/office/drawing/2014/main" id="{4A71D925-330E-47DB-B429-5969C992CFD6}"/>
              </a:ext>
            </a:extLst>
          </p:cNvPr>
          <p:cNvSpPr/>
          <p:nvPr/>
        </p:nvSpPr>
        <p:spPr>
          <a:xfrm rot="20869704">
            <a:off x="320831" y="1260372"/>
            <a:ext cx="1372120" cy="1151501"/>
          </a:xfrm>
          <a:prstGeom prst="foldedCorner">
            <a:avLst>
              <a:gd name="adj" fmla="val 34628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rgbClr val="0070C0"/>
                </a:solidFill>
                <a:latin typeface="+mj-lt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8819039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612382" cy="156966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Don’t Judge Hypocritically (vv. 1-5)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Be Gracious to Other as God is to Us (vv. 6-11)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 Treat Others the Way You Want to Be Treated (v. 12)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C44F8A-55D7-4BED-AC03-0087953C5F22}"/>
              </a:ext>
            </a:extLst>
          </p:cNvPr>
          <p:cNvSpPr/>
          <p:nvPr/>
        </p:nvSpPr>
        <p:spPr>
          <a:xfrm>
            <a:off x="2248292" y="214308"/>
            <a:ext cx="4647426" cy="218521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Relating to Man</a:t>
            </a:r>
          </a:p>
          <a:p>
            <a:pPr algn="ctr"/>
            <a:r>
              <a:rPr lang="en-US" sz="5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In the Kingdom</a:t>
            </a:r>
            <a:endParaRPr lang="en-US" sz="50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7:1-12)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  <p:sp>
        <p:nvSpPr>
          <p:cNvPr id="7" name="Rectangle: Folded Corner 6">
            <a:extLst>
              <a:ext uri="{FF2B5EF4-FFF2-40B4-BE49-F238E27FC236}">
                <a16:creationId xmlns:a16="http://schemas.microsoft.com/office/drawing/2014/main" id="{6B65D28C-3F90-4B97-810F-1F59AC9620C0}"/>
              </a:ext>
            </a:extLst>
          </p:cNvPr>
          <p:cNvSpPr/>
          <p:nvPr/>
        </p:nvSpPr>
        <p:spPr>
          <a:xfrm rot="20869704">
            <a:off x="320831" y="1260372"/>
            <a:ext cx="1372120" cy="1151501"/>
          </a:xfrm>
          <a:prstGeom prst="foldedCorner">
            <a:avLst>
              <a:gd name="adj" fmla="val 34628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rgbClr val="0070C0"/>
                </a:solidFill>
                <a:latin typeface="+mj-lt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42153791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DFDAFB-B8A3-469A-B7F9-E3CEA0F7A724}"/>
              </a:ext>
            </a:extLst>
          </p:cNvPr>
          <p:cNvSpPr/>
          <p:nvPr/>
        </p:nvSpPr>
        <p:spPr>
          <a:xfrm>
            <a:off x="1424350" y="214308"/>
            <a:ext cx="6295313" cy="141577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Entering </a:t>
            </a:r>
            <a:r>
              <a:rPr lang="en-US" sz="5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the Kingdom</a:t>
            </a:r>
            <a:endParaRPr lang="en-US" sz="50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7:13-27)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474792-7301-49F5-85AB-76F434CC1936}"/>
              </a:ext>
            </a:extLst>
          </p:cNvPr>
          <p:cNvSpPr txBox="1"/>
          <p:nvPr/>
        </p:nvSpPr>
        <p:spPr>
          <a:xfrm>
            <a:off x="319548" y="3013501"/>
            <a:ext cx="8504903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Point: Plea to enter the kingdom</a:t>
            </a:r>
          </a:p>
          <a:p>
            <a:pPr algn="ctr"/>
            <a:r>
              <a:rPr lang="en-US" sz="2400" dirty="0"/>
              <a:t>Having described the kingdom – challenges those who hear to enter his kingdom</a:t>
            </a:r>
          </a:p>
        </p:txBody>
      </p:sp>
    </p:spTree>
    <p:extLst>
      <p:ext uri="{BB962C8B-B14F-4D97-AF65-F5344CB8AC3E}">
        <p14:creationId xmlns:p14="http://schemas.microsoft.com/office/powerpoint/2010/main" val="4067322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612382" cy="156966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Enter the Narrow Gate That Leads to Life (7:13-14)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Don’t Let False Prophets Turn You Aside (7:15-20)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Only the Obedient Enter the Kingdom (7:21-27)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3C7312-8711-4B5A-AC0B-F99675DE74EE}"/>
              </a:ext>
            </a:extLst>
          </p:cNvPr>
          <p:cNvSpPr/>
          <p:nvPr/>
        </p:nvSpPr>
        <p:spPr>
          <a:xfrm>
            <a:off x="1424350" y="214308"/>
            <a:ext cx="6295313" cy="141577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Entering </a:t>
            </a:r>
            <a:r>
              <a:rPr lang="en-US" sz="5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the Kingdom</a:t>
            </a:r>
            <a:endParaRPr lang="en-US" sz="50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7:13-27)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92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612382" cy="584775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Enter the Narrow Gate That Leads to Life (7:13-14)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3C7312-8711-4B5A-AC0B-F99675DE74EE}"/>
              </a:ext>
            </a:extLst>
          </p:cNvPr>
          <p:cNvSpPr/>
          <p:nvPr/>
        </p:nvSpPr>
        <p:spPr>
          <a:xfrm>
            <a:off x="1424350" y="214308"/>
            <a:ext cx="6295313" cy="141577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Entering </a:t>
            </a:r>
            <a:r>
              <a:rPr lang="en-US" sz="5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the Kingdom</a:t>
            </a:r>
            <a:endParaRPr lang="en-US" sz="50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7:13-27)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7488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on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897650" y="1766559"/>
            <a:ext cx="808903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Two Gates – </a:t>
            </a:r>
            <a:r>
              <a:rPr kumimoji="0" lang="en-US" sz="240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Beginning of the Way</a:t>
            </a:r>
            <a:endParaRPr kumimoji="0" lang="en-US" sz="2400" i="1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Wider gate – allows many through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with all their baggage!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Narrow gate – admits one at a time – as a turnstile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Not just anyone can enter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Beatitudes show the kind of person (5:1-12)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A contrast to the common idea of “just believe”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2448232" y="731974"/>
            <a:ext cx="6695767" cy="954107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Enter the Narrow Gate That Leads to Life</a:t>
            </a:r>
            <a:r>
              <a:rPr kumimoji="0" lang="en-US" sz="2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(7:13-14)</a:t>
            </a:r>
          </a:p>
        </p:txBody>
      </p:sp>
    </p:spTree>
    <p:extLst>
      <p:ext uri="{BB962C8B-B14F-4D97-AF65-F5344CB8AC3E}">
        <p14:creationId xmlns:p14="http://schemas.microsoft.com/office/powerpoint/2010/main" val="23991467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on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897650" y="1766559"/>
            <a:ext cx="808903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Two Gates – </a:t>
            </a:r>
            <a:r>
              <a:rPr kumimoji="0" lang="en-US" sz="240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Beginning of the Way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800" i="1" u="sng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Two Ways – </a:t>
            </a:r>
            <a:r>
              <a:rPr kumimoji="0" lang="en-US" sz="240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Progress</a:t>
            </a:r>
            <a:r>
              <a:rPr kumimoji="0" lang="en-US" sz="2400" i="1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on the Way</a:t>
            </a:r>
            <a:endParaRPr kumimoji="0" lang="en-US" sz="2400" i="1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Broad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way – room to do as you please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Confined way – narrow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Makes it clear that the road ahead is a demanding one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It may at times be restricting – May not be able to carry all we want with us.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2448232" y="731974"/>
            <a:ext cx="6695767" cy="954107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Enter the Narrow Gate That Leads to Life</a:t>
            </a:r>
            <a:r>
              <a:rPr kumimoji="0" lang="en-US" sz="2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(7:13-14)</a:t>
            </a:r>
          </a:p>
        </p:txBody>
      </p:sp>
    </p:spTree>
    <p:extLst>
      <p:ext uri="{BB962C8B-B14F-4D97-AF65-F5344CB8AC3E}">
        <p14:creationId xmlns:p14="http://schemas.microsoft.com/office/powerpoint/2010/main" val="2470277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on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897650" y="1766559"/>
            <a:ext cx="808903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Two Gates – </a:t>
            </a:r>
            <a:r>
              <a:rPr kumimoji="0" lang="en-US" sz="240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Beginning of the Way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800" i="1" u="sng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Two Ways – </a:t>
            </a:r>
            <a:r>
              <a:rPr kumimoji="0" lang="en-US" sz="240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Progress</a:t>
            </a:r>
            <a:r>
              <a:rPr kumimoji="0" lang="en-US" sz="2400" i="1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on the Way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800" i="1" u="sng" baseline="0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Two Kinds of Travelers </a:t>
            </a:r>
            <a:r>
              <a:rPr kumimoji="0" lang="en-US" sz="2400" i="1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Few will Enter the Kingdom</a:t>
            </a:r>
            <a:endParaRPr kumimoji="0" lang="en-US" sz="2400" b="1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Many –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Most of the world is not in the kingdom (lost now and in eternity)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Only a few will be saved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This is obvious from the kind of people listed as citizens (5:1-13)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2448232" y="731974"/>
            <a:ext cx="6695767" cy="954107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Enter the Narrow Gate That Leads to Life</a:t>
            </a:r>
            <a:r>
              <a:rPr kumimoji="0" lang="en-US" sz="2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(7:13-14)</a:t>
            </a:r>
          </a:p>
        </p:txBody>
      </p:sp>
    </p:spTree>
    <p:extLst>
      <p:ext uri="{BB962C8B-B14F-4D97-AF65-F5344CB8AC3E}">
        <p14:creationId xmlns:p14="http://schemas.microsoft.com/office/powerpoint/2010/main" val="1845732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on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897650" y="1766559"/>
            <a:ext cx="808903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Two Gates – </a:t>
            </a:r>
            <a:r>
              <a:rPr kumimoji="0" lang="en-US" sz="240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Beginning of the Way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800" i="1" u="sng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Two Ways – </a:t>
            </a:r>
            <a:r>
              <a:rPr kumimoji="0" lang="en-US" sz="240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Progress</a:t>
            </a:r>
            <a:r>
              <a:rPr kumimoji="0" lang="en-US" sz="2400" i="1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on the Way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800" i="1" u="sng" baseline="0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Two Kinds of Travelers </a:t>
            </a:r>
            <a:r>
              <a:rPr kumimoji="0" lang="en-US" sz="2400" i="1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Few will Enter the Kingdom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800" b="1" i="1" u="sng" baseline="0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Two Destinations</a:t>
            </a:r>
            <a:endParaRPr kumimoji="0" lang="en-US" sz="2400" b="1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Life – Heaven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Destruction - Hell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2448232" y="731974"/>
            <a:ext cx="6695767" cy="954107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Enter the Narrow Gate That Leads to Life</a:t>
            </a:r>
            <a:r>
              <a:rPr kumimoji="0" lang="en-US" sz="2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(7:13-14)</a:t>
            </a:r>
          </a:p>
        </p:txBody>
      </p:sp>
    </p:spTree>
    <p:extLst>
      <p:ext uri="{BB962C8B-B14F-4D97-AF65-F5344CB8AC3E}">
        <p14:creationId xmlns:p14="http://schemas.microsoft.com/office/powerpoint/2010/main" val="2350454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on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897650" y="1766559"/>
            <a:ext cx="808903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Two Gates – </a:t>
            </a:r>
            <a:r>
              <a:rPr kumimoji="0" lang="en-US" sz="240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Beginning of the Way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800" i="1" u="sng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Two Ways – </a:t>
            </a:r>
            <a:r>
              <a:rPr kumimoji="0" lang="en-US" sz="240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Progress</a:t>
            </a:r>
            <a:r>
              <a:rPr kumimoji="0" lang="en-US" sz="2400" i="1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on the Way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800" i="1" u="sng" baseline="0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Two Kinds of Travelers </a:t>
            </a:r>
            <a:r>
              <a:rPr kumimoji="0" lang="en-US" sz="2400" i="1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Few will Enter the Kingdom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800" b="1" i="1" u="sng" baseline="0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Two Destinations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800" b="1" u="sng" baseline="0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Exhortation to Enter</a:t>
            </a:r>
            <a:endParaRPr kumimoji="0" lang="en-US" sz="2400" b="1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Because of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 benefits and results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Because of tendency of man to do what is easier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2448232" y="731974"/>
            <a:ext cx="6695767" cy="954107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Enter the Narrow Gate That Leads to Life</a:t>
            </a:r>
            <a:r>
              <a:rPr kumimoji="0" lang="en-US" sz="2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(7:13-14)</a:t>
            </a:r>
          </a:p>
        </p:txBody>
      </p:sp>
    </p:spTree>
    <p:extLst>
      <p:ext uri="{BB962C8B-B14F-4D97-AF65-F5344CB8AC3E}">
        <p14:creationId xmlns:p14="http://schemas.microsoft.com/office/powerpoint/2010/main" val="2186404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612382" cy="1077218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Enter the Narrow Gate That Leads to Life (7:13-14)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Don’t Let False Prophets Turn You Aside (7:15-20)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3C7312-8711-4B5A-AC0B-F99675DE74EE}"/>
              </a:ext>
            </a:extLst>
          </p:cNvPr>
          <p:cNvSpPr/>
          <p:nvPr/>
        </p:nvSpPr>
        <p:spPr>
          <a:xfrm>
            <a:off x="1424350" y="214308"/>
            <a:ext cx="6295313" cy="141577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Entering </a:t>
            </a:r>
            <a:r>
              <a:rPr lang="en-US" sz="5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the Kingdom</a:t>
            </a:r>
            <a:endParaRPr lang="en-US" sz="50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7:13-27)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061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on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897650" y="1766559"/>
            <a:ext cx="80890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Appear Harmless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(v. 15)</a:t>
            </a:r>
            <a:endParaRPr kumimoji="0" lang="en-US" sz="24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False teachers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that lead astray is one of the things that makes it difficult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The kind of person that cause the shallow minded to wonder, “How could such smart teachers be wrong?”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2448232" y="731974"/>
            <a:ext cx="6695767" cy="954107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Don’t Let False Prophets Turn You Aside</a:t>
            </a:r>
            <a:r>
              <a:rPr kumimoji="0" lang="en-US" sz="2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(7:15-20)</a:t>
            </a:r>
          </a:p>
        </p:txBody>
      </p:sp>
    </p:spTree>
    <p:extLst>
      <p:ext uri="{BB962C8B-B14F-4D97-AF65-F5344CB8AC3E}">
        <p14:creationId xmlns:p14="http://schemas.microsoft.com/office/powerpoint/2010/main" val="2984124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on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897650" y="1766559"/>
            <a:ext cx="808903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Appear Harmless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(v. 15)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u="sng" dirty="0">
                <a:solidFill>
                  <a:prstClr val="black"/>
                </a:solidFill>
                <a:latin typeface="Calibri" panose="020F0502020204030204"/>
              </a:rPr>
              <a:t>Destroy your Soul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(v. 15)</a:t>
            </a:r>
            <a:endParaRPr kumimoji="0" lang="en-US" sz="24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Truth saves (Rom.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1:16; John 3:32)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Error damns (2 Thess. 2:10-12)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2448232" y="731974"/>
            <a:ext cx="6695767" cy="954107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Don’t Let False Prophets Turn You Aside</a:t>
            </a:r>
            <a:r>
              <a:rPr kumimoji="0" lang="en-US" sz="2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(7:15-20)</a:t>
            </a:r>
          </a:p>
        </p:txBody>
      </p:sp>
    </p:spTree>
    <p:extLst>
      <p:ext uri="{BB962C8B-B14F-4D97-AF65-F5344CB8AC3E}">
        <p14:creationId xmlns:p14="http://schemas.microsoft.com/office/powerpoint/2010/main" val="21056342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on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897650" y="1766559"/>
            <a:ext cx="808903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Appear Harmless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(v. 15)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u="sng" dirty="0">
                <a:solidFill>
                  <a:prstClr val="black"/>
                </a:solidFill>
                <a:latin typeface="Calibri" panose="020F0502020204030204"/>
              </a:rPr>
              <a:t>Destroy your Soul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(v. 15)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u="sng" dirty="0">
                <a:solidFill>
                  <a:prstClr val="black"/>
                </a:solidFill>
                <a:latin typeface="Calibri" panose="020F0502020204030204"/>
              </a:rPr>
              <a:t>Know Them by Their Fruits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(vv. 16-20)</a:t>
            </a:r>
            <a:endParaRPr kumimoji="0" lang="en-US" sz="24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Fruits include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Teaching (1 John 4:1, 6)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Their lives (2 Pet. 2)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Lives of hearers (1 Cor. 15:32-33)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Fruit will eventually be borne – all disguises removed – seen for what they really are!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2448232" y="731974"/>
            <a:ext cx="6695767" cy="954107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Don’t Let False Prophets Turn You Aside</a:t>
            </a:r>
            <a:r>
              <a:rPr kumimoji="0" lang="en-US" sz="2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(7:15-20)</a:t>
            </a:r>
          </a:p>
        </p:txBody>
      </p:sp>
    </p:spTree>
    <p:extLst>
      <p:ext uri="{BB962C8B-B14F-4D97-AF65-F5344CB8AC3E}">
        <p14:creationId xmlns:p14="http://schemas.microsoft.com/office/powerpoint/2010/main" val="2954067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612382" cy="156966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Enter the Narrow Gate That Leads to Life (7:13-14)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Don’t Let False Prophets Turn You Aside (7:15-20)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Only the Obedient Enter the Kingdom (7:21-27)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3C7312-8711-4B5A-AC0B-F99675DE74EE}"/>
              </a:ext>
            </a:extLst>
          </p:cNvPr>
          <p:cNvSpPr/>
          <p:nvPr/>
        </p:nvSpPr>
        <p:spPr>
          <a:xfrm>
            <a:off x="1424350" y="214308"/>
            <a:ext cx="6295313" cy="141577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Entering </a:t>
            </a:r>
            <a:r>
              <a:rPr lang="en-US" sz="5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the Kingdom</a:t>
            </a:r>
            <a:endParaRPr lang="en-US" sz="50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7:13-27)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3091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on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897650" y="1766559"/>
            <a:ext cx="808903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 the Religious Who are Disobedient</a:t>
            </a:r>
            <a:r>
              <a:rPr kumimoji="0" lang="en-US" sz="240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(vv. 21-23)</a:t>
            </a:r>
            <a:endParaRPr kumimoji="0" lang="en-US" sz="24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Call on him as Lord – religious – makes claims of him being their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ruler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But don’t obey (cf. Luke 6:46)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Some teach a lie (vv. 15-20)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Some live a lie (v. 21)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Work lawlessness – without law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2448232" y="731974"/>
            <a:ext cx="6695767" cy="954107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Only the Obedient Enter </a:t>
            </a:r>
            <a:r>
              <a:rPr kumimoji="0" lang="en-US" sz="28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th</a:t>
            </a:r>
            <a:r>
              <a:rPr lang="en-US" sz="2800" u="sng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e Kingdom</a:t>
            </a:r>
            <a:r>
              <a:rPr kumimoji="0" lang="en-US" sz="2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  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(7:21-27)</a:t>
            </a:r>
          </a:p>
        </p:txBody>
      </p:sp>
    </p:spTree>
    <p:extLst>
      <p:ext uri="{BB962C8B-B14F-4D97-AF65-F5344CB8AC3E}">
        <p14:creationId xmlns:p14="http://schemas.microsoft.com/office/powerpoint/2010/main" val="3305612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on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897650" y="1766559"/>
            <a:ext cx="80890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 the Religious Who are Disobedient</a:t>
            </a:r>
            <a:r>
              <a:rPr kumimoji="0" lang="en-US" sz="240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(vv. 21-23)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800" baseline="0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u="sng" dirty="0">
                <a:solidFill>
                  <a:prstClr val="black"/>
                </a:solidFill>
                <a:latin typeface="Calibri" panose="020F0502020204030204"/>
              </a:rPr>
              <a:t>The Ones Who Obey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(v. 21)</a:t>
            </a:r>
            <a:endParaRPr kumimoji="0" lang="en-US" sz="24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2448232" y="731974"/>
            <a:ext cx="6695767" cy="954107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Only the Obedient Enter </a:t>
            </a:r>
            <a:r>
              <a:rPr kumimoji="0" lang="en-US" sz="28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th</a:t>
            </a:r>
            <a:r>
              <a:rPr lang="en-US" sz="2800" u="sng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e Kingdom</a:t>
            </a:r>
            <a:r>
              <a:rPr kumimoji="0" lang="en-US" sz="2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  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(7:21-27)</a:t>
            </a:r>
          </a:p>
        </p:txBody>
      </p:sp>
    </p:spTree>
    <p:extLst>
      <p:ext uri="{BB962C8B-B14F-4D97-AF65-F5344CB8AC3E}">
        <p14:creationId xmlns:p14="http://schemas.microsoft.com/office/powerpoint/2010/main" val="16845684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on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897650" y="1766559"/>
            <a:ext cx="808903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 the Religious Who are Disobedient</a:t>
            </a:r>
            <a:r>
              <a:rPr kumimoji="0" lang="en-US" sz="240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(vv. 21-23)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800" baseline="0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u="sng" dirty="0">
                <a:solidFill>
                  <a:prstClr val="black"/>
                </a:solidFill>
                <a:latin typeface="Calibri" panose="020F0502020204030204"/>
              </a:rPr>
              <a:t>The Ones Who Obey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(v. 21)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u="sng" dirty="0">
                <a:solidFill>
                  <a:prstClr val="black"/>
                </a:solidFill>
                <a:latin typeface="Calibri" panose="020F0502020204030204"/>
              </a:rPr>
              <a:t>Illustrated with Two Builders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(vv. 24-27)</a:t>
            </a:r>
            <a:endParaRPr kumimoji="0" lang="en-US" sz="24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Foolish man – built on sand =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those who hear and do not obey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May be weak, wavering or rebellious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kumimoji="0" lang="en-US" sz="2400" b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Makes no difference who or how he builds – sand is sand!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noProof="0" dirty="0">
                <a:solidFill>
                  <a:prstClr val="black"/>
                </a:solidFill>
                <a:latin typeface="Calibri" panose="020F0502020204030204"/>
              </a:rPr>
              <a:t>Always those who want to build quicker &amp; easier!</a:t>
            </a:r>
            <a:endParaRPr kumimoji="0" lang="en-US" sz="2400" b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Wise man – built on rock = those who hear and obey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2448232" y="731974"/>
            <a:ext cx="6695767" cy="954107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Only the Obedient Enter </a:t>
            </a:r>
            <a:r>
              <a:rPr kumimoji="0" lang="en-US" sz="28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th</a:t>
            </a:r>
            <a:r>
              <a:rPr lang="en-US" sz="2800" u="sng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e Kingdom</a:t>
            </a:r>
            <a:r>
              <a:rPr kumimoji="0" lang="en-US" sz="2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  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(7:21-27)</a:t>
            </a:r>
          </a:p>
        </p:txBody>
      </p:sp>
    </p:spTree>
    <p:extLst>
      <p:ext uri="{BB962C8B-B14F-4D97-AF65-F5344CB8AC3E}">
        <p14:creationId xmlns:p14="http://schemas.microsoft.com/office/powerpoint/2010/main" val="2301369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612382" cy="156966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Enter the Narrow Gate That Leads to Life (7:13-14)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Don’t Let False Prophets Turn You Aside (7:15-20)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Only the Obedient Enter the Kingdom (7:21-27)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3C7312-8711-4B5A-AC0B-F99675DE74EE}"/>
              </a:ext>
            </a:extLst>
          </p:cNvPr>
          <p:cNvSpPr/>
          <p:nvPr/>
        </p:nvSpPr>
        <p:spPr>
          <a:xfrm>
            <a:off x="1424350" y="214308"/>
            <a:ext cx="6295313" cy="141577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Entering </a:t>
            </a:r>
            <a:r>
              <a:rPr lang="en-US" sz="5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the Kingdom</a:t>
            </a:r>
            <a:endParaRPr lang="en-US" sz="50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7:13-27)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BE03AA8-9C4B-4123-B02E-B6C1751AE2C5}"/>
              </a:ext>
            </a:extLst>
          </p:cNvPr>
          <p:cNvSpPr/>
          <p:nvPr/>
        </p:nvSpPr>
        <p:spPr>
          <a:xfrm>
            <a:off x="874889" y="4216401"/>
            <a:ext cx="7264400" cy="212795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Reaction to the Sermon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</a:rPr>
              <a:t>(vv. 28-29)</a:t>
            </a:r>
          </a:p>
          <a:p>
            <a:pPr algn="ctr"/>
            <a:endParaRPr lang="en-US" sz="800" dirty="0">
              <a:solidFill>
                <a:srgbClr val="00206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What a wonderful sermon!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Greater impression – What a preacher!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Why not enter the kingdom?</a:t>
            </a:r>
          </a:p>
        </p:txBody>
      </p:sp>
    </p:spTree>
    <p:extLst>
      <p:ext uri="{BB962C8B-B14F-4D97-AF65-F5344CB8AC3E}">
        <p14:creationId xmlns:p14="http://schemas.microsoft.com/office/powerpoint/2010/main" val="2218517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7094</TotalTime>
  <Words>1353</Words>
  <Application>Microsoft Office PowerPoint</Application>
  <PresentationFormat>On-screen Show (4:3)</PresentationFormat>
  <Paragraphs>229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Aldhabi</vt:lpstr>
      <vt:lpstr>Calibri Light</vt:lpstr>
      <vt:lpstr>Abadi Extra Light</vt:lpstr>
      <vt:lpstr>Arial</vt:lpstr>
      <vt:lpstr>Californian FB</vt:lpstr>
      <vt:lpstr>Calibri</vt:lpstr>
      <vt:lpstr>AR BERKLEY</vt:lpstr>
      <vt:lpstr>Arial Narrow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104</cp:revision>
  <dcterms:created xsi:type="dcterms:W3CDTF">2017-09-29T03:02:24Z</dcterms:created>
  <dcterms:modified xsi:type="dcterms:W3CDTF">2017-11-26T21:46:08Z</dcterms:modified>
</cp:coreProperties>
</file>