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63" r:id="rId5"/>
    <p:sldId id="257" r:id="rId6"/>
    <p:sldId id="287" r:id="rId7"/>
    <p:sldId id="304" r:id="rId8"/>
    <p:sldId id="311" r:id="rId9"/>
    <p:sldId id="321" r:id="rId10"/>
    <p:sldId id="270" r:id="rId11"/>
    <p:sldId id="331" r:id="rId12"/>
    <p:sldId id="333" r:id="rId13"/>
    <p:sldId id="308" r:id="rId14"/>
    <p:sldId id="340" r:id="rId15"/>
    <p:sldId id="341" r:id="rId16"/>
    <p:sldId id="342" r:id="rId17"/>
    <p:sldId id="334" r:id="rId18"/>
    <p:sldId id="337" r:id="rId19"/>
    <p:sldId id="343" r:id="rId20"/>
    <p:sldId id="344" r:id="rId21"/>
    <p:sldId id="335" r:id="rId22"/>
    <p:sldId id="338" r:id="rId23"/>
    <p:sldId id="339" r:id="rId24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Aldhabi" panose="01000000000000000000" pitchFamily="2" charset="-78"/>
      <p:regular r:id="rId31"/>
    </p:embeddedFont>
    <p:embeddedFont>
      <p:font typeface="Californian FB" panose="0207040306080B030204" pitchFamily="18" charset="0"/>
      <p:regular r:id="rId32"/>
      <p:bold r:id="rId33"/>
      <p:italic r:id="rId34"/>
    </p:embeddedFont>
    <p:embeddedFont>
      <p:font typeface="AR BERKLEY" panose="02000000000000000000" pitchFamily="2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Abadi Extra Light" panose="020B0204020104020204" pitchFamily="34" charset="0"/>
      <p:regular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129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2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9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4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106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5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5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95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12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2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8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628650" y="365126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628649" y="365126"/>
            <a:ext cx="8004074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628648" y="353044"/>
            <a:ext cx="1731094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347926" y="302793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BBD7A2-2B00-4A1C-8EA8-FCAF347C4968}"/>
              </a:ext>
            </a:extLst>
          </p:cNvPr>
          <p:cNvSpPr/>
          <p:nvPr/>
        </p:nvSpPr>
        <p:spPr>
          <a:xfrm>
            <a:off x="231058" y="2123767"/>
            <a:ext cx="8681884" cy="3706762"/>
          </a:xfrm>
          <a:prstGeom prst="roundRect">
            <a:avLst>
              <a:gd name="adj" fmla="val 12082"/>
            </a:avLst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Citizens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Righteousness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(5:17-48)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Sincere Devotion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(6:1-18)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Trusting God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(6:19-34)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Relating to Man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Entering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(7:13-27)</a:t>
            </a:r>
          </a:p>
        </p:txBody>
      </p:sp>
    </p:spTree>
    <p:extLst>
      <p:ext uri="{BB962C8B-B14F-4D97-AF65-F5344CB8AC3E}">
        <p14:creationId xmlns:p14="http://schemas.microsoft.com/office/powerpoint/2010/main" val="306646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The Message</a:t>
            </a:r>
          </a:p>
          <a:p>
            <a:pPr algn="ctr"/>
            <a:endParaRPr lang="en-US" sz="800" b="1" u="sng" dirty="0"/>
          </a:p>
          <a:p>
            <a:pPr algn="ctr"/>
            <a:r>
              <a:rPr lang="en-US" sz="3600" b="1" i="1" dirty="0">
                <a:solidFill>
                  <a:srgbClr val="002060"/>
                </a:solidFill>
              </a:rPr>
              <a:t>The Kingdom of God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Matt. 4:23 – preaching gospel of kingdom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“Kingdom” repeated throughout: (5:3, 10, 19, 20; 6:10; 33; 7:21)</a:t>
            </a:r>
          </a:p>
        </p:txBody>
      </p:sp>
    </p:spTree>
    <p:extLst>
      <p:ext uri="{BB962C8B-B14F-4D97-AF65-F5344CB8AC3E}">
        <p14:creationId xmlns:p14="http://schemas.microsoft.com/office/powerpoint/2010/main" val="88496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7A6AC4-305A-4523-9E6E-3CDE27BBCCD0}"/>
              </a:ext>
            </a:extLst>
          </p:cNvPr>
          <p:cNvSpPr/>
          <p:nvPr/>
        </p:nvSpPr>
        <p:spPr>
          <a:xfrm>
            <a:off x="347926" y="383804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51BC7-2D1A-49D6-BEAE-B3C2DC6D9414}"/>
              </a:ext>
            </a:extLst>
          </p:cNvPr>
          <p:cNvSpPr txBox="1"/>
          <p:nvPr/>
        </p:nvSpPr>
        <p:spPr>
          <a:xfrm>
            <a:off x="237071" y="1609478"/>
            <a:ext cx="87037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Citizens of the Kingdom</a:t>
            </a:r>
            <a:r>
              <a:rPr lang="en-US" sz="2800" dirty="0">
                <a:solidFill>
                  <a:srgbClr val="002060"/>
                </a:solidFill>
              </a:rPr>
              <a:t> (5:2-16)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Characteristics [Beatitudes] (5:2-12)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Their influence on the world (5:13-16)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Righteousness of the Kingdom </a:t>
            </a:r>
            <a:r>
              <a:rPr lang="en-US" sz="2800" dirty="0">
                <a:solidFill>
                  <a:srgbClr val="002060"/>
                </a:solidFill>
              </a:rPr>
              <a:t>(5:17 - 7:12)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Harmonizes with the Old Testament (5:17-19)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Exceeds the righteousness of the Scribes &amp; Pharisee (5:20-48)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God (6)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man (7:1-12)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Exhortation to Enter the Kingdom </a:t>
            </a:r>
            <a:r>
              <a:rPr lang="en-US" sz="2800" dirty="0">
                <a:solidFill>
                  <a:srgbClr val="002060"/>
                </a:solidFill>
              </a:rPr>
              <a:t>(7:13-27)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Enter the narrow gate that leads to life (7:13-14)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Don’t let false prophets turn you aside (7:15-20)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Only the obedient enter the kingdom (7:21-27)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15FE2-31A0-42D7-AB62-34782AF294C2}"/>
              </a:ext>
            </a:extLst>
          </p:cNvPr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5420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0610F33A-38CC-4977-BDD5-BB8193A30522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77671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CA6751FC-1647-4A4B-8195-3D212060CDDB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1685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138486" y="214308"/>
            <a:ext cx="4867038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Sincere Devotion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6:1-18)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Giving to the Needy (vv. 1-4)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Prayer (vv. 5-15)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Fasting (vv. 16-18)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5E4B03D0-E0A1-46C8-9769-3574F12328E1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0979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Not in Earthly Things (vv. 19-24)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Do Not Worry (vv. 25-34)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3E5AA3-F3EF-4CBF-B497-DEBDC7DF0B4A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4A71D925-330E-47DB-B429-5969C992CFD6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81903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74792-7301-49F5-85AB-76F434CC1936}"/>
              </a:ext>
            </a:extLst>
          </p:cNvPr>
          <p:cNvSpPr txBox="1"/>
          <p:nvPr/>
        </p:nvSpPr>
        <p:spPr>
          <a:xfrm>
            <a:off x="319548" y="3013501"/>
            <a:ext cx="850490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Point: In this kingdom, God expects us to relate properly with fellow man!</a:t>
            </a:r>
          </a:p>
        </p:txBody>
      </p:sp>
    </p:spTree>
    <p:extLst>
      <p:ext uri="{BB962C8B-B14F-4D97-AF65-F5344CB8AC3E}">
        <p14:creationId xmlns:p14="http://schemas.microsoft.com/office/powerpoint/2010/main" val="406732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Judge Hypocritically (vv. 1-5)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Be Gracious to Others as God is to Us (vv. 6-11)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 Treat Others the Way You Want to Be Treated (v. 12)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44F8A-55D7-4BED-AC03-0087953C5F22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584775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Judge Hypocritically (7:1-5)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44F8A-55D7-4BED-AC03-0087953C5F22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6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 point</a:t>
            </a: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not: condemning all judging &amp; all condemnation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Told to judge (John 7:24)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Must judge who are the “dogs”, “swine” (v. 6) and “false prophets” (v. 15)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Teaching the gospel demands: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Conviction of sin (John 16:8)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Change of heart (Acts 17:30; Lk. 24:47)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Must correct the erring (Jas. 5:19-20; Gal. 6:1)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Must admonish the disorderly (1 Thess. 5:14)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Judge Hypocritically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(7:1-5)</a:t>
            </a:r>
          </a:p>
        </p:txBody>
      </p:sp>
    </p:spTree>
    <p:extLst>
      <p:ext uri="{BB962C8B-B14F-4D97-AF65-F5344CB8AC3E}">
        <p14:creationId xmlns:p14="http://schemas.microsoft.com/office/powerpoint/2010/main" val="2399146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 point</a:t>
            </a: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not: condemning all judging &amp; all condemnation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baseline="0" dirty="0">
                <a:solidFill>
                  <a:prstClr val="black"/>
                </a:solidFill>
                <a:latin typeface="Calibri" panose="020F0502020204030204"/>
              </a:rPr>
              <a:t>Point is: Hypocritical and merciless judging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Follows 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on the heels of admonition to mercy in Luke’s account (Luke 6:36-ff)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Connects with love (cf. Matt. 5:43-48)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Those who have such a crying need for God’s compassion are out of place to show no mercy toward others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Context: hypocrite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Trying to correct the faults of others while ignoring our own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Called “hypocrite” (v. 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Judge Hypocritically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(7:1-5)</a:t>
            </a:r>
          </a:p>
        </p:txBody>
      </p:sp>
    </p:spTree>
    <p:extLst>
      <p:ext uri="{BB962C8B-B14F-4D97-AF65-F5344CB8AC3E}">
        <p14:creationId xmlns:p14="http://schemas.microsoft.com/office/powerpoint/2010/main" val="2708317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 point</a:t>
            </a: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not: condemning all judging &amp; all condemnation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baseline="0" dirty="0">
                <a:solidFill>
                  <a:prstClr val="black"/>
                </a:solidFill>
                <a:latin typeface="Calibri" panose="020F0502020204030204"/>
              </a:rPr>
              <a:t>Point is: Hypocritical and merciless judging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be judged like he judges others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(vv. 1-2)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judge and handle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others without mercy, he will be judged without mercy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True of being judged by both God and man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Judge Hypocritically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(7:1-5)</a:t>
            </a:r>
          </a:p>
        </p:txBody>
      </p:sp>
    </p:spTree>
    <p:extLst>
      <p:ext uri="{BB962C8B-B14F-4D97-AF65-F5344CB8AC3E}">
        <p14:creationId xmlns:p14="http://schemas.microsoft.com/office/powerpoint/2010/main" val="2648397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 point</a:t>
            </a: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not: condemning all judging &amp; all condemnation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baseline="0" dirty="0">
                <a:solidFill>
                  <a:prstClr val="black"/>
                </a:solidFill>
                <a:latin typeface="Calibri" panose="020F0502020204030204"/>
              </a:rPr>
              <a:t>Point is: </a:t>
            </a:r>
            <a:r>
              <a:rPr lang="en-US" sz="2400" b="1" u="sng" baseline="0" dirty="0" err="1">
                <a:solidFill>
                  <a:prstClr val="black"/>
                </a:solidFill>
                <a:latin typeface="Calibri" panose="020F0502020204030204"/>
              </a:rPr>
              <a:t>Hypocrital</a:t>
            </a:r>
            <a:r>
              <a:rPr lang="en-US" sz="2400" b="1" u="sng" baseline="0" dirty="0">
                <a:solidFill>
                  <a:prstClr val="black"/>
                </a:solidFill>
                <a:latin typeface="Calibri" panose="020F0502020204030204"/>
              </a:rPr>
              <a:t> and merciless judging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be judged like he judges others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(vv. 1-2)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correct self – then others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5)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Straighten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 own life first, then help others!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Otherwise, we are hypocrites!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Both self-discipline &amp; mutual discipline are encouraged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A close self-examination will help us be more patient and humble in dealing with others.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Judge Hypocritically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(7:1-5)</a:t>
            </a:r>
          </a:p>
        </p:txBody>
      </p:sp>
    </p:spTree>
    <p:extLst>
      <p:ext uri="{BB962C8B-B14F-4D97-AF65-F5344CB8AC3E}">
        <p14:creationId xmlns:p14="http://schemas.microsoft.com/office/powerpoint/2010/main" val="2671671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Judge Hypocritically (7:1-5)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Be Gracious to Others as God is to Us (7:6-11)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44F8A-55D7-4BED-AC03-0087953C5F22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615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Don’t force the gospel on those who don’t  want it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6)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“Holy”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May refer to OT Sacrifice which only the priest could eat (Exo. 20:32; Lev. 2:3)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If you give it to a dog – means no more to him than garbage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Application is to the gospel and all things associated with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585885" y="698902"/>
            <a:ext cx="6145162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Be Gracious to Others as God is to Us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(7:6-11)</a:t>
            </a:r>
          </a:p>
        </p:txBody>
      </p:sp>
    </p:spTree>
    <p:extLst>
      <p:ext uri="{BB962C8B-B14F-4D97-AF65-F5344CB8AC3E}">
        <p14:creationId xmlns:p14="http://schemas.microsoft.com/office/powerpoint/2010/main" val="1399448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Don’t force the gospel on those who don’t  want it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“Holy”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“Dogs” / “Swine”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Those who have no interest in the gospel – indifferent – means nothing to them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Don’t understand the value of the gospel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Swine have no appreciation for pearls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Point: don’t force the gospel on those who don’t want it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Time could be spent on fertile soil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No one who enters this kingdom has been forced in!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585885" y="698902"/>
            <a:ext cx="6145162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Be Gracious to Others as God is to Us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(7:6-11)</a:t>
            </a:r>
          </a:p>
        </p:txBody>
      </p:sp>
    </p:spTree>
    <p:extLst>
      <p:ext uri="{BB962C8B-B14F-4D97-AF65-F5344CB8AC3E}">
        <p14:creationId xmlns:p14="http://schemas.microsoft.com/office/powerpoint/2010/main" val="276320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46681"/>
            <a:ext cx="79586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Don’t force the gospel on those who don’t  want it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6)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God graciously gives to us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(vv. 7-11)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 verses set in context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how to deal with others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Before: (v. 6)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After: (v. 12) – “therefore”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Several possible applications: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We ask and God gives (as a father to son) likewise we should be gracious to others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matters like verses 1-5, 6, God’s help is needed</a:t>
            </a:r>
          </a:p>
          <a:p>
            <a:pPr marL="1828800" lvl="3" indent="-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When at a lose to know whether one is  “dog” or “swine” .. Ask of God</a:t>
            </a:r>
          </a:p>
          <a:p>
            <a:pPr marL="1828800" lvl="3" indent="-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view of all that God demands in this kingdom – lest we get discouraged – ask and seek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585885" y="698902"/>
            <a:ext cx="6145162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Be Gracious to Others as God is to Us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(7:6-11)</a:t>
            </a:r>
          </a:p>
        </p:txBody>
      </p:sp>
    </p:spTree>
    <p:extLst>
      <p:ext uri="{BB962C8B-B14F-4D97-AF65-F5344CB8AC3E}">
        <p14:creationId xmlns:p14="http://schemas.microsoft.com/office/powerpoint/2010/main" val="1477521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Judge Hypocritically (7:1-5)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Be Gracious to Others as God is to Us (7:6-11)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 Treat Others the Way You Want to Be Treated (7:12)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44F8A-55D7-4BED-AC03-0087953C5F22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369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as they treat you or</a:t>
            </a:r>
            <a:r>
              <a:rPr kumimoji="0" lang="en-US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they deserve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Prov. 24:29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Compare Matt. 5:38-42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800" i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As you </a:t>
            </a:r>
            <a:r>
              <a:rPr lang="en-US" sz="2400" b="1" i="1" u="sng" dirty="0">
                <a:solidFill>
                  <a:prstClr val="black"/>
                </a:solidFill>
                <a:latin typeface="Calibri" panose="020F0502020204030204"/>
              </a:rPr>
              <a:t>want to </a:t>
            </a: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be treated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All know the principle well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Applying it – not done as well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Applies: neighbors, fellow workers, family, brethren, and enemies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Especially true in the kingdom as we teach (v. 6)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Kingdom citizens should be the kindest people on earth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Treat Other the Way You Want to be Treated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(7:12)</a:t>
            </a:r>
          </a:p>
        </p:txBody>
      </p:sp>
    </p:spTree>
    <p:extLst>
      <p:ext uri="{BB962C8B-B14F-4D97-AF65-F5344CB8AC3E}">
        <p14:creationId xmlns:p14="http://schemas.microsoft.com/office/powerpoint/2010/main" val="762350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Judge Hypocritically (7:1-5)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Be Gracious to Others as God is to Us (7:6-11)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 Treat Others the Way You Want to Be Treated (7:12)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44F8A-55D7-4BED-AC03-0087953C5F22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4B0D32-1C6C-480A-AD8C-B2F0AA11E22F}"/>
              </a:ext>
            </a:extLst>
          </p:cNvPr>
          <p:cNvSpPr/>
          <p:nvPr/>
        </p:nvSpPr>
        <p:spPr>
          <a:xfrm>
            <a:off x="609600" y="4247535"/>
            <a:ext cx="8121445" cy="21729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We Deal With Others By First Looking at Self:</a:t>
            </a:r>
          </a:p>
          <a:p>
            <a:pPr algn="ctr"/>
            <a:endParaRPr lang="en-US" dirty="0">
              <a:solidFill>
                <a:srgbClr val="002060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Own faults (v. 5)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How God is gracious to us (vv. 7-11)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How we want to be treated (v. 12)</a:t>
            </a:r>
          </a:p>
        </p:txBody>
      </p:sp>
    </p:spTree>
    <p:extLst>
      <p:ext uri="{BB962C8B-B14F-4D97-AF65-F5344CB8AC3E}">
        <p14:creationId xmlns:p14="http://schemas.microsoft.com/office/powerpoint/2010/main" val="126893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6360</TotalTime>
  <Words>1364</Words>
  <Application>Microsoft Office PowerPoint</Application>
  <PresentationFormat>On-screen Show (4:3)</PresentationFormat>
  <Paragraphs>205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Narrow</vt:lpstr>
      <vt:lpstr>Calibri Light</vt:lpstr>
      <vt:lpstr>Aldhabi</vt:lpstr>
      <vt:lpstr>Californian FB</vt:lpstr>
      <vt:lpstr>AR BERKLEY</vt:lpstr>
      <vt:lpstr>Calibri</vt:lpstr>
      <vt:lpstr>Abadi Extra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94</cp:revision>
  <dcterms:created xsi:type="dcterms:W3CDTF">2017-09-29T03:02:24Z</dcterms:created>
  <dcterms:modified xsi:type="dcterms:W3CDTF">2017-11-12T04:48:58Z</dcterms:modified>
</cp:coreProperties>
</file>