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handoutMasterIdLst>
    <p:handoutMasterId r:id="rId21"/>
  </p:handoutMasterIdLst>
  <p:sldIdLst>
    <p:sldId id="256" r:id="rId4"/>
    <p:sldId id="263" r:id="rId5"/>
    <p:sldId id="257" r:id="rId6"/>
    <p:sldId id="287" r:id="rId7"/>
    <p:sldId id="304" r:id="rId8"/>
    <p:sldId id="311" r:id="rId9"/>
    <p:sldId id="270" r:id="rId10"/>
    <p:sldId id="321" r:id="rId11"/>
    <p:sldId id="323" r:id="rId12"/>
    <p:sldId id="308" r:id="rId13"/>
    <p:sldId id="327" r:id="rId14"/>
    <p:sldId id="328" r:id="rId15"/>
    <p:sldId id="326" r:id="rId16"/>
    <p:sldId id="325" r:id="rId17"/>
    <p:sldId id="329" r:id="rId18"/>
    <p:sldId id="330" r:id="rId19"/>
    <p:sldId id="324" r:id="rId20"/>
  </p:sldIdLst>
  <p:sldSz cx="9144000" cy="6858000" type="screen4x3"/>
  <p:notesSz cx="7010400" cy="9296400"/>
  <p:embeddedFontLst>
    <p:embeddedFont>
      <p:font typeface="Calibri Light" panose="020F0302020204030204" pitchFamily="34" charset="0"/>
      <p:regular r:id="rId22"/>
      <p:italic r:id="rId23"/>
    </p:embeddedFont>
    <p:embeddedFont>
      <p:font typeface="AR BERKLEY" panose="02000000000000000000" pitchFamily="2" charset="0"/>
      <p:regular r:id="rId24"/>
    </p:embeddedFont>
    <p:embeddedFont>
      <p:font typeface="Abadi Extra Light" panose="020B0204020104020204" pitchFamily="3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ldhabi" panose="01000000000000000000" pitchFamily="2" charset="-78"/>
      <p:regular r:id="rId30"/>
    </p:embeddedFont>
    <p:embeddedFont>
      <p:font typeface="Californian FB" panose="0207040306080B030204" pitchFamily="18" charset="0"/>
      <p:regular r:id="rId31"/>
      <p:bold r:id="rId32"/>
      <p:italic r:id="rId33"/>
    </p:embeddedFont>
    <p:embeddedFont>
      <p:font typeface="Arial Narrow" panose="020B0606020202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152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CA5C8C-1B72-4A80-BB18-4671460F4B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517A15-006D-4CD3-B55F-50702B2C2D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1CAFBB8-39FF-47DD-9A20-A0BD0E31B48A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36C393-0581-4742-8B88-6178670B28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5549A-2308-4CE6-A174-995634A068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8E41DF-31FA-4A55-B5E1-D7569FDD3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570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4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28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96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63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41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06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53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5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95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12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27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8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628650" y="365126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628649" y="365126"/>
            <a:ext cx="8004074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628648" y="353044"/>
            <a:ext cx="1731094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347926" y="302793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BBD7A2-2B00-4A1C-8EA8-FCAF347C4968}"/>
              </a:ext>
            </a:extLst>
          </p:cNvPr>
          <p:cNvSpPr/>
          <p:nvPr/>
        </p:nvSpPr>
        <p:spPr>
          <a:xfrm>
            <a:off x="231058" y="2123767"/>
            <a:ext cx="8681884" cy="3706762"/>
          </a:xfrm>
          <a:prstGeom prst="roundRect">
            <a:avLst>
              <a:gd name="adj" fmla="val 12082"/>
            </a:avLst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Citizens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(5:1-16)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Righteousness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(5:17-48)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Sincere Devotion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(6:1-18)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Trusting God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(6:19-34)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Relating to Man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(7:1-12)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Entering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(7:13-27)</a:t>
            </a:r>
          </a:p>
        </p:txBody>
      </p:sp>
    </p:spTree>
    <p:extLst>
      <p:ext uri="{BB962C8B-B14F-4D97-AF65-F5344CB8AC3E}">
        <p14:creationId xmlns:p14="http://schemas.microsoft.com/office/powerpoint/2010/main" val="3066465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431124" y="0"/>
            <a:ext cx="37128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  <a:endParaRPr lang="en-US" sz="32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 BERKLEY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589844" y="1439333"/>
            <a:ext cx="7964312" cy="25853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The Message</a:t>
            </a:r>
          </a:p>
          <a:p>
            <a:pPr algn="ctr"/>
            <a:endParaRPr lang="en-US" sz="800" b="1" u="sng" dirty="0"/>
          </a:p>
          <a:p>
            <a:pPr algn="ctr"/>
            <a:r>
              <a:rPr lang="en-US" sz="3600" b="1" i="1" dirty="0">
                <a:solidFill>
                  <a:srgbClr val="002060"/>
                </a:solidFill>
              </a:rPr>
              <a:t>The Kingdom of God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Matt. 4:23 – preaching gospel of kingdom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“Kingdom” repeated throughout: (5:3, 10, 19, 20; 6:10; 33; 7:21)</a:t>
            </a:r>
          </a:p>
        </p:txBody>
      </p:sp>
    </p:spTree>
    <p:extLst>
      <p:ext uri="{BB962C8B-B14F-4D97-AF65-F5344CB8AC3E}">
        <p14:creationId xmlns:p14="http://schemas.microsoft.com/office/powerpoint/2010/main" val="884965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7A6AC4-305A-4523-9E6E-3CDE27BBCCD0}"/>
              </a:ext>
            </a:extLst>
          </p:cNvPr>
          <p:cNvSpPr/>
          <p:nvPr/>
        </p:nvSpPr>
        <p:spPr>
          <a:xfrm>
            <a:off x="347926" y="383804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D51BC7-2D1A-49D6-BEAE-B3C2DC6D9414}"/>
              </a:ext>
            </a:extLst>
          </p:cNvPr>
          <p:cNvSpPr txBox="1"/>
          <p:nvPr/>
        </p:nvSpPr>
        <p:spPr>
          <a:xfrm>
            <a:off x="237071" y="1609478"/>
            <a:ext cx="87037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Citizens of the Kingdom</a:t>
            </a:r>
            <a:r>
              <a:rPr lang="en-US" sz="2800" dirty="0">
                <a:solidFill>
                  <a:srgbClr val="002060"/>
                </a:solidFill>
              </a:rPr>
              <a:t> (5:2-16)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Characteristics [Beatitudes] (5:2-12)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Their influence on the world (5:13-16)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Righteousness of the Kingdom </a:t>
            </a:r>
            <a:r>
              <a:rPr lang="en-US" sz="2800" dirty="0">
                <a:solidFill>
                  <a:srgbClr val="002060"/>
                </a:solidFill>
              </a:rPr>
              <a:t>(5:17 - 7:12)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Harmonizes with the Old Testament (5:17-19)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Exceeds the righteousness of the Scribes &amp; Pharisee (5:20-48)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God (6)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man (7:1-12)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Exhortation to Enter the Kingdom </a:t>
            </a:r>
            <a:r>
              <a:rPr lang="en-US" sz="2800" dirty="0">
                <a:solidFill>
                  <a:srgbClr val="002060"/>
                </a:solidFill>
              </a:rPr>
              <a:t>(7:13-27)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Enter the narrow gate that leads to life (7:13-14)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Don’t let false prophets turn you aside (7:15-20)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Only the obedient enter the kingdom (7:21-27)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A15FE2-31A0-42D7-AB62-34782AF294C2}"/>
              </a:ext>
            </a:extLst>
          </p:cNvPr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85420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520250" y="420780"/>
            <a:ext cx="81035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Citizens 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5:1-16)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23110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The Influence of the Citizens on the World (5:13-16)</a:t>
            </a: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0610F33A-38CC-4977-BDD5-BB8193A30522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77671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1886012" y="214308"/>
            <a:ext cx="5371983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Righteousness</a:t>
            </a:r>
          </a:p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5:17-48)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(5:17-19)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(5:20-48)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CA6751FC-1647-4A4B-8195-3D212060CDDB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416851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2138486" y="214308"/>
            <a:ext cx="4867038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Sincere Devotion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6:1-18)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Giving to the Needy (vv. 1-4)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Prayer (vv. 5-15)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Fasting (vv. 16-18)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5E4B03D0-E0A1-46C8-9769-3574F12328E1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0979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2322030" y="214308"/>
            <a:ext cx="4499950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Trusting God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6:19-34)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474792-7301-49F5-85AB-76F434CC1936}"/>
              </a:ext>
            </a:extLst>
          </p:cNvPr>
          <p:cNvSpPr txBox="1"/>
          <p:nvPr/>
        </p:nvSpPr>
        <p:spPr>
          <a:xfrm>
            <a:off x="319548" y="2664541"/>
            <a:ext cx="8504903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Point: Total and Unlimited trust in God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Do not put your trust in earthly treasures (vv. 19-24)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Do not be filled with worry (vv. 25-34)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this kingdom, God expects us to not only put our faith in him, but let it show in how we live!</a:t>
            </a:r>
          </a:p>
        </p:txBody>
      </p:sp>
    </p:spTree>
    <p:extLst>
      <p:ext uri="{BB962C8B-B14F-4D97-AF65-F5344CB8AC3E}">
        <p14:creationId xmlns:p14="http://schemas.microsoft.com/office/powerpoint/2010/main" val="4067322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077218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Not in Earthly Things (vv. 19-24)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Do Not Worry (vv. 25-34)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3E5AA3-F3EF-4CBF-B497-DEBDC7DF0B4A}"/>
              </a:ext>
            </a:extLst>
          </p:cNvPr>
          <p:cNvSpPr/>
          <p:nvPr/>
        </p:nvSpPr>
        <p:spPr>
          <a:xfrm>
            <a:off x="2322030" y="214308"/>
            <a:ext cx="4499950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Trusting God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6:19-34)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903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584775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Not in Earthly Things (vv. 19-24)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3E5AA3-F3EF-4CBF-B497-DEBDC7DF0B4A}"/>
              </a:ext>
            </a:extLst>
          </p:cNvPr>
          <p:cNvSpPr/>
          <p:nvPr/>
        </p:nvSpPr>
        <p:spPr>
          <a:xfrm>
            <a:off x="2322030" y="214308"/>
            <a:ext cx="4499950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Trusting God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6:19-34)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83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79586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treasure is – heart is also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(vv. 19-21)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not make earthly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things the center and heart of your life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Things of the earth are perishable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Not saying not to plan of be concerned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Lay up treasure in heaven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Trust in God – Not in Earthly Things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(6:19-24)</a:t>
            </a:r>
          </a:p>
        </p:txBody>
      </p:sp>
    </p:spTree>
    <p:extLst>
      <p:ext uri="{BB962C8B-B14F-4D97-AF65-F5344CB8AC3E}">
        <p14:creationId xmlns:p14="http://schemas.microsoft.com/office/powerpoint/2010/main" val="2399146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79586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treasure is – heart is also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(vv. 19-21)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Single minded devotion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(vv. 22-23)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Eye is the source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light for the body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Single eye – healthy &amp; sound / evil eye – unhealthy &amp; defective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If good eye – whole body receives light / evil eye – whole body full of darkness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Point: Mind (eye of the heart) is not to be blurred or clouded with concern for material things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Trust in God – Not in Earthly Things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(6:19-24)</a:t>
            </a:r>
          </a:p>
        </p:txBody>
      </p:sp>
    </p:spTree>
    <p:extLst>
      <p:ext uri="{BB962C8B-B14F-4D97-AF65-F5344CB8AC3E}">
        <p14:creationId xmlns:p14="http://schemas.microsoft.com/office/powerpoint/2010/main" val="1272760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79586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treasure is – heart is also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(vv. 19-21)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Single minded devotion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(vv. 22-23)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Cannot serve two masters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(v.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24)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Can’t be a slave to two masters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Can’t think can be faithful in this kingdom &amp; devoted to material things!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Trust in God – Not in Earthly Things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(6:19-24)</a:t>
            </a:r>
          </a:p>
        </p:txBody>
      </p:sp>
    </p:spTree>
    <p:extLst>
      <p:ext uri="{BB962C8B-B14F-4D97-AF65-F5344CB8AC3E}">
        <p14:creationId xmlns:p14="http://schemas.microsoft.com/office/powerpoint/2010/main" val="2575580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077218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Not in Earthly Things (vv. 19-24)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Do Not Worry (vv. 25-34)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3E5AA3-F3EF-4CBF-B497-DEBDC7DF0B4A}"/>
              </a:ext>
            </a:extLst>
          </p:cNvPr>
          <p:cNvSpPr/>
          <p:nvPr/>
        </p:nvSpPr>
        <p:spPr>
          <a:xfrm>
            <a:off x="2322030" y="214308"/>
            <a:ext cx="4499950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Trusting God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6:19-34)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293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79586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Prohibition to worry</a:t>
            </a:r>
            <a:r>
              <a:rPr kumimoji="0" lang="en-US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(v. 25a)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“Therefore” – still on same theme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God –vs- material things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Those who goal is wealth &amp; those filled with worry – have the same problem! (Both = materialism)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“Worry” same word as “troubled” (Lk. 10:41)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Not condemning thoughtful planning &amp; preparation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Point is not seen until v. 33 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“Not – but” construction (parallel: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Jno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 6:27-28)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Rather than fret, fear &amp; worry – set your mind on serving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Trust in God – Do Not Worry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(6:25-34)</a:t>
            </a:r>
          </a:p>
        </p:txBody>
      </p:sp>
    </p:spTree>
    <p:extLst>
      <p:ext uri="{BB962C8B-B14F-4D97-AF65-F5344CB8AC3E}">
        <p14:creationId xmlns:p14="http://schemas.microsoft.com/office/powerpoint/2010/main" val="1557721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50" y="1766559"/>
            <a:ext cx="795866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Prohibition to worry</a:t>
            </a:r>
            <a:r>
              <a:rPr kumimoji="0" lang="en-US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(v. 25a)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0" u="none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The folly of worry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(vv. 25b-34)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Shows we don’t understand the value of things (vv. 25b-26)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Doesn’t do any good (vv. 27-29)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“Stature” – height or life span (v. 27)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God takes care of things beyond our capabilities (vv. 28-29)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Lacking in faith (vv. 30-32)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Enough trouble for each day (v. 34)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Trust in God – Do Not Worry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(6:25-34)</a:t>
            </a:r>
          </a:p>
        </p:txBody>
      </p:sp>
    </p:spTree>
    <p:extLst>
      <p:ext uri="{BB962C8B-B14F-4D97-AF65-F5344CB8AC3E}">
        <p14:creationId xmlns:p14="http://schemas.microsoft.com/office/powerpoint/2010/main" val="1660778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49" y="1766559"/>
            <a:ext cx="813346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Prohibition to worry</a:t>
            </a:r>
            <a:r>
              <a:rPr kumimoji="0" lang="en-US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(v. 25a)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0" u="none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The folly of worry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(vv. 25b-34)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Seek first the kingdom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(v. 33)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we are to do: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Seek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What we are to seek: </a:t>
            </a:r>
            <a:r>
              <a:rPr lang="en-US" sz="2400" i="1" dirty="0">
                <a:solidFill>
                  <a:srgbClr val="C00000"/>
                </a:solidFill>
                <a:latin typeface="Calibri" panose="020F0502020204030204"/>
              </a:rPr>
              <a:t>kingdom of God &amp; his righteousness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The place we are to give it: </a:t>
            </a:r>
            <a:r>
              <a:rPr lang="en-US" sz="2400" i="1" dirty="0">
                <a:solidFill>
                  <a:srgbClr val="C00000"/>
                </a:solidFill>
                <a:latin typeface="Calibri" panose="020F0502020204030204"/>
              </a:rPr>
              <a:t>first</a:t>
            </a:r>
            <a:endParaRPr lang="en-US" sz="2400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Trust in God – Do Not Worry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(6:25-34)</a:t>
            </a:r>
          </a:p>
        </p:txBody>
      </p:sp>
    </p:spTree>
    <p:extLst>
      <p:ext uri="{BB962C8B-B14F-4D97-AF65-F5344CB8AC3E}">
        <p14:creationId xmlns:p14="http://schemas.microsoft.com/office/powerpoint/2010/main" val="1960317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077218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Not in Earthly Things (vv. 19-24)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Trust in God – Do Not Worry (vv. 25-34)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3E5AA3-F3EF-4CBF-B497-DEBDC7DF0B4A}"/>
              </a:ext>
            </a:extLst>
          </p:cNvPr>
          <p:cNvSpPr/>
          <p:nvPr/>
        </p:nvSpPr>
        <p:spPr>
          <a:xfrm>
            <a:off x="2322030" y="214308"/>
            <a:ext cx="4499950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Trusting God</a:t>
            </a:r>
          </a:p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In the Kingdom</a:t>
            </a:r>
            <a:endParaRPr lang="en-US" sz="50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6:19-34)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5678</TotalTime>
  <Words>1009</Words>
  <Application>Microsoft Office PowerPoint</Application>
  <PresentationFormat>On-screen Show (4:3)</PresentationFormat>
  <Paragraphs>156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Calibri Light</vt:lpstr>
      <vt:lpstr>AR BERKLEY</vt:lpstr>
      <vt:lpstr>Arial</vt:lpstr>
      <vt:lpstr>Abadi Extra Light</vt:lpstr>
      <vt:lpstr>Calibri</vt:lpstr>
      <vt:lpstr>Aldhabi</vt:lpstr>
      <vt:lpstr>Californian FB</vt:lpstr>
      <vt:lpstr>Arial Narrow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76</cp:revision>
  <cp:lastPrinted>2017-10-22T03:28:19Z</cp:lastPrinted>
  <dcterms:created xsi:type="dcterms:W3CDTF">2017-09-29T03:02:24Z</dcterms:created>
  <dcterms:modified xsi:type="dcterms:W3CDTF">2017-10-22T03:28:53Z</dcterms:modified>
</cp:coreProperties>
</file>