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84" r:id="rId3"/>
  </p:sldMasterIdLst>
  <p:sldIdLst>
    <p:sldId id="256" r:id="rId4"/>
    <p:sldId id="263" r:id="rId5"/>
    <p:sldId id="257" r:id="rId6"/>
    <p:sldId id="287" r:id="rId7"/>
    <p:sldId id="304" r:id="rId8"/>
    <p:sldId id="270" r:id="rId9"/>
    <p:sldId id="311" r:id="rId10"/>
    <p:sldId id="305" r:id="rId11"/>
    <p:sldId id="308" r:id="rId12"/>
    <p:sldId id="312" r:id="rId13"/>
    <p:sldId id="313" r:id="rId14"/>
    <p:sldId id="314" r:id="rId15"/>
    <p:sldId id="306" r:id="rId16"/>
    <p:sldId id="309" r:id="rId17"/>
    <p:sldId id="315" r:id="rId18"/>
    <p:sldId id="316" r:id="rId19"/>
    <p:sldId id="317" r:id="rId20"/>
    <p:sldId id="318" r:id="rId21"/>
    <p:sldId id="319" r:id="rId22"/>
    <p:sldId id="307" r:id="rId23"/>
    <p:sldId id="310" r:id="rId24"/>
    <p:sldId id="320" r:id="rId25"/>
  </p:sldIdLst>
  <p:sldSz cx="9144000" cy="6858000" type="screen4x3"/>
  <p:notesSz cx="6858000" cy="9144000"/>
  <p:embeddedFontLst>
    <p:embeddedFont>
      <p:font typeface="Calibri Light" panose="020F0302020204030204" pitchFamily="34" charset="0"/>
      <p:regular r:id="rId26"/>
      <p:italic r:id="rId27"/>
    </p:embeddedFont>
    <p:embeddedFont>
      <p:font typeface="AR BERKLEY" panose="02000000000000000000" pitchFamily="2" charset="0"/>
      <p:regular r:id="rId28"/>
    </p:embeddedFont>
    <p:embeddedFont>
      <p:font typeface="Abadi Extra Light" panose="020B0204020104020204" pitchFamily="34" charset="0"/>
      <p:regular r:id="rId29"/>
    </p:embeddedFont>
    <p:embeddedFont>
      <p:font typeface="Calibri" panose="020F0502020204030204" pitchFamily="34" charset="0"/>
      <p:regular r:id="rId30"/>
      <p:bold r:id="rId31"/>
      <p:italic r:id="rId32"/>
      <p:boldItalic r:id="rId33"/>
    </p:embeddedFont>
    <p:embeddedFont>
      <p:font typeface="Aldhabi" panose="01000000000000000000" pitchFamily="2" charset="-78"/>
      <p:regular r:id="rId34"/>
    </p:embeddedFont>
    <p:embeddedFont>
      <p:font typeface="Californian FB" panose="0207040306080B030204" pitchFamily="18" charset="0"/>
      <p:regular r:id="rId35"/>
      <p:bold r:id="rId36"/>
      <p:italic r:id="rId37"/>
    </p:embeddedFont>
    <p:embeddedFont>
      <p:font typeface="Arial Narrow" panose="020B0606020202030204" pitchFamily="34" charset="0"/>
      <p:regular r:id="rId38"/>
      <p:bold r:id="rId39"/>
      <p:italic r:id="rId40"/>
      <p:boldItalic r:id="rId4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113" d="100"/>
          <a:sy n="113" d="100"/>
        </p:scale>
        <p:origin x="1524" y="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1.fntdata"/><Relationship Id="rId39" Type="http://schemas.openxmlformats.org/officeDocument/2006/relationships/font" Target="fonts/font14.fntdata"/><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font" Target="fonts/font9.fntdata"/><Relationship Id="rId42"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8.fntdata"/><Relationship Id="rId38" Type="http://schemas.openxmlformats.org/officeDocument/2006/relationships/font" Target="fonts/font13.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4.fntdata"/><Relationship Id="rId41"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6.fntdata"/><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10/21/2017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dirty="0"/>
          </a:p>
        </p:txBody>
      </p:sp>
    </p:spTree>
    <p:extLst>
      <p:ext uri="{BB962C8B-B14F-4D97-AF65-F5344CB8AC3E}">
        <p14:creationId xmlns:p14="http://schemas.microsoft.com/office/powerpoint/2010/main" val="2868642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10/21/2017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dirty="0"/>
          </a:p>
        </p:txBody>
      </p:sp>
    </p:spTree>
    <p:extLst>
      <p:ext uri="{BB962C8B-B14F-4D97-AF65-F5344CB8AC3E}">
        <p14:creationId xmlns:p14="http://schemas.microsoft.com/office/powerpoint/2010/main" val="26589282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19514A9-84D4-4FB1-908B-04E68570963E}" type="datetimeFigureOut">
              <a:rPr lang="en-US" smtClean="0"/>
              <a:t>10/21/2017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dirty="0"/>
          </a:p>
        </p:txBody>
      </p:sp>
    </p:spTree>
    <p:extLst>
      <p:ext uri="{BB962C8B-B14F-4D97-AF65-F5344CB8AC3E}">
        <p14:creationId xmlns:p14="http://schemas.microsoft.com/office/powerpoint/2010/main" val="41536962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9514A9-84D4-4FB1-908B-04E68570963E}" type="datetimeFigureOut">
              <a:rPr lang="en-US" smtClean="0"/>
              <a:t>10/21/2017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dirty="0"/>
          </a:p>
        </p:txBody>
      </p:sp>
    </p:spTree>
    <p:extLst>
      <p:ext uri="{BB962C8B-B14F-4D97-AF65-F5344CB8AC3E}">
        <p14:creationId xmlns:p14="http://schemas.microsoft.com/office/powerpoint/2010/main" val="6975636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9514A9-84D4-4FB1-908B-04E68570963E}" type="datetimeFigureOut">
              <a:rPr lang="en-US" smtClean="0"/>
              <a:t>10/21/2017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A980349-6B7F-4D7B-BB3A-EFF64FF1A17D}" type="slidenum">
              <a:rPr lang="en-US" smtClean="0"/>
              <a:t>‹#›</a:t>
            </a:fld>
            <a:endParaRPr lang="en-US" dirty="0"/>
          </a:p>
        </p:txBody>
      </p:sp>
    </p:spTree>
    <p:extLst>
      <p:ext uri="{BB962C8B-B14F-4D97-AF65-F5344CB8AC3E}">
        <p14:creationId xmlns:p14="http://schemas.microsoft.com/office/powerpoint/2010/main" val="18373416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9514A9-84D4-4FB1-908B-04E68570963E}" type="datetimeFigureOut">
              <a:rPr lang="en-US" smtClean="0"/>
              <a:t>10/21/2017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A980349-6B7F-4D7B-BB3A-EFF64FF1A17D}" type="slidenum">
              <a:rPr lang="en-US" smtClean="0"/>
              <a:t>‹#›</a:t>
            </a:fld>
            <a:endParaRPr lang="en-US" dirty="0"/>
          </a:p>
        </p:txBody>
      </p:sp>
    </p:spTree>
    <p:extLst>
      <p:ext uri="{BB962C8B-B14F-4D97-AF65-F5344CB8AC3E}">
        <p14:creationId xmlns:p14="http://schemas.microsoft.com/office/powerpoint/2010/main" val="41881069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9514A9-84D4-4FB1-908B-04E68570963E}" type="datetimeFigureOut">
              <a:rPr lang="en-US" smtClean="0"/>
              <a:t>10/21/2017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A980349-6B7F-4D7B-BB3A-EFF64FF1A17D}" type="slidenum">
              <a:rPr lang="en-US" smtClean="0"/>
              <a:t>‹#›</a:t>
            </a:fld>
            <a:endParaRPr lang="en-US" dirty="0"/>
          </a:p>
        </p:txBody>
      </p:sp>
    </p:spTree>
    <p:extLst>
      <p:ext uri="{BB962C8B-B14F-4D97-AF65-F5344CB8AC3E}">
        <p14:creationId xmlns:p14="http://schemas.microsoft.com/office/powerpoint/2010/main" val="28441536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19514A9-84D4-4FB1-908B-04E68570963E}" type="datetimeFigureOut">
              <a:rPr lang="en-US" smtClean="0"/>
              <a:t>10/21/2017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dirty="0"/>
          </a:p>
        </p:txBody>
      </p:sp>
    </p:spTree>
    <p:extLst>
      <p:ext uri="{BB962C8B-B14F-4D97-AF65-F5344CB8AC3E}">
        <p14:creationId xmlns:p14="http://schemas.microsoft.com/office/powerpoint/2010/main" val="13644585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19514A9-84D4-4FB1-908B-04E68570963E}" type="datetimeFigureOut">
              <a:rPr lang="en-US" smtClean="0"/>
              <a:t>10/21/2017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dirty="0"/>
          </a:p>
        </p:txBody>
      </p:sp>
    </p:spTree>
    <p:extLst>
      <p:ext uri="{BB962C8B-B14F-4D97-AF65-F5344CB8AC3E}">
        <p14:creationId xmlns:p14="http://schemas.microsoft.com/office/powerpoint/2010/main" val="17142953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10/21/2017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dirty="0"/>
          </a:p>
        </p:txBody>
      </p:sp>
    </p:spTree>
    <p:extLst>
      <p:ext uri="{BB962C8B-B14F-4D97-AF65-F5344CB8AC3E}">
        <p14:creationId xmlns:p14="http://schemas.microsoft.com/office/powerpoint/2010/main" val="23653121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10/21/2017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dirty="0"/>
          </a:p>
        </p:txBody>
      </p:sp>
    </p:spTree>
    <p:extLst>
      <p:ext uri="{BB962C8B-B14F-4D97-AF65-F5344CB8AC3E}">
        <p14:creationId xmlns:p14="http://schemas.microsoft.com/office/powerpoint/2010/main" val="18711279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10/21/2017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dirty="0"/>
          </a:p>
        </p:txBody>
      </p:sp>
    </p:spTree>
    <p:extLst>
      <p:ext uri="{BB962C8B-B14F-4D97-AF65-F5344CB8AC3E}">
        <p14:creationId xmlns:p14="http://schemas.microsoft.com/office/powerpoint/2010/main" val="1330093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10/21/2017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dirty="0"/>
          </a:p>
        </p:txBody>
      </p:sp>
    </p:spTree>
    <p:extLst>
      <p:ext uri="{BB962C8B-B14F-4D97-AF65-F5344CB8AC3E}">
        <p14:creationId xmlns:p14="http://schemas.microsoft.com/office/powerpoint/2010/main" val="25397612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19514A9-84D4-4FB1-908B-04E68570963E}" type="datetimeFigureOut">
              <a:rPr lang="en-US" smtClean="0"/>
              <a:t>10/21/2017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dirty="0"/>
          </a:p>
        </p:txBody>
      </p:sp>
    </p:spTree>
    <p:extLst>
      <p:ext uri="{BB962C8B-B14F-4D97-AF65-F5344CB8AC3E}">
        <p14:creationId xmlns:p14="http://schemas.microsoft.com/office/powerpoint/2010/main" val="4630271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9514A9-84D4-4FB1-908B-04E68570963E}" type="datetimeFigureOut">
              <a:rPr lang="en-US" smtClean="0"/>
              <a:t>10/21/2017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dirty="0"/>
          </a:p>
        </p:txBody>
      </p:sp>
    </p:spTree>
    <p:extLst>
      <p:ext uri="{BB962C8B-B14F-4D97-AF65-F5344CB8AC3E}">
        <p14:creationId xmlns:p14="http://schemas.microsoft.com/office/powerpoint/2010/main" val="9804916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9514A9-84D4-4FB1-908B-04E68570963E}" type="datetimeFigureOut">
              <a:rPr lang="en-US" smtClean="0"/>
              <a:t>10/21/2017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A980349-6B7F-4D7B-BB3A-EFF64FF1A17D}" type="slidenum">
              <a:rPr lang="en-US" smtClean="0"/>
              <a:t>‹#›</a:t>
            </a:fld>
            <a:endParaRPr lang="en-US" dirty="0"/>
          </a:p>
        </p:txBody>
      </p:sp>
    </p:spTree>
    <p:extLst>
      <p:ext uri="{BB962C8B-B14F-4D97-AF65-F5344CB8AC3E}">
        <p14:creationId xmlns:p14="http://schemas.microsoft.com/office/powerpoint/2010/main" val="22286286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9514A9-84D4-4FB1-908B-04E68570963E}" type="datetimeFigureOut">
              <a:rPr lang="en-US" smtClean="0"/>
              <a:t>10/21/2017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A980349-6B7F-4D7B-BB3A-EFF64FF1A17D}" type="slidenum">
              <a:rPr lang="en-US" smtClean="0"/>
              <a:t>‹#›</a:t>
            </a:fld>
            <a:endParaRPr lang="en-US" dirty="0"/>
          </a:p>
        </p:txBody>
      </p:sp>
    </p:spTree>
    <p:extLst>
      <p:ext uri="{BB962C8B-B14F-4D97-AF65-F5344CB8AC3E}">
        <p14:creationId xmlns:p14="http://schemas.microsoft.com/office/powerpoint/2010/main" val="8381316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9514A9-84D4-4FB1-908B-04E68570963E}" type="datetimeFigureOut">
              <a:rPr lang="en-US" smtClean="0"/>
              <a:t>10/21/2017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A980349-6B7F-4D7B-BB3A-EFF64FF1A17D}" type="slidenum">
              <a:rPr lang="en-US" smtClean="0"/>
              <a:t>‹#›</a:t>
            </a:fld>
            <a:endParaRPr lang="en-US" dirty="0"/>
          </a:p>
        </p:txBody>
      </p:sp>
    </p:spTree>
    <p:extLst>
      <p:ext uri="{BB962C8B-B14F-4D97-AF65-F5344CB8AC3E}">
        <p14:creationId xmlns:p14="http://schemas.microsoft.com/office/powerpoint/2010/main" val="19015635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19514A9-84D4-4FB1-908B-04E68570963E}" type="datetimeFigureOut">
              <a:rPr lang="en-US" smtClean="0"/>
              <a:t>10/21/2017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dirty="0"/>
          </a:p>
        </p:txBody>
      </p:sp>
    </p:spTree>
    <p:extLst>
      <p:ext uri="{BB962C8B-B14F-4D97-AF65-F5344CB8AC3E}">
        <p14:creationId xmlns:p14="http://schemas.microsoft.com/office/powerpoint/2010/main" val="35981412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19514A9-84D4-4FB1-908B-04E68570963E}" type="datetimeFigureOut">
              <a:rPr lang="en-US" smtClean="0"/>
              <a:t>10/21/2017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dirty="0"/>
          </a:p>
        </p:txBody>
      </p:sp>
    </p:spTree>
    <p:extLst>
      <p:ext uri="{BB962C8B-B14F-4D97-AF65-F5344CB8AC3E}">
        <p14:creationId xmlns:p14="http://schemas.microsoft.com/office/powerpoint/2010/main" val="41152814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10/21/2017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dirty="0"/>
          </a:p>
        </p:txBody>
      </p:sp>
    </p:spTree>
    <p:extLst>
      <p:ext uri="{BB962C8B-B14F-4D97-AF65-F5344CB8AC3E}">
        <p14:creationId xmlns:p14="http://schemas.microsoft.com/office/powerpoint/2010/main" val="14787802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10/21/2017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dirty="0"/>
          </a:p>
        </p:txBody>
      </p:sp>
    </p:spTree>
    <p:extLst>
      <p:ext uri="{BB962C8B-B14F-4D97-AF65-F5344CB8AC3E}">
        <p14:creationId xmlns:p14="http://schemas.microsoft.com/office/powerpoint/2010/main" val="15034883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10/21/2017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dirty="0"/>
          </a:p>
        </p:txBody>
      </p:sp>
    </p:spTree>
    <p:extLst>
      <p:ext uri="{BB962C8B-B14F-4D97-AF65-F5344CB8AC3E}">
        <p14:creationId xmlns:p14="http://schemas.microsoft.com/office/powerpoint/2010/main" val="24738496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10/21/2017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dirty="0"/>
          </a:p>
        </p:txBody>
      </p:sp>
    </p:spTree>
    <p:extLst>
      <p:ext uri="{BB962C8B-B14F-4D97-AF65-F5344CB8AC3E}">
        <p14:creationId xmlns:p14="http://schemas.microsoft.com/office/powerpoint/2010/main" val="23565835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19514A9-84D4-4FB1-908B-04E68570963E}" type="datetimeFigureOut">
              <a:rPr lang="en-US" smtClean="0"/>
              <a:t>10/21/2017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dirty="0"/>
          </a:p>
        </p:txBody>
      </p:sp>
    </p:spTree>
    <p:extLst>
      <p:ext uri="{BB962C8B-B14F-4D97-AF65-F5344CB8AC3E}">
        <p14:creationId xmlns:p14="http://schemas.microsoft.com/office/powerpoint/2010/main" val="25227101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9514A9-84D4-4FB1-908B-04E68570963E}" type="datetimeFigureOut">
              <a:rPr lang="en-US" smtClean="0"/>
              <a:t>10/21/2017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dirty="0"/>
          </a:p>
        </p:txBody>
      </p:sp>
    </p:spTree>
    <p:extLst>
      <p:ext uri="{BB962C8B-B14F-4D97-AF65-F5344CB8AC3E}">
        <p14:creationId xmlns:p14="http://schemas.microsoft.com/office/powerpoint/2010/main" val="33098331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9514A9-84D4-4FB1-908B-04E68570963E}" type="datetimeFigureOut">
              <a:rPr lang="en-US" smtClean="0"/>
              <a:t>10/21/2017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A980349-6B7F-4D7B-BB3A-EFF64FF1A17D}" type="slidenum">
              <a:rPr lang="en-US" smtClean="0"/>
              <a:t>‹#›</a:t>
            </a:fld>
            <a:endParaRPr lang="en-US" dirty="0"/>
          </a:p>
        </p:txBody>
      </p:sp>
    </p:spTree>
    <p:extLst>
      <p:ext uri="{BB962C8B-B14F-4D97-AF65-F5344CB8AC3E}">
        <p14:creationId xmlns:p14="http://schemas.microsoft.com/office/powerpoint/2010/main" val="17776284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9514A9-84D4-4FB1-908B-04E68570963E}" type="datetimeFigureOut">
              <a:rPr lang="en-US" smtClean="0"/>
              <a:t>10/21/2017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A980349-6B7F-4D7B-BB3A-EFF64FF1A17D}" type="slidenum">
              <a:rPr lang="en-US" smtClean="0"/>
              <a:t>‹#›</a:t>
            </a:fld>
            <a:endParaRPr lang="en-US" dirty="0"/>
          </a:p>
        </p:txBody>
      </p:sp>
    </p:spTree>
    <p:extLst>
      <p:ext uri="{BB962C8B-B14F-4D97-AF65-F5344CB8AC3E}">
        <p14:creationId xmlns:p14="http://schemas.microsoft.com/office/powerpoint/2010/main" val="35439242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9514A9-84D4-4FB1-908B-04E68570963E}" type="datetimeFigureOut">
              <a:rPr lang="en-US" smtClean="0"/>
              <a:t>10/21/2017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A980349-6B7F-4D7B-BB3A-EFF64FF1A17D}" type="slidenum">
              <a:rPr lang="en-US" smtClean="0"/>
              <a:t>‹#›</a:t>
            </a:fld>
            <a:endParaRPr lang="en-US" dirty="0"/>
          </a:p>
        </p:txBody>
      </p:sp>
    </p:spTree>
    <p:extLst>
      <p:ext uri="{BB962C8B-B14F-4D97-AF65-F5344CB8AC3E}">
        <p14:creationId xmlns:p14="http://schemas.microsoft.com/office/powerpoint/2010/main" val="34859544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19514A9-84D4-4FB1-908B-04E68570963E}" type="datetimeFigureOut">
              <a:rPr lang="en-US" smtClean="0"/>
              <a:t>10/21/2017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dirty="0"/>
          </a:p>
        </p:txBody>
      </p:sp>
    </p:spTree>
    <p:extLst>
      <p:ext uri="{BB962C8B-B14F-4D97-AF65-F5344CB8AC3E}">
        <p14:creationId xmlns:p14="http://schemas.microsoft.com/office/powerpoint/2010/main" val="23612808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19514A9-84D4-4FB1-908B-04E68570963E}" type="datetimeFigureOut">
              <a:rPr lang="en-US" smtClean="0"/>
              <a:t>10/21/2017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dirty="0"/>
          </a:p>
        </p:txBody>
      </p:sp>
    </p:spTree>
    <p:extLst>
      <p:ext uri="{BB962C8B-B14F-4D97-AF65-F5344CB8AC3E}">
        <p14:creationId xmlns:p14="http://schemas.microsoft.com/office/powerpoint/2010/main" val="22281581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10/21/2017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dirty="0"/>
          </a:p>
        </p:txBody>
      </p:sp>
    </p:spTree>
    <p:extLst>
      <p:ext uri="{BB962C8B-B14F-4D97-AF65-F5344CB8AC3E}">
        <p14:creationId xmlns:p14="http://schemas.microsoft.com/office/powerpoint/2010/main" val="24476688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10/21/2017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dirty="0"/>
          </a:p>
        </p:txBody>
      </p:sp>
    </p:spTree>
    <p:extLst>
      <p:ext uri="{BB962C8B-B14F-4D97-AF65-F5344CB8AC3E}">
        <p14:creationId xmlns:p14="http://schemas.microsoft.com/office/powerpoint/2010/main" val="30934012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9514A9-84D4-4FB1-908B-04E68570963E}" type="datetimeFigureOut">
              <a:rPr lang="en-US" smtClean="0"/>
              <a:t>10/21/2017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980349-6B7F-4D7B-BB3A-EFF64FF1A17D}" type="slidenum">
              <a:rPr lang="en-US" smtClean="0"/>
              <a:t>‹#›</a:t>
            </a:fld>
            <a:endParaRPr lang="en-US" dirty="0"/>
          </a:p>
        </p:txBody>
      </p:sp>
      <p:pic>
        <p:nvPicPr>
          <p:cNvPr id="1026" name="Picture 2" descr="Image result for mountain in galilee">
            <a:extLst>
              <a:ext uri="{FF2B5EF4-FFF2-40B4-BE49-F238E27FC236}">
                <a16:creationId xmlns:a16="http://schemas.microsoft.com/office/drawing/2014/main" id="{6416086E-1E13-4587-A2D1-526A8B525A52}"/>
              </a:ext>
            </a:extLst>
          </p:cNvPr>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l="6013" r="6013"/>
          <a:stretch/>
        </p:blipFill>
        <p:spPr bwMode="auto">
          <a:xfrm>
            <a:off x="0" y="0"/>
            <a:ext cx="9144000" cy="6916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0810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9514A9-84D4-4FB1-908B-04E68570963E}" type="datetimeFigureOut">
              <a:rPr lang="en-US" smtClean="0"/>
              <a:t>10/21/2017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980349-6B7F-4D7B-BB3A-EFF64FF1A17D}" type="slidenum">
              <a:rPr lang="en-US" smtClean="0"/>
              <a:t>‹#›</a:t>
            </a:fld>
            <a:endParaRPr lang="en-US" dirty="0"/>
          </a:p>
        </p:txBody>
      </p:sp>
      <p:pic>
        <p:nvPicPr>
          <p:cNvPr id="1026" name="Picture 2" descr="Image result for mountain in galilee">
            <a:extLst>
              <a:ext uri="{FF2B5EF4-FFF2-40B4-BE49-F238E27FC236}">
                <a16:creationId xmlns:a16="http://schemas.microsoft.com/office/drawing/2014/main" id="{6416086E-1E13-4587-A2D1-526A8B525A52}"/>
              </a:ext>
            </a:extLst>
          </p:cNvPr>
          <p:cNvPicPr>
            <a:picLocks noChangeAspect="1" noChangeArrowheads="1"/>
          </p:cNvPicPr>
          <p:nvPr userDrawn="1"/>
        </p:nvPicPr>
        <p:blipFill rotWithShape="1">
          <a:blip r:embed="rId13">
            <a:lum bright="70000" contrast="-70000"/>
            <a:extLst>
              <a:ext uri="{28A0092B-C50C-407E-A947-70E740481C1C}">
                <a14:useLocalDpi xmlns:a14="http://schemas.microsoft.com/office/drawing/2010/main" val="0"/>
              </a:ext>
            </a:extLst>
          </a:blip>
          <a:srcRect l="6013" r="6013"/>
          <a:stretch/>
        </p:blipFill>
        <p:spPr bwMode="auto">
          <a:xfrm>
            <a:off x="0" y="0"/>
            <a:ext cx="9144000" cy="6916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77937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9514A9-84D4-4FB1-908B-04E68570963E}" type="datetimeFigureOut">
              <a:rPr lang="en-US" smtClean="0"/>
              <a:t>10/21/2017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980349-6B7F-4D7B-BB3A-EFF64FF1A17D}" type="slidenum">
              <a:rPr lang="en-US" smtClean="0"/>
              <a:t>‹#›</a:t>
            </a:fld>
            <a:endParaRPr lang="en-US" dirty="0"/>
          </a:p>
        </p:txBody>
      </p:sp>
      <p:cxnSp>
        <p:nvCxnSpPr>
          <p:cNvPr id="8" name="Straight Arrow Connector 7">
            <a:extLst>
              <a:ext uri="{FF2B5EF4-FFF2-40B4-BE49-F238E27FC236}">
                <a16:creationId xmlns:a16="http://schemas.microsoft.com/office/drawing/2014/main" id="{083A7523-CFB5-4E5A-9F7B-9A4163E0AD11}"/>
              </a:ext>
            </a:extLst>
          </p:cNvPr>
          <p:cNvCxnSpPr/>
          <p:nvPr userDrawn="1"/>
        </p:nvCxnSpPr>
        <p:spPr>
          <a:xfrm>
            <a:off x="628650" y="365126"/>
            <a:ext cx="0" cy="5811837"/>
          </a:xfrm>
          <a:prstGeom prst="straightConnector1">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6BD1D23F-B745-47A7-BE74-8AED7AA2357F}"/>
              </a:ext>
            </a:extLst>
          </p:cNvPr>
          <p:cNvCxnSpPr/>
          <p:nvPr userDrawn="1"/>
        </p:nvCxnSpPr>
        <p:spPr>
          <a:xfrm>
            <a:off x="628649" y="365126"/>
            <a:ext cx="8004074" cy="0"/>
          </a:xfrm>
          <a:prstGeom prst="straightConnector1">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pic>
        <p:nvPicPr>
          <p:cNvPr id="1026" name="Picture 2" descr="Image result for mountain in galilee">
            <a:extLst>
              <a:ext uri="{FF2B5EF4-FFF2-40B4-BE49-F238E27FC236}">
                <a16:creationId xmlns:a16="http://schemas.microsoft.com/office/drawing/2014/main" id="{6416086E-1E13-4587-A2D1-526A8B525A52}"/>
              </a:ext>
            </a:extLst>
          </p:cNvPr>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l="6013" r="6013"/>
          <a:stretch/>
        </p:blipFill>
        <p:spPr bwMode="auto">
          <a:xfrm>
            <a:off x="628648" y="353044"/>
            <a:ext cx="1731094" cy="1309426"/>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52341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C539A14-79BD-47D1-86F8-BD505189233B}"/>
              </a:ext>
            </a:extLst>
          </p:cNvPr>
          <p:cNvSpPr/>
          <p:nvPr/>
        </p:nvSpPr>
        <p:spPr>
          <a:xfrm>
            <a:off x="347926" y="302793"/>
            <a:ext cx="8448147" cy="1246495"/>
          </a:xfrm>
          <a:prstGeom prst="rect">
            <a:avLst/>
          </a:prstGeom>
          <a:noFill/>
        </p:spPr>
        <p:txBody>
          <a:bodyPr wrap="none" lIns="91440" tIns="45720" rIns="91440" bIns="45720">
            <a:spAutoFit/>
          </a:bodyPr>
          <a:lstStyle/>
          <a:p>
            <a:pPr algn="ctr"/>
            <a:r>
              <a:rPr lang="en-US" sz="7500" b="0" cap="none" spc="0" dirty="0">
                <a:ln w="0"/>
                <a:solidFill>
                  <a:srgbClr val="002060"/>
                </a:solidFill>
                <a:effectLst>
                  <a:reflection blurRad="6350" stA="53000" endA="300" endPos="35500" dir="5400000" sy="-90000" algn="bl" rotWithShape="0"/>
                </a:effectLst>
                <a:latin typeface="AR BERKLEY" panose="02000000000000000000" pitchFamily="2" charset="0"/>
              </a:rPr>
              <a:t>Sermon on the Mount</a:t>
            </a:r>
          </a:p>
        </p:txBody>
      </p:sp>
      <p:sp>
        <p:nvSpPr>
          <p:cNvPr id="7" name="Rectangle: Rounded Corners 6">
            <a:extLst>
              <a:ext uri="{FF2B5EF4-FFF2-40B4-BE49-F238E27FC236}">
                <a16:creationId xmlns:a16="http://schemas.microsoft.com/office/drawing/2014/main" id="{CABBD7A2-2B00-4A1C-8EA8-FCAF347C4968}"/>
              </a:ext>
            </a:extLst>
          </p:cNvPr>
          <p:cNvSpPr/>
          <p:nvPr/>
        </p:nvSpPr>
        <p:spPr>
          <a:xfrm>
            <a:off x="231058" y="2123767"/>
            <a:ext cx="8681884" cy="3706762"/>
          </a:xfrm>
          <a:prstGeom prst="roundRect">
            <a:avLst>
              <a:gd name="adj" fmla="val 12082"/>
            </a:avLst>
          </a:prstGeom>
          <a:solidFill>
            <a:srgbClr val="002060"/>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buFont typeface="+mj-lt"/>
              <a:buAutoNum type="arabicPeriod"/>
            </a:pPr>
            <a:r>
              <a:rPr lang="en-US" sz="3200" dirty="0">
                <a:latin typeface="Abadi Extra Light" panose="020B0204020104020204" pitchFamily="34" charset="0"/>
              </a:rPr>
              <a:t>The Citizens of the Kingdom </a:t>
            </a:r>
            <a:r>
              <a:rPr lang="en-US" sz="3200" dirty="0">
                <a:solidFill>
                  <a:srgbClr val="FFFF00"/>
                </a:solidFill>
                <a:latin typeface="Abadi Extra Light" panose="020B0204020104020204" pitchFamily="34" charset="0"/>
              </a:rPr>
              <a:t>(5:1-16)</a:t>
            </a:r>
          </a:p>
          <a:p>
            <a:pPr marL="514350" indent="-514350">
              <a:buFont typeface="+mj-lt"/>
              <a:buAutoNum type="arabicPeriod"/>
            </a:pPr>
            <a:r>
              <a:rPr lang="en-US" sz="3200" dirty="0">
                <a:latin typeface="Abadi Extra Light" panose="020B0204020104020204" pitchFamily="34" charset="0"/>
              </a:rPr>
              <a:t>The Righteousness of the Kingdom </a:t>
            </a:r>
            <a:r>
              <a:rPr lang="en-US" sz="3200" dirty="0">
                <a:solidFill>
                  <a:srgbClr val="FFFF00"/>
                </a:solidFill>
                <a:latin typeface="Abadi Extra Light" panose="020B0204020104020204" pitchFamily="34" charset="0"/>
              </a:rPr>
              <a:t>(5:17-48)</a:t>
            </a:r>
          </a:p>
          <a:p>
            <a:pPr marL="514350" indent="-514350">
              <a:buFont typeface="+mj-lt"/>
              <a:buAutoNum type="arabicPeriod"/>
            </a:pPr>
            <a:r>
              <a:rPr lang="en-US" sz="3200" dirty="0">
                <a:latin typeface="Abadi Extra Light" panose="020B0204020104020204" pitchFamily="34" charset="0"/>
              </a:rPr>
              <a:t>Sincere Devotion in the Kingdom </a:t>
            </a:r>
            <a:r>
              <a:rPr lang="en-US" sz="3200" dirty="0">
                <a:solidFill>
                  <a:srgbClr val="FFFF00"/>
                </a:solidFill>
                <a:latin typeface="Abadi Extra Light" panose="020B0204020104020204" pitchFamily="34" charset="0"/>
              </a:rPr>
              <a:t>(6:1-18)</a:t>
            </a:r>
          </a:p>
          <a:p>
            <a:pPr marL="514350" indent="-514350">
              <a:buFont typeface="+mj-lt"/>
              <a:buAutoNum type="arabicPeriod"/>
            </a:pPr>
            <a:r>
              <a:rPr lang="en-US" sz="3200" dirty="0">
                <a:latin typeface="Abadi Extra Light" panose="020B0204020104020204" pitchFamily="34" charset="0"/>
              </a:rPr>
              <a:t>Trusting God in the Kingdom </a:t>
            </a:r>
            <a:r>
              <a:rPr lang="en-US" sz="3200" dirty="0">
                <a:solidFill>
                  <a:srgbClr val="FFFF00"/>
                </a:solidFill>
                <a:latin typeface="Abadi Extra Light" panose="020B0204020104020204" pitchFamily="34" charset="0"/>
              </a:rPr>
              <a:t>(6:19-34)</a:t>
            </a:r>
          </a:p>
          <a:p>
            <a:pPr marL="514350" indent="-514350">
              <a:buFont typeface="+mj-lt"/>
              <a:buAutoNum type="arabicPeriod"/>
            </a:pPr>
            <a:r>
              <a:rPr lang="en-US" sz="3200" dirty="0">
                <a:latin typeface="Abadi Extra Light" panose="020B0204020104020204" pitchFamily="34" charset="0"/>
              </a:rPr>
              <a:t>Relating to Man in the Kingdom </a:t>
            </a:r>
            <a:r>
              <a:rPr lang="en-US" sz="3200" dirty="0">
                <a:solidFill>
                  <a:srgbClr val="FFFF00"/>
                </a:solidFill>
                <a:latin typeface="Abadi Extra Light" panose="020B0204020104020204" pitchFamily="34" charset="0"/>
              </a:rPr>
              <a:t>(7:1-12)</a:t>
            </a:r>
          </a:p>
          <a:p>
            <a:pPr marL="514350" indent="-514350">
              <a:buFont typeface="+mj-lt"/>
              <a:buAutoNum type="arabicPeriod"/>
            </a:pPr>
            <a:r>
              <a:rPr lang="en-US" sz="3200" dirty="0">
                <a:latin typeface="Abadi Extra Light" panose="020B0204020104020204" pitchFamily="34" charset="0"/>
              </a:rPr>
              <a:t>Entering the Kingdom </a:t>
            </a:r>
            <a:r>
              <a:rPr lang="en-US" sz="3200" dirty="0">
                <a:solidFill>
                  <a:srgbClr val="FFFF00"/>
                </a:solidFill>
                <a:latin typeface="Abadi Extra Light" panose="020B0204020104020204" pitchFamily="34" charset="0"/>
              </a:rPr>
              <a:t>(7:13-27)</a:t>
            </a:r>
          </a:p>
        </p:txBody>
      </p:sp>
    </p:spTree>
    <p:extLst>
      <p:ext uri="{BB962C8B-B14F-4D97-AF65-F5344CB8AC3E}">
        <p14:creationId xmlns:p14="http://schemas.microsoft.com/office/powerpoint/2010/main" val="30664659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C539A14-79BD-47D1-86F8-BD505189233B}"/>
              </a:ext>
            </a:extLst>
          </p:cNvPr>
          <p:cNvSpPr/>
          <p:nvPr/>
        </p:nvSpPr>
        <p:spPr>
          <a:xfrm>
            <a:off x="5431124" y="0"/>
            <a:ext cx="3712875" cy="1077218"/>
          </a:xfrm>
          <a:prstGeom prst="rect">
            <a:avLst/>
          </a:prstGeom>
          <a:noFill/>
        </p:spPr>
        <p:txBody>
          <a:bodyPr wrap="none" lIns="91440" tIns="45720" rIns="91440" bIns="45720">
            <a:spAutoFit/>
          </a:bodyPr>
          <a:lstStyle/>
          <a:p>
            <a:pPr algn="ctr"/>
            <a:r>
              <a:rPr lang="en-US" sz="3200" b="0" cap="none" spc="0" dirty="0">
                <a:ln w="0"/>
                <a:solidFill>
                  <a:srgbClr val="002060"/>
                </a:solidFill>
                <a:effectLst>
                  <a:reflection blurRad="6350" stA="53000" endA="300" endPos="35500" dir="5400000" sy="-90000" algn="bl" rotWithShape="0"/>
                </a:effectLst>
                <a:latin typeface="AR BERKLEY" panose="02000000000000000000" pitchFamily="2" charset="0"/>
              </a:rPr>
              <a:t>Sermon on the Mount</a:t>
            </a:r>
          </a:p>
          <a:p>
            <a:pPr algn="ctr"/>
            <a:r>
              <a:rPr lang="en-US" sz="3200" dirty="0">
                <a:ln w="0"/>
                <a:solidFill>
                  <a:srgbClr val="002060"/>
                </a:solidFill>
                <a:effectLst>
                  <a:reflection blurRad="6350" stA="53000" endA="300" endPos="35500" dir="5400000" sy="-90000" algn="bl" rotWithShape="0"/>
                </a:effectLst>
                <a:latin typeface="AR BERKLEY" panose="02000000000000000000" pitchFamily="2" charset="0"/>
              </a:rPr>
              <a:t>Matthew 5-7</a:t>
            </a:r>
            <a:endParaRPr lang="en-US" sz="3200" b="0" cap="none" spc="0" dirty="0">
              <a:ln w="0"/>
              <a:solidFill>
                <a:srgbClr val="002060"/>
              </a:solidFill>
              <a:effectLst>
                <a:reflection blurRad="6350" stA="53000" endA="300" endPos="35500" dir="5400000" sy="-90000" algn="bl" rotWithShape="0"/>
              </a:effectLst>
              <a:latin typeface="AR BERKLEY" panose="02000000000000000000" pitchFamily="2" charset="0"/>
            </a:endParaRPr>
          </a:p>
        </p:txBody>
      </p:sp>
      <p:sp>
        <p:nvSpPr>
          <p:cNvPr id="2" name="TextBox 1">
            <a:extLst>
              <a:ext uri="{FF2B5EF4-FFF2-40B4-BE49-F238E27FC236}">
                <a16:creationId xmlns:a16="http://schemas.microsoft.com/office/drawing/2014/main" id="{2222A78C-0981-4CA8-AB04-FDABD82E2877}"/>
              </a:ext>
            </a:extLst>
          </p:cNvPr>
          <p:cNvSpPr txBox="1"/>
          <p:nvPr/>
        </p:nvSpPr>
        <p:spPr>
          <a:xfrm>
            <a:off x="589844" y="1439333"/>
            <a:ext cx="7964312" cy="2585323"/>
          </a:xfrm>
          <a:prstGeom prst="rect">
            <a:avLst/>
          </a:prstGeom>
          <a:solidFill>
            <a:schemeClr val="accent1">
              <a:lumMod val="40000"/>
              <a:lumOff val="60000"/>
            </a:schemeClr>
          </a:solidFill>
        </p:spPr>
        <p:txBody>
          <a:bodyPr wrap="square" rtlCol="0">
            <a:spAutoFit/>
          </a:bodyPr>
          <a:lstStyle/>
          <a:p>
            <a:pPr algn="ctr"/>
            <a:r>
              <a:rPr lang="en-US" sz="2400" b="1" u="sng" dirty="0"/>
              <a:t>The Message</a:t>
            </a:r>
          </a:p>
          <a:p>
            <a:pPr algn="ctr"/>
            <a:endParaRPr lang="en-US" sz="800" b="1" u="sng" dirty="0"/>
          </a:p>
          <a:p>
            <a:pPr algn="ctr"/>
            <a:r>
              <a:rPr lang="en-US" sz="3600" b="1" i="1" dirty="0">
                <a:solidFill>
                  <a:srgbClr val="002060"/>
                </a:solidFill>
              </a:rPr>
              <a:t>The Kingdom of God</a:t>
            </a:r>
          </a:p>
          <a:p>
            <a:pPr marL="342900" indent="-342900">
              <a:buFont typeface="Arial" panose="020B0604020202020204" pitchFamily="34" charset="0"/>
              <a:buChar char="•"/>
            </a:pPr>
            <a:endParaRPr lang="en-US" sz="1400" i="1" dirty="0"/>
          </a:p>
          <a:p>
            <a:pPr marL="342900" indent="-342900">
              <a:buFont typeface="Arial" panose="020B0604020202020204" pitchFamily="34" charset="0"/>
              <a:buChar char="•"/>
            </a:pPr>
            <a:r>
              <a:rPr lang="en-US" sz="2400" i="1" dirty="0"/>
              <a:t>Matt. 4:23 – preaching gospel of kingdom</a:t>
            </a:r>
          </a:p>
          <a:p>
            <a:pPr marL="342900" indent="-342900">
              <a:buFont typeface="Arial" panose="020B0604020202020204" pitchFamily="34" charset="0"/>
              <a:buChar char="•"/>
            </a:pPr>
            <a:endParaRPr lang="en-US" sz="800" i="1" dirty="0"/>
          </a:p>
          <a:p>
            <a:pPr marL="342900" indent="-342900">
              <a:buFont typeface="Arial" panose="020B0604020202020204" pitchFamily="34" charset="0"/>
              <a:buChar char="•"/>
            </a:pPr>
            <a:r>
              <a:rPr lang="en-US" sz="2400" i="1" dirty="0"/>
              <a:t>“Kingdom” repeated throughout: (5:3, 10, 19, 20; 6:10; 33; 7:21)</a:t>
            </a:r>
          </a:p>
        </p:txBody>
      </p:sp>
    </p:spTree>
    <p:extLst>
      <p:ext uri="{BB962C8B-B14F-4D97-AF65-F5344CB8AC3E}">
        <p14:creationId xmlns:p14="http://schemas.microsoft.com/office/powerpoint/2010/main" val="8849656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7A6AC4-305A-4523-9E6E-3CDE27BBCCD0}"/>
              </a:ext>
            </a:extLst>
          </p:cNvPr>
          <p:cNvSpPr/>
          <p:nvPr/>
        </p:nvSpPr>
        <p:spPr>
          <a:xfrm>
            <a:off x="347926" y="383804"/>
            <a:ext cx="8448147" cy="1246495"/>
          </a:xfrm>
          <a:prstGeom prst="rect">
            <a:avLst/>
          </a:prstGeom>
          <a:noFill/>
        </p:spPr>
        <p:txBody>
          <a:bodyPr wrap="none" lIns="91440" tIns="45720" rIns="91440" bIns="45720">
            <a:spAutoFit/>
          </a:bodyPr>
          <a:lstStyle/>
          <a:p>
            <a:pPr algn="ctr"/>
            <a:r>
              <a:rPr lang="en-US" sz="7500" b="0" cap="none" spc="0" dirty="0">
                <a:ln w="0"/>
                <a:solidFill>
                  <a:srgbClr val="002060"/>
                </a:solidFill>
                <a:effectLst>
                  <a:reflection blurRad="6350" stA="53000" endA="300" endPos="35500" dir="5400000" sy="-90000" algn="bl" rotWithShape="0"/>
                </a:effectLst>
                <a:latin typeface="AR BERKLEY" panose="02000000000000000000" pitchFamily="2" charset="0"/>
              </a:rPr>
              <a:t>Sermon on the Mount</a:t>
            </a:r>
          </a:p>
        </p:txBody>
      </p:sp>
      <p:sp>
        <p:nvSpPr>
          <p:cNvPr id="3" name="TextBox 2">
            <a:extLst>
              <a:ext uri="{FF2B5EF4-FFF2-40B4-BE49-F238E27FC236}">
                <a16:creationId xmlns:a16="http://schemas.microsoft.com/office/drawing/2014/main" id="{66D51BC7-2D1A-49D6-BEAE-B3C2DC6D9414}"/>
              </a:ext>
            </a:extLst>
          </p:cNvPr>
          <p:cNvSpPr txBox="1"/>
          <p:nvPr/>
        </p:nvSpPr>
        <p:spPr>
          <a:xfrm>
            <a:off x="237071" y="1609478"/>
            <a:ext cx="8703733" cy="5016758"/>
          </a:xfrm>
          <a:prstGeom prst="rect">
            <a:avLst/>
          </a:prstGeom>
          <a:noFill/>
        </p:spPr>
        <p:txBody>
          <a:bodyPr wrap="square" rtlCol="0">
            <a:spAutoFit/>
          </a:bodyPr>
          <a:lstStyle/>
          <a:p>
            <a:pPr marL="514350" indent="-514350">
              <a:buFont typeface="+mj-lt"/>
              <a:buAutoNum type="romanUcPeriod"/>
            </a:pPr>
            <a:r>
              <a:rPr lang="en-US" sz="2800" b="1" u="sng" dirty="0">
                <a:solidFill>
                  <a:srgbClr val="002060"/>
                </a:solidFill>
              </a:rPr>
              <a:t>Citizens of the Kingdom</a:t>
            </a:r>
            <a:r>
              <a:rPr lang="en-US" sz="2800" dirty="0">
                <a:solidFill>
                  <a:srgbClr val="002060"/>
                </a:solidFill>
              </a:rPr>
              <a:t> (5:2-16)</a:t>
            </a:r>
          </a:p>
          <a:p>
            <a:pPr marL="971550" lvl="1" indent="-514350">
              <a:buFont typeface="+mj-lt"/>
              <a:buAutoNum type="alphaUcPeriod"/>
            </a:pPr>
            <a:r>
              <a:rPr lang="en-US" sz="2400" i="1" dirty="0"/>
              <a:t>Characteristics [Beatitudes] (5:2-12)</a:t>
            </a:r>
          </a:p>
          <a:p>
            <a:pPr marL="971550" lvl="1" indent="-514350">
              <a:buFont typeface="+mj-lt"/>
              <a:buAutoNum type="alphaUcPeriod"/>
            </a:pPr>
            <a:r>
              <a:rPr lang="en-US" sz="2400" i="1" dirty="0"/>
              <a:t>Their influence on the world (5:13-16)</a:t>
            </a:r>
          </a:p>
          <a:p>
            <a:pPr marL="971550" lvl="1" indent="-514350">
              <a:buFont typeface="+mj-lt"/>
              <a:buAutoNum type="alphaUcPeriod"/>
            </a:pPr>
            <a:endParaRPr lang="en-US" sz="1000" i="1" dirty="0"/>
          </a:p>
          <a:p>
            <a:pPr marL="514350" indent="-514350">
              <a:buFont typeface="+mj-lt"/>
              <a:buAutoNum type="romanUcPeriod"/>
            </a:pPr>
            <a:r>
              <a:rPr lang="en-US" sz="2800" b="1" u="sng" dirty="0">
                <a:solidFill>
                  <a:srgbClr val="002060"/>
                </a:solidFill>
              </a:rPr>
              <a:t>Righteousness of the Kingdom </a:t>
            </a:r>
            <a:r>
              <a:rPr lang="en-US" sz="2800" dirty="0">
                <a:solidFill>
                  <a:srgbClr val="002060"/>
                </a:solidFill>
              </a:rPr>
              <a:t>(5:17 - 7:12)</a:t>
            </a:r>
          </a:p>
          <a:p>
            <a:pPr marL="971550" lvl="1" indent="-514350">
              <a:buFont typeface="+mj-lt"/>
              <a:buAutoNum type="alphaUcPeriod"/>
            </a:pPr>
            <a:r>
              <a:rPr lang="en-US" sz="2400" i="1" dirty="0"/>
              <a:t>Harmonizes with the Old Testament (5:17-19)</a:t>
            </a:r>
          </a:p>
          <a:p>
            <a:pPr marL="971550" lvl="1" indent="-514350">
              <a:buFont typeface="+mj-lt"/>
              <a:buAutoNum type="alphaUcPeriod"/>
            </a:pPr>
            <a:r>
              <a:rPr lang="en-US" sz="2400" i="1" dirty="0"/>
              <a:t>Exceeds the righteousness of the Scribes &amp; Pharisee (5:20-48)</a:t>
            </a:r>
          </a:p>
          <a:p>
            <a:pPr marL="971550" lvl="1" indent="-514350">
              <a:buFont typeface="+mj-lt"/>
              <a:buAutoNum type="alphaUcPeriod"/>
            </a:pPr>
            <a:r>
              <a:rPr lang="en-US" sz="2400" i="1" dirty="0"/>
              <a:t>Relationship to God (6)</a:t>
            </a:r>
          </a:p>
          <a:p>
            <a:pPr marL="971550" lvl="1" indent="-514350">
              <a:buFont typeface="+mj-lt"/>
              <a:buAutoNum type="alphaUcPeriod"/>
            </a:pPr>
            <a:r>
              <a:rPr lang="en-US" sz="2400" i="1" dirty="0"/>
              <a:t>Relationship to man (7:1-12)</a:t>
            </a:r>
          </a:p>
          <a:p>
            <a:pPr marL="971550" lvl="1" indent="-514350">
              <a:buFont typeface="+mj-lt"/>
              <a:buAutoNum type="alphaUcPeriod"/>
            </a:pPr>
            <a:endParaRPr lang="en-US" sz="1000" i="1" dirty="0"/>
          </a:p>
          <a:p>
            <a:pPr marL="514350" indent="-514350">
              <a:buFont typeface="+mj-lt"/>
              <a:buAutoNum type="romanUcPeriod"/>
            </a:pPr>
            <a:r>
              <a:rPr lang="en-US" sz="2800" b="1" u="sng" dirty="0">
                <a:solidFill>
                  <a:srgbClr val="002060"/>
                </a:solidFill>
              </a:rPr>
              <a:t>Exhortation to Enter the Kingdom </a:t>
            </a:r>
            <a:r>
              <a:rPr lang="en-US" sz="2800" dirty="0">
                <a:solidFill>
                  <a:srgbClr val="002060"/>
                </a:solidFill>
              </a:rPr>
              <a:t>(7:13-27)</a:t>
            </a:r>
          </a:p>
          <a:p>
            <a:pPr marL="971550" lvl="1" indent="-514350">
              <a:buFont typeface="+mj-lt"/>
              <a:buAutoNum type="alphaUcPeriod"/>
            </a:pPr>
            <a:r>
              <a:rPr lang="en-US" sz="2400" i="1" dirty="0"/>
              <a:t>Enter the narrow gate that leads to life (7:13-14)</a:t>
            </a:r>
          </a:p>
          <a:p>
            <a:pPr marL="971550" lvl="1" indent="-514350">
              <a:buFont typeface="+mj-lt"/>
              <a:buAutoNum type="alphaUcPeriod"/>
            </a:pPr>
            <a:r>
              <a:rPr lang="en-US" sz="2400" i="1" dirty="0"/>
              <a:t>Don’t let false prophets turn you aside (7:15-20)</a:t>
            </a:r>
          </a:p>
          <a:p>
            <a:pPr marL="971550" lvl="1" indent="-514350">
              <a:buFont typeface="+mj-lt"/>
              <a:buAutoNum type="alphaUcPeriod"/>
            </a:pPr>
            <a:r>
              <a:rPr lang="en-US" sz="2400" i="1" dirty="0"/>
              <a:t>Only the obedient enter the kingdom (7:21-27)</a:t>
            </a:r>
          </a:p>
        </p:txBody>
      </p:sp>
      <p:sp>
        <p:nvSpPr>
          <p:cNvPr id="4" name="TextBox 3">
            <a:extLst>
              <a:ext uri="{FF2B5EF4-FFF2-40B4-BE49-F238E27FC236}">
                <a16:creationId xmlns:a16="http://schemas.microsoft.com/office/drawing/2014/main" id="{46A15FE2-31A0-42D7-AB62-34782AF294C2}"/>
              </a:ext>
            </a:extLst>
          </p:cNvPr>
          <p:cNvSpPr txBox="1"/>
          <p:nvPr/>
        </p:nvSpPr>
        <p:spPr>
          <a:xfrm>
            <a:off x="0" y="0"/>
            <a:ext cx="9144000" cy="400110"/>
          </a:xfrm>
          <a:prstGeom prst="rect">
            <a:avLst/>
          </a:prstGeom>
          <a:solidFill>
            <a:schemeClr val="tx1"/>
          </a:solidFill>
        </p:spPr>
        <p:txBody>
          <a:bodyPr wrap="square" rtlCol="0">
            <a:spAutoFit/>
          </a:bodyPr>
          <a:lstStyle/>
          <a:p>
            <a:pPr algn="ctr"/>
            <a:r>
              <a:rPr lang="en-US" sz="2000" dirty="0">
                <a:solidFill>
                  <a:schemeClr val="bg1"/>
                </a:solidFill>
                <a:latin typeface="+mj-lt"/>
              </a:rPr>
              <a:t>Outline</a:t>
            </a:r>
          </a:p>
        </p:txBody>
      </p:sp>
    </p:spTree>
    <p:extLst>
      <p:ext uri="{BB962C8B-B14F-4D97-AF65-F5344CB8AC3E}">
        <p14:creationId xmlns:p14="http://schemas.microsoft.com/office/powerpoint/2010/main" val="38542080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C539A14-79BD-47D1-86F8-BD505189233B}"/>
              </a:ext>
            </a:extLst>
          </p:cNvPr>
          <p:cNvSpPr/>
          <p:nvPr/>
        </p:nvSpPr>
        <p:spPr>
          <a:xfrm>
            <a:off x="5254144" y="6273225"/>
            <a:ext cx="3712876" cy="584775"/>
          </a:xfrm>
          <a:prstGeom prst="rect">
            <a:avLst/>
          </a:prstGeom>
          <a:noFill/>
        </p:spPr>
        <p:txBody>
          <a:bodyPr wrap="none" lIns="91440" tIns="45720" rIns="91440" bIns="45720">
            <a:spAutoFit/>
          </a:bodyPr>
          <a:lstStyle/>
          <a:p>
            <a:pPr algn="ctr"/>
            <a:r>
              <a:rPr lang="en-US" sz="3200" b="0" cap="none" spc="0" dirty="0">
                <a:ln w="0"/>
                <a:solidFill>
                  <a:schemeClr val="bg1"/>
                </a:solidFill>
                <a:effectLst>
                  <a:reflection blurRad="6350" stA="53000" endA="300" endPos="35500" dir="5400000" sy="-90000" algn="bl" rotWithShape="0"/>
                </a:effectLst>
                <a:latin typeface="AR BERKLEY" panose="02000000000000000000" pitchFamily="2" charset="0"/>
              </a:rPr>
              <a:t>Sermon on the Mount</a:t>
            </a:r>
          </a:p>
        </p:txBody>
      </p:sp>
      <p:sp>
        <p:nvSpPr>
          <p:cNvPr id="5" name="Rectangle 4">
            <a:extLst>
              <a:ext uri="{FF2B5EF4-FFF2-40B4-BE49-F238E27FC236}">
                <a16:creationId xmlns:a16="http://schemas.microsoft.com/office/drawing/2014/main" id="{74DFDAFB-B8A3-469A-B7F9-E3CEA0F7A724}"/>
              </a:ext>
            </a:extLst>
          </p:cNvPr>
          <p:cNvSpPr/>
          <p:nvPr/>
        </p:nvSpPr>
        <p:spPr>
          <a:xfrm>
            <a:off x="520250" y="420780"/>
            <a:ext cx="8103500" cy="1415772"/>
          </a:xfrm>
          <a:prstGeom prst="rect">
            <a:avLst/>
          </a:prstGeom>
          <a:noFill/>
          <a:effectLst>
            <a:outerShdw blurRad="50800" dist="50800" dir="5400000" algn="ctr" rotWithShape="0">
              <a:schemeClr val="bg1"/>
            </a:outerShdw>
          </a:effectLst>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000" b="1" cap="none" spc="0" dirty="0">
                <a:ln/>
                <a:solidFill>
                  <a:srgbClr val="0070C0"/>
                </a:solidFill>
                <a:effectLst/>
                <a:latin typeface="Californian FB" panose="0207040306080B030204" pitchFamily="18" charset="0"/>
              </a:rPr>
              <a:t>The Citizens of the Kingdom</a:t>
            </a:r>
          </a:p>
          <a:p>
            <a:pPr algn="ctr"/>
            <a:r>
              <a:rPr lang="en-US" sz="3600" b="1" dirty="0">
                <a:ln/>
                <a:solidFill>
                  <a:srgbClr val="0070C0"/>
                </a:solidFill>
                <a:latin typeface="Californian FB" panose="0207040306080B030204" pitchFamily="18" charset="0"/>
              </a:rPr>
              <a:t>(Matt. 5:1-16)</a:t>
            </a:r>
            <a:endParaRPr lang="en-US" sz="3600" b="1" cap="none" spc="0" dirty="0">
              <a:ln/>
              <a:solidFill>
                <a:srgbClr val="0070C0"/>
              </a:solidFill>
              <a:effectLst/>
              <a:latin typeface="Californian FB" panose="0207040306080B030204" pitchFamily="18" charset="0"/>
            </a:endParaRPr>
          </a:p>
        </p:txBody>
      </p:sp>
      <p:sp>
        <p:nvSpPr>
          <p:cNvPr id="2" name="TextBox 1">
            <a:extLst>
              <a:ext uri="{FF2B5EF4-FFF2-40B4-BE49-F238E27FC236}">
                <a16:creationId xmlns:a16="http://schemas.microsoft.com/office/drawing/2014/main" id="{60DF5A49-911D-4EE7-B9A7-F03752C307F5}"/>
              </a:ext>
            </a:extLst>
          </p:cNvPr>
          <p:cNvSpPr txBox="1"/>
          <p:nvPr/>
        </p:nvSpPr>
        <p:spPr>
          <a:xfrm>
            <a:off x="354638" y="2551289"/>
            <a:ext cx="8269112" cy="1231106"/>
          </a:xfrm>
          <a:prstGeom prst="rect">
            <a:avLst/>
          </a:prstGeom>
          <a:noFill/>
          <a:effectLst>
            <a:outerShdw blurRad="50800" dist="12700" dir="5400000" algn="ctr" rotWithShape="0">
              <a:schemeClr val="bg1"/>
            </a:outerShdw>
          </a:effectLst>
        </p:spPr>
        <p:txBody>
          <a:bodyPr wrap="square" rtlCol="0">
            <a:spAutoFit/>
          </a:bodyPr>
          <a:lstStyle/>
          <a:p>
            <a:pPr marL="400050" indent="-400050">
              <a:buFont typeface="+mj-lt"/>
              <a:buAutoNum type="romanUcPeriod"/>
            </a:pPr>
            <a:r>
              <a:rPr lang="en-US" sz="3200" dirty="0">
                <a:latin typeface="Arial Narrow" panose="020B0606020202030204" pitchFamily="34" charset="0"/>
                <a:cs typeface="Aldhabi" panose="020B0604020202020204" pitchFamily="2" charset="-78"/>
              </a:rPr>
              <a:t>Characteristics of the Citizens (5:2-12)</a:t>
            </a:r>
          </a:p>
          <a:p>
            <a:pPr marL="400050" indent="-400050">
              <a:buFont typeface="+mj-lt"/>
              <a:buAutoNum type="romanUcPeriod"/>
            </a:pPr>
            <a:endParaRPr lang="en-US" sz="1000" dirty="0">
              <a:latin typeface="Arial Narrow" panose="020B0606020202030204" pitchFamily="34" charset="0"/>
              <a:cs typeface="Aldhabi" panose="020B0604020202020204" pitchFamily="2" charset="-78"/>
            </a:endParaRPr>
          </a:p>
          <a:p>
            <a:pPr marL="400050" indent="-400050">
              <a:buFont typeface="+mj-lt"/>
              <a:buAutoNum type="romanUcPeriod"/>
            </a:pPr>
            <a:r>
              <a:rPr lang="en-US" sz="3200" dirty="0">
                <a:latin typeface="Arial Narrow" panose="020B0606020202030204" pitchFamily="34" charset="0"/>
                <a:cs typeface="Aldhabi" panose="020B0604020202020204" pitchFamily="2" charset="-78"/>
              </a:rPr>
              <a:t>The Influence of the Citizens on the World (5:13-16)</a:t>
            </a:r>
          </a:p>
        </p:txBody>
      </p:sp>
      <p:sp>
        <p:nvSpPr>
          <p:cNvPr id="3" name="Rectangle: Folded Corner 2">
            <a:extLst>
              <a:ext uri="{FF2B5EF4-FFF2-40B4-BE49-F238E27FC236}">
                <a16:creationId xmlns:a16="http://schemas.microsoft.com/office/drawing/2014/main" id="{0610F33A-38CC-4977-BDD5-BB8193A30522}"/>
              </a:ext>
            </a:extLst>
          </p:cNvPr>
          <p:cNvSpPr/>
          <p:nvPr/>
        </p:nvSpPr>
        <p:spPr>
          <a:xfrm rot="20869704">
            <a:off x="320831" y="1260372"/>
            <a:ext cx="1372120" cy="1151501"/>
          </a:xfrm>
          <a:prstGeom prst="foldedCorner">
            <a:avLst>
              <a:gd name="adj" fmla="val 34628"/>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srgbClr val="0070C0"/>
                </a:solidFill>
                <a:latin typeface="+mj-lt"/>
              </a:rPr>
              <a:t>Review</a:t>
            </a:r>
          </a:p>
        </p:txBody>
      </p:sp>
    </p:spTree>
    <p:extLst>
      <p:ext uri="{BB962C8B-B14F-4D97-AF65-F5344CB8AC3E}">
        <p14:creationId xmlns:p14="http://schemas.microsoft.com/office/powerpoint/2010/main" val="38776717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C539A14-79BD-47D1-86F8-BD505189233B}"/>
              </a:ext>
            </a:extLst>
          </p:cNvPr>
          <p:cNvSpPr/>
          <p:nvPr/>
        </p:nvSpPr>
        <p:spPr>
          <a:xfrm>
            <a:off x="5254144" y="6273225"/>
            <a:ext cx="3712876" cy="584775"/>
          </a:xfrm>
          <a:prstGeom prst="rect">
            <a:avLst/>
          </a:prstGeom>
          <a:noFill/>
        </p:spPr>
        <p:txBody>
          <a:bodyPr wrap="none" lIns="91440" tIns="45720" rIns="91440" bIns="45720">
            <a:spAutoFit/>
          </a:bodyPr>
          <a:lstStyle/>
          <a:p>
            <a:pPr algn="ctr"/>
            <a:r>
              <a:rPr lang="en-US" sz="3200" b="0" cap="none" spc="0" dirty="0">
                <a:ln w="0"/>
                <a:solidFill>
                  <a:schemeClr val="bg1"/>
                </a:solidFill>
                <a:effectLst>
                  <a:reflection blurRad="6350" stA="53000" endA="300" endPos="35500" dir="5400000" sy="-90000" algn="bl" rotWithShape="0"/>
                </a:effectLst>
                <a:latin typeface="AR BERKLEY" panose="02000000000000000000" pitchFamily="2" charset="0"/>
              </a:rPr>
              <a:t>Sermon on the Mount</a:t>
            </a:r>
          </a:p>
        </p:txBody>
      </p:sp>
      <p:sp>
        <p:nvSpPr>
          <p:cNvPr id="5" name="Rectangle 4">
            <a:extLst>
              <a:ext uri="{FF2B5EF4-FFF2-40B4-BE49-F238E27FC236}">
                <a16:creationId xmlns:a16="http://schemas.microsoft.com/office/drawing/2014/main" id="{74DFDAFB-B8A3-469A-B7F9-E3CEA0F7A724}"/>
              </a:ext>
            </a:extLst>
          </p:cNvPr>
          <p:cNvSpPr/>
          <p:nvPr/>
        </p:nvSpPr>
        <p:spPr>
          <a:xfrm>
            <a:off x="1886012" y="214308"/>
            <a:ext cx="5371983" cy="2185214"/>
          </a:xfrm>
          <a:prstGeom prst="rect">
            <a:avLst/>
          </a:prstGeom>
          <a:noFill/>
          <a:effectLst>
            <a:outerShdw blurRad="50800" dist="50800" dir="5400000" algn="ctr" rotWithShape="0">
              <a:schemeClr val="bg1"/>
            </a:outerShdw>
          </a:effectLst>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000" b="1" cap="none" spc="0" dirty="0">
                <a:ln/>
                <a:solidFill>
                  <a:srgbClr val="0070C0"/>
                </a:solidFill>
                <a:effectLst/>
                <a:latin typeface="Californian FB" panose="0207040306080B030204" pitchFamily="18" charset="0"/>
              </a:rPr>
              <a:t>The Righteousness</a:t>
            </a:r>
          </a:p>
          <a:p>
            <a:pPr algn="ctr"/>
            <a:r>
              <a:rPr lang="en-US" sz="5000" b="1" cap="none" spc="0" dirty="0">
                <a:ln/>
                <a:solidFill>
                  <a:srgbClr val="0070C0"/>
                </a:solidFill>
                <a:effectLst/>
                <a:latin typeface="Californian FB" panose="0207040306080B030204" pitchFamily="18" charset="0"/>
              </a:rPr>
              <a:t>of the Kingdom</a:t>
            </a:r>
          </a:p>
          <a:p>
            <a:pPr algn="ctr"/>
            <a:r>
              <a:rPr lang="en-US" sz="3600" b="1" dirty="0">
                <a:ln/>
                <a:solidFill>
                  <a:srgbClr val="0070C0"/>
                </a:solidFill>
                <a:latin typeface="Californian FB" panose="0207040306080B030204" pitchFamily="18" charset="0"/>
              </a:rPr>
              <a:t>(Matt. 5:17-48)</a:t>
            </a:r>
            <a:endParaRPr lang="en-US" sz="3600" b="1" cap="none" spc="0" dirty="0">
              <a:ln/>
              <a:solidFill>
                <a:srgbClr val="0070C0"/>
              </a:solidFill>
              <a:effectLst/>
              <a:latin typeface="Californian FB" panose="0207040306080B030204" pitchFamily="18" charset="0"/>
            </a:endParaRPr>
          </a:p>
        </p:txBody>
      </p:sp>
      <p:sp>
        <p:nvSpPr>
          <p:cNvPr id="2" name="TextBox 1">
            <a:extLst>
              <a:ext uri="{FF2B5EF4-FFF2-40B4-BE49-F238E27FC236}">
                <a16:creationId xmlns:a16="http://schemas.microsoft.com/office/drawing/2014/main" id="{60DF5A49-911D-4EE7-B9A7-F03752C307F5}"/>
              </a:ext>
            </a:extLst>
          </p:cNvPr>
          <p:cNvSpPr txBox="1"/>
          <p:nvPr/>
        </p:nvSpPr>
        <p:spPr>
          <a:xfrm>
            <a:off x="354638" y="2551289"/>
            <a:ext cx="8269112" cy="1569660"/>
          </a:xfrm>
          <a:prstGeom prst="rect">
            <a:avLst/>
          </a:prstGeom>
          <a:noFill/>
          <a:effectLst>
            <a:outerShdw blurRad="50800" dist="12700" dir="5400000" algn="ctr" rotWithShape="0">
              <a:schemeClr val="bg1"/>
            </a:outerShdw>
          </a:effectLst>
        </p:spPr>
        <p:txBody>
          <a:bodyPr wrap="square" rtlCol="0">
            <a:spAutoFit/>
          </a:bodyPr>
          <a:lstStyle/>
          <a:p>
            <a:pPr marL="400050" indent="-400050">
              <a:buFont typeface="+mj-lt"/>
              <a:buAutoNum type="romanUcPeriod"/>
            </a:pPr>
            <a:r>
              <a:rPr lang="en-US" sz="3200" dirty="0">
                <a:latin typeface="Arial Narrow" panose="020B0606020202030204" pitchFamily="34" charset="0"/>
                <a:cs typeface="Aldhabi" panose="020B0604020202020204" pitchFamily="2" charset="-78"/>
              </a:rPr>
              <a:t>Harmonizes with the Old Testament (5:17-19)</a:t>
            </a:r>
          </a:p>
          <a:p>
            <a:pPr marL="400050" indent="-400050">
              <a:buFont typeface="+mj-lt"/>
              <a:buAutoNum type="romanUcPeriod"/>
            </a:pPr>
            <a:r>
              <a:rPr lang="en-US" sz="3200" dirty="0">
                <a:latin typeface="Arial Narrow" panose="020B0606020202030204" pitchFamily="34" charset="0"/>
                <a:cs typeface="Aldhabi" panose="020B0604020202020204" pitchFamily="2" charset="-78"/>
              </a:rPr>
              <a:t>Exceeds the Righteousness of Scribes and Pharisees (5:20-48)</a:t>
            </a:r>
          </a:p>
        </p:txBody>
      </p:sp>
      <p:sp>
        <p:nvSpPr>
          <p:cNvPr id="7" name="Rectangle: Folded Corner 6">
            <a:extLst>
              <a:ext uri="{FF2B5EF4-FFF2-40B4-BE49-F238E27FC236}">
                <a16:creationId xmlns:a16="http://schemas.microsoft.com/office/drawing/2014/main" id="{CA6751FC-1647-4A4B-8195-3D212060CDDB}"/>
              </a:ext>
            </a:extLst>
          </p:cNvPr>
          <p:cNvSpPr/>
          <p:nvPr/>
        </p:nvSpPr>
        <p:spPr>
          <a:xfrm rot="20869704">
            <a:off x="320831" y="1260372"/>
            <a:ext cx="1372120" cy="1151501"/>
          </a:xfrm>
          <a:prstGeom prst="foldedCorner">
            <a:avLst>
              <a:gd name="adj" fmla="val 34628"/>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srgbClr val="0070C0"/>
                </a:solidFill>
                <a:latin typeface="+mj-lt"/>
              </a:rPr>
              <a:t>Review</a:t>
            </a:r>
          </a:p>
        </p:txBody>
      </p:sp>
    </p:spTree>
    <p:extLst>
      <p:ext uri="{BB962C8B-B14F-4D97-AF65-F5344CB8AC3E}">
        <p14:creationId xmlns:p14="http://schemas.microsoft.com/office/powerpoint/2010/main" val="14168511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C539A14-79BD-47D1-86F8-BD505189233B}"/>
              </a:ext>
            </a:extLst>
          </p:cNvPr>
          <p:cNvSpPr/>
          <p:nvPr/>
        </p:nvSpPr>
        <p:spPr>
          <a:xfrm>
            <a:off x="5254144" y="6273225"/>
            <a:ext cx="3712876" cy="584775"/>
          </a:xfrm>
          <a:prstGeom prst="rect">
            <a:avLst/>
          </a:prstGeom>
          <a:noFill/>
        </p:spPr>
        <p:txBody>
          <a:bodyPr wrap="none" lIns="91440" tIns="45720" rIns="91440" bIns="45720">
            <a:spAutoFit/>
          </a:bodyPr>
          <a:lstStyle/>
          <a:p>
            <a:pPr algn="ctr"/>
            <a:r>
              <a:rPr lang="en-US" sz="3200" b="0" cap="none" spc="0" dirty="0">
                <a:ln w="0"/>
                <a:solidFill>
                  <a:schemeClr val="bg1"/>
                </a:solidFill>
                <a:effectLst>
                  <a:reflection blurRad="6350" stA="53000" endA="300" endPos="35500" dir="5400000" sy="-90000" algn="bl" rotWithShape="0"/>
                </a:effectLst>
                <a:latin typeface="AR BERKLEY" panose="02000000000000000000" pitchFamily="2" charset="0"/>
              </a:rPr>
              <a:t>Sermon on the Mount</a:t>
            </a:r>
          </a:p>
        </p:txBody>
      </p:sp>
      <p:sp>
        <p:nvSpPr>
          <p:cNvPr id="5" name="Rectangle 4">
            <a:extLst>
              <a:ext uri="{FF2B5EF4-FFF2-40B4-BE49-F238E27FC236}">
                <a16:creationId xmlns:a16="http://schemas.microsoft.com/office/drawing/2014/main" id="{74DFDAFB-B8A3-469A-B7F9-E3CEA0F7A724}"/>
              </a:ext>
            </a:extLst>
          </p:cNvPr>
          <p:cNvSpPr/>
          <p:nvPr/>
        </p:nvSpPr>
        <p:spPr>
          <a:xfrm>
            <a:off x="2138486" y="214308"/>
            <a:ext cx="4867038" cy="2185214"/>
          </a:xfrm>
          <a:prstGeom prst="rect">
            <a:avLst/>
          </a:prstGeom>
          <a:noFill/>
          <a:effectLst>
            <a:outerShdw blurRad="50800" dist="50800" dir="5400000" algn="ctr" rotWithShape="0">
              <a:schemeClr val="bg1"/>
            </a:outerShdw>
          </a:effectLst>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000" b="1" cap="none" spc="0" dirty="0">
                <a:ln/>
                <a:solidFill>
                  <a:srgbClr val="0070C0"/>
                </a:solidFill>
                <a:effectLst/>
                <a:latin typeface="Californian FB" panose="0207040306080B030204" pitchFamily="18" charset="0"/>
              </a:rPr>
              <a:t>Sincere Devotion</a:t>
            </a:r>
          </a:p>
          <a:p>
            <a:pPr algn="ctr"/>
            <a:r>
              <a:rPr lang="en-US" sz="5000" b="1" dirty="0">
                <a:ln/>
                <a:solidFill>
                  <a:srgbClr val="0070C0"/>
                </a:solidFill>
                <a:latin typeface="Californian FB" panose="0207040306080B030204" pitchFamily="18" charset="0"/>
              </a:rPr>
              <a:t>In the Kingdom</a:t>
            </a:r>
            <a:endParaRPr lang="en-US" sz="5000" b="1" cap="none" spc="0" dirty="0">
              <a:ln/>
              <a:solidFill>
                <a:srgbClr val="0070C0"/>
              </a:solidFill>
              <a:effectLst/>
              <a:latin typeface="Californian FB" panose="0207040306080B030204" pitchFamily="18" charset="0"/>
            </a:endParaRPr>
          </a:p>
          <a:p>
            <a:pPr algn="ctr"/>
            <a:r>
              <a:rPr lang="en-US" sz="3600" b="1" dirty="0">
                <a:ln/>
                <a:solidFill>
                  <a:srgbClr val="0070C0"/>
                </a:solidFill>
                <a:latin typeface="Californian FB" panose="0207040306080B030204" pitchFamily="18" charset="0"/>
              </a:rPr>
              <a:t>(Matt. 6:1-18)</a:t>
            </a:r>
            <a:endParaRPr lang="en-US" sz="3600" b="1" cap="none" spc="0" dirty="0">
              <a:ln/>
              <a:solidFill>
                <a:srgbClr val="0070C0"/>
              </a:solidFill>
              <a:effectLst/>
              <a:latin typeface="Californian FB" panose="0207040306080B030204" pitchFamily="18" charset="0"/>
            </a:endParaRPr>
          </a:p>
        </p:txBody>
      </p:sp>
      <p:sp>
        <p:nvSpPr>
          <p:cNvPr id="3" name="TextBox 2">
            <a:extLst>
              <a:ext uri="{FF2B5EF4-FFF2-40B4-BE49-F238E27FC236}">
                <a16:creationId xmlns:a16="http://schemas.microsoft.com/office/drawing/2014/main" id="{B0474792-7301-49F5-85AB-76F434CC1936}"/>
              </a:ext>
            </a:extLst>
          </p:cNvPr>
          <p:cNvSpPr txBox="1"/>
          <p:nvPr/>
        </p:nvSpPr>
        <p:spPr>
          <a:xfrm>
            <a:off x="319548" y="2664541"/>
            <a:ext cx="8504903" cy="3170099"/>
          </a:xfrm>
          <a:prstGeom prst="rect">
            <a:avLst/>
          </a:prstGeom>
          <a:solidFill>
            <a:schemeClr val="accent1">
              <a:lumMod val="40000"/>
              <a:lumOff val="60000"/>
            </a:schemeClr>
          </a:solidFill>
        </p:spPr>
        <p:txBody>
          <a:bodyPr wrap="square" rtlCol="0">
            <a:spAutoFit/>
          </a:bodyPr>
          <a:lstStyle/>
          <a:p>
            <a:pPr marL="342900" indent="-342900">
              <a:buFont typeface="Arial" panose="020B0604020202020204" pitchFamily="34" charset="0"/>
              <a:buChar char="•"/>
            </a:pPr>
            <a:r>
              <a:rPr lang="en-US" sz="2400" dirty="0"/>
              <a:t>Deals with three things that hinder true devotion in chapter 6</a:t>
            </a:r>
          </a:p>
          <a:p>
            <a:pPr marL="342900" indent="-342900">
              <a:buFont typeface="Arial" panose="020B0604020202020204" pitchFamily="34" charset="0"/>
              <a:buChar char="•"/>
            </a:pPr>
            <a:endParaRPr lang="en-US" sz="800" dirty="0"/>
          </a:p>
          <a:p>
            <a:pPr marL="342900" indent="-342900">
              <a:buFont typeface="Arial" panose="020B0604020202020204" pitchFamily="34" charset="0"/>
              <a:buChar char="•"/>
            </a:pPr>
            <a:r>
              <a:rPr lang="en-US" sz="2400" dirty="0"/>
              <a:t>Point: sincere devotion</a:t>
            </a:r>
          </a:p>
          <a:p>
            <a:pPr marL="800100" lvl="1" indent="-342900">
              <a:buFont typeface="Wingdings" panose="05000000000000000000" pitchFamily="2" charset="2"/>
              <a:buChar char="ü"/>
            </a:pPr>
            <a:r>
              <a:rPr lang="en-US" sz="2400" i="1" dirty="0"/>
              <a:t>Uses three common practices of the day</a:t>
            </a:r>
          </a:p>
          <a:p>
            <a:pPr marL="800100" lvl="1" indent="-342900">
              <a:buFont typeface="Wingdings" panose="05000000000000000000" pitchFamily="2" charset="2"/>
              <a:buChar char="ü"/>
            </a:pPr>
            <a:r>
              <a:rPr lang="en-US" sz="2400" i="1" dirty="0"/>
              <a:t>In the kingdom pride must be eliminated – motive is not self!</a:t>
            </a:r>
          </a:p>
          <a:p>
            <a:pPr marL="800100" lvl="1" indent="-342900">
              <a:buFont typeface="Wingdings" panose="05000000000000000000" pitchFamily="2" charset="2"/>
              <a:buChar char="ü"/>
            </a:pPr>
            <a:r>
              <a:rPr lang="en-US" sz="2400" i="1" dirty="0"/>
              <a:t>Can have pride in the most noble acts – when done for corrupt reasons</a:t>
            </a:r>
          </a:p>
          <a:p>
            <a:pPr marL="800100" lvl="1" indent="-342900">
              <a:buFont typeface="Wingdings" panose="05000000000000000000" pitchFamily="2" charset="2"/>
              <a:buChar char="ü"/>
            </a:pPr>
            <a:r>
              <a:rPr lang="en-US" sz="2400" i="1" dirty="0"/>
              <a:t>It is not being seen of men that is wrong – but the </a:t>
            </a:r>
            <a:r>
              <a:rPr lang="en-US" sz="2400" i="1" u="sng" dirty="0"/>
              <a:t>desire</a:t>
            </a:r>
            <a:r>
              <a:rPr lang="en-US" sz="2400" i="1" dirty="0"/>
              <a:t> to be seen of men</a:t>
            </a:r>
          </a:p>
        </p:txBody>
      </p:sp>
    </p:spTree>
    <p:extLst>
      <p:ext uri="{BB962C8B-B14F-4D97-AF65-F5344CB8AC3E}">
        <p14:creationId xmlns:p14="http://schemas.microsoft.com/office/powerpoint/2010/main" val="40673225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1000"/>
                                        <p:tgtEl>
                                          <p:spTgt spid="3">
                                            <p:txEl>
                                              <p:pRg st="5" end="5"/>
                                            </p:txEl>
                                          </p:spTgt>
                                        </p:tgtEl>
                                      </p:cBhvr>
                                    </p:animEffect>
                                    <p:anim calcmode="lin" valueType="num">
                                      <p:cBhvr>
                                        <p:cTn id="4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1000"/>
                                        <p:tgtEl>
                                          <p:spTgt spid="3">
                                            <p:txEl>
                                              <p:pRg st="6" end="6"/>
                                            </p:txEl>
                                          </p:spTgt>
                                        </p:tgtEl>
                                      </p:cBhvr>
                                    </p:animEffect>
                                    <p:anim calcmode="lin" valueType="num">
                                      <p:cBhvr>
                                        <p:cTn id="4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C539A14-79BD-47D1-86F8-BD505189233B}"/>
              </a:ext>
            </a:extLst>
          </p:cNvPr>
          <p:cNvSpPr/>
          <p:nvPr/>
        </p:nvSpPr>
        <p:spPr>
          <a:xfrm>
            <a:off x="5254144" y="6273225"/>
            <a:ext cx="3712876" cy="584775"/>
          </a:xfrm>
          <a:prstGeom prst="rect">
            <a:avLst/>
          </a:prstGeom>
          <a:noFill/>
        </p:spPr>
        <p:txBody>
          <a:bodyPr wrap="none" lIns="91440" tIns="45720" rIns="91440" bIns="45720">
            <a:spAutoFit/>
          </a:bodyPr>
          <a:lstStyle/>
          <a:p>
            <a:pPr algn="ctr"/>
            <a:r>
              <a:rPr lang="en-US" sz="3200" b="0" cap="none" spc="0" dirty="0">
                <a:ln w="0"/>
                <a:solidFill>
                  <a:schemeClr val="bg1"/>
                </a:solidFill>
                <a:effectLst>
                  <a:reflection blurRad="6350" stA="53000" endA="300" endPos="35500" dir="5400000" sy="-90000" algn="bl" rotWithShape="0"/>
                </a:effectLst>
                <a:latin typeface="AR BERKLEY" panose="02000000000000000000" pitchFamily="2" charset="0"/>
              </a:rPr>
              <a:t>Sermon on the Mount</a:t>
            </a:r>
          </a:p>
        </p:txBody>
      </p:sp>
      <p:sp>
        <p:nvSpPr>
          <p:cNvPr id="5" name="Rectangle 4">
            <a:extLst>
              <a:ext uri="{FF2B5EF4-FFF2-40B4-BE49-F238E27FC236}">
                <a16:creationId xmlns:a16="http://schemas.microsoft.com/office/drawing/2014/main" id="{74DFDAFB-B8A3-469A-B7F9-E3CEA0F7A724}"/>
              </a:ext>
            </a:extLst>
          </p:cNvPr>
          <p:cNvSpPr/>
          <p:nvPr/>
        </p:nvSpPr>
        <p:spPr>
          <a:xfrm>
            <a:off x="2138486" y="214308"/>
            <a:ext cx="4867038" cy="2185214"/>
          </a:xfrm>
          <a:prstGeom prst="rect">
            <a:avLst/>
          </a:prstGeom>
          <a:noFill/>
          <a:effectLst>
            <a:outerShdw blurRad="50800" dist="50800" dir="5400000" algn="ctr" rotWithShape="0">
              <a:schemeClr val="bg1"/>
            </a:outerShdw>
          </a:effectLst>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000" b="1" cap="none" spc="0" dirty="0">
                <a:ln/>
                <a:solidFill>
                  <a:srgbClr val="0070C0"/>
                </a:solidFill>
                <a:effectLst/>
                <a:latin typeface="Californian FB" panose="0207040306080B030204" pitchFamily="18" charset="0"/>
              </a:rPr>
              <a:t>Sincere Devotion</a:t>
            </a:r>
          </a:p>
          <a:p>
            <a:pPr algn="ctr"/>
            <a:r>
              <a:rPr lang="en-US" sz="5000" b="1" dirty="0">
                <a:ln/>
                <a:solidFill>
                  <a:srgbClr val="0070C0"/>
                </a:solidFill>
                <a:latin typeface="Californian FB" panose="0207040306080B030204" pitchFamily="18" charset="0"/>
              </a:rPr>
              <a:t>In the Kingdom</a:t>
            </a:r>
            <a:endParaRPr lang="en-US" sz="5000" b="1" cap="none" spc="0" dirty="0">
              <a:ln/>
              <a:solidFill>
                <a:srgbClr val="0070C0"/>
              </a:solidFill>
              <a:effectLst/>
              <a:latin typeface="Californian FB" panose="0207040306080B030204" pitchFamily="18" charset="0"/>
            </a:endParaRPr>
          </a:p>
          <a:p>
            <a:pPr algn="ctr"/>
            <a:r>
              <a:rPr lang="en-US" sz="3600" b="1" dirty="0">
                <a:ln/>
                <a:solidFill>
                  <a:srgbClr val="0070C0"/>
                </a:solidFill>
                <a:latin typeface="Californian FB" panose="0207040306080B030204" pitchFamily="18" charset="0"/>
              </a:rPr>
              <a:t>(Matt. 6:1-18)</a:t>
            </a:r>
            <a:endParaRPr lang="en-US" sz="3600" b="1" cap="none" spc="0" dirty="0">
              <a:ln/>
              <a:solidFill>
                <a:srgbClr val="0070C0"/>
              </a:solidFill>
              <a:effectLst/>
              <a:latin typeface="Californian FB" panose="0207040306080B030204" pitchFamily="18" charset="0"/>
            </a:endParaRPr>
          </a:p>
        </p:txBody>
      </p:sp>
      <p:sp>
        <p:nvSpPr>
          <p:cNvPr id="2" name="TextBox 1">
            <a:extLst>
              <a:ext uri="{FF2B5EF4-FFF2-40B4-BE49-F238E27FC236}">
                <a16:creationId xmlns:a16="http://schemas.microsoft.com/office/drawing/2014/main" id="{60DF5A49-911D-4EE7-B9A7-F03752C307F5}"/>
              </a:ext>
            </a:extLst>
          </p:cNvPr>
          <p:cNvSpPr txBox="1"/>
          <p:nvPr/>
        </p:nvSpPr>
        <p:spPr>
          <a:xfrm>
            <a:off x="354638" y="2551289"/>
            <a:ext cx="8269112" cy="1569660"/>
          </a:xfrm>
          <a:prstGeom prst="rect">
            <a:avLst/>
          </a:prstGeom>
          <a:noFill/>
          <a:effectLst>
            <a:outerShdw blurRad="50800" dist="12700" dir="5400000" algn="ctr" rotWithShape="0">
              <a:schemeClr val="bg1"/>
            </a:outerShdw>
          </a:effectLst>
        </p:spPr>
        <p:txBody>
          <a:bodyPr wrap="square" rtlCol="0">
            <a:spAutoFit/>
          </a:bodyPr>
          <a:lstStyle/>
          <a:p>
            <a:pPr marL="400050" indent="-400050">
              <a:buFont typeface="+mj-lt"/>
              <a:buAutoNum type="romanUcPeriod"/>
            </a:pPr>
            <a:r>
              <a:rPr lang="en-US" sz="3200" dirty="0">
                <a:latin typeface="Arial Narrow" panose="020B0606020202030204" pitchFamily="34" charset="0"/>
                <a:cs typeface="Aldhabi" panose="020B0604020202020204" pitchFamily="2" charset="-78"/>
              </a:rPr>
              <a:t>Giving to the Needy (vv. 1-4)</a:t>
            </a:r>
          </a:p>
          <a:p>
            <a:pPr marL="400050" indent="-400050">
              <a:buFont typeface="+mj-lt"/>
              <a:buAutoNum type="romanUcPeriod"/>
            </a:pPr>
            <a:r>
              <a:rPr lang="en-US" sz="3200" dirty="0">
                <a:latin typeface="Arial Narrow" panose="020B0606020202030204" pitchFamily="34" charset="0"/>
                <a:cs typeface="Aldhabi" panose="020B0604020202020204" pitchFamily="2" charset="-78"/>
              </a:rPr>
              <a:t>Prayer (vv. 5-15)</a:t>
            </a:r>
          </a:p>
          <a:p>
            <a:pPr marL="400050" indent="-400050">
              <a:buFont typeface="+mj-lt"/>
              <a:buAutoNum type="romanUcPeriod"/>
            </a:pPr>
            <a:r>
              <a:rPr lang="en-US" sz="3200" dirty="0">
                <a:latin typeface="Arial Narrow" panose="020B0606020202030204" pitchFamily="34" charset="0"/>
                <a:cs typeface="Aldhabi" panose="020B0604020202020204" pitchFamily="2" charset="-78"/>
              </a:rPr>
              <a:t>Fasting (vv. 16-18)</a:t>
            </a:r>
          </a:p>
        </p:txBody>
      </p:sp>
      <p:sp>
        <p:nvSpPr>
          <p:cNvPr id="3" name="TextBox 2">
            <a:extLst>
              <a:ext uri="{FF2B5EF4-FFF2-40B4-BE49-F238E27FC236}">
                <a16:creationId xmlns:a16="http://schemas.microsoft.com/office/drawing/2014/main" id="{042B6F83-31EA-43C6-9893-4E43EA34E8F8}"/>
              </a:ext>
            </a:extLst>
          </p:cNvPr>
          <p:cNvSpPr txBox="1"/>
          <p:nvPr/>
        </p:nvSpPr>
        <p:spPr>
          <a:xfrm>
            <a:off x="5702710" y="2551289"/>
            <a:ext cx="3441290" cy="1569660"/>
          </a:xfrm>
          <a:prstGeom prst="rect">
            <a:avLst/>
          </a:prstGeom>
          <a:noFill/>
        </p:spPr>
        <p:txBody>
          <a:bodyPr wrap="square" rtlCol="0">
            <a:spAutoFit/>
          </a:bodyPr>
          <a:lstStyle/>
          <a:p>
            <a:r>
              <a:rPr lang="en-US" sz="3200" dirty="0">
                <a:solidFill>
                  <a:schemeClr val="bg1"/>
                </a:solidFill>
                <a:latin typeface="Arial Narrow" panose="020B0606020202030204" pitchFamily="34" charset="0"/>
              </a:rPr>
              <a:t>Benevolence</a:t>
            </a:r>
          </a:p>
          <a:p>
            <a:r>
              <a:rPr lang="en-US" sz="3200" dirty="0">
                <a:solidFill>
                  <a:schemeClr val="bg1"/>
                </a:solidFill>
                <a:latin typeface="Arial Narrow" panose="020B0606020202030204" pitchFamily="34" charset="0"/>
              </a:rPr>
              <a:t>Worship</a:t>
            </a:r>
          </a:p>
          <a:p>
            <a:r>
              <a:rPr lang="en-US" sz="3200" dirty="0">
                <a:solidFill>
                  <a:schemeClr val="bg1"/>
                </a:solidFill>
                <a:latin typeface="Arial Narrow" panose="020B0606020202030204" pitchFamily="34" charset="0"/>
              </a:rPr>
              <a:t>Self-Denial</a:t>
            </a:r>
          </a:p>
        </p:txBody>
      </p:sp>
    </p:spTree>
    <p:extLst>
      <p:ext uri="{BB962C8B-B14F-4D97-AF65-F5344CB8AC3E}">
        <p14:creationId xmlns:p14="http://schemas.microsoft.com/office/powerpoint/2010/main" val="2409795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C539A14-79BD-47D1-86F8-BD505189233B}"/>
              </a:ext>
            </a:extLst>
          </p:cNvPr>
          <p:cNvSpPr/>
          <p:nvPr/>
        </p:nvSpPr>
        <p:spPr>
          <a:xfrm>
            <a:off x="5254144" y="6273225"/>
            <a:ext cx="3712876" cy="584775"/>
          </a:xfrm>
          <a:prstGeom prst="rect">
            <a:avLst/>
          </a:prstGeom>
          <a:noFill/>
        </p:spPr>
        <p:txBody>
          <a:bodyPr wrap="none" lIns="91440" tIns="45720" rIns="91440" bIns="45720">
            <a:spAutoFit/>
          </a:bodyPr>
          <a:lstStyle/>
          <a:p>
            <a:pPr algn="ctr"/>
            <a:r>
              <a:rPr lang="en-US" sz="3200" b="0" cap="none" spc="0" dirty="0">
                <a:ln w="0"/>
                <a:solidFill>
                  <a:schemeClr val="bg1"/>
                </a:solidFill>
                <a:effectLst>
                  <a:reflection blurRad="6350" stA="53000" endA="300" endPos="35500" dir="5400000" sy="-90000" algn="bl" rotWithShape="0"/>
                </a:effectLst>
                <a:latin typeface="AR BERKLEY" panose="02000000000000000000" pitchFamily="2" charset="0"/>
              </a:rPr>
              <a:t>Sermon on the Mount</a:t>
            </a:r>
          </a:p>
        </p:txBody>
      </p:sp>
      <p:sp>
        <p:nvSpPr>
          <p:cNvPr id="5" name="Rectangle 4">
            <a:extLst>
              <a:ext uri="{FF2B5EF4-FFF2-40B4-BE49-F238E27FC236}">
                <a16:creationId xmlns:a16="http://schemas.microsoft.com/office/drawing/2014/main" id="{74DFDAFB-B8A3-469A-B7F9-E3CEA0F7A724}"/>
              </a:ext>
            </a:extLst>
          </p:cNvPr>
          <p:cNvSpPr/>
          <p:nvPr/>
        </p:nvSpPr>
        <p:spPr>
          <a:xfrm>
            <a:off x="2138486" y="214308"/>
            <a:ext cx="4867038" cy="2185214"/>
          </a:xfrm>
          <a:prstGeom prst="rect">
            <a:avLst/>
          </a:prstGeom>
          <a:noFill/>
          <a:effectLst>
            <a:outerShdw blurRad="50800" dist="50800" dir="5400000" algn="ctr" rotWithShape="0">
              <a:schemeClr val="bg1"/>
            </a:outerShdw>
          </a:effectLst>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000" b="1" cap="none" spc="0" dirty="0">
                <a:ln/>
                <a:solidFill>
                  <a:srgbClr val="0070C0"/>
                </a:solidFill>
                <a:effectLst/>
                <a:latin typeface="Californian FB" panose="0207040306080B030204" pitchFamily="18" charset="0"/>
              </a:rPr>
              <a:t>Sincere Devotion</a:t>
            </a:r>
          </a:p>
          <a:p>
            <a:pPr algn="ctr"/>
            <a:r>
              <a:rPr lang="en-US" sz="5000" b="1" dirty="0">
                <a:ln/>
                <a:solidFill>
                  <a:srgbClr val="0070C0"/>
                </a:solidFill>
                <a:latin typeface="Californian FB" panose="0207040306080B030204" pitchFamily="18" charset="0"/>
              </a:rPr>
              <a:t>In the Kingdom</a:t>
            </a:r>
            <a:endParaRPr lang="en-US" sz="5000" b="1" cap="none" spc="0" dirty="0">
              <a:ln/>
              <a:solidFill>
                <a:srgbClr val="0070C0"/>
              </a:solidFill>
              <a:effectLst/>
              <a:latin typeface="Californian FB" panose="0207040306080B030204" pitchFamily="18" charset="0"/>
            </a:endParaRPr>
          </a:p>
          <a:p>
            <a:pPr algn="ctr"/>
            <a:r>
              <a:rPr lang="en-US" sz="3600" b="1" dirty="0">
                <a:ln/>
                <a:solidFill>
                  <a:srgbClr val="0070C0"/>
                </a:solidFill>
                <a:latin typeface="Californian FB" panose="0207040306080B030204" pitchFamily="18" charset="0"/>
              </a:rPr>
              <a:t>(Matt. 6:1-18)</a:t>
            </a:r>
            <a:endParaRPr lang="en-US" sz="3600" b="1" cap="none" spc="0" dirty="0">
              <a:ln/>
              <a:solidFill>
                <a:srgbClr val="0070C0"/>
              </a:solidFill>
              <a:effectLst/>
              <a:latin typeface="Californian FB" panose="0207040306080B030204" pitchFamily="18" charset="0"/>
            </a:endParaRPr>
          </a:p>
        </p:txBody>
      </p:sp>
      <p:sp>
        <p:nvSpPr>
          <p:cNvPr id="2" name="TextBox 1">
            <a:extLst>
              <a:ext uri="{FF2B5EF4-FFF2-40B4-BE49-F238E27FC236}">
                <a16:creationId xmlns:a16="http://schemas.microsoft.com/office/drawing/2014/main" id="{60DF5A49-911D-4EE7-B9A7-F03752C307F5}"/>
              </a:ext>
            </a:extLst>
          </p:cNvPr>
          <p:cNvSpPr txBox="1"/>
          <p:nvPr/>
        </p:nvSpPr>
        <p:spPr>
          <a:xfrm>
            <a:off x="354638" y="2551289"/>
            <a:ext cx="8269112" cy="584775"/>
          </a:xfrm>
          <a:prstGeom prst="rect">
            <a:avLst/>
          </a:prstGeom>
          <a:noFill/>
          <a:effectLst>
            <a:outerShdw blurRad="50800" dist="12700" dir="5400000" algn="ctr" rotWithShape="0">
              <a:schemeClr val="bg1"/>
            </a:outerShdw>
          </a:effectLst>
        </p:spPr>
        <p:txBody>
          <a:bodyPr wrap="square" rtlCol="0">
            <a:spAutoFit/>
          </a:bodyPr>
          <a:lstStyle/>
          <a:p>
            <a:pPr marL="400050" indent="-400050">
              <a:buFont typeface="+mj-lt"/>
              <a:buAutoNum type="romanUcPeriod"/>
            </a:pPr>
            <a:r>
              <a:rPr lang="en-US" sz="3200" dirty="0">
                <a:latin typeface="Arial Narrow" panose="020B0606020202030204" pitchFamily="34" charset="0"/>
                <a:cs typeface="Aldhabi" panose="020B0604020202020204" pitchFamily="2" charset="-78"/>
              </a:rPr>
              <a:t>Giving to the Needy (vv. 1-4)</a:t>
            </a:r>
          </a:p>
        </p:txBody>
      </p:sp>
      <p:sp>
        <p:nvSpPr>
          <p:cNvPr id="7" name="TextBox 6">
            <a:extLst>
              <a:ext uri="{FF2B5EF4-FFF2-40B4-BE49-F238E27FC236}">
                <a16:creationId xmlns:a16="http://schemas.microsoft.com/office/drawing/2014/main" id="{FC3CD05D-5F4A-4A28-B5AA-5A67E7B7071F}"/>
              </a:ext>
            </a:extLst>
          </p:cNvPr>
          <p:cNvSpPr txBox="1"/>
          <p:nvPr/>
        </p:nvSpPr>
        <p:spPr>
          <a:xfrm>
            <a:off x="5702710" y="2551289"/>
            <a:ext cx="3441290" cy="584775"/>
          </a:xfrm>
          <a:prstGeom prst="rect">
            <a:avLst/>
          </a:prstGeom>
          <a:noFill/>
        </p:spPr>
        <p:txBody>
          <a:bodyPr wrap="square" rtlCol="0">
            <a:spAutoFit/>
          </a:bodyPr>
          <a:lstStyle/>
          <a:p>
            <a:r>
              <a:rPr lang="en-US" sz="3200" dirty="0">
                <a:solidFill>
                  <a:schemeClr val="bg1"/>
                </a:solidFill>
                <a:latin typeface="Arial Narrow" panose="020B0606020202030204" pitchFamily="34" charset="0"/>
              </a:rPr>
              <a:t>Benevolence</a:t>
            </a:r>
          </a:p>
        </p:txBody>
      </p:sp>
    </p:spTree>
    <p:extLst>
      <p:ext uri="{BB962C8B-B14F-4D97-AF65-F5344CB8AC3E}">
        <p14:creationId xmlns:p14="http://schemas.microsoft.com/office/powerpoint/2010/main" val="12182369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719930" y="430610"/>
            <a:ext cx="1608133" cy="1187505"/>
          </a:xfrm>
          <a:prstGeom prst="rect">
            <a:avLst/>
          </a:prstGeom>
          <a:noFill/>
        </p:spPr>
        <p:txBody>
          <a:bodyPr wrap="none" lIns="91440" tIns="45720" rIns="91440" bIns="45720">
            <a:spAutoFit/>
          </a:bodyPr>
          <a:lstStyle/>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sz="2800" b="0" i="0" u="none" strike="noStrike" kern="1200" cap="none" spc="0" normalizeH="0" baseline="0" noProof="0" dirty="0">
                <a:ln w="0"/>
                <a:solidFill>
                  <a:prstClr val="white"/>
                </a:solidFill>
                <a:effectLst>
                  <a:outerShdw blurRad="38100" dist="38100" dir="2700000" algn="tl">
                    <a:srgbClr val="000000">
                      <a:alpha val="43137"/>
                    </a:srgbClr>
                  </a:outerShdw>
                  <a:reflection blurRad="6350" stA="53000" endA="300" endPos="35500" dir="5400000" sy="-90000" algn="bl" rotWithShape="0"/>
                </a:effectLst>
                <a:uLnTx/>
                <a:uFillTx/>
                <a:latin typeface="AR BERKLEY" panose="02000000000000000000" pitchFamily="2" charset="0"/>
                <a:ea typeface="+mn-ea"/>
                <a:cs typeface="+mn-cs"/>
              </a:rPr>
              <a:t>Sermon </a:t>
            </a:r>
          </a:p>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sz="2800" b="0" i="0" u="none" strike="noStrike" kern="1200" cap="none" spc="0" normalizeH="0" baseline="0" noProof="0" dirty="0">
                <a:ln w="0"/>
                <a:solidFill>
                  <a:prstClr val="white"/>
                </a:solidFill>
                <a:effectLst>
                  <a:outerShdw blurRad="38100" dist="38100" dir="2700000" algn="tl">
                    <a:srgbClr val="000000">
                      <a:alpha val="43137"/>
                    </a:srgbClr>
                  </a:outerShdw>
                  <a:reflection blurRad="6350" stA="53000" endA="300" endPos="35500" dir="5400000" sy="-90000" algn="bl" rotWithShape="0"/>
                </a:effectLst>
                <a:uLnTx/>
                <a:uFillTx/>
                <a:latin typeface="AR BERKLEY" panose="02000000000000000000" pitchFamily="2" charset="0"/>
                <a:ea typeface="+mn-ea"/>
                <a:cs typeface="+mn-cs"/>
              </a:rPr>
              <a:t>on</a:t>
            </a:r>
          </a:p>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sz="2800" b="0" i="0" u="none" strike="noStrike" kern="1200" cap="none" spc="0" normalizeH="0" baseline="0" noProof="0" dirty="0">
                <a:ln w="0"/>
                <a:solidFill>
                  <a:prstClr val="white"/>
                </a:solidFill>
                <a:effectLst>
                  <a:outerShdw blurRad="38100" dist="38100" dir="2700000" algn="tl">
                    <a:srgbClr val="000000">
                      <a:alpha val="43137"/>
                    </a:srgbClr>
                  </a:outerShdw>
                  <a:reflection blurRad="6350" stA="53000" endA="300" endPos="35500" dir="5400000" sy="-90000" algn="bl" rotWithShape="0"/>
                </a:effectLst>
                <a:uLnTx/>
                <a:uFillTx/>
                <a:latin typeface="AR BERKLEY" panose="02000000000000000000" pitchFamily="2" charset="0"/>
                <a:ea typeface="+mn-ea"/>
                <a:cs typeface="+mn-cs"/>
              </a:rPr>
              <a:t>the Mount</a:t>
            </a:r>
          </a:p>
        </p:txBody>
      </p:sp>
      <p:sp>
        <p:nvSpPr>
          <p:cNvPr id="4" name="TextBox 3">
            <a:extLst>
              <a:ext uri="{FF2B5EF4-FFF2-40B4-BE49-F238E27FC236}">
                <a16:creationId xmlns:a16="http://schemas.microsoft.com/office/drawing/2014/main" id="{0043D4B6-B7BA-428F-849B-229CC3FC7333}"/>
              </a:ext>
            </a:extLst>
          </p:cNvPr>
          <p:cNvSpPr txBox="1"/>
          <p:nvPr/>
        </p:nvSpPr>
        <p:spPr>
          <a:xfrm>
            <a:off x="897650" y="1766559"/>
            <a:ext cx="7958666" cy="1200329"/>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Old Testament law provided for the needy</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Law (Exo. 23:10-11;</a:t>
            </a:r>
            <a:r>
              <a:rPr kumimoji="0" lang="en-US" sz="2400" b="0" i="1" u="none" strike="noStrike" kern="1200" cap="none" spc="0" normalizeH="0" noProof="0" dirty="0">
                <a:ln>
                  <a:noFill/>
                </a:ln>
                <a:solidFill>
                  <a:prstClr val="black"/>
                </a:solidFill>
                <a:effectLst/>
                <a:uLnTx/>
                <a:uFillTx/>
                <a:latin typeface="Calibri" panose="020F0502020204030204"/>
                <a:ea typeface="+mn-ea"/>
                <a:cs typeface="+mn-cs"/>
              </a:rPr>
              <a:t> Lev. 19:10)</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400" i="1" baseline="0" dirty="0">
                <a:solidFill>
                  <a:prstClr val="black"/>
                </a:solidFill>
                <a:latin typeface="Calibri" panose="020F0502020204030204"/>
              </a:rPr>
              <a:t>Prophets</a:t>
            </a:r>
            <a:r>
              <a:rPr lang="en-US" sz="2400" i="1" dirty="0">
                <a:solidFill>
                  <a:prstClr val="black"/>
                </a:solidFill>
                <a:latin typeface="Calibri" panose="020F0502020204030204"/>
              </a:rPr>
              <a:t> (Jer. 22:16; Amos 2:6-7)</a:t>
            </a:r>
          </a:p>
        </p:txBody>
      </p:sp>
      <p:sp>
        <p:nvSpPr>
          <p:cNvPr id="5" name="TextBox 4">
            <a:extLst>
              <a:ext uri="{FF2B5EF4-FFF2-40B4-BE49-F238E27FC236}">
                <a16:creationId xmlns:a16="http://schemas.microsoft.com/office/drawing/2014/main" id="{04E31EC0-EE7C-4744-906A-C29BAB4F4616}"/>
              </a:ext>
            </a:extLst>
          </p:cNvPr>
          <p:cNvSpPr txBox="1"/>
          <p:nvPr/>
        </p:nvSpPr>
        <p:spPr>
          <a:xfrm>
            <a:off x="2448232" y="731974"/>
            <a:ext cx="6695767" cy="523220"/>
          </a:xfrm>
          <a:prstGeom prst="rect">
            <a:avLst/>
          </a:prstGeom>
          <a:noFill/>
          <a:effectLst>
            <a:outerShdw blurRad="50800" dist="12700" dir="5400000" algn="ctr" rotWithShape="0">
              <a:schemeClr val="bg1"/>
            </a:outerShdw>
          </a:effectLst>
        </p:spPr>
        <p:txBody>
          <a:bodyPr wrap="square" rtlCol="0">
            <a:spAutoFit/>
          </a:bodyPr>
          <a:lstStyle/>
          <a:p>
            <a:pPr marL="400050" marR="0" lvl="0" indent="-400050" algn="ctr"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sng"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Giving to the Needy</a:t>
            </a:r>
            <a:r>
              <a:rPr kumimoji="0" lang="en-US" sz="2800" b="0" i="0"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 </a:t>
            </a: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(6:1-4)</a:t>
            </a:r>
          </a:p>
        </p:txBody>
      </p:sp>
    </p:spTree>
    <p:extLst>
      <p:ext uri="{BB962C8B-B14F-4D97-AF65-F5344CB8AC3E}">
        <p14:creationId xmlns:p14="http://schemas.microsoft.com/office/powerpoint/2010/main" val="23991467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719930" y="430610"/>
            <a:ext cx="1608133" cy="1187505"/>
          </a:xfrm>
          <a:prstGeom prst="rect">
            <a:avLst/>
          </a:prstGeom>
          <a:noFill/>
        </p:spPr>
        <p:txBody>
          <a:bodyPr wrap="none" lIns="91440" tIns="45720" rIns="91440" bIns="45720">
            <a:spAutoFit/>
          </a:bodyPr>
          <a:lstStyle/>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sz="2800" b="0" i="0" u="none" strike="noStrike" kern="1200" cap="none" spc="0" normalizeH="0" baseline="0" noProof="0" dirty="0">
                <a:ln w="0"/>
                <a:solidFill>
                  <a:prstClr val="white"/>
                </a:solidFill>
                <a:effectLst>
                  <a:outerShdw blurRad="38100" dist="38100" dir="2700000" algn="tl">
                    <a:srgbClr val="000000">
                      <a:alpha val="43137"/>
                    </a:srgbClr>
                  </a:outerShdw>
                  <a:reflection blurRad="6350" stA="53000" endA="300" endPos="35500" dir="5400000" sy="-90000" algn="bl" rotWithShape="0"/>
                </a:effectLst>
                <a:uLnTx/>
                <a:uFillTx/>
                <a:latin typeface="AR BERKLEY" panose="02000000000000000000" pitchFamily="2" charset="0"/>
                <a:ea typeface="+mn-ea"/>
                <a:cs typeface="+mn-cs"/>
              </a:rPr>
              <a:t>Sermon </a:t>
            </a:r>
          </a:p>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sz="2800" b="0" i="0" u="none" strike="noStrike" kern="1200" cap="none" spc="0" normalizeH="0" baseline="0" noProof="0" dirty="0">
                <a:ln w="0"/>
                <a:solidFill>
                  <a:prstClr val="white"/>
                </a:solidFill>
                <a:effectLst>
                  <a:outerShdw blurRad="38100" dist="38100" dir="2700000" algn="tl">
                    <a:srgbClr val="000000">
                      <a:alpha val="43137"/>
                    </a:srgbClr>
                  </a:outerShdw>
                  <a:reflection blurRad="6350" stA="53000" endA="300" endPos="35500" dir="5400000" sy="-90000" algn="bl" rotWithShape="0"/>
                </a:effectLst>
                <a:uLnTx/>
                <a:uFillTx/>
                <a:latin typeface="AR BERKLEY" panose="02000000000000000000" pitchFamily="2" charset="0"/>
                <a:ea typeface="+mn-ea"/>
                <a:cs typeface="+mn-cs"/>
              </a:rPr>
              <a:t>on</a:t>
            </a:r>
          </a:p>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sz="2800" b="0" i="0" u="none" strike="noStrike" kern="1200" cap="none" spc="0" normalizeH="0" baseline="0" noProof="0" dirty="0">
                <a:ln w="0"/>
                <a:solidFill>
                  <a:prstClr val="white"/>
                </a:solidFill>
                <a:effectLst>
                  <a:outerShdw blurRad="38100" dist="38100" dir="2700000" algn="tl">
                    <a:srgbClr val="000000">
                      <a:alpha val="43137"/>
                    </a:srgbClr>
                  </a:outerShdw>
                  <a:reflection blurRad="6350" stA="53000" endA="300" endPos="35500" dir="5400000" sy="-90000" algn="bl" rotWithShape="0"/>
                </a:effectLst>
                <a:uLnTx/>
                <a:uFillTx/>
                <a:latin typeface="AR BERKLEY" panose="02000000000000000000" pitchFamily="2" charset="0"/>
                <a:ea typeface="+mn-ea"/>
                <a:cs typeface="+mn-cs"/>
              </a:rPr>
              <a:t>the Mount</a:t>
            </a:r>
          </a:p>
        </p:txBody>
      </p:sp>
      <p:sp>
        <p:nvSpPr>
          <p:cNvPr id="4" name="TextBox 3">
            <a:extLst>
              <a:ext uri="{FF2B5EF4-FFF2-40B4-BE49-F238E27FC236}">
                <a16:creationId xmlns:a16="http://schemas.microsoft.com/office/drawing/2014/main" id="{0043D4B6-B7BA-428F-849B-229CC3FC7333}"/>
              </a:ext>
            </a:extLst>
          </p:cNvPr>
          <p:cNvSpPr txBox="1"/>
          <p:nvPr/>
        </p:nvSpPr>
        <p:spPr>
          <a:xfrm>
            <a:off x="897650" y="1766559"/>
            <a:ext cx="7958666" cy="1692771"/>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Old Testament law provided for the needy</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800" b="1" u="sng" dirty="0">
              <a:solidFill>
                <a:prstClr val="black"/>
              </a:solidFill>
              <a:latin typeface="Calibri" panose="020F0502020204030204"/>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Jesus encouraged</a:t>
            </a:r>
            <a:r>
              <a:rPr kumimoji="0" lang="en-US" sz="2400" b="1" i="0" u="sng" strike="noStrike" kern="1200" cap="none" spc="0" normalizeH="0" noProof="0" dirty="0">
                <a:ln>
                  <a:noFill/>
                </a:ln>
                <a:solidFill>
                  <a:prstClr val="black"/>
                </a:solidFill>
                <a:effectLst/>
                <a:uLnTx/>
                <a:uFillTx/>
                <a:latin typeface="Calibri" panose="020F0502020204030204"/>
                <a:ea typeface="+mn-ea"/>
                <a:cs typeface="+mn-cs"/>
              </a:rPr>
              <a:t> the care of the needy</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Matt. 5:7</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400" i="1" dirty="0">
                <a:solidFill>
                  <a:prstClr val="black"/>
                </a:solidFill>
                <a:latin typeface="Calibri" panose="020F0502020204030204"/>
              </a:rPr>
              <a:t>Matt. 7:12</a:t>
            </a:r>
          </a:p>
        </p:txBody>
      </p:sp>
      <p:sp>
        <p:nvSpPr>
          <p:cNvPr id="5" name="TextBox 4">
            <a:extLst>
              <a:ext uri="{FF2B5EF4-FFF2-40B4-BE49-F238E27FC236}">
                <a16:creationId xmlns:a16="http://schemas.microsoft.com/office/drawing/2014/main" id="{04E31EC0-EE7C-4744-906A-C29BAB4F4616}"/>
              </a:ext>
            </a:extLst>
          </p:cNvPr>
          <p:cNvSpPr txBox="1"/>
          <p:nvPr/>
        </p:nvSpPr>
        <p:spPr>
          <a:xfrm>
            <a:off x="2448232" y="731974"/>
            <a:ext cx="6695767" cy="523220"/>
          </a:xfrm>
          <a:prstGeom prst="rect">
            <a:avLst/>
          </a:prstGeom>
          <a:noFill/>
          <a:effectLst>
            <a:outerShdw blurRad="50800" dist="12700" dir="5400000" algn="ctr" rotWithShape="0">
              <a:schemeClr val="bg1"/>
            </a:outerShdw>
          </a:effectLst>
        </p:spPr>
        <p:txBody>
          <a:bodyPr wrap="square" rtlCol="0">
            <a:spAutoFit/>
          </a:bodyPr>
          <a:lstStyle/>
          <a:p>
            <a:pPr marL="400050" marR="0" lvl="0" indent="-400050" algn="ctr"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sng"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Giving to the Needy</a:t>
            </a:r>
            <a:r>
              <a:rPr kumimoji="0" lang="en-US" sz="2800" b="0" i="0"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 </a:t>
            </a: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(6:1-4)</a:t>
            </a:r>
          </a:p>
        </p:txBody>
      </p:sp>
    </p:spTree>
    <p:extLst>
      <p:ext uri="{BB962C8B-B14F-4D97-AF65-F5344CB8AC3E}">
        <p14:creationId xmlns:p14="http://schemas.microsoft.com/office/powerpoint/2010/main" val="38855053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719930" y="430610"/>
            <a:ext cx="1608133" cy="1187505"/>
          </a:xfrm>
          <a:prstGeom prst="rect">
            <a:avLst/>
          </a:prstGeom>
          <a:noFill/>
        </p:spPr>
        <p:txBody>
          <a:bodyPr wrap="none" lIns="91440" tIns="45720" rIns="91440" bIns="45720">
            <a:spAutoFit/>
          </a:bodyPr>
          <a:lstStyle/>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sz="2800" b="0" i="0" u="none" strike="noStrike" kern="1200" cap="none" spc="0" normalizeH="0" baseline="0" noProof="0" dirty="0">
                <a:ln w="0"/>
                <a:solidFill>
                  <a:prstClr val="white"/>
                </a:solidFill>
                <a:effectLst>
                  <a:outerShdw blurRad="38100" dist="38100" dir="2700000" algn="tl">
                    <a:srgbClr val="000000">
                      <a:alpha val="43137"/>
                    </a:srgbClr>
                  </a:outerShdw>
                  <a:reflection blurRad="6350" stA="53000" endA="300" endPos="35500" dir="5400000" sy="-90000" algn="bl" rotWithShape="0"/>
                </a:effectLst>
                <a:uLnTx/>
                <a:uFillTx/>
                <a:latin typeface="AR BERKLEY" panose="02000000000000000000" pitchFamily="2" charset="0"/>
                <a:ea typeface="+mn-ea"/>
                <a:cs typeface="+mn-cs"/>
              </a:rPr>
              <a:t>Sermon </a:t>
            </a:r>
          </a:p>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sz="2800" b="0" i="0" u="none" strike="noStrike" kern="1200" cap="none" spc="0" normalizeH="0" baseline="0" noProof="0" dirty="0">
                <a:ln w="0"/>
                <a:solidFill>
                  <a:prstClr val="white"/>
                </a:solidFill>
                <a:effectLst>
                  <a:outerShdw blurRad="38100" dist="38100" dir="2700000" algn="tl">
                    <a:srgbClr val="000000">
                      <a:alpha val="43137"/>
                    </a:srgbClr>
                  </a:outerShdw>
                  <a:reflection blurRad="6350" stA="53000" endA="300" endPos="35500" dir="5400000" sy="-90000" algn="bl" rotWithShape="0"/>
                </a:effectLst>
                <a:uLnTx/>
                <a:uFillTx/>
                <a:latin typeface="AR BERKLEY" panose="02000000000000000000" pitchFamily="2" charset="0"/>
                <a:ea typeface="+mn-ea"/>
                <a:cs typeface="+mn-cs"/>
              </a:rPr>
              <a:t>on</a:t>
            </a:r>
          </a:p>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sz="2800" b="0" i="0" u="none" strike="noStrike" kern="1200" cap="none" spc="0" normalizeH="0" baseline="0" noProof="0" dirty="0">
                <a:ln w="0"/>
                <a:solidFill>
                  <a:prstClr val="white"/>
                </a:solidFill>
                <a:effectLst>
                  <a:outerShdw blurRad="38100" dist="38100" dir="2700000" algn="tl">
                    <a:srgbClr val="000000">
                      <a:alpha val="43137"/>
                    </a:srgbClr>
                  </a:outerShdw>
                  <a:reflection blurRad="6350" stA="53000" endA="300" endPos="35500" dir="5400000" sy="-90000" algn="bl" rotWithShape="0"/>
                </a:effectLst>
                <a:uLnTx/>
                <a:uFillTx/>
                <a:latin typeface="AR BERKLEY" panose="02000000000000000000" pitchFamily="2" charset="0"/>
                <a:ea typeface="+mn-ea"/>
                <a:cs typeface="+mn-cs"/>
              </a:rPr>
              <a:t>the Mount</a:t>
            </a:r>
          </a:p>
        </p:txBody>
      </p:sp>
      <p:sp>
        <p:nvSpPr>
          <p:cNvPr id="4" name="TextBox 3">
            <a:extLst>
              <a:ext uri="{FF2B5EF4-FFF2-40B4-BE49-F238E27FC236}">
                <a16:creationId xmlns:a16="http://schemas.microsoft.com/office/drawing/2014/main" id="{0043D4B6-B7BA-428F-849B-229CC3FC7333}"/>
              </a:ext>
            </a:extLst>
          </p:cNvPr>
          <p:cNvSpPr txBox="1"/>
          <p:nvPr/>
        </p:nvSpPr>
        <p:spPr>
          <a:xfrm>
            <a:off x="897650" y="1766559"/>
            <a:ext cx="7958666" cy="4770537"/>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Old Testament law provided for the needy</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800" b="1" u="sng" dirty="0">
              <a:solidFill>
                <a:prstClr val="black"/>
              </a:solidFill>
              <a:latin typeface="Calibri" panose="020F0502020204030204"/>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Jesus encouraged</a:t>
            </a:r>
            <a:r>
              <a:rPr kumimoji="0" lang="en-US" sz="2400" b="1" i="0" u="sng" strike="noStrike" kern="1200" cap="none" spc="0" normalizeH="0" noProof="0" dirty="0">
                <a:ln>
                  <a:noFill/>
                </a:ln>
                <a:solidFill>
                  <a:prstClr val="black"/>
                </a:solidFill>
                <a:effectLst/>
                <a:uLnTx/>
                <a:uFillTx/>
                <a:latin typeface="Calibri" panose="020F0502020204030204"/>
                <a:ea typeface="+mn-ea"/>
                <a:cs typeface="+mn-cs"/>
              </a:rPr>
              <a:t> the care of the needy</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800" b="1" u="sng" baseline="0" dirty="0">
              <a:solidFill>
                <a:prstClr val="black"/>
              </a:solidFill>
              <a:latin typeface="Calibri" panose="020F0502020204030204"/>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noProof="0" dirty="0">
                <a:ln>
                  <a:noFill/>
                </a:ln>
                <a:solidFill>
                  <a:prstClr val="black"/>
                </a:solidFill>
                <a:effectLst/>
                <a:uLnTx/>
                <a:uFillTx/>
                <a:latin typeface="Calibri" panose="020F0502020204030204"/>
                <a:ea typeface="+mn-ea"/>
                <a:cs typeface="+mn-cs"/>
              </a:rPr>
              <a:t>Danger: Motive and not the fact that others see &amp; know</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Public performance</a:t>
            </a:r>
            <a:r>
              <a:rPr kumimoji="0" lang="en-US" sz="2400" b="0" i="1" u="none" strike="noStrike" kern="1200" cap="none" spc="0" normalizeH="0" noProof="0" dirty="0">
                <a:ln>
                  <a:noFill/>
                </a:ln>
                <a:solidFill>
                  <a:prstClr val="black"/>
                </a:solidFill>
                <a:effectLst/>
                <a:uLnTx/>
                <a:uFillTx/>
                <a:latin typeface="Calibri" panose="020F0502020204030204"/>
                <a:ea typeface="+mn-ea"/>
                <a:cs typeface="+mn-cs"/>
              </a:rPr>
              <a:t> (Synagogue &amp; streets)</a:t>
            </a:r>
          </a:p>
          <a:p>
            <a:pPr marL="1371600" lvl="2" indent="-457200">
              <a:buFont typeface="+mj-lt"/>
              <a:buAutoNum type="alphaLcPeriod"/>
            </a:pPr>
            <a:r>
              <a:rPr lang="en-US" sz="2400" dirty="0">
                <a:solidFill>
                  <a:prstClr val="black"/>
                </a:solidFill>
                <a:latin typeface="Calibri" panose="020F0502020204030204"/>
              </a:rPr>
              <a:t>Not that it is wrong there</a:t>
            </a:r>
          </a:p>
          <a:p>
            <a:pPr marL="1371600" lvl="2" indent="-457200">
              <a:buFont typeface="+mj-lt"/>
              <a:buAutoNum type="alphaLcPeriod"/>
            </a:pPr>
            <a:r>
              <a:rPr lang="en-US" sz="2400" dirty="0">
                <a:solidFill>
                  <a:prstClr val="black"/>
                </a:solidFill>
                <a:latin typeface="Calibri" panose="020F0502020204030204"/>
              </a:rPr>
              <a:t>Common place for beggars (Acts 3:2; John 9:1, 8)</a:t>
            </a:r>
          </a:p>
          <a:p>
            <a:pPr marL="1371600" lvl="2" indent="-457200">
              <a:buFont typeface="+mj-lt"/>
              <a:buAutoNum type="alphaLcPeriod"/>
            </a:pPr>
            <a:r>
              <a:rPr lang="en-US" sz="2400" dirty="0">
                <a:solidFill>
                  <a:prstClr val="black"/>
                </a:solidFill>
                <a:latin typeface="Calibri" panose="020F0502020204030204"/>
              </a:rPr>
              <a:t>Motive: to be seen of men – get praise &amp; credit</a:t>
            </a:r>
          </a:p>
          <a:p>
            <a:pPr marL="914400" lvl="1" indent="-457200">
              <a:buFont typeface="+mj-lt"/>
              <a:buAutoNum type="arabicPeriod"/>
            </a:pPr>
            <a:r>
              <a:rPr lang="en-US" sz="2400" i="1" dirty="0">
                <a:solidFill>
                  <a:prstClr val="black"/>
                </a:solidFill>
                <a:latin typeface="Calibri" panose="020F0502020204030204"/>
              </a:rPr>
              <a:t>Private alms – but public advertisement</a:t>
            </a:r>
          </a:p>
          <a:p>
            <a:pPr marL="914400" lvl="1" indent="-457200">
              <a:buFont typeface="+mj-lt"/>
              <a:buAutoNum type="arabicPeriod"/>
            </a:pPr>
            <a:r>
              <a:rPr lang="en-US" sz="2400" i="1" dirty="0">
                <a:solidFill>
                  <a:prstClr val="black"/>
                </a:solidFill>
                <a:latin typeface="Calibri" panose="020F0502020204030204"/>
              </a:rPr>
              <a:t>Don’t even praise self (v. 3)</a:t>
            </a:r>
          </a:p>
          <a:p>
            <a:pPr marL="1371600" lvl="2" indent="-457200">
              <a:buFont typeface="+mj-lt"/>
              <a:buAutoNum type="alphaLcPeriod"/>
            </a:pPr>
            <a:r>
              <a:rPr lang="en-US" sz="2400" dirty="0">
                <a:solidFill>
                  <a:prstClr val="black"/>
                </a:solidFill>
                <a:latin typeface="Calibri" panose="020F0502020204030204"/>
              </a:rPr>
              <a:t>Should just forget it – rather than thinking how good we are</a:t>
            </a:r>
          </a:p>
          <a:p>
            <a:pPr marL="1371600" lvl="2" indent="-457200">
              <a:buFont typeface="+mj-lt"/>
              <a:buAutoNum type="alphaLcPeriod"/>
            </a:pPr>
            <a:r>
              <a:rPr lang="en-US" sz="2400" dirty="0">
                <a:solidFill>
                  <a:prstClr val="black"/>
                </a:solidFill>
                <a:latin typeface="Calibri" panose="020F0502020204030204"/>
              </a:rPr>
              <a:t>Idea is seen in Matt. 25:37-39</a:t>
            </a:r>
          </a:p>
        </p:txBody>
      </p:sp>
      <p:sp>
        <p:nvSpPr>
          <p:cNvPr id="5" name="TextBox 4">
            <a:extLst>
              <a:ext uri="{FF2B5EF4-FFF2-40B4-BE49-F238E27FC236}">
                <a16:creationId xmlns:a16="http://schemas.microsoft.com/office/drawing/2014/main" id="{04E31EC0-EE7C-4744-906A-C29BAB4F4616}"/>
              </a:ext>
            </a:extLst>
          </p:cNvPr>
          <p:cNvSpPr txBox="1"/>
          <p:nvPr/>
        </p:nvSpPr>
        <p:spPr>
          <a:xfrm>
            <a:off x="2448232" y="731974"/>
            <a:ext cx="6695767" cy="523220"/>
          </a:xfrm>
          <a:prstGeom prst="rect">
            <a:avLst/>
          </a:prstGeom>
          <a:noFill/>
          <a:effectLst>
            <a:outerShdw blurRad="50800" dist="12700" dir="5400000" algn="ctr" rotWithShape="0">
              <a:schemeClr val="bg1"/>
            </a:outerShdw>
          </a:effectLst>
        </p:spPr>
        <p:txBody>
          <a:bodyPr wrap="square" rtlCol="0">
            <a:spAutoFit/>
          </a:bodyPr>
          <a:lstStyle/>
          <a:p>
            <a:pPr marL="400050" marR="0" lvl="0" indent="-400050" algn="ctr"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sng"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Giving to the Needy</a:t>
            </a:r>
            <a:r>
              <a:rPr kumimoji="0" lang="en-US" sz="2800" b="0" i="0"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 </a:t>
            </a: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(6:1-4)</a:t>
            </a:r>
          </a:p>
        </p:txBody>
      </p:sp>
    </p:spTree>
    <p:extLst>
      <p:ext uri="{BB962C8B-B14F-4D97-AF65-F5344CB8AC3E}">
        <p14:creationId xmlns:p14="http://schemas.microsoft.com/office/powerpoint/2010/main" val="28001504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1000"/>
                                        <p:tgtEl>
                                          <p:spTgt spid="4">
                                            <p:txEl>
                                              <p:pRg st="5" end="5"/>
                                            </p:txEl>
                                          </p:spTgt>
                                        </p:tgtEl>
                                      </p:cBhvr>
                                    </p:animEffect>
                                    <p:anim calcmode="lin" valueType="num">
                                      <p:cBhvr>
                                        <p:cTn id="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Effect transition="in" filter="fade">
                                      <p:cBhvr>
                                        <p:cTn id="14" dur="1000"/>
                                        <p:tgtEl>
                                          <p:spTgt spid="4">
                                            <p:txEl>
                                              <p:pRg st="6" end="6"/>
                                            </p:txEl>
                                          </p:spTgt>
                                        </p:tgtEl>
                                      </p:cBhvr>
                                    </p:animEffect>
                                    <p:anim calcmode="lin" valueType="num">
                                      <p:cBhvr>
                                        <p:cTn id="1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Effect transition="in" filter="fade">
                                      <p:cBhvr>
                                        <p:cTn id="21" dur="1000"/>
                                        <p:tgtEl>
                                          <p:spTgt spid="4">
                                            <p:txEl>
                                              <p:pRg st="7" end="7"/>
                                            </p:txEl>
                                          </p:spTgt>
                                        </p:tgtEl>
                                      </p:cBhvr>
                                    </p:animEffect>
                                    <p:anim calcmode="lin" valueType="num">
                                      <p:cBhvr>
                                        <p:cTn id="22"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Effect transition="in" filter="fade">
                                      <p:cBhvr>
                                        <p:cTn id="28" dur="1000"/>
                                        <p:tgtEl>
                                          <p:spTgt spid="4">
                                            <p:txEl>
                                              <p:pRg st="8" end="8"/>
                                            </p:txEl>
                                          </p:spTgt>
                                        </p:tgtEl>
                                      </p:cBhvr>
                                    </p:animEffect>
                                    <p:anim calcmode="lin" valueType="num">
                                      <p:cBhvr>
                                        <p:cTn id="29"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9" end="9"/>
                                            </p:txEl>
                                          </p:spTgt>
                                        </p:tgtEl>
                                        <p:attrNameLst>
                                          <p:attrName>style.visibility</p:attrName>
                                        </p:attrNameLst>
                                      </p:cBhvr>
                                      <p:to>
                                        <p:strVal val="visible"/>
                                      </p:to>
                                    </p:set>
                                    <p:animEffect transition="in" filter="fade">
                                      <p:cBhvr>
                                        <p:cTn id="35" dur="1000"/>
                                        <p:tgtEl>
                                          <p:spTgt spid="4">
                                            <p:txEl>
                                              <p:pRg st="9" end="9"/>
                                            </p:txEl>
                                          </p:spTgt>
                                        </p:tgtEl>
                                      </p:cBhvr>
                                    </p:animEffect>
                                    <p:anim calcmode="lin" valueType="num">
                                      <p:cBhvr>
                                        <p:cTn id="36"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10" end="10"/>
                                            </p:txEl>
                                          </p:spTgt>
                                        </p:tgtEl>
                                        <p:attrNameLst>
                                          <p:attrName>style.visibility</p:attrName>
                                        </p:attrNameLst>
                                      </p:cBhvr>
                                      <p:to>
                                        <p:strVal val="visible"/>
                                      </p:to>
                                    </p:set>
                                    <p:animEffect transition="in" filter="fade">
                                      <p:cBhvr>
                                        <p:cTn id="42" dur="1000"/>
                                        <p:tgtEl>
                                          <p:spTgt spid="4">
                                            <p:txEl>
                                              <p:pRg st="10" end="10"/>
                                            </p:txEl>
                                          </p:spTgt>
                                        </p:tgtEl>
                                      </p:cBhvr>
                                    </p:animEffect>
                                    <p:anim calcmode="lin" valueType="num">
                                      <p:cBhvr>
                                        <p:cTn id="43"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11" end="11"/>
                                            </p:txEl>
                                          </p:spTgt>
                                        </p:tgtEl>
                                        <p:attrNameLst>
                                          <p:attrName>style.visibility</p:attrName>
                                        </p:attrNameLst>
                                      </p:cBhvr>
                                      <p:to>
                                        <p:strVal val="visible"/>
                                      </p:to>
                                    </p:set>
                                    <p:animEffect transition="in" filter="fade">
                                      <p:cBhvr>
                                        <p:cTn id="49" dur="1000"/>
                                        <p:tgtEl>
                                          <p:spTgt spid="4">
                                            <p:txEl>
                                              <p:pRg st="11" end="11"/>
                                            </p:txEl>
                                          </p:spTgt>
                                        </p:tgtEl>
                                      </p:cBhvr>
                                    </p:animEffect>
                                    <p:anim calcmode="lin" valueType="num">
                                      <p:cBhvr>
                                        <p:cTn id="50"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12" end="12"/>
                                            </p:txEl>
                                          </p:spTgt>
                                        </p:tgtEl>
                                        <p:attrNameLst>
                                          <p:attrName>style.visibility</p:attrName>
                                        </p:attrNameLst>
                                      </p:cBhvr>
                                      <p:to>
                                        <p:strVal val="visible"/>
                                      </p:to>
                                    </p:set>
                                    <p:animEffect transition="in" filter="fade">
                                      <p:cBhvr>
                                        <p:cTn id="56" dur="1000"/>
                                        <p:tgtEl>
                                          <p:spTgt spid="4">
                                            <p:txEl>
                                              <p:pRg st="12" end="12"/>
                                            </p:txEl>
                                          </p:spTgt>
                                        </p:tgtEl>
                                      </p:cBhvr>
                                    </p:animEffect>
                                    <p:anim calcmode="lin" valueType="num">
                                      <p:cBhvr>
                                        <p:cTn id="57" dur="1000" fill="hold"/>
                                        <p:tgtEl>
                                          <p:spTgt spid="4">
                                            <p:txEl>
                                              <p:pRg st="12" end="12"/>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719930" y="430610"/>
            <a:ext cx="1608133" cy="1187505"/>
          </a:xfrm>
          <a:prstGeom prst="rect">
            <a:avLst/>
          </a:prstGeom>
          <a:noFill/>
        </p:spPr>
        <p:txBody>
          <a:bodyPr wrap="none" lIns="91440" tIns="45720" rIns="91440" bIns="45720">
            <a:spAutoFit/>
          </a:bodyPr>
          <a:lstStyle/>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sz="2800" b="0" i="0" u="none" strike="noStrike" kern="1200" cap="none" spc="0" normalizeH="0" baseline="0" noProof="0" dirty="0">
                <a:ln w="0"/>
                <a:solidFill>
                  <a:prstClr val="white"/>
                </a:solidFill>
                <a:effectLst>
                  <a:outerShdw blurRad="38100" dist="38100" dir="2700000" algn="tl">
                    <a:srgbClr val="000000">
                      <a:alpha val="43137"/>
                    </a:srgbClr>
                  </a:outerShdw>
                  <a:reflection blurRad="6350" stA="53000" endA="300" endPos="35500" dir="5400000" sy="-90000" algn="bl" rotWithShape="0"/>
                </a:effectLst>
                <a:uLnTx/>
                <a:uFillTx/>
                <a:latin typeface="AR BERKLEY" panose="02000000000000000000" pitchFamily="2" charset="0"/>
                <a:ea typeface="+mn-ea"/>
                <a:cs typeface="+mn-cs"/>
              </a:rPr>
              <a:t>Sermon </a:t>
            </a:r>
          </a:p>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sz="2800" b="0" i="0" u="none" strike="noStrike" kern="1200" cap="none" spc="0" normalizeH="0" baseline="0" noProof="0" dirty="0">
                <a:ln w="0"/>
                <a:solidFill>
                  <a:prstClr val="white"/>
                </a:solidFill>
                <a:effectLst>
                  <a:outerShdw blurRad="38100" dist="38100" dir="2700000" algn="tl">
                    <a:srgbClr val="000000">
                      <a:alpha val="43137"/>
                    </a:srgbClr>
                  </a:outerShdw>
                  <a:reflection blurRad="6350" stA="53000" endA="300" endPos="35500" dir="5400000" sy="-90000" algn="bl" rotWithShape="0"/>
                </a:effectLst>
                <a:uLnTx/>
                <a:uFillTx/>
                <a:latin typeface="AR BERKLEY" panose="02000000000000000000" pitchFamily="2" charset="0"/>
                <a:ea typeface="+mn-ea"/>
                <a:cs typeface="+mn-cs"/>
              </a:rPr>
              <a:t>on</a:t>
            </a:r>
          </a:p>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sz="2800" b="0" i="0" u="none" strike="noStrike" kern="1200" cap="none" spc="0" normalizeH="0" baseline="0" noProof="0" dirty="0">
                <a:ln w="0"/>
                <a:solidFill>
                  <a:prstClr val="white"/>
                </a:solidFill>
                <a:effectLst>
                  <a:outerShdw blurRad="38100" dist="38100" dir="2700000" algn="tl">
                    <a:srgbClr val="000000">
                      <a:alpha val="43137"/>
                    </a:srgbClr>
                  </a:outerShdw>
                  <a:reflection blurRad="6350" stA="53000" endA="300" endPos="35500" dir="5400000" sy="-90000" algn="bl" rotWithShape="0"/>
                </a:effectLst>
                <a:uLnTx/>
                <a:uFillTx/>
                <a:latin typeface="AR BERKLEY" panose="02000000000000000000" pitchFamily="2" charset="0"/>
                <a:ea typeface="+mn-ea"/>
                <a:cs typeface="+mn-cs"/>
              </a:rPr>
              <a:t>the Mount</a:t>
            </a:r>
          </a:p>
        </p:txBody>
      </p:sp>
      <p:sp>
        <p:nvSpPr>
          <p:cNvPr id="4" name="TextBox 3">
            <a:extLst>
              <a:ext uri="{FF2B5EF4-FFF2-40B4-BE49-F238E27FC236}">
                <a16:creationId xmlns:a16="http://schemas.microsoft.com/office/drawing/2014/main" id="{0043D4B6-B7BA-428F-849B-229CC3FC7333}"/>
              </a:ext>
            </a:extLst>
          </p:cNvPr>
          <p:cNvSpPr txBox="1"/>
          <p:nvPr/>
        </p:nvSpPr>
        <p:spPr>
          <a:xfrm>
            <a:off x="897650" y="1766559"/>
            <a:ext cx="7958666" cy="1446550"/>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Old Testament law provided for the needy</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800" b="1" u="sng" dirty="0">
              <a:solidFill>
                <a:prstClr val="black"/>
              </a:solidFill>
              <a:latin typeface="Calibri" panose="020F0502020204030204"/>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Jesus encouraged</a:t>
            </a:r>
            <a:r>
              <a:rPr kumimoji="0" lang="en-US" sz="2400" b="1" i="0" u="sng" strike="noStrike" kern="1200" cap="none" spc="0" normalizeH="0" noProof="0" dirty="0">
                <a:ln>
                  <a:noFill/>
                </a:ln>
                <a:solidFill>
                  <a:prstClr val="black"/>
                </a:solidFill>
                <a:effectLst/>
                <a:uLnTx/>
                <a:uFillTx/>
                <a:latin typeface="Calibri" panose="020F0502020204030204"/>
                <a:ea typeface="+mn-ea"/>
                <a:cs typeface="+mn-cs"/>
              </a:rPr>
              <a:t> the care of the needy</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800" b="1" u="sng" baseline="0" dirty="0">
              <a:solidFill>
                <a:prstClr val="black"/>
              </a:solidFill>
              <a:latin typeface="Calibri" panose="020F0502020204030204"/>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noProof="0" dirty="0">
                <a:ln>
                  <a:noFill/>
                </a:ln>
                <a:solidFill>
                  <a:prstClr val="black"/>
                </a:solidFill>
                <a:effectLst/>
                <a:uLnTx/>
                <a:uFillTx/>
                <a:latin typeface="Calibri" panose="020F0502020204030204"/>
                <a:ea typeface="+mn-ea"/>
                <a:cs typeface="+mn-cs"/>
              </a:rPr>
              <a:t>Danger: Motive and not the fact that others see &amp; know</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04E31EC0-EE7C-4744-906A-C29BAB4F4616}"/>
              </a:ext>
            </a:extLst>
          </p:cNvPr>
          <p:cNvSpPr txBox="1"/>
          <p:nvPr/>
        </p:nvSpPr>
        <p:spPr>
          <a:xfrm>
            <a:off x="2448232" y="731974"/>
            <a:ext cx="6695767" cy="523220"/>
          </a:xfrm>
          <a:prstGeom prst="rect">
            <a:avLst/>
          </a:prstGeom>
          <a:noFill/>
          <a:effectLst>
            <a:outerShdw blurRad="50800" dist="12700" dir="5400000" algn="ctr" rotWithShape="0">
              <a:schemeClr val="bg1"/>
            </a:outerShdw>
          </a:effectLst>
        </p:spPr>
        <p:txBody>
          <a:bodyPr wrap="square" rtlCol="0">
            <a:spAutoFit/>
          </a:bodyPr>
          <a:lstStyle/>
          <a:p>
            <a:pPr marL="400050" marR="0" lvl="0" indent="-400050" algn="ctr"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sng"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Giving to the Needy</a:t>
            </a:r>
            <a:r>
              <a:rPr kumimoji="0" lang="en-US" sz="2800" b="0" i="0"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 </a:t>
            </a: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(6:1-4)</a:t>
            </a:r>
          </a:p>
        </p:txBody>
      </p:sp>
      <p:sp>
        <p:nvSpPr>
          <p:cNvPr id="3" name="Rectangle: Rounded Corners 2">
            <a:extLst>
              <a:ext uri="{FF2B5EF4-FFF2-40B4-BE49-F238E27FC236}">
                <a16:creationId xmlns:a16="http://schemas.microsoft.com/office/drawing/2014/main" id="{8E39D752-6CD2-4B35-B114-24E371670619}"/>
              </a:ext>
            </a:extLst>
          </p:cNvPr>
          <p:cNvSpPr/>
          <p:nvPr/>
        </p:nvSpPr>
        <p:spPr>
          <a:xfrm>
            <a:off x="1219200" y="3594652"/>
            <a:ext cx="7157884" cy="2153264"/>
          </a:xfrm>
          <a:prstGeom prst="roundRect">
            <a:avLst>
              <a:gd name="adj" fmla="val 1347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u="sng" dirty="0">
                <a:solidFill>
                  <a:srgbClr val="FFFF00"/>
                </a:solidFill>
                <a:effectLst>
                  <a:outerShdw blurRad="38100" dist="38100" dir="2700000" algn="tl">
                    <a:srgbClr val="000000">
                      <a:alpha val="43137"/>
                    </a:srgbClr>
                  </a:outerShdw>
                </a:effectLst>
              </a:rPr>
              <a:t>Point:</a:t>
            </a:r>
          </a:p>
          <a:p>
            <a:pPr algn="ctr"/>
            <a:endParaRPr lang="en-US" sz="800" dirty="0">
              <a:solidFill>
                <a:srgbClr val="FFFF00"/>
              </a:solidFill>
              <a:effectLst>
                <a:outerShdw blurRad="38100" dist="38100" dir="2700000" algn="tl">
                  <a:srgbClr val="000000">
                    <a:alpha val="43137"/>
                  </a:srgbClr>
                </a:outerShdw>
              </a:effectLst>
            </a:endParaRPr>
          </a:p>
          <a:p>
            <a:pPr algn="ctr"/>
            <a:r>
              <a:rPr lang="en-US" sz="2800" dirty="0">
                <a:solidFill>
                  <a:srgbClr val="FFFF00"/>
                </a:solidFill>
                <a:effectLst>
                  <a:outerShdw blurRad="38100" dist="38100" dir="2700000" algn="tl">
                    <a:srgbClr val="000000">
                      <a:alpha val="43137"/>
                    </a:srgbClr>
                  </a:outerShdw>
                </a:effectLst>
              </a:rPr>
              <a:t>Citizens of the kingdom should be concerned with devotion to God and not merely a reputation of devotion and praise of men!</a:t>
            </a:r>
          </a:p>
        </p:txBody>
      </p:sp>
      <p:sp>
        <p:nvSpPr>
          <p:cNvPr id="6" name="TextBox 5">
            <a:extLst>
              <a:ext uri="{FF2B5EF4-FFF2-40B4-BE49-F238E27FC236}">
                <a16:creationId xmlns:a16="http://schemas.microsoft.com/office/drawing/2014/main" id="{FDA824AC-6729-4C43-9875-299799B1F291}"/>
              </a:ext>
            </a:extLst>
          </p:cNvPr>
          <p:cNvSpPr txBox="1"/>
          <p:nvPr/>
        </p:nvSpPr>
        <p:spPr>
          <a:xfrm>
            <a:off x="1462275" y="5879840"/>
            <a:ext cx="6671733" cy="830997"/>
          </a:xfrm>
          <a:prstGeom prst="rect">
            <a:avLst/>
          </a:prstGeom>
          <a:noFill/>
        </p:spPr>
        <p:txBody>
          <a:bodyPr wrap="square" rtlCol="0">
            <a:spAutoFit/>
          </a:bodyPr>
          <a:lstStyle/>
          <a:p>
            <a:pPr algn="ctr"/>
            <a:r>
              <a:rPr lang="en-US" sz="2400" dirty="0"/>
              <a:t>We could </a:t>
            </a:r>
            <a:r>
              <a:rPr lang="en-US" sz="2400" i="1" u="sng" dirty="0"/>
              <a:t>help</a:t>
            </a:r>
            <a:r>
              <a:rPr lang="en-US" sz="2400" dirty="0"/>
              <a:t> the needy for the same reason some </a:t>
            </a:r>
            <a:r>
              <a:rPr lang="en-US" sz="2400" i="1" u="sng" dirty="0"/>
              <a:t>don’t help</a:t>
            </a:r>
            <a:r>
              <a:rPr lang="en-US" sz="2400" dirty="0"/>
              <a:t> those in need: </a:t>
            </a:r>
            <a:r>
              <a:rPr lang="en-US" sz="2400" b="1" dirty="0"/>
              <a:t>selfishness</a:t>
            </a:r>
          </a:p>
        </p:txBody>
      </p:sp>
    </p:spTree>
    <p:extLst>
      <p:ext uri="{BB962C8B-B14F-4D97-AF65-F5344CB8AC3E}">
        <p14:creationId xmlns:p14="http://schemas.microsoft.com/office/powerpoint/2010/main" val="25130170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C539A14-79BD-47D1-86F8-BD505189233B}"/>
              </a:ext>
            </a:extLst>
          </p:cNvPr>
          <p:cNvSpPr/>
          <p:nvPr/>
        </p:nvSpPr>
        <p:spPr>
          <a:xfrm>
            <a:off x="5254144" y="6273225"/>
            <a:ext cx="3712876" cy="584775"/>
          </a:xfrm>
          <a:prstGeom prst="rect">
            <a:avLst/>
          </a:prstGeom>
          <a:noFill/>
        </p:spPr>
        <p:txBody>
          <a:bodyPr wrap="none" lIns="91440" tIns="45720" rIns="91440" bIns="45720">
            <a:spAutoFit/>
          </a:bodyPr>
          <a:lstStyle/>
          <a:p>
            <a:pPr algn="ctr"/>
            <a:r>
              <a:rPr lang="en-US" sz="3200" b="0" cap="none" spc="0" dirty="0">
                <a:ln w="0"/>
                <a:solidFill>
                  <a:schemeClr val="bg1"/>
                </a:solidFill>
                <a:effectLst>
                  <a:reflection blurRad="6350" stA="53000" endA="300" endPos="35500" dir="5400000" sy="-90000" algn="bl" rotWithShape="0"/>
                </a:effectLst>
                <a:latin typeface="AR BERKLEY" panose="02000000000000000000" pitchFamily="2" charset="0"/>
              </a:rPr>
              <a:t>Sermon on the Mount</a:t>
            </a:r>
          </a:p>
        </p:txBody>
      </p:sp>
      <p:sp>
        <p:nvSpPr>
          <p:cNvPr id="5" name="Rectangle 4">
            <a:extLst>
              <a:ext uri="{FF2B5EF4-FFF2-40B4-BE49-F238E27FC236}">
                <a16:creationId xmlns:a16="http://schemas.microsoft.com/office/drawing/2014/main" id="{74DFDAFB-B8A3-469A-B7F9-E3CEA0F7A724}"/>
              </a:ext>
            </a:extLst>
          </p:cNvPr>
          <p:cNvSpPr/>
          <p:nvPr/>
        </p:nvSpPr>
        <p:spPr>
          <a:xfrm>
            <a:off x="2138486" y="214308"/>
            <a:ext cx="4867038" cy="2185214"/>
          </a:xfrm>
          <a:prstGeom prst="rect">
            <a:avLst/>
          </a:prstGeom>
          <a:noFill/>
          <a:effectLst>
            <a:outerShdw blurRad="50800" dist="50800" dir="5400000" algn="ctr" rotWithShape="0">
              <a:schemeClr val="bg1"/>
            </a:outerShdw>
          </a:effectLst>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000" b="1" cap="none" spc="0" dirty="0">
                <a:ln/>
                <a:solidFill>
                  <a:srgbClr val="0070C0"/>
                </a:solidFill>
                <a:effectLst/>
                <a:latin typeface="Californian FB" panose="0207040306080B030204" pitchFamily="18" charset="0"/>
              </a:rPr>
              <a:t>Sincere Devotion</a:t>
            </a:r>
          </a:p>
          <a:p>
            <a:pPr algn="ctr"/>
            <a:r>
              <a:rPr lang="en-US" sz="5000" b="1" dirty="0">
                <a:ln/>
                <a:solidFill>
                  <a:srgbClr val="0070C0"/>
                </a:solidFill>
                <a:latin typeface="Californian FB" panose="0207040306080B030204" pitchFamily="18" charset="0"/>
              </a:rPr>
              <a:t>In the Kingdom</a:t>
            </a:r>
            <a:endParaRPr lang="en-US" sz="5000" b="1" cap="none" spc="0" dirty="0">
              <a:ln/>
              <a:solidFill>
                <a:srgbClr val="0070C0"/>
              </a:solidFill>
              <a:effectLst/>
              <a:latin typeface="Californian FB" panose="0207040306080B030204" pitchFamily="18" charset="0"/>
            </a:endParaRPr>
          </a:p>
          <a:p>
            <a:pPr algn="ctr"/>
            <a:r>
              <a:rPr lang="en-US" sz="3600" b="1" dirty="0">
                <a:ln/>
                <a:solidFill>
                  <a:srgbClr val="0070C0"/>
                </a:solidFill>
                <a:latin typeface="Californian FB" panose="0207040306080B030204" pitchFamily="18" charset="0"/>
              </a:rPr>
              <a:t>(Matt. 6:1-18)</a:t>
            </a:r>
            <a:endParaRPr lang="en-US" sz="3600" b="1" cap="none" spc="0" dirty="0">
              <a:ln/>
              <a:solidFill>
                <a:srgbClr val="0070C0"/>
              </a:solidFill>
              <a:effectLst/>
              <a:latin typeface="Californian FB" panose="0207040306080B030204" pitchFamily="18" charset="0"/>
            </a:endParaRPr>
          </a:p>
        </p:txBody>
      </p:sp>
      <p:sp>
        <p:nvSpPr>
          <p:cNvPr id="2" name="TextBox 1">
            <a:extLst>
              <a:ext uri="{FF2B5EF4-FFF2-40B4-BE49-F238E27FC236}">
                <a16:creationId xmlns:a16="http://schemas.microsoft.com/office/drawing/2014/main" id="{60DF5A49-911D-4EE7-B9A7-F03752C307F5}"/>
              </a:ext>
            </a:extLst>
          </p:cNvPr>
          <p:cNvSpPr txBox="1"/>
          <p:nvPr/>
        </p:nvSpPr>
        <p:spPr>
          <a:xfrm>
            <a:off x="354638" y="2551289"/>
            <a:ext cx="8269112" cy="1077218"/>
          </a:xfrm>
          <a:prstGeom prst="rect">
            <a:avLst/>
          </a:prstGeom>
          <a:noFill/>
          <a:effectLst>
            <a:outerShdw blurRad="50800" dist="12700" dir="5400000" algn="ctr" rotWithShape="0">
              <a:schemeClr val="bg1"/>
            </a:outerShdw>
          </a:effectLst>
        </p:spPr>
        <p:txBody>
          <a:bodyPr wrap="square" rtlCol="0">
            <a:spAutoFit/>
          </a:bodyPr>
          <a:lstStyle/>
          <a:p>
            <a:pPr marL="400050" indent="-400050">
              <a:buFont typeface="+mj-lt"/>
              <a:buAutoNum type="romanUcPeriod"/>
            </a:pPr>
            <a:r>
              <a:rPr lang="en-US" sz="3200" dirty="0">
                <a:latin typeface="Arial Narrow" panose="020B0606020202030204" pitchFamily="34" charset="0"/>
                <a:cs typeface="Aldhabi" panose="020B0604020202020204" pitchFamily="2" charset="-78"/>
              </a:rPr>
              <a:t>Giving to the Needy (vv. 1-4)</a:t>
            </a:r>
          </a:p>
          <a:p>
            <a:pPr marL="400050" indent="-400050">
              <a:buFont typeface="+mj-lt"/>
              <a:buAutoNum type="romanUcPeriod"/>
            </a:pPr>
            <a:r>
              <a:rPr lang="en-US" sz="3200" dirty="0">
                <a:latin typeface="Arial Narrow" panose="020B0606020202030204" pitchFamily="34" charset="0"/>
                <a:cs typeface="Aldhabi" panose="020B0604020202020204" pitchFamily="2" charset="-78"/>
              </a:rPr>
              <a:t>Prayer (vv. 5-15)</a:t>
            </a:r>
          </a:p>
        </p:txBody>
      </p:sp>
      <p:sp>
        <p:nvSpPr>
          <p:cNvPr id="7" name="TextBox 6">
            <a:extLst>
              <a:ext uri="{FF2B5EF4-FFF2-40B4-BE49-F238E27FC236}">
                <a16:creationId xmlns:a16="http://schemas.microsoft.com/office/drawing/2014/main" id="{798CAF57-E6E1-4602-9476-7BFA75882EE8}"/>
              </a:ext>
            </a:extLst>
          </p:cNvPr>
          <p:cNvSpPr txBox="1"/>
          <p:nvPr/>
        </p:nvSpPr>
        <p:spPr>
          <a:xfrm>
            <a:off x="5702710" y="2551289"/>
            <a:ext cx="3441290" cy="1077218"/>
          </a:xfrm>
          <a:prstGeom prst="rect">
            <a:avLst/>
          </a:prstGeom>
          <a:noFill/>
        </p:spPr>
        <p:txBody>
          <a:bodyPr wrap="square" rtlCol="0">
            <a:spAutoFit/>
          </a:bodyPr>
          <a:lstStyle/>
          <a:p>
            <a:r>
              <a:rPr lang="en-US" sz="3200" dirty="0">
                <a:solidFill>
                  <a:schemeClr val="bg1"/>
                </a:solidFill>
                <a:latin typeface="Arial Narrow" panose="020B0606020202030204" pitchFamily="34" charset="0"/>
              </a:rPr>
              <a:t>Benevolence</a:t>
            </a:r>
          </a:p>
          <a:p>
            <a:r>
              <a:rPr lang="en-US" sz="3200" dirty="0">
                <a:solidFill>
                  <a:schemeClr val="bg1"/>
                </a:solidFill>
                <a:latin typeface="Arial Narrow" panose="020B0606020202030204" pitchFamily="34" charset="0"/>
              </a:rPr>
              <a:t>Worship</a:t>
            </a:r>
          </a:p>
        </p:txBody>
      </p:sp>
    </p:spTree>
    <p:extLst>
      <p:ext uri="{BB962C8B-B14F-4D97-AF65-F5344CB8AC3E}">
        <p14:creationId xmlns:p14="http://schemas.microsoft.com/office/powerpoint/2010/main" val="17350282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719930" y="430610"/>
            <a:ext cx="1608133" cy="1187505"/>
          </a:xfrm>
          <a:prstGeom prst="rect">
            <a:avLst/>
          </a:prstGeom>
          <a:noFill/>
        </p:spPr>
        <p:txBody>
          <a:bodyPr wrap="none" lIns="91440" tIns="45720" rIns="91440" bIns="45720">
            <a:spAutoFit/>
          </a:bodyPr>
          <a:lstStyle/>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sz="2800" b="0" i="0" u="none" strike="noStrike" kern="1200" cap="none" spc="0" normalizeH="0" baseline="0" noProof="0" dirty="0">
                <a:ln w="0"/>
                <a:solidFill>
                  <a:prstClr val="white"/>
                </a:solidFill>
                <a:effectLst>
                  <a:outerShdw blurRad="38100" dist="38100" dir="2700000" algn="tl">
                    <a:srgbClr val="000000">
                      <a:alpha val="43137"/>
                    </a:srgbClr>
                  </a:outerShdw>
                  <a:reflection blurRad="6350" stA="53000" endA="300" endPos="35500" dir="5400000" sy="-90000" algn="bl" rotWithShape="0"/>
                </a:effectLst>
                <a:uLnTx/>
                <a:uFillTx/>
                <a:latin typeface="AR BERKLEY" panose="02000000000000000000" pitchFamily="2" charset="0"/>
                <a:ea typeface="+mn-ea"/>
                <a:cs typeface="+mn-cs"/>
              </a:rPr>
              <a:t>Sermon </a:t>
            </a:r>
          </a:p>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sz="2800" b="0" i="0" u="none" strike="noStrike" kern="1200" cap="none" spc="0" normalizeH="0" baseline="0" noProof="0" dirty="0">
                <a:ln w="0"/>
                <a:solidFill>
                  <a:prstClr val="white"/>
                </a:solidFill>
                <a:effectLst>
                  <a:outerShdw blurRad="38100" dist="38100" dir="2700000" algn="tl">
                    <a:srgbClr val="000000">
                      <a:alpha val="43137"/>
                    </a:srgbClr>
                  </a:outerShdw>
                  <a:reflection blurRad="6350" stA="53000" endA="300" endPos="35500" dir="5400000" sy="-90000" algn="bl" rotWithShape="0"/>
                </a:effectLst>
                <a:uLnTx/>
                <a:uFillTx/>
                <a:latin typeface="AR BERKLEY" panose="02000000000000000000" pitchFamily="2" charset="0"/>
                <a:ea typeface="+mn-ea"/>
                <a:cs typeface="+mn-cs"/>
              </a:rPr>
              <a:t>on</a:t>
            </a:r>
          </a:p>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sz="2800" b="0" i="0" u="none" strike="noStrike" kern="1200" cap="none" spc="0" normalizeH="0" baseline="0" noProof="0" dirty="0">
                <a:ln w="0"/>
                <a:solidFill>
                  <a:prstClr val="white"/>
                </a:solidFill>
                <a:effectLst>
                  <a:outerShdw blurRad="38100" dist="38100" dir="2700000" algn="tl">
                    <a:srgbClr val="000000">
                      <a:alpha val="43137"/>
                    </a:srgbClr>
                  </a:outerShdw>
                  <a:reflection blurRad="6350" stA="53000" endA="300" endPos="35500" dir="5400000" sy="-90000" algn="bl" rotWithShape="0"/>
                </a:effectLst>
                <a:uLnTx/>
                <a:uFillTx/>
                <a:latin typeface="AR BERKLEY" panose="02000000000000000000" pitchFamily="2" charset="0"/>
                <a:ea typeface="+mn-ea"/>
                <a:cs typeface="+mn-cs"/>
              </a:rPr>
              <a:t>the Mount</a:t>
            </a:r>
          </a:p>
        </p:txBody>
      </p:sp>
      <p:sp>
        <p:nvSpPr>
          <p:cNvPr id="4" name="TextBox 3">
            <a:extLst>
              <a:ext uri="{FF2B5EF4-FFF2-40B4-BE49-F238E27FC236}">
                <a16:creationId xmlns:a16="http://schemas.microsoft.com/office/drawing/2014/main" id="{0043D4B6-B7BA-428F-849B-229CC3FC7333}"/>
              </a:ext>
            </a:extLst>
          </p:cNvPr>
          <p:cNvSpPr txBox="1"/>
          <p:nvPr/>
        </p:nvSpPr>
        <p:spPr>
          <a:xfrm>
            <a:off x="907482" y="1766559"/>
            <a:ext cx="7958666" cy="4154984"/>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Do not pray as the religious</a:t>
            </a:r>
            <a:r>
              <a:rPr kumimoji="0" lang="en-US" sz="2400" b="1" i="0" u="sng" strike="noStrike" kern="1200" cap="none" spc="0" normalizeH="0" noProof="0" dirty="0">
                <a:ln>
                  <a:noFill/>
                </a:ln>
                <a:solidFill>
                  <a:prstClr val="black"/>
                </a:solidFill>
                <a:effectLst/>
                <a:uLnTx/>
                <a:uFillTx/>
                <a:latin typeface="Calibri" panose="020F0502020204030204"/>
                <a:ea typeface="+mn-ea"/>
                <a:cs typeface="+mn-cs"/>
              </a:rPr>
              <a:t> hypocrites</a:t>
            </a:r>
            <a:r>
              <a:rPr lang="en-US" sz="2400" dirty="0">
                <a:solidFill>
                  <a:prstClr val="black"/>
                </a:solidFill>
                <a:latin typeface="Calibri" panose="020F0502020204030204"/>
              </a:rPr>
              <a:t> (vv. 5-6)</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What the Lord condemns:</a:t>
            </a:r>
          </a:p>
          <a:p>
            <a:pPr marL="1371600" lvl="2" indent="-457200">
              <a:buFont typeface="+mj-lt"/>
              <a:buAutoNum type="alphaLcPeriod"/>
            </a:pPr>
            <a:r>
              <a:rPr lang="en-US" sz="2400" dirty="0">
                <a:solidFill>
                  <a:prstClr val="black"/>
                </a:solidFill>
                <a:latin typeface="Calibri" panose="020F0502020204030204"/>
              </a:rPr>
              <a:t>Not public praying</a:t>
            </a:r>
          </a:p>
          <a:p>
            <a:pPr marL="1371600" lvl="2" indent="-457200">
              <a:buFont typeface="+mj-lt"/>
              <a:buAutoNum type="alphaLcPeriod"/>
            </a:pPr>
            <a:r>
              <a:rPr kumimoji="0" lang="en-US" sz="2400" b="0" u="none" strike="noStrike" kern="1200" cap="none" spc="0" normalizeH="0" baseline="0" noProof="0" dirty="0">
                <a:ln>
                  <a:noFill/>
                </a:ln>
                <a:solidFill>
                  <a:prstClr val="black"/>
                </a:solidFill>
                <a:effectLst/>
                <a:uLnTx/>
                <a:uFillTx/>
                <a:latin typeface="Calibri" panose="020F0502020204030204"/>
                <a:ea typeface="+mn-ea"/>
                <a:cs typeface="+mn-cs"/>
              </a:rPr>
              <a:t>Praying</a:t>
            </a:r>
            <a:r>
              <a:rPr kumimoji="0" lang="en-US" sz="2400" b="0" u="none" strike="noStrike" kern="1200" cap="none" spc="0" normalizeH="0" noProof="0" dirty="0">
                <a:ln>
                  <a:noFill/>
                </a:ln>
                <a:solidFill>
                  <a:prstClr val="black"/>
                </a:solidFill>
                <a:effectLst/>
                <a:uLnTx/>
                <a:uFillTx/>
                <a:latin typeface="Calibri" panose="020F0502020204030204"/>
                <a:ea typeface="+mn-ea"/>
                <a:cs typeface="+mn-cs"/>
              </a:rPr>
              <a:t> with intention of being seen an honored by men</a:t>
            </a:r>
          </a:p>
          <a:p>
            <a:pPr marL="1371600" lvl="2" indent="-457200">
              <a:buFont typeface="+mj-lt"/>
              <a:buAutoNum type="alphaLcPeriod"/>
            </a:pPr>
            <a:endParaRPr kumimoji="0" lang="en-US" sz="800" b="0" u="none" strike="noStrike" kern="1200" cap="none" spc="0" normalizeH="0" noProof="0" dirty="0">
              <a:ln>
                <a:noFill/>
              </a:ln>
              <a:solidFill>
                <a:prstClr val="black"/>
              </a:solidFill>
              <a:effectLst/>
              <a:uLnTx/>
              <a:uFillTx/>
              <a:latin typeface="Calibri" panose="020F0502020204030204"/>
              <a:ea typeface="+mn-ea"/>
              <a:cs typeface="+mn-cs"/>
            </a:endParaRPr>
          </a:p>
          <a:p>
            <a:pPr marL="914400" lvl="1" indent="-457200">
              <a:buFont typeface="+mj-lt"/>
              <a:buAutoNum type="arabicPeriod"/>
            </a:pPr>
            <a:r>
              <a:rPr lang="en-US" sz="2400" i="1" noProof="0" dirty="0">
                <a:solidFill>
                  <a:prstClr val="black"/>
                </a:solidFill>
                <a:latin typeface="Calibri" panose="020F0502020204030204"/>
              </a:rPr>
              <a:t>Inner disposition that counts</a:t>
            </a:r>
          </a:p>
          <a:p>
            <a:pPr marL="1371600" lvl="2" indent="-457200">
              <a:buFont typeface="+mj-lt"/>
              <a:buAutoNum type="alphaLcPeriod"/>
            </a:pPr>
            <a:r>
              <a:rPr kumimoji="0" lang="en-US" sz="2400" b="0" u="none" strike="noStrike" kern="1200" cap="none" spc="0" normalizeH="0" baseline="0" dirty="0">
                <a:ln>
                  <a:noFill/>
                </a:ln>
                <a:solidFill>
                  <a:prstClr val="black"/>
                </a:solidFill>
                <a:effectLst/>
                <a:uLnTx/>
                <a:uFillTx/>
                <a:latin typeface="Calibri" panose="020F0502020204030204"/>
                <a:ea typeface="+mn-ea"/>
                <a:cs typeface="+mn-cs"/>
              </a:rPr>
              <a:t>Emphasis</a:t>
            </a:r>
            <a:r>
              <a:rPr kumimoji="0" lang="en-US" sz="2400" b="0" u="none" strike="noStrike" kern="1200" cap="none" spc="0" normalizeH="0" dirty="0">
                <a:ln>
                  <a:noFill/>
                </a:ln>
                <a:solidFill>
                  <a:prstClr val="black"/>
                </a:solidFill>
                <a:effectLst/>
                <a:uLnTx/>
                <a:uFillTx/>
                <a:latin typeface="Calibri" panose="020F0502020204030204"/>
                <a:ea typeface="+mn-ea"/>
                <a:cs typeface="+mn-cs"/>
              </a:rPr>
              <a:t> is not on the </a:t>
            </a:r>
            <a:r>
              <a:rPr kumimoji="0" lang="en-US" sz="2400" b="0" u="sng" strike="noStrike" kern="1200" cap="none" spc="0" normalizeH="0" dirty="0">
                <a:ln>
                  <a:noFill/>
                </a:ln>
                <a:solidFill>
                  <a:prstClr val="black"/>
                </a:solidFill>
                <a:effectLst/>
                <a:uLnTx/>
                <a:uFillTx/>
                <a:latin typeface="Calibri" panose="020F0502020204030204"/>
                <a:ea typeface="+mn-ea"/>
                <a:cs typeface="+mn-cs"/>
              </a:rPr>
              <a:t>place</a:t>
            </a:r>
            <a:r>
              <a:rPr kumimoji="0" lang="en-US" sz="2400" b="0" u="none" strike="noStrike" kern="1200" cap="none" spc="0" normalizeH="0" dirty="0">
                <a:ln>
                  <a:noFill/>
                </a:ln>
                <a:solidFill>
                  <a:prstClr val="black"/>
                </a:solidFill>
                <a:effectLst/>
                <a:uLnTx/>
                <a:uFillTx/>
                <a:latin typeface="Calibri" panose="020F0502020204030204"/>
                <a:ea typeface="+mn-ea"/>
                <a:cs typeface="+mn-cs"/>
              </a:rPr>
              <a:t>, but on the </a:t>
            </a:r>
            <a:r>
              <a:rPr kumimoji="0" lang="en-US" sz="2400" b="0" u="sng" strike="noStrike" kern="1200" cap="none" spc="0" normalizeH="0" dirty="0">
                <a:ln>
                  <a:noFill/>
                </a:ln>
                <a:solidFill>
                  <a:prstClr val="black"/>
                </a:solidFill>
                <a:effectLst/>
                <a:uLnTx/>
                <a:uFillTx/>
                <a:latin typeface="Calibri" panose="020F0502020204030204"/>
                <a:ea typeface="+mn-ea"/>
                <a:cs typeface="+mn-cs"/>
              </a:rPr>
              <a:t>attitude</a:t>
            </a:r>
          </a:p>
          <a:p>
            <a:pPr marL="1371600" lvl="2" indent="-457200">
              <a:buFont typeface="+mj-lt"/>
              <a:buAutoNum type="alphaLcPeriod"/>
            </a:pPr>
            <a:r>
              <a:rPr lang="en-US" sz="2400" baseline="0" noProof="0" dirty="0">
                <a:solidFill>
                  <a:prstClr val="black"/>
                </a:solidFill>
                <a:latin typeface="Calibri" panose="020F0502020204030204"/>
              </a:rPr>
              <a:t>Emphasis</a:t>
            </a:r>
            <a:r>
              <a:rPr lang="en-US" sz="2400" noProof="0" dirty="0">
                <a:solidFill>
                  <a:prstClr val="black"/>
                </a:solidFill>
                <a:latin typeface="Calibri" panose="020F0502020204030204"/>
              </a:rPr>
              <a:t> is not on the </a:t>
            </a:r>
            <a:r>
              <a:rPr lang="en-US" sz="2400" u="sng" noProof="0" dirty="0">
                <a:solidFill>
                  <a:prstClr val="black"/>
                </a:solidFill>
                <a:latin typeface="Calibri" panose="020F0502020204030204"/>
              </a:rPr>
              <a:t>secrecy,</a:t>
            </a:r>
            <a:r>
              <a:rPr lang="en-US" sz="2400" noProof="0" dirty="0">
                <a:solidFill>
                  <a:prstClr val="black"/>
                </a:solidFill>
                <a:latin typeface="Calibri" panose="020F0502020204030204"/>
              </a:rPr>
              <a:t> but the </a:t>
            </a:r>
            <a:r>
              <a:rPr lang="en-US" sz="2400" u="sng" noProof="0" dirty="0">
                <a:solidFill>
                  <a:prstClr val="black"/>
                </a:solidFill>
                <a:latin typeface="Calibri" panose="020F0502020204030204"/>
              </a:rPr>
              <a:t>sincerity</a:t>
            </a:r>
          </a:p>
          <a:p>
            <a:pPr marL="1371600" lvl="2" indent="-457200">
              <a:buFont typeface="+mj-lt"/>
              <a:buAutoNum type="alphaLcPeriod"/>
            </a:pPr>
            <a:endParaRPr lang="en-US" sz="800" u="sng" noProof="0" dirty="0">
              <a:solidFill>
                <a:prstClr val="black"/>
              </a:solidFill>
              <a:latin typeface="Calibri" panose="020F0502020204030204"/>
            </a:endParaRPr>
          </a:p>
          <a:p>
            <a:pPr marL="914400" lvl="1" indent="-457200">
              <a:buFont typeface="+mj-lt"/>
              <a:buAutoNum type="arabicPeriod"/>
            </a:pPr>
            <a:r>
              <a:rPr kumimoji="0" lang="en-US" sz="2400" b="0" i="1" strike="noStrike" kern="1200" cap="none" spc="0" normalizeH="0" baseline="0" dirty="0">
                <a:ln>
                  <a:noFill/>
                </a:ln>
                <a:solidFill>
                  <a:prstClr val="black"/>
                </a:solidFill>
                <a:effectLst/>
                <a:uLnTx/>
                <a:uFillTx/>
                <a:latin typeface="Calibri" panose="020F0502020204030204"/>
              </a:rPr>
              <a:t>Greatest hindrance to</a:t>
            </a:r>
            <a:r>
              <a:rPr kumimoji="0" lang="en-US" sz="2400" b="0" i="1" strike="noStrike" kern="1200" cap="none" spc="0" normalizeH="0" dirty="0">
                <a:ln>
                  <a:noFill/>
                </a:ln>
                <a:solidFill>
                  <a:prstClr val="black"/>
                </a:solidFill>
                <a:effectLst/>
                <a:uLnTx/>
                <a:uFillTx/>
                <a:latin typeface="Calibri" panose="020F0502020204030204"/>
              </a:rPr>
              <a:t> prayer is not things around us, but pride within </a:t>
            </a:r>
            <a:r>
              <a:rPr lang="en-US" sz="2400" i="1" dirty="0">
                <a:solidFill>
                  <a:prstClr val="black"/>
                </a:solidFill>
                <a:latin typeface="Calibri" panose="020F0502020204030204"/>
              </a:rPr>
              <a:t>us</a:t>
            </a:r>
            <a:endParaRPr kumimoji="0" lang="en-US" sz="2400" b="0" i="1" strike="noStrike" kern="1200" cap="none" spc="0" normalizeH="0" baseline="0" noProof="0" dirty="0">
              <a:ln>
                <a:noFill/>
              </a:ln>
              <a:solidFill>
                <a:prstClr val="black"/>
              </a:solidFill>
              <a:effectLst/>
              <a:uLnTx/>
              <a:uFillTx/>
              <a:latin typeface="Calibri" panose="020F0502020204030204"/>
            </a:endParaRPr>
          </a:p>
        </p:txBody>
      </p:sp>
      <p:sp>
        <p:nvSpPr>
          <p:cNvPr id="5" name="TextBox 4">
            <a:extLst>
              <a:ext uri="{FF2B5EF4-FFF2-40B4-BE49-F238E27FC236}">
                <a16:creationId xmlns:a16="http://schemas.microsoft.com/office/drawing/2014/main" id="{04E31EC0-EE7C-4744-906A-C29BAB4F4616}"/>
              </a:ext>
            </a:extLst>
          </p:cNvPr>
          <p:cNvSpPr txBox="1"/>
          <p:nvPr/>
        </p:nvSpPr>
        <p:spPr>
          <a:xfrm>
            <a:off x="2448232" y="731974"/>
            <a:ext cx="6695767" cy="523220"/>
          </a:xfrm>
          <a:prstGeom prst="rect">
            <a:avLst/>
          </a:prstGeom>
          <a:noFill/>
          <a:effectLst>
            <a:outerShdw blurRad="50800" dist="12700" dir="5400000" algn="ctr" rotWithShape="0">
              <a:schemeClr val="bg1"/>
            </a:outerShdw>
          </a:effectLst>
        </p:spPr>
        <p:txBody>
          <a:bodyPr wrap="square" rtlCol="0">
            <a:spAutoFit/>
          </a:bodyP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2"/>
              <a:tabLst/>
              <a:defRPr/>
            </a:pPr>
            <a:r>
              <a:rPr kumimoji="0" lang="en-US" sz="2800" b="0" i="0" u="sng"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Prayer</a:t>
            </a:r>
            <a:r>
              <a:rPr kumimoji="0" lang="en-US" sz="2800" b="0" i="0"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 </a:t>
            </a: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(6:5-15)</a:t>
            </a:r>
          </a:p>
        </p:txBody>
      </p:sp>
    </p:spTree>
    <p:extLst>
      <p:ext uri="{BB962C8B-B14F-4D97-AF65-F5344CB8AC3E}">
        <p14:creationId xmlns:p14="http://schemas.microsoft.com/office/powerpoint/2010/main" val="26743478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1000"/>
                                        <p:tgtEl>
                                          <p:spTgt spid="4">
                                            <p:txEl>
                                              <p:pRg st="7" end="7"/>
                                            </p:txEl>
                                          </p:spTgt>
                                        </p:tgtEl>
                                      </p:cBhvr>
                                    </p:animEffect>
                                    <p:anim calcmode="lin" valueType="num">
                                      <p:cBhvr>
                                        <p:cTn id="43"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8" end="8"/>
                                            </p:txEl>
                                          </p:spTgt>
                                        </p:tgtEl>
                                        <p:attrNameLst>
                                          <p:attrName>style.visibility</p:attrName>
                                        </p:attrNameLst>
                                      </p:cBhvr>
                                      <p:to>
                                        <p:strVal val="visible"/>
                                      </p:to>
                                    </p:set>
                                    <p:animEffect transition="in" filter="fade">
                                      <p:cBhvr>
                                        <p:cTn id="49" dur="1000"/>
                                        <p:tgtEl>
                                          <p:spTgt spid="4">
                                            <p:txEl>
                                              <p:pRg st="8" end="8"/>
                                            </p:txEl>
                                          </p:spTgt>
                                        </p:tgtEl>
                                      </p:cBhvr>
                                    </p:animEffect>
                                    <p:anim calcmode="lin" valueType="num">
                                      <p:cBhvr>
                                        <p:cTn id="50"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10" end="10"/>
                                            </p:txEl>
                                          </p:spTgt>
                                        </p:tgtEl>
                                        <p:attrNameLst>
                                          <p:attrName>style.visibility</p:attrName>
                                        </p:attrNameLst>
                                      </p:cBhvr>
                                      <p:to>
                                        <p:strVal val="visible"/>
                                      </p:to>
                                    </p:set>
                                    <p:animEffect transition="in" filter="fade">
                                      <p:cBhvr>
                                        <p:cTn id="56" dur="1000"/>
                                        <p:tgtEl>
                                          <p:spTgt spid="4">
                                            <p:txEl>
                                              <p:pRg st="10" end="10"/>
                                            </p:txEl>
                                          </p:spTgt>
                                        </p:tgtEl>
                                      </p:cBhvr>
                                    </p:animEffect>
                                    <p:anim calcmode="lin" valueType="num">
                                      <p:cBhvr>
                                        <p:cTn id="57"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719930" y="430610"/>
            <a:ext cx="1608133" cy="1187505"/>
          </a:xfrm>
          <a:prstGeom prst="rect">
            <a:avLst/>
          </a:prstGeom>
          <a:noFill/>
        </p:spPr>
        <p:txBody>
          <a:bodyPr wrap="none" lIns="91440" tIns="45720" rIns="91440" bIns="45720">
            <a:spAutoFit/>
          </a:bodyPr>
          <a:lstStyle/>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sz="2800" b="0" i="0" u="none" strike="noStrike" kern="1200" cap="none" spc="0" normalizeH="0" baseline="0" noProof="0" dirty="0">
                <a:ln w="0"/>
                <a:solidFill>
                  <a:prstClr val="white"/>
                </a:solidFill>
                <a:effectLst>
                  <a:outerShdw blurRad="38100" dist="38100" dir="2700000" algn="tl">
                    <a:srgbClr val="000000">
                      <a:alpha val="43137"/>
                    </a:srgbClr>
                  </a:outerShdw>
                  <a:reflection blurRad="6350" stA="53000" endA="300" endPos="35500" dir="5400000" sy="-90000" algn="bl" rotWithShape="0"/>
                </a:effectLst>
                <a:uLnTx/>
                <a:uFillTx/>
                <a:latin typeface="AR BERKLEY" panose="02000000000000000000" pitchFamily="2" charset="0"/>
                <a:ea typeface="+mn-ea"/>
                <a:cs typeface="+mn-cs"/>
              </a:rPr>
              <a:t>Sermon </a:t>
            </a:r>
          </a:p>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sz="2800" b="0" i="0" u="none" strike="noStrike" kern="1200" cap="none" spc="0" normalizeH="0" baseline="0" noProof="0" dirty="0">
                <a:ln w="0"/>
                <a:solidFill>
                  <a:prstClr val="white"/>
                </a:solidFill>
                <a:effectLst>
                  <a:outerShdw blurRad="38100" dist="38100" dir="2700000" algn="tl">
                    <a:srgbClr val="000000">
                      <a:alpha val="43137"/>
                    </a:srgbClr>
                  </a:outerShdw>
                  <a:reflection blurRad="6350" stA="53000" endA="300" endPos="35500" dir="5400000" sy="-90000" algn="bl" rotWithShape="0"/>
                </a:effectLst>
                <a:uLnTx/>
                <a:uFillTx/>
                <a:latin typeface="AR BERKLEY" panose="02000000000000000000" pitchFamily="2" charset="0"/>
                <a:ea typeface="+mn-ea"/>
                <a:cs typeface="+mn-cs"/>
              </a:rPr>
              <a:t>on</a:t>
            </a:r>
          </a:p>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sz="2800" b="0" i="0" u="none" strike="noStrike" kern="1200" cap="none" spc="0" normalizeH="0" baseline="0" noProof="0" dirty="0">
                <a:ln w="0"/>
                <a:solidFill>
                  <a:prstClr val="white"/>
                </a:solidFill>
                <a:effectLst>
                  <a:outerShdw blurRad="38100" dist="38100" dir="2700000" algn="tl">
                    <a:srgbClr val="000000">
                      <a:alpha val="43137"/>
                    </a:srgbClr>
                  </a:outerShdw>
                  <a:reflection blurRad="6350" stA="53000" endA="300" endPos="35500" dir="5400000" sy="-90000" algn="bl" rotWithShape="0"/>
                </a:effectLst>
                <a:uLnTx/>
                <a:uFillTx/>
                <a:latin typeface="AR BERKLEY" panose="02000000000000000000" pitchFamily="2" charset="0"/>
                <a:ea typeface="+mn-ea"/>
                <a:cs typeface="+mn-cs"/>
              </a:rPr>
              <a:t>the Mount</a:t>
            </a:r>
          </a:p>
        </p:txBody>
      </p:sp>
      <p:sp>
        <p:nvSpPr>
          <p:cNvPr id="4" name="TextBox 3">
            <a:extLst>
              <a:ext uri="{FF2B5EF4-FFF2-40B4-BE49-F238E27FC236}">
                <a16:creationId xmlns:a16="http://schemas.microsoft.com/office/drawing/2014/main" id="{0043D4B6-B7BA-428F-849B-229CC3FC7333}"/>
              </a:ext>
            </a:extLst>
          </p:cNvPr>
          <p:cNvSpPr txBox="1"/>
          <p:nvPr/>
        </p:nvSpPr>
        <p:spPr>
          <a:xfrm>
            <a:off x="907482" y="1766559"/>
            <a:ext cx="7958666" cy="2431435"/>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Do not pray as the religious</a:t>
            </a:r>
            <a:r>
              <a:rPr kumimoji="0" lang="en-US" sz="2400" b="1" i="0" u="sng" strike="noStrike" kern="1200" cap="none" spc="0" normalizeH="0" noProof="0" dirty="0">
                <a:ln>
                  <a:noFill/>
                </a:ln>
                <a:solidFill>
                  <a:prstClr val="black"/>
                </a:solidFill>
                <a:effectLst/>
                <a:uLnTx/>
                <a:uFillTx/>
                <a:latin typeface="Calibri" panose="020F0502020204030204"/>
                <a:ea typeface="+mn-ea"/>
                <a:cs typeface="+mn-cs"/>
              </a:rPr>
              <a:t> hypocrites</a:t>
            </a:r>
            <a:r>
              <a:rPr lang="en-US" sz="2400" dirty="0">
                <a:solidFill>
                  <a:prstClr val="black"/>
                </a:solidFill>
                <a:latin typeface="Calibri" panose="020F0502020204030204"/>
              </a:rPr>
              <a:t> (vv. 5-6)</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Do not pray as the non-religious heathen</a:t>
            </a:r>
            <a:r>
              <a:rPr kumimoji="0" lang="en-US" sz="2400" b="1" i="0" u="none" strike="noStrike" kern="1200" cap="none" spc="0" normalizeH="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noProof="0" dirty="0">
                <a:ln>
                  <a:noFill/>
                </a:ln>
                <a:solidFill>
                  <a:prstClr val="black"/>
                </a:solidFill>
                <a:effectLst/>
                <a:uLnTx/>
                <a:uFillTx/>
                <a:latin typeface="Calibri" panose="020F0502020204030204"/>
                <a:ea typeface="+mn-ea"/>
                <a:cs typeface="+mn-cs"/>
              </a:rPr>
              <a:t>(vv. 7-8)</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Pagans</a:t>
            </a:r>
            <a:r>
              <a:rPr kumimoji="0" lang="en-US" sz="2400" b="0" i="1" u="none" strike="noStrike" kern="1200" cap="none" spc="0" normalizeH="0" noProof="0" dirty="0">
                <a:ln>
                  <a:noFill/>
                </a:ln>
                <a:solidFill>
                  <a:prstClr val="black"/>
                </a:solidFill>
                <a:effectLst/>
                <a:uLnTx/>
                <a:uFillTx/>
                <a:latin typeface="Calibri" panose="020F0502020204030204"/>
                <a:ea typeface="+mn-ea"/>
                <a:cs typeface="+mn-cs"/>
              </a:rPr>
              <a:t> prayed on and on and on</a:t>
            </a:r>
          </a:p>
          <a:p>
            <a:pPr marL="1371600" lvl="2" indent="-457200">
              <a:buFont typeface="+mj-lt"/>
              <a:buAutoNum type="alphaLcPeriod"/>
            </a:pPr>
            <a:r>
              <a:rPr lang="en-US" sz="2400" noProof="0" dirty="0">
                <a:solidFill>
                  <a:prstClr val="black"/>
                </a:solidFill>
                <a:latin typeface="Calibri" panose="020F0502020204030204"/>
              </a:rPr>
              <a:t>Out of fear and distrust</a:t>
            </a:r>
          </a:p>
          <a:p>
            <a:pPr marL="1371600" lvl="2" indent="-457200">
              <a:buFont typeface="+mj-lt"/>
              <a:buAutoNum type="alphaLcPeriod"/>
            </a:pPr>
            <a:r>
              <a:rPr kumimoji="0" lang="en-US" sz="2400" b="0" strike="noStrike" kern="1200" cap="none" spc="0" normalizeH="0" baseline="0" dirty="0">
                <a:ln>
                  <a:noFill/>
                </a:ln>
                <a:solidFill>
                  <a:prstClr val="black"/>
                </a:solidFill>
                <a:effectLst/>
                <a:uLnTx/>
                <a:uFillTx/>
                <a:latin typeface="Calibri" panose="020F0502020204030204"/>
              </a:rPr>
              <a:t>Thought</a:t>
            </a:r>
            <a:r>
              <a:rPr kumimoji="0" lang="en-US" sz="2400" b="0" strike="noStrike" kern="1200" cap="none" spc="0" normalizeH="0" dirty="0">
                <a:ln>
                  <a:noFill/>
                </a:ln>
                <a:solidFill>
                  <a:prstClr val="black"/>
                </a:solidFill>
                <a:effectLst/>
                <a:uLnTx/>
                <a:uFillTx/>
                <a:latin typeface="Calibri" panose="020F0502020204030204"/>
              </a:rPr>
              <a:t> </a:t>
            </a:r>
            <a:r>
              <a:rPr lang="en-US" sz="2400" dirty="0">
                <a:solidFill>
                  <a:prstClr val="black"/>
                </a:solidFill>
                <a:latin typeface="Calibri" panose="020F0502020204030204"/>
              </a:rPr>
              <a:t>if kept on would be finally heard</a:t>
            </a:r>
          </a:p>
          <a:p>
            <a:pPr marL="1371600" lvl="2" indent="-457200">
              <a:buFont typeface="+mj-lt"/>
              <a:buAutoNum type="alphaLcPeriod"/>
            </a:pPr>
            <a:r>
              <a:rPr kumimoji="0" lang="en-US" sz="2400" b="0" strike="noStrike" kern="1200" cap="none" spc="0" normalizeH="0" baseline="0" noProof="0" dirty="0">
                <a:ln>
                  <a:noFill/>
                </a:ln>
                <a:solidFill>
                  <a:prstClr val="black"/>
                </a:solidFill>
                <a:effectLst/>
                <a:uLnTx/>
                <a:uFillTx/>
                <a:latin typeface="Calibri" panose="020F0502020204030204"/>
              </a:rPr>
              <a:t>Example:</a:t>
            </a:r>
            <a:r>
              <a:rPr kumimoji="0" lang="en-US" sz="2400" b="0" strike="noStrike" kern="1200" cap="none" spc="0" normalizeH="0" noProof="0" dirty="0">
                <a:ln>
                  <a:noFill/>
                </a:ln>
                <a:solidFill>
                  <a:prstClr val="black"/>
                </a:solidFill>
                <a:effectLst/>
                <a:uLnTx/>
                <a:uFillTx/>
                <a:latin typeface="Calibri" panose="020F0502020204030204"/>
              </a:rPr>
              <a:t> 1 Kings 18:25-29</a:t>
            </a:r>
            <a:endParaRPr kumimoji="0" lang="en-US" sz="2400" b="0" strike="noStrike" kern="1200" cap="none" spc="0" normalizeH="0" baseline="0" noProof="0" dirty="0">
              <a:ln>
                <a:noFill/>
              </a:ln>
              <a:solidFill>
                <a:prstClr val="black"/>
              </a:solidFill>
              <a:effectLst/>
              <a:uLnTx/>
              <a:uFillTx/>
              <a:latin typeface="Calibri" panose="020F0502020204030204"/>
            </a:endParaRPr>
          </a:p>
        </p:txBody>
      </p:sp>
      <p:sp>
        <p:nvSpPr>
          <p:cNvPr id="5" name="TextBox 4">
            <a:extLst>
              <a:ext uri="{FF2B5EF4-FFF2-40B4-BE49-F238E27FC236}">
                <a16:creationId xmlns:a16="http://schemas.microsoft.com/office/drawing/2014/main" id="{04E31EC0-EE7C-4744-906A-C29BAB4F4616}"/>
              </a:ext>
            </a:extLst>
          </p:cNvPr>
          <p:cNvSpPr txBox="1"/>
          <p:nvPr/>
        </p:nvSpPr>
        <p:spPr>
          <a:xfrm>
            <a:off x="2448232" y="731974"/>
            <a:ext cx="6695767" cy="523220"/>
          </a:xfrm>
          <a:prstGeom prst="rect">
            <a:avLst/>
          </a:prstGeom>
          <a:noFill/>
          <a:effectLst>
            <a:outerShdw blurRad="50800" dist="12700" dir="5400000" algn="ctr" rotWithShape="0">
              <a:schemeClr val="bg1"/>
            </a:outerShdw>
          </a:effectLst>
        </p:spPr>
        <p:txBody>
          <a:bodyPr wrap="square" rtlCol="0">
            <a:spAutoFit/>
          </a:bodyP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2"/>
              <a:tabLst/>
              <a:defRPr/>
            </a:pPr>
            <a:r>
              <a:rPr kumimoji="0" lang="en-US" sz="2800" b="0" i="0" u="sng"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Prayer</a:t>
            </a:r>
            <a:r>
              <a:rPr kumimoji="0" lang="en-US" sz="2800" b="0" i="0"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 </a:t>
            </a: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(6:5-15)</a:t>
            </a:r>
          </a:p>
        </p:txBody>
      </p:sp>
    </p:spTree>
    <p:extLst>
      <p:ext uri="{BB962C8B-B14F-4D97-AF65-F5344CB8AC3E}">
        <p14:creationId xmlns:p14="http://schemas.microsoft.com/office/powerpoint/2010/main" val="36877675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719930" y="430610"/>
            <a:ext cx="1608133" cy="1187505"/>
          </a:xfrm>
          <a:prstGeom prst="rect">
            <a:avLst/>
          </a:prstGeom>
          <a:noFill/>
        </p:spPr>
        <p:txBody>
          <a:bodyPr wrap="none" lIns="91440" tIns="45720" rIns="91440" bIns="45720">
            <a:spAutoFit/>
          </a:bodyPr>
          <a:lstStyle/>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sz="2800" b="0" i="0" u="none" strike="noStrike" kern="1200" cap="none" spc="0" normalizeH="0" baseline="0" noProof="0" dirty="0">
                <a:ln w="0"/>
                <a:solidFill>
                  <a:prstClr val="white"/>
                </a:solidFill>
                <a:effectLst>
                  <a:outerShdw blurRad="38100" dist="38100" dir="2700000" algn="tl">
                    <a:srgbClr val="000000">
                      <a:alpha val="43137"/>
                    </a:srgbClr>
                  </a:outerShdw>
                  <a:reflection blurRad="6350" stA="53000" endA="300" endPos="35500" dir="5400000" sy="-90000" algn="bl" rotWithShape="0"/>
                </a:effectLst>
                <a:uLnTx/>
                <a:uFillTx/>
                <a:latin typeface="AR BERKLEY" panose="02000000000000000000" pitchFamily="2" charset="0"/>
                <a:ea typeface="+mn-ea"/>
                <a:cs typeface="+mn-cs"/>
              </a:rPr>
              <a:t>Sermon </a:t>
            </a:r>
          </a:p>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sz="2800" b="0" i="0" u="none" strike="noStrike" kern="1200" cap="none" spc="0" normalizeH="0" baseline="0" noProof="0" dirty="0">
                <a:ln w="0"/>
                <a:solidFill>
                  <a:prstClr val="white"/>
                </a:solidFill>
                <a:effectLst>
                  <a:outerShdw blurRad="38100" dist="38100" dir="2700000" algn="tl">
                    <a:srgbClr val="000000">
                      <a:alpha val="43137"/>
                    </a:srgbClr>
                  </a:outerShdw>
                  <a:reflection blurRad="6350" stA="53000" endA="300" endPos="35500" dir="5400000" sy="-90000" algn="bl" rotWithShape="0"/>
                </a:effectLst>
                <a:uLnTx/>
                <a:uFillTx/>
                <a:latin typeface="AR BERKLEY" panose="02000000000000000000" pitchFamily="2" charset="0"/>
                <a:ea typeface="+mn-ea"/>
                <a:cs typeface="+mn-cs"/>
              </a:rPr>
              <a:t>on</a:t>
            </a:r>
          </a:p>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sz="2800" b="0" i="0" u="none" strike="noStrike" kern="1200" cap="none" spc="0" normalizeH="0" baseline="0" noProof="0" dirty="0">
                <a:ln w="0"/>
                <a:solidFill>
                  <a:prstClr val="white"/>
                </a:solidFill>
                <a:effectLst>
                  <a:outerShdw blurRad="38100" dist="38100" dir="2700000" algn="tl">
                    <a:srgbClr val="000000">
                      <a:alpha val="43137"/>
                    </a:srgbClr>
                  </a:outerShdw>
                  <a:reflection blurRad="6350" stA="53000" endA="300" endPos="35500" dir="5400000" sy="-90000" algn="bl" rotWithShape="0"/>
                </a:effectLst>
                <a:uLnTx/>
                <a:uFillTx/>
                <a:latin typeface="AR BERKLEY" panose="02000000000000000000" pitchFamily="2" charset="0"/>
                <a:ea typeface="+mn-ea"/>
                <a:cs typeface="+mn-cs"/>
              </a:rPr>
              <a:t>the Mount</a:t>
            </a:r>
          </a:p>
        </p:txBody>
      </p:sp>
      <p:sp>
        <p:nvSpPr>
          <p:cNvPr id="4" name="TextBox 3">
            <a:extLst>
              <a:ext uri="{FF2B5EF4-FFF2-40B4-BE49-F238E27FC236}">
                <a16:creationId xmlns:a16="http://schemas.microsoft.com/office/drawing/2014/main" id="{0043D4B6-B7BA-428F-849B-229CC3FC7333}"/>
              </a:ext>
            </a:extLst>
          </p:cNvPr>
          <p:cNvSpPr txBox="1"/>
          <p:nvPr/>
        </p:nvSpPr>
        <p:spPr>
          <a:xfrm>
            <a:off x="907482" y="1766559"/>
            <a:ext cx="7958666" cy="4862870"/>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Do not pray as the religious</a:t>
            </a:r>
            <a:r>
              <a:rPr kumimoji="0" lang="en-US" sz="2400" b="1" i="0" u="sng" strike="noStrike" kern="1200" cap="none" spc="0" normalizeH="0" noProof="0" dirty="0">
                <a:ln>
                  <a:noFill/>
                </a:ln>
                <a:solidFill>
                  <a:prstClr val="black"/>
                </a:solidFill>
                <a:effectLst/>
                <a:uLnTx/>
                <a:uFillTx/>
                <a:latin typeface="Calibri" panose="020F0502020204030204"/>
                <a:ea typeface="+mn-ea"/>
                <a:cs typeface="+mn-cs"/>
              </a:rPr>
              <a:t> hypocrites</a:t>
            </a:r>
            <a:r>
              <a:rPr lang="en-US" sz="2400" dirty="0">
                <a:solidFill>
                  <a:prstClr val="black"/>
                </a:solidFill>
                <a:latin typeface="Calibri" panose="020F0502020204030204"/>
              </a:rPr>
              <a:t> (vv. 5-6)</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Do not pray as the non-religious heathen</a:t>
            </a:r>
            <a:r>
              <a:rPr kumimoji="0" lang="en-US" sz="2400" b="1" i="0" u="none" strike="noStrike" kern="1200" cap="none" spc="0" normalizeH="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noProof="0" dirty="0">
                <a:ln>
                  <a:noFill/>
                </a:ln>
                <a:solidFill>
                  <a:prstClr val="black"/>
                </a:solidFill>
                <a:effectLst/>
                <a:uLnTx/>
                <a:uFillTx/>
                <a:latin typeface="Calibri" panose="020F0502020204030204"/>
                <a:ea typeface="+mn-ea"/>
                <a:cs typeface="+mn-cs"/>
              </a:rPr>
              <a:t>(vv. 7-8)</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Pagans</a:t>
            </a:r>
            <a:r>
              <a:rPr kumimoji="0" lang="en-US" sz="2400" b="0" i="1" u="none" strike="noStrike" kern="1200" cap="none" spc="0" normalizeH="0" noProof="0" dirty="0">
                <a:ln>
                  <a:noFill/>
                </a:ln>
                <a:solidFill>
                  <a:prstClr val="black"/>
                </a:solidFill>
                <a:effectLst/>
                <a:uLnTx/>
                <a:uFillTx/>
                <a:latin typeface="Calibri" panose="020F0502020204030204"/>
                <a:ea typeface="+mn-ea"/>
                <a:cs typeface="+mn-cs"/>
              </a:rPr>
              <a:t> prayed on and on and on</a:t>
            </a:r>
          </a:p>
          <a:p>
            <a:pPr marL="1371600" lvl="2" indent="-457200">
              <a:buFont typeface="+mj-lt"/>
              <a:buAutoNum type="alphaLcPeriod"/>
            </a:pPr>
            <a:endParaRPr lang="en-US" sz="800" baseline="0" dirty="0">
              <a:solidFill>
                <a:prstClr val="black"/>
              </a:solidFill>
              <a:latin typeface="Calibri" panose="020F0502020204030204"/>
            </a:endParaRPr>
          </a:p>
          <a:p>
            <a:pPr marL="914400" lvl="1" indent="-457200">
              <a:buFont typeface="+mj-lt"/>
              <a:buAutoNum type="arabicPeriod"/>
            </a:pPr>
            <a:r>
              <a:rPr kumimoji="0" lang="en-US" sz="2400" b="0" i="1" strike="noStrike" kern="1200" cap="none" spc="0" normalizeH="0" noProof="0" dirty="0">
                <a:ln>
                  <a:noFill/>
                </a:ln>
                <a:solidFill>
                  <a:prstClr val="black"/>
                </a:solidFill>
                <a:effectLst/>
                <a:uLnTx/>
                <a:uFillTx/>
              </a:rPr>
              <a:t>Vain repetition</a:t>
            </a:r>
          </a:p>
          <a:p>
            <a:pPr marL="1371600" lvl="2" indent="-457200">
              <a:buFont typeface="+mj-lt"/>
              <a:buAutoNum type="alphaLcPeriod"/>
            </a:pPr>
            <a:r>
              <a:rPr lang="en-US" sz="2200" baseline="0" dirty="0">
                <a:solidFill>
                  <a:prstClr val="black"/>
                </a:solidFill>
              </a:rPr>
              <a:t>Not</a:t>
            </a:r>
            <a:r>
              <a:rPr lang="en-US" sz="2200" dirty="0">
                <a:solidFill>
                  <a:prstClr val="black"/>
                </a:solidFill>
              </a:rPr>
              <a:t> repeating that is wrong</a:t>
            </a:r>
          </a:p>
          <a:p>
            <a:pPr marL="1371600" lvl="2" indent="-457200">
              <a:buFont typeface="+mj-lt"/>
              <a:buAutoNum type="alphaLcPeriod"/>
            </a:pPr>
            <a:r>
              <a:rPr kumimoji="0" lang="en-US" sz="2200" b="0" strike="noStrike" kern="1200" cap="none" spc="0" normalizeH="0" baseline="0" noProof="0" dirty="0">
                <a:ln>
                  <a:noFill/>
                </a:ln>
                <a:solidFill>
                  <a:prstClr val="black"/>
                </a:solidFill>
                <a:effectLst/>
                <a:uLnTx/>
                <a:uFillTx/>
              </a:rPr>
              <a:t>This</a:t>
            </a:r>
            <a:r>
              <a:rPr kumimoji="0" lang="en-US" sz="2200" b="0" strike="noStrike" kern="1200" cap="none" spc="0" normalizeH="0" noProof="0" dirty="0">
                <a:ln>
                  <a:noFill/>
                </a:ln>
                <a:solidFill>
                  <a:prstClr val="black"/>
                </a:solidFill>
                <a:effectLst/>
                <a:uLnTx/>
                <a:uFillTx/>
              </a:rPr>
              <a:t> is vain or empty from the start</a:t>
            </a:r>
          </a:p>
          <a:p>
            <a:pPr marL="1371600" lvl="2" indent="-457200">
              <a:buFont typeface="+mj-lt"/>
              <a:buAutoNum type="alphaLcPeriod"/>
            </a:pPr>
            <a:r>
              <a:rPr lang="en-US" sz="2200" dirty="0">
                <a:solidFill>
                  <a:prstClr val="black"/>
                </a:solidFill>
              </a:rPr>
              <a:t>ESV – “empty phrases”; NASB – “meaningless repetition”; NIV - “keep on babbling” </a:t>
            </a:r>
          </a:p>
          <a:p>
            <a:pPr marL="1371600" lvl="2" indent="-457200">
              <a:buFont typeface="+mj-lt"/>
              <a:buAutoNum type="alphaLcPeriod"/>
            </a:pPr>
            <a:r>
              <a:rPr kumimoji="0" lang="en-US" sz="2200" b="0" strike="noStrike" kern="1200" cap="none" spc="0" normalizeH="0" noProof="0" dirty="0">
                <a:ln>
                  <a:noFill/>
                </a:ln>
                <a:solidFill>
                  <a:prstClr val="black"/>
                </a:solidFill>
                <a:effectLst/>
                <a:uLnTx/>
                <a:uFillTx/>
              </a:rPr>
              <a:t>NCV – </a:t>
            </a:r>
            <a:r>
              <a:rPr lang="en-US" sz="2200" dirty="0"/>
              <a:t>“And when you pray, don’t be like those people who don’t know God. They continue saying things that mean nothing, thinking that God will hear them because of their many words.”</a:t>
            </a:r>
          </a:p>
          <a:p>
            <a:pPr marL="1371600" lvl="2" indent="-457200">
              <a:buFont typeface="+mj-lt"/>
              <a:buAutoNum type="alphaLcPeriod"/>
            </a:pPr>
            <a:r>
              <a:rPr lang="en-US" sz="2200" dirty="0"/>
              <a:t>Example: Prayer wheel / “Hail Mary” / mindless prayer </a:t>
            </a:r>
          </a:p>
        </p:txBody>
      </p:sp>
      <p:sp>
        <p:nvSpPr>
          <p:cNvPr id="5" name="TextBox 4">
            <a:extLst>
              <a:ext uri="{FF2B5EF4-FFF2-40B4-BE49-F238E27FC236}">
                <a16:creationId xmlns:a16="http://schemas.microsoft.com/office/drawing/2014/main" id="{04E31EC0-EE7C-4744-906A-C29BAB4F4616}"/>
              </a:ext>
            </a:extLst>
          </p:cNvPr>
          <p:cNvSpPr txBox="1"/>
          <p:nvPr/>
        </p:nvSpPr>
        <p:spPr>
          <a:xfrm>
            <a:off x="2448232" y="731974"/>
            <a:ext cx="6695767" cy="523220"/>
          </a:xfrm>
          <a:prstGeom prst="rect">
            <a:avLst/>
          </a:prstGeom>
          <a:noFill/>
          <a:effectLst>
            <a:outerShdw blurRad="50800" dist="12700" dir="5400000" algn="ctr" rotWithShape="0">
              <a:schemeClr val="bg1"/>
            </a:outerShdw>
          </a:effectLst>
        </p:spPr>
        <p:txBody>
          <a:bodyPr wrap="square" rtlCol="0">
            <a:spAutoFit/>
          </a:bodyP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2"/>
              <a:tabLst/>
              <a:defRPr/>
            </a:pPr>
            <a:r>
              <a:rPr kumimoji="0" lang="en-US" sz="2800" b="0" i="0" u="sng"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Prayer</a:t>
            </a:r>
            <a:r>
              <a:rPr kumimoji="0" lang="en-US" sz="2800" b="0" i="0"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 </a:t>
            </a: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(6:5-15)</a:t>
            </a:r>
          </a:p>
        </p:txBody>
      </p:sp>
    </p:spTree>
    <p:extLst>
      <p:ext uri="{BB962C8B-B14F-4D97-AF65-F5344CB8AC3E}">
        <p14:creationId xmlns:p14="http://schemas.microsoft.com/office/powerpoint/2010/main" val="550689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Effect transition="in" filter="fade">
                                      <p:cBhvr>
                                        <p:cTn id="7" dur="1000"/>
                                        <p:tgtEl>
                                          <p:spTgt spid="4">
                                            <p:txEl>
                                              <p:pRg st="6" end="6"/>
                                            </p:txEl>
                                          </p:spTgt>
                                        </p:tgtEl>
                                      </p:cBhvr>
                                    </p:animEffect>
                                    <p:anim calcmode="lin" valueType="num">
                                      <p:cBhvr>
                                        <p:cTn id="8"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7" end="7"/>
                                            </p:txEl>
                                          </p:spTgt>
                                        </p:tgtEl>
                                        <p:attrNameLst>
                                          <p:attrName>style.visibility</p:attrName>
                                        </p:attrNameLst>
                                      </p:cBhvr>
                                      <p:to>
                                        <p:strVal val="visible"/>
                                      </p:to>
                                    </p:set>
                                    <p:animEffect transition="in" filter="fade">
                                      <p:cBhvr>
                                        <p:cTn id="14" dur="1000"/>
                                        <p:tgtEl>
                                          <p:spTgt spid="4">
                                            <p:txEl>
                                              <p:pRg st="7" end="7"/>
                                            </p:txEl>
                                          </p:spTgt>
                                        </p:tgtEl>
                                      </p:cBhvr>
                                    </p:animEffect>
                                    <p:anim calcmode="lin" valueType="num">
                                      <p:cBhvr>
                                        <p:cTn id="15"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8" end="8"/>
                                            </p:txEl>
                                          </p:spTgt>
                                        </p:tgtEl>
                                        <p:attrNameLst>
                                          <p:attrName>style.visibility</p:attrName>
                                        </p:attrNameLst>
                                      </p:cBhvr>
                                      <p:to>
                                        <p:strVal val="visible"/>
                                      </p:to>
                                    </p:set>
                                    <p:animEffect transition="in" filter="fade">
                                      <p:cBhvr>
                                        <p:cTn id="21" dur="1000"/>
                                        <p:tgtEl>
                                          <p:spTgt spid="4">
                                            <p:txEl>
                                              <p:pRg st="8" end="8"/>
                                            </p:txEl>
                                          </p:spTgt>
                                        </p:tgtEl>
                                      </p:cBhvr>
                                    </p:animEffect>
                                    <p:anim calcmode="lin" valueType="num">
                                      <p:cBhvr>
                                        <p:cTn id="22"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9" end="9"/>
                                            </p:txEl>
                                          </p:spTgt>
                                        </p:tgtEl>
                                        <p:attrNameLst>
                                          <p:attrName>style.visibility</p:attrName>
                                        </p:attrNameLst>
                                      </p:cBhvr>
                                      <p:to>
                                        <p:strVal val="visible"/>
                                      </p:to>
                                    </p:set>
                                    <p:animEffect transition="in" filter="fade">
                                      <p:cBhvr>
                                        <p:cTn id="28" dur="1000"/>
                                        <p:tgtEl>
                                          <p:spTgt spid="4">
                                            <p:txEl>
                                              <p:pRg st="9" end="9"/>
                                            </p:txEl>
                                          </p:spTgt>
                                        </p:tgtEl>
                                      </p:cBhvr>
                                    </p:animEffect>
                                    <p:anim calcmode="lin" valueType="num">
                                      <p:cBhvr>
                                        <p:cTn id="29"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10" end="10"/>
                                            </p:txEl>
                                          </p:spTgt>
                                        </p:tgtEl>
                                        <p:attrNameLst>
                                          <p:attrName>style.visibility</p:attrName>
                                        </p:attrNameLst>
                                      </p:cBhvr>
                                      <p:to>
                                        <p:strVal val="visible"/>
                                      </p:to>
                                    </p:set>
                                    <p:animEffect transition="in" filter="fade">
                                      <p:cBhvr>
                                        <p:cTn id="35" dur="1000"/>
                                        <p:tgtEl>
                                          <p:spTgt spid="4">
                                            <p:txEl>
                                              <p:pRg st="10" end="10"/>
                                            </p:txEl>
                                          </p:spTgt>
                                        </p:tgtEl>
                                      </p:cBhvr>
                                    </p:animEffect>
                                    <p:anim calcmode="lin" valueType="num">
                                      <p:cBhvr>
                                        <p:cTn id="36"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719930" y="430610"/>
            <a:ext cx="1608133" cy="1187505"/>
          </a:xfrm>
          <a:prstGeom prst="rect">
            <a:avLst/>
          </a:prstGeom>
          <a:noFill/>
        </p:spPr>
        <p:txBody>
          <a:bodyPr wrap="none" lIns="91440" tIns="45720" rIns="91440" bIns="45720">
            <a:spAutoFit/>
          </a:bodyPr>
          <a:lstStyle/>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sz="2800" b="0" i="0" u="none" strike="noStrike" kern="1200" cap="none" spc="0" normalizeH="0" baseline="0" noProof="0" dirty="0">
                <a:ln w="0"/>
                <a:solidFill>
                  <a:prstClr val="white"/>
                </a:solidFill>
                <a:effectLst>
                  <a:outerShdw blurRad="38100" dist="38100" dir="2700000" algn="tl">
                    <a:srgbClr val="000000">
                      <a:alpha val="43137"/>
                    </a:srgbClr>
                  </a:outerShdw>
                  <a:reflection blurRad="6350" stA="53000" endA="300" endPos="35500" dir="5400000" sy="-90000" algn="bl" rotWithShape="0"/>
                </a:effectLst>
                <a:uLnTx/>
                <a:uFillTx/>
                <a:latin typeface="AR BERKLEY" panose="02000000000000000000" pitchFamily="2" charset="0"/>
                <a:ea typeface="+mn-ea"/>
                <a:cs typeface="+mn-cs"/>
              </a:rPr>
              <a:t>Sermon </a:t>
            </a:r>
          </a:p>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sz="2800" b="0" i="0" u="none" strike="noStrike" kern="1200" cap="none" spc="0" normalizeH="0" baseline="0" noProof="0" dirty="0">
                <a:ln w="0"/>
                <a:solidFill>
                  <a:prstClr val="white"/>
                </a:solidFill>
                <a:effectLst>
                  <a:outerShdw blurRad="38100" dist="38100" dir="2700000" algn="tl">
                    <a:srgbClr val="000000">
                      <a:alpha val="43137"/>
                    </a:srgbClr>
                  </a:outerShdw>
                  <a:reflection blurRad="6350" stA="53000" endA="300" endPos="35500" dir="5400000" sy="-90000" algn="bl" rotWithShape="0"/>
                </a:effectLst>
                <a:uLnTx/>
                <a:uFillTx/>
                <a:latin typeface="AR BERKLEY" panose="02000000000000000000" pitchFamily="2" charset="0"/>
                <a:ea typeface="+mn-ea"/>
                <a:cs typeface="+mn-cs"/>
              </a:rPr>
              <a:t>on</a:t>
            </a:r>
          </a:p>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sz="2800" b="0" i="0" u="none" strike="noStrike" kern="1200" cap="none" spc="0" normalizeH="0" baseline="0" noProof="0" dirty="0">
                <a:ln w="0"/>
                <a:solidFill>
                  <a:prstClr val="white"/>
                </a:solidFill>
                <a:effectLst>
                  <a:outerShdw blurRad="38100" dist="38100" dir="2700000" algn="tl">
                    <a:srgbClr val="000000">
                      <a:alpha val="43137"/>
                    </a:srgbClr>
                  </a:outerShdw>
                  <a:reflection blurRad="6350" stA="53000" endA="300" endPos="35500" dir="5400000" sy="-90000" algn="bl" rotWithShape="0"/>
                </a:effectLst>
                <a:uLnTx/>
                <a:uFillTx/>
                <a:latin typeface="AR BERKLEY" panose="02000000000000000000" pitchFamily="2" charset="0"/>
                <a:ea typeface="+mn-ea"/>
                <a:cs typeface="+mn-cs"/>
              </a:rPr>
              <a:t>the Mount</a:t>
            </a:r>
          </a:p>
        </p:txBody>
      </p:sp>
      <p:sp>
        <p:nvSpPr>
          <p:cNvPr id="4" name="TextBox 3">
            <a:extLst>
              <a:ext uri="{FF2B5EF4-FFF2-40B4-BE49-F238E27FC236}">
                <a16:creationId xmlns:a16="http://schemas.microsoft.com/office/drawing/2014/main" id="{0043D4B6-B7BA-428F-849B-229CC3FC7333}"/>
              </a:ext>
            </a:extLst>
          </p:cNvPr>
          <p:cNvSpPr txBox="1"/>
          <p:nvPr/>
        </p:nvSpPr>
        <p:spPr>
          <a:xfrm>
            <a:off x="907482" y="1766559"/>
            <a:ext cx="7958666" cy="5016758"/>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Do not pray as the religious</a:t>
            </a:r>
            <a:r>
              <a:rPr kumimoji="0" lang="en-US" sz="2400" b="1" i="0" u="sng" strike="noStrike" kern="1200" cap="none" spc="0" normalizeH="0" noProof="0" dirty="0">
                <a:ln>
                  <a:noFill/>
                </a:ln>
                <a:solidFill>
                  <a:prstClr val="black"/>
                </a:solidFill>
                <a:effectLst/>
                <a:uLnTx/>
                <a:uFillTx/>
                <a:latin typeface="Calibri" panose="020F0502020204030204"/>
                <a:ea typeface="+mn-ea"/>
                <a:cs typeface="+mn-cs"/>
              </a:rPr>
              <a:t> hypocrites</a:t>
            </a:r>
            <a:r>
              <a:rPr lang="en-US" sz="2400" dirty="0">
                <a:solidFill>
                  <a:prstClr val="black"/>
                </a:solidFill>
                <a:latin typeface="Calibri" panose="020F0502020204030204"/>
              </a:rPr>
              <a:t> (vv. 5-6)</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Do not pray as the non-religious heathen</a:t>
            </a:r>
            <a:r>
              <a:rPr kumimoji="0" lang="en-US" sz="2400" b="1" i="0" u="none" strike="noStrike" kern="1200" cap="none" spc="0" normalizeH="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noProof="0" dirty="0">
                <a:ln>
                  <a:noFill/>
                </a:ln>
                <a:solidFill>
                  <a:prstClr val="black"/>
                </a:solidFill>
                <a:effectLst/>
                <a:uLnTx/>
                <a:uFillTx/>
                <a:latin typeface="Calibri" panose="020F0502020204030204"/>
                <a:ea typeface="+mn-ea"/>
                <a:cs typeface="+mn-cs"/>
              </a:rPr>
              <a:t>(vv. 7-8)</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Pagans</a:t>
            </a:r>
            <a:r>
              <a:rPr kumimoji="0" lang="en-US" sz="2400" b="0" i="1" u="none" strike="noStrike" kern="1200" cap="none" spc="0" normalizeH="0" noProof="0" dirty="0">
                <a:ln>
                  <a:noFill/>
                </a:ln>
                <a:solidFill>
                  <a:prstClr val="black"/>
                </a:solidFill>
                <a:effectLst/>
                <a:uLnTx/>
                <a:uFillTx/>
                <a:latin typeface="Calibri" panose="020F0502020204030204"/>
                <a:ea typeface="+mn-ea"/>
                <a:cs typeface="+mn-cs"/>
              </a:rPr>
              <a:t> prayed on and on and one</a:t>
            </a:r>
          </a:p>
          <a:p>
            <a:pPr marL="1371600" lvl="2" indent="-457200">
              <a:buFont typeface="+mj-lt"/>
              <a:buAutoNum type="alphaLcPeriod"/>
            </a:pPr>
            <a:endParaRPr lang="en-US" sz="800" baseline="0" dirty="0">
              <a:solidFill>
                <a:prstClr val="black"/>
              </a:solidFill>
              <a:latin typeface="Calibri" panose="020F0502020204030204"/>
            </a:endParaRPr>
          </a:p>
          <a:p>
            <a:pPr marL="914400" lvl="1" indent="-457200">
              <a:buFont typeface="+mj-lt"/>
              <a:buAutoNum type="arabicPeriod"/>
            </a:pPr>
            <a:r>
              <a:rPr kumimoji="0" lang="en-US" sz="2400" b="0" i="1" strike="noStrike" kern="1200" cap="none" spc="0" normalizeH="0" noProof="0" dirty="0">
                <a:ln>
                  <a:noFill/>
                </a:ln>
                <a:solidFill>
                  <a:prstClr val="black"/>
                </a:solidFill>
                <a:effectLst/>
                <a:uLnTx/>
                <a:uFillTx/>
                <a:latin typeface="Calibri" panose="020F0502020204030204"/>
              </a:rPr>
              <a:t>Vain repetition</a:t>
            </a:r>
          </a:p>
          <a:p>
            <a:pPr marL="914400" lvl="1" indent="-457200">
              <a:buFont typeface="+mj-lt"/>
              <a:buAutoNum type="arabicPeriod"/>
            </a:pPr>
            <a:endParaRPr lang="en-US" sz="800" i="1" dirty="0">
              <a:solidFill>
                <a:prstClr val="black"/>
              </a:solidFill>
              <a:latin typeface="Calibri" panose="020F0502020204030204"/>
            </a:endParaRPr>
          </a:p>
          <a:p>
            <a:pPr marL="914400" lvl="1" indent="-457200">
              <a:buFont typeface="+mj-lt"/>
              <a:buAutoNum type="arabicPeriod"/>
            </a:pPr>
            <a:r>
              <a:rPr kumimoji="0" lang="en-US" sz="2400" b="0" i="1" strike="noStrike" kern="1200" cap="none" spc="0" normalizeH="0" noProof="0" dirty="0">
                <a:ln>
                  <a:noFill/>
                </a:ln>
                <a:solidFill>
                  <a:prstClr val="black"/>
                </a:solidFill>
                <a:effectLst/>
                <a:uLnTx/>
                <a:uFillTx/>
                <a:latin typeface="Calibri" panose="020F0502020204030204"/>
              </a:rPr>
              <a:t>Think heard for many words</a:t>
            </a:r>
          </a:p>
          <a:p>
            <a:pPr marL="1371600" lvl="2" indent="-457200">
              <a:buFont typeface="+mj-lt"/>
              <a:buAutoNum type="alphaLcPeriod"/>
            </a:pPr>
            <a:r>
              <a:rPr lang="en-US" sz="2200" baseline="0" dirty="0">
                <a:solidFill>
                  <a:prstClr val="black"/>
                </a:solidFill>
                <a:latin typeface="Calibri" panose="020F0502020204030204"/>
              </a:rPr>
              <a:t>Nothing that says</a:t>
            </a:r>
            <a:r>
              <a:rPr lang="en-US" sz="2200" dirty="0">
                <a:solidFill>
                  <a:prstClr val="black"/>
                </a:solidFill>
                <a:latin typeface="Calibri" panose="020F0502020204030204"/>
              </a:rPr>
              <a:t> prayer has to be long or short</a:t>
            </a:r>
          </a:p>
          <a:p>
            <a:pPr marL="1371600" lvl="2" indent="-457200">
              <a:buFont typeface="+mj-lt"/>
              <a:buAutoNum type="alphaLcPeriod"/>
            </a:pPr>
            <a:r>
              <a:rPr kumimoji="0" lang="en-US" sz="2200" b="0" strike="noStrike" kern="1200" cap="none" spc="0" normalizeH="0" baseline="0" noProof="0" dirty="0">
                <a:ln>
                  <a:noFill/>
                </a:ln>
                <a:solidFill>
                  <a:prstClr val="black"/>
                </a:solidFill>
                <a:effectLst/>
                <a:uLnTx/>
                <a:uFillTx/>
                <a:latin typeface="Calibri" panose="020F0502020204030204"/>
              </a:rPr>
              <a:t>Many</a:t>
            </a:r>
            <a:r>
              <a:rPr kumimoji="0" lang="en-US" sz="2200" b="0" strike="noStrike" kern="1200" cap="none" spc="0" normalizeH="0" noProof="0" dirty="0">
                <a:ln>
                  <a:noFill/>
                </a:ln>
                <a:solidFill>
                  <a:prstClr val="black"/>
                </a:solidFill>
                <a:effectLst/>
                <a:uLnTx/>
                <a:uFillTx/>
                <a:latin typeface="Calibri" panose="020F0502020204030204"/>
              </a:rPr>
              <a:t> prayers in the Bible were brief</a:t>
            </a:r>
          </a:p>
          <a:p>
            <a:pPr marL="1828800" lvl="3" indent="-457200">
              <a:buFont typeface="Arial" panose="020B0604020202020204" pitchFamily="34" charset="0"/>
              <a:buChar char="•"/>
            </a:pPr>
            <a:r>
              <a:rPr lang="en-US" sz="2200" baseline="0" dirty="0">
                <a:solidFill>
                  <a:prstClr val="black"/>
                </a:solidFill>
                <a:latin typeface="Calibri" panose="020F0502020204030204"/>
              </a:rPr>
              <a:t>In</a:t>
            </a:r>
            <a:r>
              <a:rPr lang="en-US" sz="2200" dirty="0">
                <a:solidFill>
                  <a:prstClr val="black"/>
                </a:solidFill>
                <a:latin typeface="Calibri" panose="020F0502020204030204"/>
              </a:rPr>
              <a:t> the Garden (Matt. 26)</a:t>
            </a:r>
          </a:p>
          <a:p>
            <a:pPr marL="1828800" lvl="3" indent="-457200">
              <a:buFont typeface="Arial" panose="020B0604020202020204" pitchFamily="34" charset="0"/>
              <a:buChar char="•"/>
            </a:pPr>
            <a:r>
              <a:rPr kumimoji="0" lang="en-US" sz="2200" b="0" strike="noStrike" kern="1200" cap="none" spc="0" normalizeH="0" baseline="0" noProof="0" dirty="0">
                <a:ln>
                  <a:noFill/>
                </a:ln>
                <a:solidFill>
                  <a:prstClr val="black"/>
                </a:solidFill>
                <a:effectLst/>
                <a:uLnTx/>
                <a:uFillTx/>
                <a:latin typeface="Calibri" panose="020F0502020204030204"/>
              </a:rPr>
              <a:t>Publican</a:t>
            </a:r>
            <a:r>
              <a:rPr kumimoji="0" lang="en-US" sz="2200" b="0" strike="noStrike" kern="1200" cap="none" spc="0" normalizeH="0" noProof="0" dirty="0">
                <a:ln>
                  <a:noFill/>
                </a:ln>
                <a:solidFill>
                  <a:prstClr val="black"/>
                </a:solidFill>
                <a:effectLst/>
                <a:uLnTx/>
                <a:uFillTx/>
                <a:latin typeface="Calibri" panose="020F0502020204030204"/>
              </a:rPr>
              <a:t> (Luke 18:13)</a:t>
            </a:r>
          </a:p>
          <a:p>
            <a:pPr marL="1371600" lvl="2" indent="-457200">
              <a:buFont typeface="+mj-lt"/>
              <a:buAutoNum type="alphaLcPeriod"/>
            </a:pPr>
            <a:r>
              <a:rPr lang="en-US" sz="2200" baseline="0" dirty="0">
                <a:solidFill>
                  <a:prstClr val="black"/>
                </a:solidFill>
                <a:latin typeface="Calibri" panose="020F0502020204030204"/>
              </a:rPr>
              <a:t>Condemns</a:t>
            </a:r>
            <a:r>
              <a:rPr lang="en-US" sz="2200" dirty="0">
                <a:solidFill>
                  <a:prstClr val="black"/>
                </a:solidFill>
                <a:latin typeface="Calibri" panose="020F0502020204030204"/>
              </a:rPr>
              <a:t> babbling on and on with empty words without sincerity</a:t>
            </a:r>
          </a:p>
          <a:p>
            <a:pPr marL="1371600" lvl="2" indent="-457200">
              <a:buFont typeface="+mj-lt"/>
              <a:buAutoNum type="alphaLcPeriod"/>
            </a:pPr>
            <a:r>
              <a:rPr kumimoji="0" lang="en-US" sz="2200" b="0" strike="noStrike" kern="1200" cap="none" spc="0" normalizeH="0" baseline="0" noProof="0" dirty="0">
                <a:ln>
                  <a:noFill/>
                </a:ln>
                <a:solidFill>
                  <a:prstClr val="black"/>
                </a:solidFill>
                <a:effectLst/>
                <a:uLnTx/>
                <a:uFillTx/>
                <a:latin typeface="Calibri" panose="020F0502020204030204"/>
              </a:rPr>
              <a:t>When prayers are not focused</a:t>
            </a:r>
            <a:r>
              <a:rPr kumimoji="0" lang="en-US" sz="2200" b="0" strike="noStrike" kern="1200" cap="none" spc="0" normalizeH="0" noProof="0" dirty="0">
                <a:ln>
                  <a:noFill/>
                </a:ln>
                <a:solidFill>
                  <a:prstClr val="black"/>
                </a:solidFill>
                <a:effectLst/>
                <a:uLnTx/>
                <a:uFillTx/>
                <a:latin typeface="Calibri" panose="020F0502020204030204"/>
              </a:rPr>
              <a:t> – no better than heathen!</a:t>
            </a:r>
            <a:endParaRPr kumimoji="0" lang="en-US" sz="2200" b="0" strike="noStrike" kern="1200" cap="none" spc="0" normalizeH="0" baseline="0" noProof="0" dirty="0">
              <a:ln>
                <a:noFill/>
              </a:ln>
              <a:solidFill>
                <a:prstClr val="black"/>
              </a:solidFill>
              <a:effectLst/>
              <a:uLnTx/>
              <a:uFillTx/>
              <a:latin typeface="Calibri" panose="020F0502020204030204"/>
            </a:endParaRPr>
          </a:p>
        </p:txBody>
      </p:sp>
      <p:sp>
        <p:nvSpPr>
          <p:cNvPr id="5" name="TextBox 4">
            <a:extLst>
              <a:ext uri="{FF2B5EF4-FFF2-40B4-BE49-F238E27FC236}">
                <a16:creationId xmlns:a16="http://schemas.microsoft.com/office/drawing/2014/main" id="{04E31EC0-EE7C-4744-906A-C29BAB4F4616}"/>
              </a:ext>
            </a:extLst>
          </p:cNvPr>
          <p:cNvSpPr txBox="1"/>
          <p:nvPr/>
        </p:nvSpPr>
        <p:spPr>
          <a:xfrm>
            <a:off x="2448232" y="731974"/>
            <a:ext cx="6695767" cy="523220"/>
          </a:xfrm>
          <a:prstGeom prst="rect">
            <a:avLst/>
          </a:prstGeom>
          <a:noFill/>
          <a:effectLst>
            <a:outerShdw blurRad="50800" dist="12700" dir="5400000" algn="ctr" rotWithShape="0">
              <a:schemeClr val="bg1"/>
            </a:outerShdw>
          </a:effectLst>
        </p:spPr>
        <p:txBody>
          <a:bodyPr wrap="square" rtlCol="0">
            <a:spAutoFit/>
          </a:bodyP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2"/>
              <a:tabLst/>
              <a:defRPr/>
            </a:pPr>
            <a:r>
              <a:rPr kumimoji="0" lang="en-US" sz="2800" b="0" i="0" u="sng"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Prayer</a:t>
            </a:r>
            <a:r>
              <a:rPr kumimoji="0" lang="en-US" sz="2800" b="0" i="0"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 </a:t>
            </a: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(6:5-15)</a:t>
            </a:r>
          </a:p>
        </p:txBody>
      </p:sp>
    </p:spTree>
    <p:extLst>
      <p:ext uri="{BB962C8B-B14F-4D97-AF65-F5344CB8AC3E}">
        <p14:creationId xmlns:p14="http://schemas.microsoft.com/office/powerpoint/2010/main" val="40158934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8" end="8"/>
                                            </p:txEl>
                                          </p:spTgt>
                                        </p:tgtEl>
                                        <p:attrNameLst>
                                          <p:attrName>style.visibility</p:attrName>
                                        </p:attrNameLst>
                                      </p:cBhvr>
                                      <p:to>
                                        <p:strVal val="visible"/>
                                      </p:to>
                                    </p:set>
                                    <p:animEffect transition="in" filter="fade">
                                      <p:cBhvr>
                                        <p:cTn id="7" dur="1000"/>
                                        <p:tgtEl>
                                          <p:spTgt spid="4">
                                            <p:txEl>
                                              <p:pRg st="8" end="8"/>
                                            </p:txEl>
                                          </p:spTgt>
                                        </p:tgtEl>
                                      </p:cBhvr>
                                    </p:animEffect>
                                    <p:anim calcmode="lin" valueType="num">
                                      <p:cBhvr>
                                        <p:cTn id="8"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9" end="9"/>
                                            </p:txEl>
                                          </p:spTgt>
                                        </p:tgtEl>
                                        <p:attrNameLst>
                                          <p:attrName>style.visibility</p:attrName>
                                        </p:attrNameLst>
                                      </p:cBhvr>
                                      <p:to>
                                        <p:strVal val="visible"/>
                                      </p:to>
                                    </p:set>
                                    <p:animEffect transition="in" filter="fade">
                                      <p:cBhvr>
                                        <p:cTn id="14" dur="1000"/>
                                        <p:tgtEl>
                                          <p:spTgt spid="4">
                                            <p:txEl>
                                              <p:pRg st="9" end="9"/>
                                            </p:txEl>
                                          </p:spTgt>
                                        </p:tgtEl>
                                      </p:cBhvr>
                                    </p:animEffect>
                                    <p:anim calcmode="lin" valueType="num">
                                      <p:cBhvr>
                                        <p:cTn id="15"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10" end="10"/>
                                            </p:txEl>
                                          </p:spTgt>
                                        </p:tgtEl>
                                        <p:attrNameLst>
                                          <p:attrName>style.visibility</p:attrName>
                                        </p:attrNameLst>
                                      </p:cBhvr>
                                      <p:to>
                                        <p:strVal val="visible"/>
                                      </p:to>
                                    </p:set>
                                    <p:animEffect transition="in" filter="fade">
                                      <p:cBhvr>
                                        <p:cTn id="21" dur="1000"/>
                                        <p:tgtEl>
                                          <p:spTgt spid="4">
                                            <p:txEl>
                                              <p:pRg st="10" end="10"/>
                                            </p:txEl>
                                          </p:spTgt>
                                        </p:tgtEl>
                                      </p:cBhvr>
                                    </p:animEffect>
                                    <p:anim calcmode="lin" valueType="num">
                                      <p:cBhvr>
                                        <p:cTn id="22"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11" end="11"/>
                                            </p:txEl>
                                          </p:spTgt>
                                        </p:tgtEl>
                                        <p:attrNameLst>
                                          <p:attrName>style.visibility</p:attrName>
                                        </p:attrNameLst>
                                      </p:cBhvr>
                                      <p:to>
                                        <p:strVal val="visible"/>
                                      </p:to>
                                    </p:set>
                                    <p:animEffect transition="in" filter="fade">
                                      <p:cBhvr>
                                        <p:cTn id="28" dur="1000"/>
                                        <p:tgtEl>
                                          <p:spTgt spid="4">
                                            <p:txEl>
                                              <p:pRg st="11" end="11"/>
                                            </p:txEl>
                                          </p:spTgt>
                                        </p:tgtEl>
                                      </p:cBhvr>
                                    </p:animEffect>
                                    <p:anim calcmode="lin" valueType="num">
                                      <p:cBhvr>
                                        <p:cTn id="29"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12" end="12"/>
                                            </p:txEl>
                                          </p:spTgt>
                                        </p:tgtEl>
                                        <p:attrNameLst>
                                          <p:attrName>style.visibility</p:attrName>
                                        </p:attrNameLst>
                                      </p:cBhvr>
                                      <p:to>
                                        <p:strVal val="visible"/>
                                      </p:to>
                                    </p:set>
                                    <p:animEffect transition="in" filter="fade">
                                      <p:cBhvr>
                                        <p:cTn id="35" dur="1000"/>
                                        <p:tgtEl>
                                          <p:spTgt spid="4">
                                            <p:txEl>
                                              <p:pRg st="12" end="12"/>
                                            </p:txEl>
                                          </p:spTgt>
                                        </p:tgtEl>
                                      </p:cBhvr>
                                    </p:animEffect>
                                    <p:anim calcmode="lin" valueType="num">
                                      <p:cBhvr>
                                        <p:cTn id="36" dur="1000" fill="hold"/>
                                        <p:tgtEl>
                                          <p:spTgt spid="4">
                                            <p:txEl>
                                              <p:pRg st="12" end="12"/>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13" end="13"/>
                                            </p:txEl>
                                          </p:spTgt>
                                        </p:tgtEl>
                                        <p:attrNameLst>
                                          <p:attrName>style.visibility</p:attrName>
                                        </p:attrNameLst>
                                      </p:cBhvr>
                                      <p:to>
                                        <p:strVal val="visible"/>
                                      </p:to>
                                    </p:set>
                                    <p:animEffect transition="in" filter="fade">
                                      <p:cBhvr>
                                        <p:cTn id="42" dur="1000"/>
                                        <p:tgtEl>
                                          <p:spTgt spid="4">
                                            <p:txEl>
                                              <p:pRg st="13" end="13"/>
                                            </p:txEl>
                                          </p:spTgt>
                                        </p:tgtEl>
                                      </p:cBhvr>
                                    </p:animEffect>
                                    <p:anim calcmode="lin" valueType="num">
                                      <p:cBhvr>
                                        <p:cTn id="43" dur="1000" fill="hold"/>
                                        <p:tgtEl>
                                          <p:spTgt spid="4">
                                            <p:txEl>
                                              <p:pRg st="13" end="13"/>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719930" y="430610"/>
            <a:ext cx="1608133" cy="1187505"/>
          </a:xfrm>
          <a:prstGeom prst="rect">
            <a:avLst/>
          </a:prstGeom>
          <a:noFill/>
        </p:spPr>
        <p:txBody>
          <a:bodyPr wrap="none" lIns="91440" tIns="45720" rIns="91440" bIns="45720">
            <a:spAutoFit/>
          </a:bodyPr>
          <a:lstStyle/>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sz="2800" b="0" i="0" u="none" strike="noStrike" kern="1200" cap="none" spc="0" normalizeH="0" baseline="0" noProof="0" dirty="0">
                <a:ln w="0"/>
                <a:solidFill>
                  <a:prstClr val="white"/>
                </a:solidFill>
                <a:effectLst>
                  <a:outerShdw blurRad="38100" dist="38100" dir="2700000" algn="tl">
                    <a:srgbClr val="000000">
                      <a:alpha val="43137"/>
                    </a:srgbClr>
                  </a:outerShdw>
                  <a:reflection blurRad="6350" stA="53000" endA="300" endPos="35500" dir="5400000" sy="-90000" algn="bl" rotWithShape="0"/>
                </a:effectLst>
                <a:uLnTx/>
                <a:uFillTx/>
                <a:latin typeface="AR BERKLEY" panose="02000000000000000000" pitchFamily="2" charset="0"/>
                <a:ea typeface="+mn-ea"/>
                <a:cs typeface="+mn-cs"/>
              </a:rPr>
              <a:t>Sermon </a:t>
            </a:r>
          </a:p>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sz="2800" b="0" i="0" u="none" strike="noStrike" kern="1200" cap="none" spc="0" normalizeH="0" baseline="0" noProof="0" dirty="0">
                <a:ln w="0"/>
                <a:solidFill>
                  <a:prstClr val="white"/>
                </a:solidFill>
                <a:effectLst>
                  <a:outerShdw blurRad="38100" dist="38100" dir="2700000" algn="tl">
                    <a:srgbClr val="000000">
                      <a:alpha val="43137"/>
                    </a:srgbClr>
                  </a:outerShdw>
                  <a:reflection blurRad="6350" stA="53000" endA="300" endPos="35500" dir="5400000" sy="-90000" algn="bl" rotWithShape="0"/>
                </a:effectLst>
                <a:uLnTx/>
                <a:uFillTx/>
                <a:latin typeface="AR BERKLEY" panose="02000000000000000000" pitchFamily="2" charset="0"/>
                <a:ea typeface="+mn-ea"/>
                <a:cs typeface="+mn-cs"/>
              </a:rPr>
              <a:t>on</a:t>
            </a:r>
          </a:p>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sz="2800" b="0" i="0" u="none" strike="noStrike" kern="1200" cap="none" spc="0" normalizeH="0" baseline="0" noProof="0" dirty="0">
                <a:ln w="0"/>
                <a:solidFill>
                  <a:prstClr val="white"/>
                </a:solidFill>
                <a:effectLst>
                  <a:outerShdw blurRad="38100" dist="38100" dir="2700000" algn="tl">
                    <a:srgbClr val="000000">
                      <a:alpha val="43137"/>
                    </a:srgbClr>
                  </a:outerShdw>
                  <a:reflection blurRad="6350" stA="53000" endA="300" endPos="35500" dir="5400000" sy="-90000" algn="bl" rotWithShape="0"/>
                </a:effectLst>
                <a:uLnTx/>
                <a:uFillTx/>
                <a:latin typeface="AR BERKLEY" panose="02000000000000000000" pitchFamily="2" charset="0"/>
                <a:ea typeface="+mn-ea"/>
                <a:cs typeface="+mn-cs"/>
              </a:rPr>
              <a:t>the Mount</a:t>
            </a:r>
          </a:p>
        </p:txBody>
      </p:sp>
      <p:sp>
        <p:nvSpPr>
          <p:cNvPr id="4" name="TextBox 3">
            <a:extLst>
              <a:ext uri="{FF2B5EF4-FFF2-40B4-BE49-F238E27FC236}">
                <a16:creationId xmlns:a16="http://schemas.microsoft.com/office/drawing/2014/main" id="{0043D4B6-B7BA-428F-849B-229CC3FC7333}"/>
              </a:ext>
            </a:extLst>
          </p:cNvPr>
          <p:cNvSpPr txBox="1"/>
          <p:nvPr/>
        </p:nvSpPr>
        <p:spPr>
          <a:xfrm>
            <a:off x="907482" y="1766559"/>
            <a:ext cx="7958666" cy="3539430"/>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Do not pray as the religious</a:t>
            </a:r>
            <a:r>
              <a:rPr kumimoji="0" lang="en-US" sz="2400" b="1" i="0" u="sng" strike="noStrike" kern="1200" cap="none" spc="0" normalizeH="0" noProof="0" dirty="0">
                <a:ln>
                  <a:noFill/>
                </a:ln>
                <a:solidFill>
                  <a:prstClr val="black"/>
                </a:solidFill>
                <a:effectLst/>
                <a:uLnTx/>
                <a:uFillTx/>
                <a:latin typeface="Calibri" panose="020F0502020204030204"/>
                <a:ea typeface="+mn-ea"/>
                <a:cs typeface="+mn-cs"/>
              </a:rPr>
              <a:t> hypocrites</a:t>
            </a:r>
            <a:r>
              <a:rPr lang="en-US" sz="2400" dirty="0">
                <a:solidFill>
                  <a:prstClr val="black"/>
                </a:solidFill>
                <a:latin typeface="Calibri" panose="020F0502020204030204"/>
              </a:rPr>
              <a:t> (vv. 5-6)</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Do not pray as the non-religious heathen</a:t>
            </a:r>
            <a:r>
              <a:rPr kumimoji="0" lang="en-US" sz="2400" b="1" i="0" u="none" strike="noStrike" kern="1200" cap="none" spc="0" normalizeH="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noProof="0" dirty="0">
                <a:ln>
                  <a:noFill/>
                </a:ln>
                <a:solidFill>
                  <a:prstClr val="black"/>
                </a:solidFill>
                <a:effectLst/>
                <a:uLnTx/>
                <a:uFillTx/>
                <a:latin typeface="Calibri" panose="020F0502020204030204"/>
                <a:ea typeface="+mn-ea"/>
                <a:cs typeface="+mn-cs"/>
              </a:rPr>
              <a:t>(vv. 7-8)</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u="sng" dirty="0">
                <a:solidFill>
                  <a:prstClr val="black"/>
                </a:solidFill>
                <a:latin typeface="Calibri" panose="020F0502020204030204"/>
              </a:rPr>
              <a:t>Model Prayer </a:t>
            </a:r>
            <a:r>
              <a:rPr lang="en-US" sz="2400" dirty="0">
                <a:solidFill>
                  <a:prstClr val="black"/>
                </a:solidFill>
                <a:latin typeface="Calibri" panose="020F0502020204030204"/>
              </a:rPr>
              <a:t>(vv. 9-13)</a:t>
            </a:r>
            <a:endParaRPr kumimoji="0" lang="en-US" sz="2400" b="0" i="0" u="none" strike="noStrike" kern="1200" cap="none" spc="0" normalizeH="0" noProof="0" dirty="0">
              <a:ln>
                <a:noFill/>
              </a:ln>
              <a:solidFill>
                <a:prstClr val="black"/>
              </a:solidFill>
              <a:effectLst/>
              <a:uLnTx/>
              <a:uFillTx/>
              <a:latin typeface="Calibri" panose="020F0502020204030204"/>
              <a:ea typeface="+mn-ea"/>
              <a:cs typeface="+mn-cs"/>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Hallowed by name</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400" i="1" dirty="0">
                <a:solidFill>
                  <a:prstClr val="black"/>
                </a:solidFill>
                <a:latin typeface="Calibri" panose="020F0502020204030204"/>
              </a:rPr>
              <a:t>Kingdom come</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strike="noStrike" kern="1200" cap="none" spc="0" normalizeH="0" baseline="0" noProof="0" dirty="0">
                <a:ln>
                  <a:noFill/>
                </a:ln>
                <a:solidFill>
                  <a:prstClr val="black"/>
                </a:solidFill>
                <a:effectLst/>
                <a:uLnTx/>
                <a:uFillTx/>
                <a:latin typeface="Calibri" panose="020F0502020204030204"/>
              </a:rPr>
              <a:t>Thy will</a:t>
            </a:r>
            <a:r>
              <a:rPr kumimoji="0" lang="en-US" sz="2400" b="0" i="1" strike="noStrike" kern="1200" cap="none" spc="0" normalizeH="0" noProof="0" dirty="0">
                <a:ln>
                  <a:noFill/>
                </a:ln>
                <a:solidFill>
                  <a:prstClr val="black"/>
                </a:solidFill>
                <a:effectLst/>
                <a:uLnTx/>
                <a:uFillTx/>
                <a:latin typeface="Calibri" panose="020F0502020204030204"/>
              </a:rPr>
              <a:t> be done</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400" i="1" baseline="0" dirty="0">
                <a:solidFill>
                  <a:prstClr val="black"/>
                </a:solidFill>
                <a:latin typeface="Calibri" panose="020F0502020204030204"/>
              </a:rPr>
              <a:t>Give</a:t>
            </a:r>
            <a:r>
              <a:rPr lang="en-US" sz="2400" i="1" dirty="0">
                <a:solidFill>
                  <a:prstClr val="black"/>
                </a:solidFill>
                <a:latin typeface="Calibri" panose="020F0502020204030204"/>
              </a:rPr>
              <a:t> us daily bread</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400" i="1" noProof="0" dirty="0">
                <a:solidFill>
                  <a:prstClr val="black"/>
                </a:solidFill>
                <a:latin typeface="Calibri" panose="020F0502020204030204"/>
              </a:rPr>
              <a:t>Forgive out debts</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strike="noStrike" kern="1200" cap="none" spc="0" normalizeH="0" baseline="0" dirty="0">
                <a:ln>
                  <a:noFill/>
                </a:ln>
                <a:solidFill>
                  <a:prstClr val="black"/>
                </a:solidFill>
                <a:effectLst/>
                <a:uLnTx/>
                <a:uFillTx/>
                <a:latin typeface="Calibri" panose="020F0502020204030204"/>
              </a:rPr>
              <a:t>Lead</a:t>
            </a:r>
            <a:r>
              <a:rPr kumimoji="0" lang="en-US" sz="2400" b="0" i="1" strike="noStrike" kern="1200" cap="none" spc="0" normalizeH="0" dirty="0">
                <a:ln>
                  <a:noFill/>
                </a:ln>
                <a:solidFill>
                  <a:prstClr val="black"/>
                </a:solidFill>
                <a:effectLst/>
                <a:uLnTx/>
                <a:uFillTx/>
                <a:latin typeface="Calibri" panose="020F0502020204030204"/>
              </a:rPr>
              <a:t> us not into temptation</a:t>
            </a:r>
            <a:endParaRPr kumimoji="0" lang="en-US" sz="2400" b="0" strike="noStrike" kern="1200" cap="none" spc="0" normalizeH="0" baseline="0" noProof="0" dirty="0">
              <a:ln>
                <a:noFill/>
              </a:ln>
              <a:solidFill>
                <a:prstClr val="black"/>
              </a:solidFill>
              <a:effectLst/>
              <a:uLnTx/>
              <a:uFillTx/>
              <a:latin typeface="Calibri" panose="020F0502020204030204"/>
            </a:endParaRPr>
          </a:p>
        </p:txBody>
      </p:sp>
      <p:sp>
        <p:nvSpPr>
          <p:cNvPr id="5" name="TextBox 4">
            <a:extLst>
              <a:ext uri="{FF2B5EF4-FFF2-40B4-BE49-F238E27FC236}">
                <a16:creationId xmlns:a16="http://schemas.microsoft.com/office/drawing/2014/main" id="{04E31EC0-EE7C-4744-906A-C29BAB4F4616}"/>
              </a:ext>
            </a:extLst>
          </p:cNvPr>
          <p:cNvSpPr txBox="1"/>
          <p:nvPr/>
        </p:nvSpPr>
        <p:spPr>
          <a:xfrm>
            <a:off x="2448232" y="731974"/>
            <a:ext cx="6695767" cy="523220"/>
          </a:xfrm>
          <a:prstGeom prst="rect">
            <a:avLst/>
          </a:prstGeom>
          <a:noFill/>
          <a:effectLst>
            <a:outerShdw blurRad="50800" dist="12700" dir="5400000" algn="ctr" rotWithShape="0">
              <a:schemeClr val="bg1"/>
            </a:outerShdw>
          </a:effectLst>
        </p:spPr>
        <p:txBody>
          <a:bodyPr wrap="square" rtlCol="0">
            <a:spAutoFit/>
          </a:bodyP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2"/>
              <a:tabLst/>
              <a:defRPr/>
            </a:pPr>
            <a:r>
              <a:rPr kumimoji="0" lang="en-US" sz="2800" b="0" i="0" u="sng"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Prayer</a:t>
            </a:r>
            <a:r>
              <a:rPr kumimoji="0" lang="en-US" sz="2800" b="0" i="0"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 </a:t>
            </a: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(6:5-15)</a:t>
            </a:r>
          </a:p>
        </p:txBody>
      </p:sp>
    </p:spTree>
    <p:extLst>
      <p:ext uri="{BB962C8B-B14F-4D97-AF65-F5344CB8AC3E}">
        <p14:creationId xmlns:p14="http://schemas.microsoft.com/office/powerpoint/2010/main" val="26978281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1000"/>
                                        <p:tgtEl>
                                          <p:spTgt spid="4">
                                            <p:txEl>
                                              <p:pRg st="4" end="4"/>
                                            </p:txEl>
                                          </p:spTgt>
                                        </p:tgtEl>
                                      </p:cBhvr>
                                    </p:animEffect>
                                    <p:anim calcmode="lin" valueType="num">
                                      <p:cBhvr>
                                        <p:cTn id="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5" end="5"/>
                                            </p:txEl>
                                          </p:spTgt>
                                        </p:tgtEl>
                                        <p:attrNameLst>
                                          <p:attrName>style.visibility</p:attrName>
                                        </p:attrNameLst>
                                      </p:cBhvr>
                                      <p:to>
                                        <p:strVal val="visible"/>
                                      </p:to>
                                    </p:set>
                                    <p:animEffect transition="in" filter="fade">
                                      <p:cBhvr>
                                        <p:cTn id="14" dur="1000"/>
                                        <p:tgtEl>
                                          <p:spTgt spid="4">
                                            <p:txEl>
                                              <p:pRg st="5" end="5"/>
                                            </p:txEl>
                                          </p:spTgt>
                                        </p:tgtEl>
                                      </p:cBhvr>
                                    </p:animEffect>
                                    <p:anim calcmode="lin" valueType="num">
                                      <p:cBhvr>
                                        <p:cTn id="1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Effect transition="in" filter="fade">
                                      <p:cBhvr>
                                        <p:cTn id="21" dur="1000"/>
                                        <p:tgtEl>
                                          <p:spTgt spid="4">
                                            <p:txEl>
                                              <p:pRg st="6" end="6"/>
                                            </p:txEl>
                                          </p:spTgt>
                                        </p:tgtEl>
                                      </p:cBhvr>
                                    </p:animEffect>
                                    <p:anim calcmode="lin" valueType="num">
                                      <p:cBhvr>
                                        <p:cTn id="22"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Effect transition="in" filter="fade">
                                      <p:cBhvr>
                                        <p:cTn id="28" dur="1000"/>
                                        <p:tgtEl>
                                          <p:spTgt spid="4">
                                            <p:txEl>
                                              <p:pRg st="7" end="7"/>
                                            </p:txEl>
                                          </p:spTgt>
                                        </p:tgtEl>
                                      </p:cBhvr>
                                    </p:animEffect>
                                    <p:anim calcmode="lin" valueType="num">
                                      <p:cBhvr>
                                        <p:cTn id="29"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fade">
                                      <p:cBhvr>
                                        <p:cTn id="35" dur="1000"/>
                                        <p:tgtEl>
                                          <p:spTgt spid="4">
                                            <p:txEl>
                                              <p:pRg st="8" end="8"/>
                                            </p:txEl>
                                          </p:spTgt>
                                        </p:tgtEl>
                                      </p:cBhvr>
                                    </p:animEffect>
                                    <p:anim calcmode="lin" valueType="num">
                                      <p:cBhvr>
                                        <p:cTn id="36"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9" end="9"/>
                                            </p:txEl>
                                          </p:spTgt>
                                        </p:tgtEl>
                                        <p:attrNameLst>
                                          <p:attrName>style.visibility</p:attrName>
                                        </p:attrNameLst>
                                      </p:cBhvr>
                                      <p:to>
                                        <p:strVal val="visible"/>
                                      </p:to>
                                    </p:set>
                                    <p:animEffect transition="in" filter="fade">
                                      <p:cBhvr>
                                        <p:cTn id="42" dur="1000"/>
                                        <p:tgtEl>
                                          <p:spTgt spid="4">
                                            <p:txEl>
                                              <p:pRg st="9" end="9"/>
                                            </p:txEl>
                                          </p:spTgt>
                                        </p:tgtEl>
                                      </p:cBhvr>
                                    </p:animEffect>
                                    <p:anim calcmode="lin" valueType="num">
                                      <p:cBhvr>
                                        <p:cTn id="43"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719930" y="430610"/>
            <a:ext cx="1608133" cy="1187505"/>
          </a:xfrm>
          <a:prstGeom prst="rect">
            <a:avLst/>
          </a:prstGeom>
          <a:noFill/>
        </p:spPr>
        <p:txBody>
          <a:bodyPr wrap="none" lIns="91440" tIns="45720" rIns="91440" bIns="45720">
            <a:spAutoFit/>
          </a:bodyPr>
          <a:lstStyle/>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sz="2800" b="0" i="0" u="none" strike="noStrike" kern="1200" cap="none" spc="0" normalizeH="0" baseline="0" noProof="0" dirty="0">
                <a:ln w="0"/>
                <a:solidFill>
                  <a:prstClr val="white"/>
                </a:solidFill>
                <a:effectLst>
                  <a:outerShdw blurRad="38100" dist="38100" dir="2700000" algn="tl">
                    <a:srgbClr val="000000">
                      <a:alpha val="43137"/>
                    </a:srgbClr>
                  </a:outerShdw>
                  <a:reflection blurRad="6350" stA="53000" endA="300" endPos="35500" dir="5400000" sy="-90000" algn="bl" rotWithShape="0"/>
                </a:effectLst>
                <a:uLnTx/>
                <a:uFillTx/>
                <a:latin typeface="AR BERKLEY" panose="02000000000000000000" pitchFamily="2" charset="0"/>
                <a:ea typeface="+mn-ea"/>
                <a:cs typeface="+mn-cs"/>
              </a:rPr>
              <a:t>Sermon </a:t>
            </a:r>
          </a:p>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sz="2800" b="0" i="0" u="none" strike="noStrike" kern="1200" cap="none" spc="0" normalizeH="0" baseline="0" noProof="0" dirty="0">
                <a:ln w="0"/>
                <a:solidFill>
                  <a:prstClr val="white"/>
                </a:solidFill>
                <a:effectLst>
                  <a:outerShdw blurRad="38100" dist="38100" dir="2700000" algn="tl">
                    <a:srgbClr val="000000">
                      <a:alpha val="43137"/>
                    </a:srgbClr>
                  </a:outerShdw>
                  <a:reflection blurRad="6350" stA="53000" endA="300" endPos="35500" dir="5400000" sy="-90000" algn="bl" rotWithShape="0"/>
                </a:effectLst>
                <a:uLnTx/>
                <a:uFillTx/>
                <a:latin typeface="AR BERKLEY" panose="02000000000000000000" pitchFamily="2" charset="0"/>
                <a:ea typeface="+mn-ea"/>
                <a:cs typeface="+mn-cs"/>
              </a:rPr>
              <a:t>on</a:t>
            </a:r>
          </a:p>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sz="2800" b="0" i="0" u="none" strike="noStrike" kern="1200" cap="none" spc="0" normalizeH="0" baseline="0" noProof="0" dirty="0">
                <a:ln w="0"/>
                <a:solidFill>
                  <a:prstClr val="white"/>
                </a:solidFill>
                <a:effectLst>
                  <a:outerShdw blurRad="38100" dist="38100" dir="2700000" algn="tl">
                    <a:srgbClr val="000000">
                      <a:alpha val="43137"/>
                    </a:srgbClr>
                  </a:outerShdw>
                  <a:reflection blurRad="6350" stA="53000" endA="300" endPos="35500" dir="5400000" sy="-90000" algn="bl" rotWithShape="0"/>
                </a:effectLst>
                <a:uLnTx/>
                <a:uFillTx/>
                <a:latin typeface="AR BERKLEY" panose="02000000000000000000" pitchFamily="2" charset="0"/>
                <a:ea typeface="+mn-ea"/>
                <a:cs typeface="+mn-cs"/>
              </a:rPr>
              <a:t>the Mount</a:t>
            </a:r>
          </a:p>
        </p:txBody>
      </p:sp>
      <p:sp>
        <p:nvSpPr>
          <p:cNvPr id="4" name="TextBox 3">
            <a:extLst>
              <a:ext uri="{FF2B5EF4-FFF2-40B4-BE49-F238E27FC236}">
                <a16:creationId xmlns:a16="http://schemas.microsoft.com/office/drawing/2014/main" id="{0043D4B6-B7BA-428F-849B-229CC3FC7333}"/>
              </a:ext>
            </a:extLst>
          </p:cNvPr>
          <p:cNvSpPr txBox="1"/>
          <p:nvPr/>
        </p:nvSpPr>
        <p:spPr>
          <a:xfrm>
            <a:off x="907482" y="1766559"/>
            <a:ext cx="7958666" cy="2800767"/>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Do not pray as the religious</a:t>
            </a:r>
            <a:r>
              <a:rPr kumimoji="0" lang="en-US" sz="2400" b="1" i="0" u="sng" strike="noStrike" kern="1200" cap="none" spc="0" normalizeH="0" noProof="0" dirty="0">
                <a:ln>
                  <a:noFill/>
                </a:ln>
                <a:solidFill>
                  <a:prstClr val="black"/>
                </a:solidFill>
                <a:effectLst/>
                <a:uLnTx/>
                <a:uFillTx/>
                <a:latin typeface="Calibri" panose="020F0502020204030204"/>
                <a:ea typeface="+mn-ea"/>
                <a:cs typeface="+mn-cs"/>
              </a:rPr>
              <a:t> hypocrites</a:t>
            </a:r>
            <a:r>
              <a:rPr lang="en-US" sz="2400" dirty="0">
                <a:solidFill>
                  <a:prstClr val="black"/>
                </a:solidFill>
                <a:latin typeface="Calibri" panose="020F0502020204030204"/>
              </a:rPr>
              <a:t> (vv. 5-6)</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Do not pray as the non-religious heathen</a:t>
            </a:r>
            <a:r>
              <a:rPr kumimoji="0" lang="en-US" sz="2400" b="1" i="0" u="none" strike="noStrike" kern="1200" cap="none" spc="0" normalizeH="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noProof="0" dirty="0">
                <a:ln>
                  <a:noFill/>
                </a:ln>
                <a:solidFill>
                  <a:prstClr val="black"/>
                </a:solidFill>
                <a:effectLst/>
                <a:uLnTx/>
                <a:uFillTx/>
                <a:latin typeface="Calibri" panose="020F0502020204030204"/>
                <a:ea typeface="+mn-ea"/>
                <a:cs typeface="+mn-cs"/>
              </a:rPr>
              <a:t>(vv. 7-8)</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u="sng" dirty="0">
                <a:solidFill>
                  <a:prstClr val="black"/>
                </a:solidFill>
                <a:latin typeface="Calibri" panose="020F0502020204030204"/>
              </a:rPr>
              <a:t>Model Prayer </a:t>
            </a:r>
            <a:r>
              <a:rPr lang="en-US" sz="2400" dirty="0">
                <a:solidFill>
                  <a:prstClr val="black"/>
                </a:solidFill>
                <a:latin typeface="Calibri" panose="020F0502020204030204"/>
              </a:rPr>
              <a:t>(vv. 9-13)</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noProof="0" dirty="0">
                <a:ln>
                  <a:noFill/>
                </a:ln>
                <a:solidFill>
                  <a:prstClr val="black"/>
                </a:solidFill>
                <a:effectLst/>
                <a:uLnTx/>
                <a:uFillTx/>
                <a:latin typeface="Calibri" panose="020F0502020204030204"/>
                <a:ea typeface="+mn-ea"/>
                <a:cs typeface="+mn-cs"/>
              </a:rPr>
              <a:t>Forgiveness and a hindrance </a:t>
            </a:r>
            <a:r>
              <a:rPr kumimoji="0" lang="en-US" sz="2400" b="0" i="0" u="none" strike="noStrike" kern="1200" cap="none" spc="0" normalizeH="0" noProof="0" dirty="0">
                <a:ln>
                  <a:noFill/>
                </a:ln>
                <a:solidFill>
                  <a:prstClr val="black"/>
                </a:solidFill>
                <a:effectLst/>
                <a:uLnTx/>
                <a:uFillTx/>
                <a:latin typeface="Calibri" panose="020F0502020204030204"/>
                <a:ea typeface="+mn-ea"/>
                <a:cs typeface="+mn-cs"/>
              </a:rPr>
              <a:t>(vv. 14-15)</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If we are forgiving</a:t>
            </a:r>
            <a:r>
              <a:rPr lang="en-US" sz="2400" i="1" dirty="0">
                <a:solidFill>
                  <a:prstClr val="black"/>
                </a:solidFill>
                <a:latin typeface="Calibri" panose="020F0502020204030204"/>
              </a:rPr>
              <a:t>, God will forgive us (Matt. 18:21-35)</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400" i="1" dirty="0">
                <a:solidFill>
                  <a:prstClr val="black"/>
                </a:solidFill>
                <a:latin typeface="Calibri" panose="020F0502020204030204"/>
              </a:rPr>
              <a:t>We are to have a forgiving heart (Luke 17)</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strike="noStrike" kern="1200" cap="none" spc="0" normalizeH="0" baseline="0" noProof="0" dirty="0">
                <a:ln>
                  <a:noFill/>
                </a:ln>
                <a:solidFill>
                  <a:prstClr val="black"/>
                </a:solidFill>
                <a:effectLst/>
                <a:uLnTx/>
                <a:uFillTx/>
                <a:latin typeface="Calibri" panose="020F0502020204030204"/>
              </a:rPr>
              <a:t>Hindrance to prayer (1 Pet. 3:7)</a:t>
            </a:r>
            <a:endParaRPr kumimoji="0" lang="en-US" sz="2400" b="0" strike="noStrike" kern="1200" cap="none" spc="0" normalizeH="0" baseline="0" noProof="0" dirty="0">
              <a:ln>
                <a:noFill/>
              </a:ln>
              <a:solidFill>
                <a:prstClr val="black"/>
              </a:solidFill>
              <a:effectLst/>
              <a:uLnTx/>
              <a:uFillTx/>
              <a:latin typeface="Calibri" panose="020F0502020204030204"/>
            </a:endParaRPr>
          </a:p>
        </p:txBody>
      </p:sp>
      <p:sp>
        <p:nvSpPr>
          <p:cNvPr id="5" name="TextBox 4">
            <a:extLst>
              <a:ext uri="{FF2B5EF4-FFF2-40B4-BE49-F238E27FC236}">
                <a16:creationId xmlns:a16="http://schemas.microsoft.com/office/drawing/2014/main" id="{04E31EC0-EE7C-4744-906A-C29BAB4F4616}"/>
              </a:ext>
            </a:extLst>
          </p:cNvPr>
          <p:cNvSpPr txBox="1"/>
          <p:nvPr/>
        </p:nvSpPr>
        <p:spPr>
          <a:xfrm>
            <a:off x="2448232" y="731974"/>
            <a:ext cx="6695767" cy="523220"/>
          </a:xfrm>
          <a:prstGeom prst="rect">
            <a:avLst/>
          </a:prstGeom>
          <a:noFill/>
          <a:effectLst>
            <a:outerShdw blurRad="50800" dist="12700" dir="5400000" algn="ctr" rotWithShape="0">
              <a:schemeClr val="bg1"/>
            </a:outerShdw>
          </a:effectLst>
        </p:spPr>
        <p:txBody>
          <a:bodyPr wrap="square" rtlCol="0">
            <a:spAutoFit/>
          </a:bodyP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2"/>
              <a:tabLst/>
              <a:defRPr/>
            </a:pPr>
            <a:r>
              <a:rPr kumimoji="0" lang="en-US" sz="2800" b="0" i="0" u="sng"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Prayer</a:t>
            </a:r>
            <a:r>
              <a:rPr kumimoji="0" lang="en-US" sz="2800" b="0" i="0"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 </a:t>
            </a: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(6:5-15)</a:t>
            </a:r>
          </a:p>
        </p:txBody>
      </p:sp>
    </p:spTree>
    <p:extLst>
      <p:ext uri="{BB962C8B-B14F-4D97-AF65-F5344CB8AC3E}">
        <p14:creationId xmlns:p14="http://schemas.microsoft.com/office/powerpoint/2010/main" val="1852716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1000"/>
                                        <p:tgtEl>
                                          <p:spTgt spid="4">
                                            <p:txEl>
                                              <p:pRg st="5" end="5"/>
                                            </p:txEl>
                                          </p:spTgt>
                                        </p:tgtEl>
                                      </p:cBhvr>
                                    </p:animEffect>
                                    <p:anim calcmode="lin" valueType="num">
                                      <p:cBhvr>
                                        <p:cTn id="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Effect transition="in" filter="fade">
                                      <p:cBhvr>
                                        <p:cTn id="14" dur="1000"/>
                                        <p:tgtEl>
                                          <p:spTgt spid="4">
                                            <p:txEl>
                                              <p:pRg st="6" end="6"/>
                                            </p:txEl>
                                          </p:spTgt>
                                        </p:tgtEl>
                                      </p:cBhvr>
                                    </p:animEffect>
                                    <p:anim calcmode="lin" valueType="num">
                                      <p:cBhvr>
                                        <p:cTn id="1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Effect transition="in" filter="fade">
                                      <p:cBhvr>
                                        <p:cTn id="21" dur="1000"/>
                                        <p:tgtEl>
                                          <p:spTgt spid="4">
                                            <p:txEl>
                                              <p:pRg st="7" end="7"/>
                                            </p:txEl>
                                          </p:spTgt>
                                        </p:tgtEl>
                                      </p:cBhvr>
                                    </p:animEffect>
                                    <p:anim calcmode="lin" valueType="num">
                                      <p:cBhvr>
                                        <p:cTn id="22"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C539A14-79BD-47D1-86F8-BD505189233B}"/>
              </a:ext>
            </a:extLst>
          </p:cNvPr>
          <p:cNvSpPr/>
          <p:nvPr/>
        </p:nvSpPr>
        <p:spPr>
          <a:xfrm>
            <a:off x="5254144" y="6273225"/>
            <a:ext cx="3712876" cy="584775"/>
          </a:xfrm>
          <a:prstGeom prst="rect">
            <a:avLst/>
          </a:prstGeom>
          <a:noFill/>
        </p:spPr>
        <p:txBody>
          <a:bodyPr wrap="none" lIns="91440" tIns="45720" rIns="91440" bIns="45720">
            <a:spAutoFit/>
          </a:bodyPr>
          <a:lstStyle/>
          <a:p>
            <a:pPr algn="ctr"/>
            <a:r>
              <a:rPr lang="en-US" sz="3200" b="0" cap="none" spc="0" dirty="0">
                <a:ln w="0"/>
                <a:solidFill>
                  <a:schemeClr val="bg1"/>
                </a:solidFill>
                <a:effectLst>
                  <a:reflection blurRad="6350" stA="53000" endA="300" endPos="35500" dir="5400000" sy="-90000" algn="bl" rotWithShape="0"/>
                </a:effectLst>
                <a:latin typeface="AR BERKLEY" panose="02000000000000000000" pitchFamily="2" charset="0"/>
              </a:rPr>
              <a:t>Sermon on the Mount</a:t>
            </a:r>
          </a:p>
        </p:txBody>
      </p:sp>
      <p:sp>
        <p:nvSpPr>
          <p:cNvPr id="5" name="Rectangle 4">
            <a:extLst>
              <a:ext uri="{FF2B5EF4-FFF2-40B4-BE49-F238E27FC236}">
                <a16:creationId xmlns:a16="http://schemas.microsoft.com/office/drawing/2014/main" id="{74DFDAFB-B8A3-469A-B7F9-E3CEA0F7A724}"/>
              </a:ext>
            </a:extLst>
          </p:cNvPr>
          <p:cNvSpPr/>
          <p:nvPr/>
        </p:nvSpPr>
        <p:spPr>
          <a:xfrm>
            <a:off x="2138486" y="214308"/>
            <a:ext cx="4867038" cy="2185214"/>
          </a:xfrm>
          <a:prstGeom prst="rect">
            <a:avLst/>
          </a:prstGeom>
          <a:noFill/>
          <a:effectLst>
            <a:outerShdw blurRad="50800" dist="50800" dir="5400000" algn="ctr" rotWithShape="0">
              <a:schemeClr val="bg1"/>
            </a:outerShdw>
          </a:effectLst>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000" b="1" cap="none" spc="0" dirty="0">
                <a:ln/>
                <a:solidFill>
                  <a:srgbClr val="0070C0"/>
                </a:solidFill>
                <a:effectLst/>
                <a:latin typeface="Californian FB" panose="0207040306080B030204" pitchFamily="18" charset="0"/>
              </a:rPr>
              <a:t>Sincere Devotion</a:t>
            </a:r>
          </a:p>
          <a:p>
            <a:pPr algn="ctr"/>
            <a:r>
              <a:rPr lang="en-US" sz="5000" b="1" dirty="0">
                <a:ln/>
                <a:solidFill>
                  <a:srgbClr val="0070C0"/>
                </a:solidFill>
                <a:latin typeface="Californian FB" panose="0207040306080B030204" pitchFamily="18" charset="0"/>
              </a:rPr>
              <a:t>In the Kingdom</a:t>
            </a:r>
            <a:endParaRPr lang="en-US" sz="5000" b="1" cap="none" spc="0" dirty="0">
              <a:ln/>
              <a:solidFill>
                <a:srgbClr val="0070C0"/>
              </a:solidFill>
              <a:effectLst/>
              <a:latin typeface="Californian FB" panose="0207040306080B030204" pitchFamily="18" charset="0"/>
            </a:endParaRPr>
          </a:p>
          <a:p>
            <a:pPr algn="ctr"/>
            <a:r>
              <a:rPr lang="en-US" sz="3600" b="1" dirty="0">
                <a:ln/>
                <a:solidFill>
                  <a:srgbClr val="0070C0"/>
                </a:solidFill>
                <a:latin typeface="Californian FB" panose="0207040306080B030204" pitchFamily="18" charset="0"/>
              </a:rPr>
              <a:t>(Matt. 6:1-18)</a:t>
            </a:r>
            <a:endParaRPr lang="en-US" sz="3600" b="1" cap="none" spc="0" dirty="0">
              <a:ln/>
              <a:solidFill>
                <a:srgbClr val="0070C0"/>
              </a:solidFill>
              <a:effectLst/>
              <a:latin typeface="Californian FB" panose="0207040306080B030204" pitchFamily="18" charset="0"/>
            </a:endParaRPr>
          </a:p>
        </p:txBody>
      </p:sp>
      <p:sp>
        <p:nvSpPr>
          <p:cNvPr id="2" name="TextBox 1">
            <a:extLst>
              <a:ext uri="{FF2B5EF4-FFF2-40B4-BE49-F238E27FC236}">
                <a16:creationId xmlns:a16="http://schemas.microsoft.com/office/drawing/2014/main" id="{60DF5A49-911D-4EE7-B9A7-F03752C307F5}"/>
              </a:ext>
            </a:extLst>
          </p:cNvPr>
          <p:cNvSpPr txBox="1"/>
          <p:nvPr/>
        </p:nvSpPr>
        <p:spPr>
          <a:xfrm>
            <a:off x="354638" y="2551289"/>
            <a:ext cx="8269112" cy="1569660"/>
          </a:xfrm>
          <a:prstGeom prst="rect">
            <a:avLst/>
          </a:prstGeom>
          <a:noFill/>
          <a:effectLst>
            <a:outerShdw blurRad="50800" dist="12700" dir="5400000" algn="ctr" rotWithShape="0">
              <a:schemeClr val="bg1"/>
            </a:outerShdw>
          </a:effectLst>
        </p:spPr>
        <p:txBody>
          <a:bodyPr wrap="square" rtlCol="0">
            <a:spAutoFit/>
          </a:bodyPr>
          <a:lstStyle/>
          <a:p>
            <a:pPr marL="400050" indent="-400050">
              <a:buFont typeface="+mj-lt"/>
              <a:buAutoNum type="romanUcPeriod"/>
            </a:pPr>
            <a:r>
              <a:rPr lang="en-US" sz="3200" dirty="0">
                <a:latin typeface="Arial Narrow" panose="020B0606020202030204" pitchFamily="34" charset="0"/>
                <a:cs typeface="Aldhabi" panose="020B0604020202020204" pitchFamily="2" charset="-78"/>
              </a:rPr>
              <a:t>Giving to the Needy (vv. 1-4)</a:t>
            </a:r>
          </a:p>
          <a:p>
            <a:pPr marL="400050" indent="-400050">
              <a:buFont typeface="+mj-lt"/>
              <a:buAutoNum type="romanUcPeriod"/>
            </a:pPr>
            <a:r>
              <a:rPr lang="en-US" sz="3200" dirty="0">
                <a:latin typeface="Arial Narrow" panose="020B0606020202030204" pitchFamily="34" charset="0"/>
                <a:cs typeface="Aldhabi" panose="020B0604020202020204" pitchFamily="2" charset="-78"/>
              </a:rPr>
              <a:t>Prayer (vv. 5-15)</a:t>
            </a:r>
          </a:p>
          <a:p>
            <a:pPr marL="400050" indent="-400050">
              <a:buFont typeface="+mj-lt"/>
              <a:buAutoNum type="romanUcPeriod"/>
            </a:pPr>
            <a:r>
              <a:rPr lang="en-US" sz="3200" dirty="0">
                <a:latin typeface="Arial Narrow" panose="020B0606020202030204" pitchFamily="34" charset="0"/>
                <a:cs typeface="Aldhabi" panose="020B0604020202020204" pitchFamily="2" charset="-78"/>
              </a:rPr>
              <a:t>Fasting (vv. 16-18)</a:t>
            </a:r>
          </a:p>
        </p:txBody>
      </p:sp>
      <p:sp>
        <p:nvSpPr>
          <p:cNvPr id="7" name="TextBox 6">
            <a:extLst>
              <a:ext uri="{FF2B5EF4-FFF2-40B4-BE49-F238E27FC236}">
                <a16:creationId xmlns:a16="http://schemas.microsoft.com/office/drawing/2014/main" id="{84334C8B-3267-4EB1-996D-39D953D91560}"/>
              </a:ext>
            </a:extLst>
          </p:cNvPr>
          <p:cNvSpPr txBox="1"/>
          <p:nvPr/>
        </p:nvSpPr>
        <p:spPr>
          <a:xfrm>
            <a:off x="5702710" y="2551289"/>
            <a:ext cx="3441290" cy="1569660"/>
          </a:xfrm>
          <a:prstGeom prst="rect">
            <a:avLst/>
          </a:prstGeom>
          <a:noFill/>
        </p:spPr>
        <p:txBody>
          <a:bodyPr wrap="square" rtlCol="0">
            <a:spAutoFit/>
          </a:bodyPr>
          <a:lstStyle/>
          <a:p>
            <a:r>
              <a:rPr lang="en-US" sz="3200" dirty="0">
                <a:solidFill>
                  <a:schemeClr val="bg1"/>
                </a:solidFill>
                <a:latin typeface="Arial Narrow" panose="020B0606020202030204" pitchFamily="34" charset="0"/>
              </a:rPr>
              <a:t>Benevolence</a:t>
            </a:r>
          </a:p>
          <a:p>
            <a:r>
              <a:rPr lang="en-US" sz="3200" dirty="0">
                <a:solidFill>
                  <a:schemeClr val="bg1"/>
                </a:solidFill>
                <a:latin typeface="Arial Narrow" panose="020B0606020202030204" pitchFamily="34" charset="0"/>
              </a:rPr>
              <a:t>Worship</a:t>
            </a:r>
          </a:p>
          <a:p>
            <a:r>
              <a:rPr lang="en-US" sz="3200" dirty="0">
                <a:solidFill>
                  <a:schemeClr val="bg1"/>
                </a:solidFill>
                <a:latin typeface="Arial Narrow" panose="020B0606020202030204" pitchFamily="34" charset="0"/>
              </a:rPr>
              <a:t>Self-Denial</a:t>
            </a:r>
          </a:p>
        </p:txBody>
      </p:sp>
    </p:spTree>
    <p:extLst>
      <p:ext uri="{BB962C8B-B14F-4D97-AF65-F5344CB8AC3E}">
        <p14:creationId xmlns:p14="http://schemas.microsoft.com/office/powerpoint/2010/main" val="38883683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719930" y="430610"/>
            <a:ext cx="1608133" cy="1187505"/>
          </a:xfrm>
          <a:prstGeom prst="rect">
            <a:avLst/>
          </a:prstGeom>
          <a:noFill/>
        </p:spPr>
        <p:txBody>
          <a:bodyPr wrap="none" lIns="91440" tIns="45720" rIns="91440" bIns="45720">
            <a:spAutoFit/>
          </a:bodyPr>
          <a:lstStyle/>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sz="2800" b="0" i="0" u="none" strike="noStrike" kern="1200" cap="none" spc="0" normalizeH="0" baseline="0" noProof="0" dirty="0">
                <a:ln w="0"/>
                <a:solidFill>
                  <a:prstClr val="white"/>
                </a:solidFill>
                <a:effectLst>
                  <a:outerShdw blurRad="38100" dist="38100" dir="2700000" algn="tl">
                    <a:srgbClr val="000000">
                      <a:alpha val="43137"/>
                    </a:srgbClr>
                  </a:outerShdw>
                  <a:reflection blurRad="6350" stA="53000" endA="300" endPos="35500" dir="5400000" sy="-90000" algn="bl" rotWithShape="0"/>
                </a:effectLst>
                <a:uLnTx/>
                <a:uFillTx/>
                <a:latin typeface="AR BERKLEY" panose="02000000000000000000" pitchFamily="2" charset="0"/>
                <a:ea typeface="+mn-ea"/>
                <a:cs typeface="+mn-cs"/>
              </a:rPr>
              <a:t>Sermon </a:t>
            </a:r>
          </a:p>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sz="2800" b="0" i="0" u="none" strike="noStrike" kern="1200" cap="none" spc="0" normalizeH="0" baseline="0" noProof="0" dirty="0">
                <a:ln w="0"/>
                <a:solidFill>
                  <a:prstClr val="white"/>
                </a:solidFill>
                <a:effectLst>
                  <a:outerShdw blurRad="38100" dist="38100" dir="2700000" algn="tl">
                    <a:srgbClr val="000000">
                      <a:alpha val="43137"/>
                    </a:srgbClr>
                  </a:outerShdw>
                  <a:reflection blurRad="6350" stA="53000" endA="300" endPos="35500" dir="5400000" sy="-90000" algn="bl" rotWithShape="0"/>
                </a:effectLst>
                <a:uLnTx/>
                <a:uFillTx/>
                <a:latin typeface="AR BERKLEY" panose="02000000000000000000" pitchFamily="2" charset="0"/>
                <a:ea typeface="+mn-ea"/>
                <a:cs typeface="+mn-cs"/>
              </a:rPr>
              <a:t>on</a:t>
            </a:r>
          </a:p>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sz="2800" b="0" i="0" u="none" strike="noStrike" kern="1200" cap="none" spc="0" normalizeH="0" baseline="0" noProof="0" dirty="0">
                <a:ln w="0"/>
                <a:solidFill>
                  <a:prstClr val="white"/>
                </a:solidFill>
                <a:effectLst>
                  <a:outerShdw blurRad="38100" dist="38100" dir="2700000" algn="tl">
                    <a:srgbClr val="000000">
                      <a:alpha val="43137"/>
                    </a:srgbClr>
                  </a:outerShdw>
                  <a:reflection blurRad="6350" stA="53000" endA="300" endPos="35500" dir="5400000" sy="-90000" algn="bl" rotWithShape="0"/>
                </a:effectLst>
                <a:uLnTx/>
                <a:uFillTx/>
                <a:latin typeface="AR BERKLEY" panose="02000000000000000000" pitchFamily="2" charset="0"/>
                <a:ea typeface="+mn-ea"/>
                <a:cs typeface="+mn-cs"/>
              </a:rPr>
              <a:t>the Mount</a:t>
            </a:r>
          </a:p>
        </p:txBody>
      </p:sp>
      <p:sp>
        <p:nvSpPr>
          <p:cNvPr id="4" name="TextBox 3">
            <a:extLst>
              <a:ext uri="{FF2B5EF4-FFF2-40B4-BE49-F238E27FC236}">
                <a16:creationId xmlns:a16="http://schemas.microsoft.com/office/drawing/2014/main" id="{0043D4B6-B7BA-428F-849B-229CC3FC7333}"/>
              </a:ext>
            </a:extLst>
          </p:cNvPr>
          <p:cNvSpPr txBox="1"/>
          <p:nvPr/>
        </p:nvSpPr>
        <p:spPr>
          <a:xfrm>
            <a:off x="907482" y="1766559"/>
            <a:ext cx="7958666" cy="4401205"/>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Summary of Bible</a:t>
            </a:r>
            <a:r>
              <a:rPr kumimoji="0" lang="en-US" sz="2400" b="1" i="0" u="sng" strike="noStrike" kern="1200" cap="none" spc="0" normalizeH="0" noProof="0" dirty="0">
                <a:ln>
                  <a:noFill/>
                </a:ln>
                <a:solidFill>
                  <a:prstClr val="black"/>
                </a:solidFill>
                <a:effectLst/>
                <a:uLnTx/>
                <a:uFillTx/>
                <a:latin typeface="Calibri" panose="020F0502020204030204"/>
                <a:ea typeface="+mn-ea"/>
                <a:cs typeface="+mn-cs"/>
              </a:rPr>
              <a:t> teaching on fasting</a:t>
            </a:r>
            <a:r>
              <a:rPr kumimoji="0" lang="en-US" sz="2400" i="0" strike="noStrike" kern="1200" cap="none" spc="0" normalizeH="0" noProof="0" dirty="0">
                <a:ln>
                  <a:noFill/>
                </a:ln>
                <a:solidFill>
                  <a:prstClr val="black"/>
                </a:solidFill>
                <a:effectLst/>
                <a:uLnTx/>
                <a:uFillTx/>
                <a:latin typeface="Calibri" panose="020F0502020204030204"/>
                <a:ea typeface="+mn-ea"/>
                <a:cs typeface="+mn-cs"/>
              </a:rPr>
              <a:t>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On the day of Atonement</a:t>
            </a:r>
            <a:r>
              <a:rPr kumimoji="0" lang="en-US" sz="2400" b="0" i="1" u="none" strike="noStrike" kern="1200" cap="none" spc="0" normalizeH="0" noProof="0" dirty="0">
                <a:ln>
                  <a:noFill/>
                </a:ln>
                <a:solidFill>
                  <a:prstClr val="black"/>
                </a:solidFill>
                <a:effectLst/>
                <a:uLnTx/>
                <a:uFillTx/>
                <a:latin typeface="Calibri" panose="020F0502020204030204"/>
                <a:ea typeface="+mn-ea"/>
                <a:cs typeface="+mn-cs"/>
              </a:rPr>
              <a:t> (Lev. 16:29-ff)</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400" i="1" baseline="0" dirty="0">
                <a:solidFill>
                  <a:prstClr val="black"/>
                </a:solidFill>
                <a:latin typeface="Calibri" panose="020F0502020204030204"/>
              </a:rPr>
              <a:t>Public</a:t>
            </a:r>
            <a:r>
              <a:rPr lang="en-US" sz="2400" i="1" dirty="0">
                <a:solidFill>
                  <a:prstClr val="black"/>
                </a:solidFill>
                <a:latin typeface="Calibri" panose="020F0502020204030204"/>
              </a:rPr>
              <a:t> fast proclaimed by king (2 Chron. 20:3)</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400" i="1" dirty="0">
                <a:solidFill>
                  <a:prstClr val="black"/>
                </a:solidFill>
                <a:latin typeface="Calibri" panose="020F0502020204030204"/>
              </a:rPr>
              <a:t>Four annual fasts (Zech. 8:19)</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Jesus</a:t>
            </a:r>
            <a:r>
              <a:rPr kumimoji="0" lang="en-US" sz="2400" b="0" i="1" u="none" strike="noStrike" kern="1200" cap="none" spc="0" normalizeH="0" noProof="0" dirty="0">
                <a:ln>
                  <a:noFill/>
                </a:ln>
                <a:solidFill>
                  <a:prstClr val="black"/>
                </a:solidFill>
                <a:effectLst/>
                <a:uLnTx/>
                <a:uFillTx/>
                <a:latin typeface="Calibri" panose="020F0502020204030204"/>
                <a:ea typeface="+mn-ea"/>
                <a:cs typeface="+mn-cs"/>
              </a:rPr>
              <a:t> fasted (Matt. 4:1-ff)</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400" i="1" baseline="0" dirty="0">
                <a:solidFill>
                  <a:prstClr val="black"/>
                </a:solidFill>
                <a:latin typeface="Calibri" panose="020F0502020204030204"/>
              </a:rPr>
              <a:t>Paul</a:t>
            </a:r>
            <a:r>
              <a:rPr lang="en-US" sz="2400" i="1" dirty="0">
                <a:solidFill>
                  <a:prstClr val="black"/>
                </a:solidFill>
                <a:latin typeface="Calibri" panose="020F0502020204030204"/>
              </a:rPr>
              <a:t> fasted (2 Cor. 11:27)</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Not</a:t>
            </a:r>
            <a:r>
              <a:rPr kumimoji="0" lang="en-US" sz="2400" b="0" i="1" u="none" strike="noStrike" kern="1200" cap="none" spc="0" normalizeH="0" noProof="0" dirty="0">
                <a:ln>
                  <a:noFill/>
                </a:ln>
                <a:solidFill>
                  <a:prstClr val="black"/>
                </a:solidFill>
                <a:effectLst/>
                <a:uLnTx/>
                <a:uFillTx/>
                <a:latin typeface="Calibri" panose="020F0502020204030204"/>
                <a:ea typeface="+mn-ea"/>
                <a:cs typeface="+mn-cs"/>
              </a:rPr>
              <a:t> commanded – but permitted</a:t>
            </a:r>
            <a:endParaRPr lang="en-US" sz="2400" dirty="0">
              <a:solidFill>
                <a:prstClr val="black"/>
              </a:solidFill>
              <a:latin typeface="Calibri" panose="020F0502020204030204"/>
            </a:endParaRP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endParaRPr kumimoji="0" lang="en-US" sz="800" b="0" i="1" u="none" strike="noStrike" kern="1200" cap="none" spc="0" normalizeH="0" noProof="0" dirty="0">
              <a:ln>
                <a:noFill/>
              </a:ln>
              <a:solidFill>
                <a:prstClr val="black"/>
              </a:solidFill>
              <a:effectLst/>
              <a:uLnTx/>
              <a:uFillTx/>
              <a:latin typeface="Calibri" panose="020F0502020204030204"/>
              <a:ea typeface="+mn-ea"/>
              <a:cs typeface="+mn-cs"/>
            </a:endParaRPr>
          </a:p>
          <a:p>
            <a:pPr marL="457200" indent="-457200">
              <a:buFont typeface="+mj-lt"/>
              <a:buAutoNum type="alphaUcPeriod"/>
            </a:pPr>
            <a:r>
              <a:rPr lang="en-US" sz="2400" b="1" u="sng" dirty="0">
                <a:solidFill>
                  <a:prstClr val="black"/>
                </a:solidFill>
                <a:latin typeface="Calibri" panose="020F0502020204030204"/>
              </a:rPr>
              <a:t>Self-Denial is not for public broadcast</a:t>
            </a:r>
          </a:p>
          <a:p>
            <a:pPr marL="457200" indent="-457200">
              <a:buFont typeface="+mj-lt"/>
              <a:buAutoNum type="alphaUcPeriod"/>
            </a:pPr>
            <a:endParaRPr lang="en-US" sz="800" b="1" u="sng" dirty="0">
              <a:solidFill>
                <a:prstClr val="black"/>
              </a:solidFill>
              <a:latin typeface="Calibri" panose="020F0502020204030204"/>
            </a:endParaRPr>
          </a:p>
          <a:p>
            <a:pPr marL="457200" indent="-457200">
              <a:buFont typeface="+mj-lt"/>
              <a:buAutoNum type="alphaUcPeriod"/>
            </a:pPr>
            <a:r>
              <a:rPr lang="en-US" sz="2400" b="1" u="sng" dirty="0">
                <a:solidFill>
                  <a:prstClr val="black"/>
                </a:solidFill>
                <a:latin typeface="Calibri" panose="020F0502020204030204"/>
              </a:rPr>
              <a:t>Concern: worship /deeds done with wrong motive</a:t>
            </a:r>
          </a:p>
          <a:p>
            <a:pPr marL="914400" lvl="1" indent="-457200">
              <a:buFont typeface="Wingdings" panose="05000000000000000000" pitchFamily="2" charset="2"/>
              <a:buChar char="§"/>
            </a:pPr>
            <a:r>
              <a:rPr lang="en-US" sz="2400" i="1" dirty="0">
                <a:solidFill>
                  <a:prstClr val="black"/>
                </a:solidFill>
                <a:latin typeface="Calibri" panose="020F0502020204030204"/>
              </a:rPr>
              <a:t>It is not public worship that is wrong – but worship for publicity!</a:t>
            </a:r>
            <a:endParaRPr kumimoji="0" lang="en-US" sz="2400" b="0" i="1" u="none" strike="noStrike" kern="1200" cap="none" spc="0" normalizeH="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04E31EC0-EE7C-4744-906A-C29BAB4F4616}"/>
              </a:ext>
            </a:extLst>
          </p:cNvPr>
          <p:cNvSpPr txBox="1"/>
          <p:nvPr/>
        </p:nvSpPr>
        <p:spPr>
          <a:xfrm>
            <a:off x="2448232" y="731974"/>
            <a:ext cx="6695767" cy="523220"/>
          </a:xfrm>
          <a:prstGeom prst="rect">
            <a:avLst/>
          </a:prstGeom>
          <a:noFill/>
          <a:effectLst>
            <a:outerShdw blurRad="50800" dist="12700" dir="5400000" algn="ctr" rotWithShape="0">
              <a:schemeClr val="bg1"/>
            </a:outerShdw>
          </a:effectLst>
        </p:spPr>
        <p:txBody>
          <a:bodyPr wrap="square" rtlCol="0">
            <a:spAutoFit/>
          </a:bodyP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3"/>
              <a:tabLst/>
              <a:defRPr/>
            </a:pPr>
            <a:r>
              <a:rPr kumimoji="0" lang="en-US" sz="2800" b="0" i="0" u="sng"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Fasting</a:t>
            </a:r>
            <a:r>
              <a:rPr kumimoji="0" lang="en-US" sz="2800" b="0" i="0"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 </a:t>
            </a: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(6:16-18)</a:t>
            </a:r>
          </a:p>
        </p:txBody>
      </p:sp>
    </p:spTree>
    <p:extLst>
      <p:ext uri="{BB962C8B-B14F-4D97-AF65-F5344CB8AC3E}">
        <p14:creationId xmlns:p14="http://schemas.microsoft.com/office/powerpoint/2010/main" val="20694967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Effect transition="in" filter="fade">
                                      <p:cBhvr>
                                        <p:cTn id="49" dur="1000"/>
                                        <p:tgtEl>
                                          <p:spTgt spid="4">
                                            <p:txEl>
                                              <p:pRg st="6" end="6"/>
                                            </p:txEl>
                                          </p:spTgt>
                                        </p:tgtEl>
                                      </p:cBhvr>
                                    </p:animEffect>
                                    <p:anim calcmode="lin" valueType="num">
                                      <p:cBhvr>
                                        <p:cTn id="5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8" end="8"/>
                                            </p:txEl>
                                          </p:spTgt>
                                        </p:tgtEl>
                                        <p:attrNameLst>
                                          <p:attrName>style.visibility</p:attrName>
                                        </p:attrNameLst>
                                      </p:cBhvr>
                                      <p:to>
                                        <p:strVal val="visible"/>
                                      </p:to>
                                    </p:set>
                                    <p:animEffect transition="in" filter="fade">
                                      <p:cBhvr>
                                        <p:cTn id="56" dur="1000"/>
                                        <p:tgtEl>
                                          <p:spTgt spid="4">
                                            <p:txEl>
                                              <p:pRg st="8" end="8"/>
                                            </p:txEl>
                                          </p:spTgt>
                                        </p:tgtEl>
                                      </p:cBhvr>
                                    </p:animEffect>
                                    <p:anim calcmode="lin" valueType="num">
                                      <p:cBhvr>
                                        <p:cTn id="5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4">
                                            <p:txEl>
                                              <p:pRg st="10" end="10"/>
                                            </p:txEl>
                                          </p:spTgt>
                                        </p:tgtEl>
                                        <p:attrNameLst>
                                          <p:attrName>style.visibility</p:attrName>
                                        </p:attrNameLst>
                                      </p:cBhvr>
                                      <p:to>
                                        <p:strVal val="visible"/>
                                      </p:to>
                                    </p:set>
                                    <p:animEffect transition="in" filter="fade">
                                      <p:cBhvr>
                                        <p:cTn id="63" dur="1000"/>
                                        <p:tgtEl>
                                          <p:spTgt spid="4">
                                            <p:txEl>
                                              <p:pRg st="10" end="10"/>
                                            </p:txEl>
                                          </p:spTgt>
                                        </p:tgtEl>
                                      </p:cBhvr>
                                    </p:animEffect>
                                    <p:anim calcmode="lin" valueType="num">
                                      <p:cBhvr>
                                        <p:cTn id="64"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4">
                                            <p:txEl>
                                              <p:pRg st="11" end="11"/>
                                            </p:txEl>
                                          </p:spTgt>
                                        </p:tgtEl>
                                        <p:attrNameLst>
                                          <p:attrName>style.visibility</p:attrName>
                                        </p:attrNameLst>
                                      </p:cBhvr>
                                      <p:to>
                                        <p:strVal val="visible"/>
                                      </p:to>
                                    </p:set>
                                    <p:animEffect transition="in" filter="fade">
                                      <p:cBhvr>
                                        <p:cTn id="70" dur="1000"/>
                                        <p:tgtEl>
                                          <p:spTgt spid="4">
                                            <p:txEl>
                                              <p:pRg st="11" end="11"/>
                                            </p:txEl>
                                          </p:spTgt>
                                        </p:tgtEl>
                                      </p:cBhvr>
                                    </p:animEffect>
                                    <p:anim calcmode="lin" valueType="num">
                                      <p:cBhvr>
                                        <p:cTn id="71"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72"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C539A14-79BD-47D1-86F8-BD505189233B}"/>
              </a:ext>
            </a:extLst>
          </p:cNvPr>
          <p:cNvSpPr/>
          <p:nvPr/>
        </p:nvSpPr>
        <p:spPr>
          <a:xfrm>
            <a:off x="5254144" y="6273225"/>
            <a:ext cx="3712876" cy="584775"/>
          </a:xfrm>
          <a:prstGeom prst="rect">
            <a:avLst/>
          </a:prstGeom>
          <a:noFill/>
        </p:spPr>
        <p:txBody>
          <a:bodyPr wrap="none" lIns="91440" tIns="45720" rIns="91440" bIns="45720">
            <a:spAutoFit/>
          </a:bodyPr>
          <a:lstStyle/>
          <a:p>
            <a:pPr algn="ctr"/>
            <a:r>
              <a:rPr lang="en-US" sz="3200" b="0" cap="none" spc="0" dirty="0">
                <a:ln w="0"/>
                <a:solidFill>
                  <a:schemeClr val="bg1"/>
                </a:solidFill>
                <a:effectLst>
                  <a:reflection blurRad="6350" stA="53000" endA="300" endPos="35500" dir="5400000" sy="-90000" algn="bl" rotWithShape="0"/>
                </a:effectLst>
                <a:latin typeface="AR BERKLEY" panose="02000000000000000000" pitchFamily="2" charset="0"/>
              </a:rPr>
              <a:t>Sermon on the Mount</a:t>
            </a:r>
          </a:p>
        </p:txBody>
      </p:sp>
      <p:sp>
        <p:nvSpPr>
          <p:cNvPr id="5" name="Rectangle 4">
            <a:extLst>
              <a:ext uri="{FF2B5EF4-FFF2-40B4-BE49-F238E27FC236}">
                <a16:creationId xmlns:a16="http://schemas.microsoft.com/office/drawing/2014/main" id="{74DFDAFB-B8A3-469A-B7F9-E3CEA0F7A724}"/>
              </a:ext>
            </a:extLst>
          </p:cNvPr>
          <p:cNvSpPr/>
          <p:nvPr/>
        </p:nvSpPr>
        <p:spPr>
          <a:xfrm>
            <a:off x="2138486" y="214308"/>
            <a:ext cx="4867038" cy="2185214"/>
          </a:xfrm>
          <a:prstGeom prst="rect">
            <a:avLst/>
          </a:prstGeom>
          <a:noFill/>
          <a:effectLst>
            <a:outerShdw blurRad="50800" dist="50800" dir="5400000" algn="ctr" rotWithShape="0">
              <a:schemeClr val="bg1"/>
            </a:outerShdw>
          </a:effectLst>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000" b="1" cap="none" spc="0" dirty="0">
                <a:ln/>
                <a:solidFill>
                  <a:srgbClr val="0070C0"/>
                </a:solidFill>
                <a:effectLst/>
                <a:latin typeface="Californian FB" panose="0207040306080B030204" pitchFamily="18" charset="0"/>
              </a:rPr>
              <a:t>Sincere Devotion</a:t>
            </a:r>
          </a:p>
          <a:p>
            <a:pPr algn="ctr"/>
            <a:r>
              <a:rPr lang="en-US" sz="5000" b="1" dirty="0">
                <a:ln/>
                <a:solidFill>
                  <a:srgbClr val="0070C0"/>
                </a:solidFill>
                <a:latin typeface="Californian FB" panose="0207040306080B030204" pitchFamily="18" charset="0"/>
              </a:rPr>
              <a:t>In the Kingdom</a:t>
            </a:r>
            <a:endParaRPr lang="en-US" sz="5000" b="1" cap="none" spc="0" dirty="0">
              <a:ln/>
              <a:solidFill>
                <a:srgbClr val="0070C0"/>
              </a:solidFill>
              <a:effectLst/>
              <a:latin typeface="Californian FB" panose="0207040306080B030204" pitchFamily="18" charset="0"/>
            </a:endParaRPr>
          </a:p>
          <a:p>
            <a:pPr algn="ctr"/>
            <a:r>
              <a:rPr lang="en-US" sz="3600" b="1" dirty="0">
                <a:ln/>
                <a:solidFill>
                  <a:srgbClr val="0070C0"/>
                </a:solidFill>
                <a:latin typeface="Californian FB" panose="0207040306080B030204" pitchFamily="18" charset="0"/>
              </a:rPr>
              <a:t>(Matt. 6:1-18)</a:t>
            </a:r>
            <a:endParaRPr lang="en-US" sz="3600" b="1" cap="none" spc="0" dirty="0">
              <a:ln/>
              <a:solidFill>
                <a:srgbClr val="0070C0"/>
              </a:solidFill>
              <a:effectLst/>
              <a:latin typeface="Californian FB" panose="0207040306080B030204" pitchFamily="18" charset="0"/>
            </a:endParaRPr>
          </a:p>
        </p:txBody>
      </p:sp>
      <p:sp>
        <p:nvSpPr>
          <p:cNvPr id="2" name="TextBox 1">
            <a:extLst>
              <a:ext uri="{FF2B5EF4-FFF2-40B4-BE49-F238E27FC236}">
                <a16:creationId xmlns:a16="http://schemas.microsoft.com/office/drawing/2014/main" id="{60DF5A49-911D-4EE7-B9A7-F03752C307F5}"/>
              </a:ext>
            </a:extLst>
          </p:cNvPr>
          <p:cNvSpPr txBox="1"/>
          <p:nvPr/>
        </p:nvSpPr>
        <p:spPr>
          <a:xfrm>
            <a:off x="354638" y="2551289"/>
            <a:ext cx="8269112" cy="1569660"/>
          </a:xfrm>
          <a:prstGeom prst="rect">
            <a:avLst/>
          </a:prstGeom>
          <a:noFill/>
          <a:effectLst>
            <a:outerShdw blurRad="50800" dist="12700" dir="5400000" algn="ctr" rotWithShape="0">
              <a:schemeClr val="bg1"/>
            </a:outerShdw>
          </a:effectLst>
        </p:spPr>
        <p:txBody>
          <a:bodyPr wrap="square" rtlCol="0">
            <a:spAutoFit/>
          </a:bodyPr>
          <a:lstStyle/>
          <a:p>
            <a:pPr marL="400050" indent="-400050">
              <a:buFont typeface="+mj-lt"/>
              <a:buAutoNum type="romanUcPeriod"/>
            </a:pPr>
            <a:r>
              <a:rPr lang="en-US" sz="3200" dirty="0">
                <a:latin typeface="Arial Narrow" panose="020B0606020202030204" pitchFamily="34" charset="0"/>
                <a:cs typeface="Aldhabi" panose="020B0604020202020204" pitchFamily="2" charset="-78"/>
              </a:rPr>
              <a:t>Giving to the Needy (vv. 1-4)</a:t>
            </a:r>
          </a:p>
          <a:p>
            <a:pPr marL="400050" indent="-400050">
              <a:buFont typeface="+mj-lt"/>
              <a:buAutoNum type="romanUcPeriod"/>
            </a:pPr>
            <a:r>
              <a:rPr lang="en-US" sz="3200" dirty="0">
                <a:latin typeface="Arial Narrow" panose="020B0606020202030204" pitchFamily="34" charset="0"/>
                <a:cs typeface="Aldhabi" panose="020B0604020202020204" pitchFamily="2" charset="-78"/>
              </a:rPr>
              <a:t>Prayer (vv. 5-15)</a:t>
            </a:r>
          </a:p>
          <a:p>
            <a:pPr marL="400050" indent="-400050">
              <a:buFont typeface="+mj-lt"/>
              <a:buAutoNum type="romanUcPeriod"/>
            </a:pPr>
            <a:r>
              <a:rPr lang="en-US" sz="3200" dirty="0">
                <a:latin typeface="Arial Narrow" panose="020B0606020202030204" pitchFamily="34" charset="0"/>
                <a:cs typeface="Aldhabi" panose="020B0604020202020204" pitchFamily="2" charset="-78"/>
              </a:rPr>
              <a:t>Fasting (vv. 16-18)</a:t>
            </a:r>
          </a:p>
        </p:txBody>
      </p:sp>
      <p:sp>
        <p:nvSpPr>
          <p:cNvPr id="3" name="TextBox 2">
            <a:extLst>
              <a:ext uri="{FF2B5EF4-FFF2-40B4-BE49-F238E27FC236}">
                <a16:creationId xmlns:a16="http://schemas.microsoft.com/office/drawing/2014/main" id="{4BCFB853-7DB3-4AD3-AD22-F002EC2CE2C7}"/>
              </a:ext>
            </a:extLst>
          </p:cNvPr>
          <p:cNvSpPr txBox="1"/>
          <p:nvPr/>
        </p:nvSpPr>
        <p:spPr>
          <a:xfrm>
            <a:off x="791502" y="4551798"/>
            <a:ext cx="7561006" cy="954107"/>
          </a:xfrm>
          <a:prstGeom prst="rect">
            <a:avLst/>
          </a:prstGeom>
          <a:solidFill>
            <a:schemeClr val="accent1">
              <a:lumMod val="40000"/>
              <a:lumOff val="60000"/>
            </a:schemeClr>
          </a:solidFill>
        </p:spPr>
        <p:txBody>
          <a:bodyPr wrap="square" rtlCol="0">
            <a:spAutoFit/>
          </a:bodyPr>
          <a:lstStyle/>
          <a:p>
            <a:pPr algn="ctr"/>
            <a:r>
              <a:rPr lang="en-US" sz="2800" dirty="0">
                <a:solidFill>
                  <a:srgbClr val="002060"/>
                </a:solidFill>
              </a:rPr>
              <a:t>In this kingdom our relationship to God must be one of </a:t>
            </a:r>
            <a:r>
              <a:rPr lang="en-US" sz="2800" i="1" dirty="0">
                <a:solidFill>
                  <a:srgbClr val="002060"/>
                </a:solidFill>
              </a:rPr>
              <a:t>sincerity</a:t>
            </a:r>
            <a:r>
              <a:rPr lang="en-US" sz="2800" dirty="0">
                <a:solidFill>
                  <a:srgbClr val="002060"/>
                </a:solidFill>
              </a:rPr>
              <a:t> and not </a:t>
            </a:r>
            <a:r>
              <a:rPr lang="en-US" sz="2800" i="1" dirty="0">
                <a:solidFill>
                  <a:srgbClr val="002060"/>
                </a:solidFill>
              </a:rPr>
              <a:t>hypocrisy</a:t>
            </a:r>
            <a:r>
              <a:rPr lang="en-US" sz="2800" dirty="0">
                <a:solidFill>
                  <a:srgbClr val="002060"/>
                </a:solidFill>
              </a:rPr>
              <a:t>!</a:t>
            </a:r>
          </a:p>
        </p:txBody>
      </p:sp>
      <p:sp>
        <p:nvSpPr>
          <p:cNvPr id="7" name="TextBox 6">
            <a:extLst>
              <a:ext uri="{FF2B5EF4-FFF2-40B4-BE49-F238E27FC236}">
                <a16:creationId xmlns:a16="http://schemas.microsoft.com/office/drawing/2014/main" id="{0F3D0100-99A5-492C-8065-9C56B983B71B}"/>
              </a:ext>
            </a:extLst>
          </p:cNvPr>
          <p:cNvSpPr txBox="1"/>
          <p:nvPr/>
        </p:nvSpPr>
        <p:spPr>
          <a:xfrm>
            <a:off x="5702710" y="2551289"/>
            <a:ext cx="3441290" cy="1569660"/>
          </a:xfrm>
          <a:prstGeom prst="rect">
            <a:avLst/>
          </a:prstGeom>
          <a:noFill/>
        </p:spPr>
        <p:txBody>
          <a:bodyPr wrap="square" rtlCol="0">
            <a:spAutoFit/>
          </a:bodyPr>
          <a:lstStyle/>
          <a:p>
            <a:r>
              <a:rPr lang="en-US" sz="3200" dirty="0">
                <a:solidFill>
                  <a:schemeClr val="bg1"/>
                </a:solidFill>
                <a:latin typeface="Arial Narrow" panose="020B0606020202030204" pitchFamily="34" charset="0"/>
              </a:rPr>
              <a:t>Benevolence</a:t>
            </a:r>
          </a:p>
          <a:p>
            <a:r>
              <a:rPr lang="en-US" sz="3200" dirty="0">
                <a:solidFill>
                  <a:schemeClr val="bg1"/>
                </a:solidFill>
                <a:latin typeface="Arial Narrow" panose="020B0606020202030204" pitchFamily="34" charset="0"/>
              </a:rPr>
              <a:t>Worship</a:t>
            </a:r>
          </a:p>
          <a:p>
            <a:r>
              <a:rPr lang="en-US" sz="3200" dirty="0">
                <a:solidFill>
                  <a:schemeClr val="bg1"/>
                </a:solidFill>
                <a:latin typeface="Arial Narrow" panose="020B0606020202030204" pitchFamily="34" charset="0"/>
              </a:rPr>
              <a:t>Self-Denial</a:t>
            </a:r>
          </a:p>
        </p:txBody>
      </p:sp>
    </p:spTree>
    <p:extLst>
      <p:ext uri="{BB962C8B-B14F-4D97-AF65-F5344CB8AC3E}">
        <p14:creationId xmlns:p14="http://schemas.microsoft.com/office/powerpoint/2010/main" val="28809722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5722</TotalTime>
  <Words>1374</Words>
  <Application>Microsoft Office PowerPoint</Application>
  <PresentationFormat>On-screen Show (4:3)</PresentationFormat>
  <Paragraphs>249</Paragraphs>
  <Slides>22</Slides>
  <Notes>0</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22</vt:i4>
      </vt:variant>
    </vt:vector>
  </HeadingPairs>
  <TitlesOfParts>
    <vt:vector size="34" baseType="lpstr">
      <vt:lpstr>Calibri Light</vt:lpstr>
      <vt:lpstr>AR BERKLEY</vt:lpstr>
      <vt:lpstr>Arial</vt:lpstr>
      <vt:lpstr>Abadi Extra Light</vt:lpstr>
      <vt:lpstr>Calibri</vt:lpstr>
      <vt:lpstr>Aldhabi</vt:lpstr>
      <vt:lpstr>Californian FB</vt:lpstr>
      <vt:lpstr>Arial Narrow</vt:lpstr>
      <vt:lpstr>Wingdings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76</cp:revision>
  <dcterms:created xsi:type="dcterms:W3CDTF">2017-09-29T03:02:24Z</dcterms:created>
  <dcterms:modified xsi:type="dcterms:W3CDTF">2017-10-22T03:15:12Z</dcterms:modified>
</cp:coreProperties>
</file>