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63" r:id="rId5"/>
    <p:sldId id="257" r:id="rId6"/>
    <p:sldId id="287" r:id="rId7"/>
    <p:sldId id="270" r:id="rId8"/>
    <p:sldId id="288" r:id="rId9"/>
    <p:sldId id="258" r:id="rId10"/>
    <p:sldId id="292" r:id="rId11"/>
    <p:sldId id="293" r:id="rId12"/>
    <p:sldId id="290" r:id="rId13"/>
    <p:sldId id="294" r:id="rId14"/>
    <p:sldId id="295" r:id="rId15"/>
    <p:sldId id="296" r:id="rId16"/>
    <p:sldId id="291" r:id="rId17"/>
    <p:sldId id="298" r:id="rId18"/>
    <p:sldId id="299" r:id="rId19"/>
    <p:sldId id="300" r:id="rId20"/>
    <p:sldId id="301" r:id="rId21"/>
    <p:sldId id="302" r:id="rId22"/>
    <p:sldId id="28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fornian FB" panose="0207040306080B030204" pitchFamily="18" charset="0"/>
      <p:regular r:id="rId28"/>
      <p:bold r:id="rId29"/>
      <p:italic r:id="rId30"/>
    </p:embeddedFont>
    <p:embeddedFont>
      <p:font typeface="Arial Narrow" panose="020B0606020202030204" pitchFamily="34" charset="0"/>
      <p:regular r:id="rId31"/>
      <p:bold r:id="rId32"/>
      <p:italic r:id="rId33"/>
      <p:boldItalic r:id="rId34"/>
    </p:embeddedFont>
    <p:embeddedFont>
      <p:font typeface="AR BERKLEY" panose="02000000000000000000" pitchFamily="2" charset="0"/>
      <p:regular r:id="rId35"/>
    </p:embeddedFont>
    <p:embeddedFont>
      <p:font typeface="Aldhabi" panose="01000000000000000000" pitchFamily="2" charset="-78"/>
      <p:regular r:id="rId36"/>
    </p:embeddedFont>
    <p:embeddedFont>
      <p:font typeface="Abadi Extra Light" panose="020B0204020104020204" pitchFamily="34" charset="0"/>
      <p:regular r:id="rId37"/>
    </p:embeddedFont>
    <p:embeddedFont>
      <p:font typeface="Calibri Light" panose="020F0302020204030204" pitchFamily="34" charset="0"/>
      <p:regular r:id="rId38"/>
      <p:italic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292" y="3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1.fntdata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4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28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96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63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41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06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53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5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95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312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27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1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27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8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1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1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9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8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0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3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28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4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68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01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9144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8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0" y="0"/>
            <a:ext cx="9144000" cy="691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9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14A9-84D4-4FB1-908B-04E68570963E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0349-6B7F-4D7B-BB3A-EFF64FF1A1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3A7523-CFB5-4E5A-9F7B-9A4163E0AD11}"/>
              </a:ext>
            </a:extLst>
          </p:cNvPr>
          <p:cNvCxnSpPr/>
          <p:nvPr userDrawn="1"/>
        </p:nvCxnSpPr>
        <p:spPr>
          <a:xfrm>
            <a:off x="628650" y="365126"/>
            <a:ext cx="0" cy="581183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1D23F-B745-47A7-BE74-8AED7AA2357F}"/>
              </a:ext>
            </a:extLst>
          </p:cNvPr>
          <p:cNvCxnSpPr/>
          <p:nvPr userDrawn="1"/>
        </p:nvCxnSpPr>
        <p:spPr>
          <a:xfrm>
            <a:off x="628649" y="365126"/>
            <a:ext cx="8004074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mountain in galilee">
            <a:extLst>
              <a:ext uri="{FF2B5EF4-FFF2-40B4-BE49-F238E27FC236}">
                <a16:creationId xmlns:a16="http://schemas.microsoft.com/office/drawing/2014/main" id="{6416086E-1E13-4587-A2D1-526A8B525A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3" r="6013"/>
          <a:stretch/>
        </p:blipFill>
        <p:spPr bwMode="auto">
          <a:xfrm>
            <a:off x="628648" y="353044"/>
            <a:ext cx="1731094" cy="130942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3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347926" y="302793"/>
            <a:ext cx="844814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ABBD7A2-2B00-4A1C-8EA8-FCAF347C4968}"/>
              </a:ext>
            </a:extLst>
          </p:cNvPr>
          <p:cNvSpPr/>
          <p:nvPr/>
        </p:nvSpPr>
        <p:spPr>
          <a:xfrm>
            <a:off x="231058" y="2123767"/>
            <a:ext cx="8681884" cy="3706762"/>
          </a:xfrm>
          <a:prstGeom prst="roundRect">
            <a:avLst>
              <a:gd name="adj" fmla="val 12082"/>
            </a:avLst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The Citizens of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(5:1-16)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The Righteousness of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(5:17-48)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Sincere Devotion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(6:1-18)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Trusting God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(6:19-34)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Relating to Man in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(7:1-12)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Abadi Extra Light" panose="020B0204020104020204" pitchFamily="34" charset="0"/>
              </a:rPr>
              <a:t>Entering the Kingdom </a:t>
            </a:r>
            <a:r>
              <a:rPr lang="en-US" sz="3200" dirty="0">
                <a:solidFill>
                  <a:srgbClr val="FFFF00"/>
                </a:solidFill>
                <a:latin typeface="Abadi Extra Light" panose="020B0204020104020204" pitchFamily="34" charset="0"/>
              </a:rPr>
              <a:t>(7:13-27)</a:t>
            </a:r>
          </a:p>
        </p:txBody>
      </p:sp>
    </p:spTree>
    <p:extLst>
      <p:ext uri="{BB962C8B-B14F-4D97-AF65-F5344CB8AC3E}">
        <p14:creationId xmlns:p14="http://schemas.microsoft.com/office/powerpoint/2010/main" val="3066465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431124" y="0"/>
            <a:ext cx="371287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  <a:p>
            <a:pPr algn="ctr"/>
            <a:r>
              <a:rPr lang="en-US" sz="32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Matthew 5-7</a:t>
            </a:r>
            <a:endParaRPr lang="en-US" sz="32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AR BERKLEY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22A78C-0981-4CA8-AB04-FDABD82E2877}"/>
              </a:ext>
            </a:extLst>
          </p:cNvPr>
          <p:cNvSpPr txBox="1"/>
          <p:nvPr/>
        </p:nvSpPr>
        <p:spPr>
          <a:xfrm>
            <a:off x="589844" y="1439333"/>
            <a:ext cx="7964312" cy="25853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The Message</a:t>
            </a:r>
          </a:p>
          <a:p>
            <a:pPr algn="ctr"/>
            <a:endParaRPr lang="en-US" sz="800" b="1" u="sng" dirty="0"/>
          </a:p>
          <a:p>
            <a:pPr algn="ctr"/>
            <a:r>
              <a:rPr lang="en-US" sz="3600" b="1" i="1" dirty="0">
                <a:solidFill>
                  <a:srgbClr val="002060"/>
                </a:solidFill>
              </a:rPr>
              <a:t>The Kingdom of God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Matt. 4:23 – preaching gospel of kingdom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“Kingdom” repeated throughout: (5:3, 10, 19, 20; 6:10; 33; 7:21)</a:t>
            </a:r>
          </a:p>
        </p:txBody>
      </p:sp>
    </p:spTree>
    <p:extLst>
      <p:ext uri="{BB962C8B-B14F-4D97-AF65-F5344CB8AC3E}">
        <p14:creationId xmlns:p14="http://schemas.microsoft.com/office/powerpoint/2010/main" val="884965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7A6AC4-305A-4523-9E6E-3CDE27BBCCD0}"/>
              </a:ext>
            </a:extLst>
          </p:cNvPr>
          <p:cNvSpPr/>
          <p:nvPr/>
        </p:nvSpPr>
        <p:spPr>
          <a:xfrm>
            <a:off x="347926" y="383804"/>
            <a:ext cx="844814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500" b="0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D51BC7-2D1A-49D6-BEAE-B3C2DC6D9414}"/>
              </a:ext>
            </a:extLst>
          </p:cNvPr>
          <p:cNvSpPr txBox="1"/>
          <p:nvPr/>
        </p:nvSpPr>
        <p:spPr>
          <a:xfrm>
            <a:off x="237071" y="1609478"/>
            <a:ext cx="870373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Citizens of the Kingdom</a:t>
            </a:r>
            <a:r>
              <a:rPr lang="en-US" sz="2800" dirty="0">
                <a:solidFill>
                  <a:srgbClr val="002060"/>
                </a:solidFill>
              </a:rPr>
              <a:t> (5:2-16)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Characteristics [Beatitudes] (5:2-12)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Their influence on the world (5:13-16)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/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Righteousness of the Kingdom </a:t>
            </a:r>
            <a:r>
              <a:rPr lang="en-US" sz="2800" dirty="0">
                <a:solidFill>
                  <a:srgbClr val="002060"/>
                </a:solidFill>
              </a:rPr>
              <a:t>(5:17 - 7:12)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Harmonizes with the Old Testament (5:17-19)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Exceeds the righteousness of the Scribes &amp; Pharisee (5:20-48)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Relationship to God (6)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Relationship to man (7:1-12)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/>
          </a:p>
          <a:p>
            <a:pPr marL="514350" indent="-514350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</a:rPr>
              <a:t>Exhortation to Enter the Kingdom </a:t>
            </a:r>
            <a:r>
              <a:rPr lang="en-US" sz="2800" dirty="0">
                <a:solidFill>
                  <a:srgbClr val="002060"/>
                </a:solidFill>
              </a:rPr>
              <a:t>(7:13-27)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Enter the narrow gate that leads to life (7:13-14)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Don’t let false prophets turn you aside (7:15-20)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/>
              <a:t>Only the obedient enter the kingdom (7:21-27)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A15FE2-31A0-42D7-AB62-34782AF294C2}"/>
              </a:ext>
            </a:extLst>
          </p:cNvPr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854208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520250" y="420780"/>
            <a:ext cx="8103500" cy="14157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Citizens 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5:1-16)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231106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Characteristics of the Citizens (5:2-12)</a:t>
            </a:r>
          </a:p>
          <a:p>
            <a:pPr marL="400050" indent="-400050">
              <a:buFont typeface="+mj-lt"/>
              <a:buAutoNum type="romanUcPeriod"/>
            </a:pPr>
            <a:endParaRPr lang="en-US" sz="1000" dirty="0">
              <a:latin typeface="Arial Narrow" panose="020B0606020202030204" pitchFamily="34" charset="0"/>
              <a:cs typeface="Aldhabi" panose="020B0604020202020204" pitchFamily="2" charset="-78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The Influence of the Citizens on the World (5:13-16)</a:t>
            </a: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0610F33A-38CC-4977-BDD5-BB8193A30522}"/>
              </a:ext>
            </a:extLst>
          </p:cNvPr>
          <p:cNvSpPr/>
          <p:nvPr/>
        </p:nvSpPr>
        <p:spPr>
          <a:xfrm rot="20869704">
            <a:off x="320831" y="1260372"/>
            <a:ext cx="1372120" cy="1151501"/>
          </a:xfrm>
          <a:prstGeom prst="foldedCorner">
            <a:avLst>
              <a:gd name="adj" fmla="val 34628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+mj-lt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877671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1886012" y="214308"/>
            <a:ext cx="5371983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Righteousness</a:t>
            </a:r>
          </a:p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5:17-48)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Harmonizes with the Old Testament (5:17-19)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Exceeds the Righteousness of Scribes and Pharisees (5:20-48)</a:t>
            </a:r>
          </a:p>
        </p:txBody>
      </p:sp>
    </p:spTree>
    <p:extLst>
      <p:ext uri="{BB962C8B-B14F-4D97-AF65-F5344CB8AC3E}">
        <p14:creationId xmlns:p14="http://schemas.microsoft.com/office/powerpoint/2010/main" val="4067322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1886012" y="214308"/>
            <a:ext cx="5371983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Righteousness</a:t>
            </a:r>
          </a:p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5:17-48)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584775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Harmonizes with the Old Testament (5:17-19)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2A6AD4-BCEF-48F8-B5E5-7C78C31089FE}"/>
              </a:ext>
            </a:extLst>
          </p:cNvPr>
          <p:cNvSpPr txBox="1"/>
          <p:nvPr/>
        </p:nvSpPr>
        <p:spPr>
          <a:xfrm>
            <a:off x="753533" y="3347155"/>
            <a:ext cx="7964312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the mind of the Jew, the Law of Moses and  the tradition of the Pharisees were the same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Already been a conflict with Jesus and the Pharisees (Luke 6:1-11) – thus sought to kill him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Conflict so sharp – spawned the idea that Jesus was out to destroy the law (cf. Acts 6)</a:t>
            </a:r>
          </a:p>
        </p:txBody>
      </p:sp>
    </p:spTree>
    <p:extLst>
      <p:ext uri="{BB962C8B-B14F-4D97-AF65-F5344CB8AC3E}">
        <p14:creationId xmlns:p14="http://schemas.microsoft.com/office/powerpoint/2010/main" val="2894360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07482" y="1796055"/>
            <a:ext cx="79586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Not to destroy</a:t>
            </a:r>
            <a:r>
              <a:rPr lang="en-US" sz="2400" b="1" dirty="0"/>
              <a:t> </a:t>
            </a:r>
            <a:r>
              <a:rPr lang="en-US" sz="2400" dirty="0"/>
              <a:t>(v. 17a)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 saying the OT will not be taken away (Eph. 2:15)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Did not come to put himself in conflict with it or to disregard the law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Harmonizes with the Old Testament </a:t>
            </a:r>
            <a:r>
              <a:rPr lang="en-US" sz="2800" dirty="0">
                <a:latin typeface="Arial Narrow" panose="020B0606020202030204" pitchFamily="34" charset="0"/>
                <a:cs typeface="Aldhabi" panose="020B0604020202020204" pitchFamily="2" charset="-78"/>
              </a:rPr>
              <a:t>(5:17-19)</a:t>
            </a:r>
          </a:p>
        </p:txBody>
      </p:sp>
    </p:spTree>
    <p:extLst>
      <p:ext uri="{BB962C8B-B14F-4D97-AF65-F5344CB8AC3E}">
        <p14:creationId xmlns:p14="http://schemas.microsoft.com/office/powerpoint/2010/main" val="3646299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07482" y="1796055"/>
            <a:ext cx="795866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Not to destroy</a:t>
            </a:r>
            <a:r>
              <a:rPr lang="en-US" sz="2400" b="1" dirty="0"/>
              <a:t> </a:t>
            </a:r>
            <a:r>
              <a:rPr lang="en-US" sz="2400" dirty="0"/>
              <a:t>(v. 17a)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Fulfill</a:t>
            </a:r>
            <a:r>
              <a:rPr lang="en-US" sz="2400" dirty="0"/>
              <a:t> (vv. 17b-18)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Not: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Bind every precept upon citizens of the kingdom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Fulfill by perfect obedience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 is the fulfillment (purpose) of the OT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Law brings men to Christ (Rom. 10:4; Gal. 3:24-25)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Law &amp; prophets spoke of him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/>
              <a:t>Luke 24:44; Acts 13:29</a:t>
            </a:r>
          </a:p>
          <a:p>
            <a:pPr marL="1828800" lvl="3" indent="-457200">
              <a:buFont typeface="+mj-lt"/>
              <a:buAutoNum type="arabicParenR"/>
            </a:pPr>
            <a:r>
              <a:rPr lang="en-US" sz="2400" dirty="0"/>
              <a:t>Is the Messiah (John 4:24-25)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None of it will pass till all fulfilled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Harmonizes with the Old Testament </a:t>
            </a:r>
            <a:r>
              <a:rPr lang="en-US" sz="2800" dirty="0">
                <a:latin typeface="Arial Narrow" panose="020B0606020202030204" pitchFamily="34" charset="0"/>
                <a:cs typeface="Aldhabi" panose="020B0604020202020204" pitchFamily="2" charset="-78"/>
              </a:rPr>
              <a:t>(5:17-19)</a:t>
            </a:r>
          </a:p>
        </p:txBody>
      </p:sp>
    </p:spTree>
    <p:extLst>
      <p:ext uri="{BB962C8B-B14F-4D97-AF65-F5344CB8AC3E}">
        <p14:creationId xmlns:p14="http://schemas.microsoft.com/office/powerpoint/2010/main" val="1162832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07482" y="1796055"/>
            <a:ext cx="795866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Not to destroy</a:t>
            </a:r>
            <a:r>
              <a:rPr lang="en-US" sz="2400" b="1" dirty="0"/>
              <a:t> </a:t>
            </a:r>
            <a:r>
              <a:rPr lang="en-US" sz="2400" dirty="0"/>
              <a:t>(v. 17a)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u="sng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Fulfill</a:t>
            </a:r>
            <a:r>
              <a:rPr lang="en-US" sz="2400" dirty="0"/>
              <a:t> (vv. 17b-18)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/>
              <a:t>Demands Respect for Every Command </a:t>
            </a:r>
            <a:r>
              <a:rPr lang="en-US" sz="2400" dirty="0"/>
              <a:t>(v. 19)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Probably had the Pharisees in mind – who broke the law by their traditions (cf. vv. 20-ff)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“Break” = loose, free from the restraints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Point: respect for God means treat every command with respect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Pointed to Old Covenant – careful and deliberate obedience to it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Same attitude would be carried over into the kingdom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No part of the law is insignificant &amp; unimportant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31EC0-EE7C-4744-906A-C29BAB4F4616}"/>
              </a:ext>
            </a:extLst>
          </p:cNvPr>
          <p:cNvSpPr txBox="1"/>
          <p:nvPr/>
        </p:nvSpPr>
        <p:spPr>
          <a:xfrm>
            <a:off x="2448232" y="731974"/>
            <a:ext cx="6695767" cy="52322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Harmonizes with the Old Testament </a:t>
            </a:r>
            <a:r>
              <a:rPr lang="en-US" sz="2800" dirty="0">
                <a:latin typeface="Arial Narrow" panose="020B0606020202030204" pitchFamily="34" charset="0"/>
                <a:cs typeface="Aldhabi" panose="020B0604020202020204" pitchFamily="2" charset="-78"/>
              </a:rPr>
              <a:t>(5:17-19)</a:t>
            </a:r>
          </a:p>
        </p:txBody>
      </p:sp>
    </p:spTree>
    <p:extLst>
      <p:ext uri="{BB962C8B-B14F-4D97-AF65-F5344CB8AC3E}">
        <p14:creationId xmlns:p14="http://schemas.microsoft.com/office/powerpoint/2010/main" val="3279550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1886012" y="214308"/>
            <a:ext cx="5371983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Righteousness</a:t>
            </a:r>
          </a:p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5:17-48)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Harmonizes with the Old Testament (5:17-19)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Exceeds the Righteousness of Scribes and Pharisees (5:20-48)</a:t>
            </a:r>
          </a:p>
        </p:txBody>
      </p:sp>
    </p:spTree>
    <p:extLst>
      <p:ext uri="{BB962C8B-B14F-4D97-AF65-F5344CB8AC3E}">
        <p14:creationId xmlns:p14="http://schemas.microsoft.com/office/powerpoint/2010/main" val="13760048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77DB18-7E86-4E7F-9D13-BA3589645136}"/>
              </a:ext>
            </a:extLst>
          </p:cNvPr>
          <p:cNvSpPr/>
          <p:nvPr/>
        </p:nvSpPr>
        <p:spPr>
          <a:xfrm>
            <a:off x="383822" y="214488"/>
            <a:ext cx="8382000" cy="6445956"/>
          </a:xfrm>
          <a:prstGeom prst="roundRect">
            <a:avLst>
              <a:gd name="adj" fmla="val 3269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9C7737-0125-46B5-B12B-4983FE421698}"/>
              </a:ext>
            </a:extLst>
          </p:cNvPr>
          <p:cNvSpPr txBox="1"/>
          <p:nvPr/>
        </p:nvSpPr>
        <p:spPr>
          <a:xfrm>
            <a:off x="739425" y="502357"/>
            <a:ext cx="7693378" cy="1559401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Matthew 5:20</a:t>
            </a:r>
          </a:p>
          <a:p>
            <a:endParaRPr lang="en-US" sz="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I say to you, that unless your righteousness exceeds 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righteousness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scribes and Pharisees, you will by no means enter the kingdom of heaven.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3588AE-4110-4BD0-B044-9FE3D0295FA5}"/>
              </a:ext>
            </a:extLst>
          </p:cNvPr>
          <p:cNvSpPr txBox="1"/>
          <p:nvPr/>
        </p:nvSpPr>
        <p:spPr>
          <a:xfrm>
            <a:off x="809978" y="2212059"/>
            <a:ext cx="752404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latin typeface="+mj-lt"/>
              </a:rPr>
              <a:t>The righteousness of Scribes &amp; Pharisees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Not to be equated with the law – thought it was in their mind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Scribes: copied &amp; taught the law – had knowledge of </a:t>
            </a:r>
            <a:r>
              <a:rPr lang="en-US" sz="2000" dirty="0" err="1">
                <a:latin typeface="+mj-lt"/>
              </a:rPr>
              <a:t>iut</a:t>
            </a:r>
            <a:endParaRPr lang="en-US" sz="2000" dirty="0">
              <a:latin typeface="+mj-lt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Pharisees: boasted in being strict keepers of the law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How did they handle it?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000" dirty="0">
                <a:latin typeface="+mj-lt"/>
              </a:rPr>
              <a:t>No one mutilated it and destroyed it any more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000" dirty="0">
                <a:latin typeface="+mj-lt"/>
              </a:rPr>
              <a:t>Whittled it down to fit them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000" dirty="0">
                <a:latin typeface="+mj-lt"/>
              </a:rPr>
              <a:t>Great emphasis to outward form – overlooked so much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000" dirty="0">
                <a:latin typeface="+mj-lt"/>
              </a:rPr>
              <a:t>Could be involved in hatred &amp; dishonesty and still be righteous (23:14)</a:t>
            </a:r>
          </a:p>
        </p:txBody>
      </p:sp>
    </p:spTree>
    <p:extLst>
      <p:ext uri="{BB962C8B-B14F-4D97-AF65-F5344CB8AC3E}">
        <p14:creationId xmlns:p14="http://schemas.microsoft.com/office/powerpoint/2010/main" val="2118535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77DB18-7E86-4E7F-9D13-BA3589645136}"/>
              </a:ext>
            </a:extLst>
          </p:cNvPr>
          <p:cNvSpPr/>
          <p:nvPr/>
        </p:nvSpPr>
        <p:spPr>
          <a:xfrm>
            <a:off x="383822" y="214488"/>
            <a:ext cx="8382000" cy="6445956"/>
          </a:xfrm>
          <a:prstGeom prst="roundRect">
            <a:avLst>
              <a:gd name="adj" fmla="val 3269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9C7737-0125-46B5-B12B-4983FE421698}"/>
              </a:ext>
            </a:extLst>
          </p:cNvPr>
          <p:cNvSpPr txBox="1"/>
          <p:nvPr/>
        </p:nvSpPr>
        <p:spPr>
          <a:xfrm>
            <a:off x="739425" y="502357"/>
            <a:ext cx="7693378" cy="1559401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Matthew 5:20</a:t>
            </a:r>
          </a:p>
          <a:p>
            <a:endParaRPr lang="en-US" sz="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I say to you, that unless your righteousness exceeds 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righteousness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scribes and Pharisees, you will by no means enter the kingdom of heaven.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3588AE-4110-4BD0-B044-9FE3D0295FA5}"/>
              </a:ext>
            </a:extLst>
          </p:cNvPr>
          <p:cNvSpPr txBox="1"/>
          <p:nvPr/>
        </p:nvSpPr>
        <p:spPr>
          <a:xfrm>
            <a:off x="809978" y="2212059"/>
            <a:ext cx="752404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latin typeface="+mj-lt"/>
              </a:rPr>
              <a:t>The righteousness of Scribes &amp; Pharisees</a:t>
            </a:r>
          </a:p>
          <a:p>
            <a:pPr marL="457200" indent="-457200">
              <a:buFont typeface="+mj-lt"/>
              <a:buAutoNum type="arabicPeriod"/>
            </a:pPr>
            <a:endParaRPr lang="en-US" sz="800" u="sng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latin typeface="+mj-lt"/>
              </a:rPr>
              <a:t>Exceeds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Not in quantity – more of the same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In character – in nature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The righteousness that Jesus demands is an inward devotion that allows God to rule our hearts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His law goes further than the old (cf. Jer. 31:31-34)</a:t>
            </a:r>
          </a:p>
        </p:txBody>
      </p:sp>
    </p:spTree>
    <p:extLst>
      <p:ext uri="{BB962C8B-B14F-4D97-AF65-F5344CB8AC3E}">
        <p14:creationId xmlns:p14="http://schemas.microsoft.com/office/powerpoint/2010/main" val="1978673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77DB18-7E86-4E7F-9D13-BA3589645136}"/>
              </a:ext>
            </a:extLst>
          </p:cNvPr>
          <p:cNvSpPr/>
          <p:nvPr/>
        </p:nvSpPr>
        <p:spPr>
          <a:xfrm>
            <a:off x="383822" y="214488"/>
            <a:ext cx="8382000" cy="6445956"/>
          </a:xfrm>
          <a:prstGeom prst="roundRect">
            <a:avLst>
              <a:gd name="adj" fmla="val 3269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9C7737-0125-46B5-B12B-4983FE421698}"/>
              </a:ext>
            </a:extLst>
          </p:cNvPr>
          <p:cNvSpPr txBox="1"/>
          <p:nvPr/>
        </p:nvSpPr>
        <p:spPr>
          <a:xfrm>
            <a:off x="739425" y="502357"/>
            <a:ext cx="7693378" cy="1559401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Matthew 5:20</a:t>
            </a:r>
          </a:p>
          <a:p>
            <a:endParaRPr lang="en-US" sz="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I say to you, that unless your righteousness exceeds 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righteousness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scribes and Pharisees, you will by no means enter the kingdom of heaven.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3588AE-4110-4BD0-B044-9FE3D0295FA5}"/>
              </a:ext>
            </a:extLst>
          </p:cNvPr>
          <p:cNvSpPr txBox="1"/>
          <p:nvPr/>
        </p:nvSpPr>
        <p:spPr>
          <a:xfrm>
            <a:off x="809978" y="2212059"/>
            <a:ext cx="752404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latin typeface="+mj-lt"/>
              </a:rPr>
              <a:t>The righteousness of Scribes &amp; Pharisees</a:t>
            </a:r>
          </a:p>
          <a:p>
            <a:pPr marL="457200" indent="-457200">
              <a:buFont typeface="+mj-lt"/>
              <a:buAutoNum type="arabicPeriod"/>
            </a:pPr>
            <a:endParaRPr lang="en-US" sz="800" u="sng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latin typeface="+mj-lt"/>
              </a:rPr>
              <a:t>Exceeds</a:t>
            </a:r>
          </a:p>
          <a:p>
            <a:pPr marL="457200" indent="-457200">
              <a:buFont typeface="+mj-lt"/>
              <a:buAutoNum type="arabicPeriod"/>
            </a:pPr>
            <a:endParaRPr lang="en-US" sz="800" u="sng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u="sng" dirty="0">
                <a:latin typeface="+mj-lt"/>
              </a:rPr>
              <a:t>Jesus declares war on the righteousness of Scribes &amp; Pharisees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Not against the law (cf. vv. 17-19) though, there is a contrast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Is against the traditions, corruptions and hypocrisy of the Jews!</a:t>
            </a:r>
          </a:p>
        </p:txBody>
      </p:sp>
    </p:spTree>
    <p:extLst>
      <p:ext uri="{BB962C8B-B14F-4D97-AF65-F5344CB8AC3E}">
        <p14:creationId xmlns:p14="http://schemas.microsoft.com/office/powerpoint/2010/main" val="3618764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4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81381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murder, but hatred &amp; animosity forbidden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(vv. 21-26)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Anger without a cause (v. 22a)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What is said in anger (v. 22b)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Reconciliation (vv. 23-26)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Before worship (vv. 23-24)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+mj-lt"/>
              </a:rPr>
              <a:t>Urgency (vv. 25-26)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986100-00A9-4432-9801-45522DD7FB51}"/>
              </a:ext>
            </a:extLst>
          </p:cNvPr>
          <p:cNvSpPr txBox="1"/>
          <p:nvPr/>
        </p:nvSpPr>
        <p:spPr>
          <a:xfrm>
            <a:off x="2426387" y="547308"/>
            <a:ext cx="664878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Exceeds the Righteousness of Scribes and Pharisees </a:t>
            </a:r>
            <a:r>
              <a:rPr lang="en-US" sz="2800" dirty="0">
                <a:latin typeface="Arial Narrow" panose="020B0606020202030204" pitchFamily="34" charset="0"/>
                <a:cs typeface="Aldhabi" panose="020B0604020202020204" pitchFamily="2" charset="-78"/>
              </a:rPr>
              <a:t>(5:20-48)</a:t>
            </a:r>
          </a:p>
        </p:txBody>
      </p:sp>
    </p:spTree>
    <p:extLst>
      <p:ext uri="{BB962C8B-B14F-4D97-AF65-F5344CB8AC3E}">
        <p14:creationId xmlns:p14="http://schemas.microsoft.com/office/powerpoint/2010/main" val="2050094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81381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murder, but hatred &amp; animosity forbidden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(vv. 21-26)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adultery, but lust forbidden </a:t>
            </a:r>
            <a:r>
              <a:rPr lang="en-US" sz="2400" dirty="0">
                <a:latin typeface="+mj-lt"/>
              </a:rPr>
              <a:t>(vv. 27-30)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Lust is adultery (vv. 27-28)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Cut off the offending parts (vv. 29-30)</a:t>
            </a:r>
            <a:endParaRPr lang="en-US" sz="2400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986100-00A9-4432-9801-45522DD7FB51}"/>
              </a:ext>
            </a:extLst>
          </p:cNvPr>
          <p:cNvSpPr txBox="1"/>
          <p:nvPr/>
        </p:nvSpPr>
        <p:spPr>
          <a:xfrm>
            <a:off x="2426387" y="547308"/>
            <a:ext cx="664878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Exceeds the Righteousness of Scribes and Pharisees </a:t>
            </a:r>
            <a:r>
              <a:rPr lang="en-US" sz="2800" dirty="0">
                <a:latin typeface="Arial Narrow" panose="020B0606020202030204" pitchFamily="34" charset="0"/>
                <a:cs typeface="Aldhabi" panose="020B0604020202020204" pitchFamily="2" charset="-78"/>
              </a:rPr>
              <a:t>(5:20-48)</a:t>
            </a:r>
          </a:p>
        </p:txBody>
      </p:sp>
    </p:spTree>
    <p:extLst>
      <p:ext uri="{BB962C8B-B14F-4D97-AF65-F5344CB8AC3E}">
        <p14:creationId xmlns:p14="http://schemas.microsoft.com/office/powerpoint/2010/main" val="3295397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81381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murder, but hatred &amp; animosity forbidden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(vv. 21-26)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adultery, but lust forbidden </a:t>
            </a:r>
            <a:r>
              <a:rPr lang="en-US" sz="2400" dirty="0">
                <a:latin typeface="+mj-lt"/>
              </a:rPr>
              <a:t>(vv. 27-30)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a demand for certificate, but unjust divorce forbidden </a:t>
            </a:r>
            <a:r>
              <a:rPr lang="en-US" sz="2400" dirty="0">
                <a:latin typeface="+mj-lt"/>
              </a:rPr>
              <a:t>(vv. 31-32)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The law &amp; rabbinical interpretation (v. 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Jesus focuses on unjust divorce (v. 32)</a:t>
            </a:r>
            <a:endParaRPr lang="en-US" sz="2400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986100-00A9-4432-9801-45522DD7FB51}"/>
              </a:ext>
            </a:extLst>
          </p:cNvPr>
          <p:cNvSpPr txBox="1"/>
          <p:nvPr/>
        </p:nvSpPr>
        <p:spPr>
          <a:xfrm>
            <a:off x="2426387" y="547308"/>
            <a:ext cx="664878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Exceeds the Righteousness of Scribes and Pharisees </a:t>
            </a:r>
            <a:r>
              <a:rPr lang="en-US" sz="2800" dirty="0">
                <a:latin typeface="Arial Narrow" panose="020B0606020202030204" pitchFamily="34" charset="0"/>
                <a:cs typeface="Aldhabi" panose="020B0604020202020204" pitchFamily="2" charset="-78"/>
              </a:rPr>
              <a:t>(5:20-48)</a:t>
            </a:r>
          </a:p>
        </p:txBody>
      </p:sp>
    </p:spTree>
    <p:extLst>
      <p:ext uri="{BB962C8B-B14F-4D97-AF65-F5344CB8AC3E}">
        <p14:creationId xmlns:p14="http://schemas.microsoft.com/office/powerpoint/2010/main" val="1411179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81381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murder, but hatred &amp; animosity forbidden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(vv. 21-26)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adultery, but lust forbidden </a:t>
            </a:r>
            <a:r>
              <a:rPr lang="en-US" sz="2400" dirty="0">
                <a:latin typeface="+mj-lt"/>
              </a:rPr>
              <a:t>(vv. 27-30)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a demand for certificate, but unjust divorce forbidden </a:t>
            </a:r>
            <a:r>
              <a:rPr lang="en-US" sz="2400" dirty="0">
                <a:latin typeface="+mj-lt"/>
              </a:rPr>
              <a:t>(vv. 31-32)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false oaths, but dishonesty forbidden</a:t>
            </a:r>
            <a:r>
              <a:rPr lang="en-US" sz="2400" dirty="0">
                <a:latin typeface="+mj-lt"/>
              </a:rPr>
              <a:t> (vv. 33-37)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Pharisees took oaths lightly (v. 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Jesus demands honesty (vv. 33-37)</a:t>
            </a:r>
            <a:endParaRPr lang="en-US" sz="2400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986100-00A9-4432-9801-45522DD7FB51}"/>
              </a:ext>
            </a:extLst>
          </p:cNvPr>
          <p:cNvSpPr txBox="1"/>
          <p:nvPr/>
        </p:nvSpPr>
        <p:spPr>
          <a:xfrm>
            <a:off x="2426387" y="547308"/>
            <a:ext cx="664878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Exceeds the Righteousness of Scribes and Pharisees </a:t>
            </a:r>
            <a:r>
              <a:rPr lang="en-US" sz="2800" dirty="0">
                <a:latin typeface="Arial Narrow" panose="020B0606020202030204" pitchFamily="34" charset="0"/>
                <a:cs typeface="Aldhabi" panose="020B0604020202020204" pitchFamily="2" charset="-78"/>
              </a:rPr>
              <a:t>(5:20-48)</a:t>
            </a:r>
          </a:p>
        </p:txBody>
      </p:sp>
    </p:spTree>
    <p:extLst>
      <p:ext uri="{BB962C8B-B14F-4D97-AF65-F5344CB8AC3E}">
        <p14:creationId xmlns:p14="http://schemas.microsoft.com/office/powerpoint/2010/main" val="4046442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81381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murder, but hatred &amp; animosity forbidden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(vv. 21-26)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adultery, but lust forbidden </a:t>
            </a:r>
            <a:r>
              <a:rPr lang="en-US" sz="2400" dirty="0">
                <a:latin typeface="+mj-lt"/>
              </a:rPr>
              <a:t>(vv. 27-30)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a demand for certificate, but unjust divorce forbidden </a:t>
            </a:r>
            <a:r>
              <a:rPr lang="en-US" sz="2400" dirty="0">
                <a:latin typeface="+mj-lt"/>
              </a:rPr>
              <a:t>(vv. 31-32)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false oaths, but dishonesty forbidden</a:t>
            </a:r>
            <a:r>
              <a:rPr lang="en-US" sz="2400" dirty="0">
                <a:latin typeface="+mj-lt"/>
              </a:rPr>
              <a:t> (vv. 33-37)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an eye for eye, but be good to neighbor</a:t>
            </a:r>
            <a:r>
              <a:rPr lang="en-US" sz="2400" dirty="0">
                <a:latin typeface="+mj-lt"/>
              </a:rPr>
              <a:t> (vv. 38-42)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Pharisees: revenge &amp; retaliation (v. 38)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Jesus taught non-retaliation (vv. 39-42)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986100-00A9-4432-9801-45522DD7FB51}"/>
              </a:ext>
            </a:extLst>
          </p:cNvPr>
          <p:cNvSpPr txBox="1"/>
          <p:nvPr/>
        </p:nvSpPr>
        <p:spPr>
          <a:xfrm>
            <a:off x="2426387" y="547308"/>
            <a:ext cx="664878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Exceeds the Righteousness of Scribes and Pharisees </a:t>
            </a:r>
            <a:r>
              <a:rPr lang="en-US" sz="2800" dirty="0">
                <a:latin typeface="Arial Narrow" panose="020B0606020202030204" pitchFamily="34" charset="0"/>
                <a:cs typeface="Aldhabi" panose="020B0604020202020204" pitchFamily="2" charset="-78"/>
              </a:rPr>
              <a:t>(5:20-48)</a:t>
            </a:r>
          </a:p>
        </p:txBody>
      </p:sp>
    </p:spTree>
    <p:extLst>
      <p:ext uri="{BB962C8B-B14F-4D97-AF65-F5344CB8AC3E}">
        <p14:creationId xmlns:p14="http://schemas.microsoft.com/office/powerpoint/2010/main" val="262226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8969E6-725A-4485-A6DE-EDD83833F6AC}"/>
              </a:ext>
            </a:extLst>
          </p:cNvPr>
          <p:cNvSpPr/>
          <p:nvPr/>
        </p:nvSpPr>
        <p:spPr>
          <a:xfrm>
            <a:off x="719930" y="430610"/>
            <a:ext cx="1608133" cy="11875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on</a:t>
            </a:r>
          </a:p>
          <a:p>
            <a:pPr algn="ctr">
              <a:lnSpc>
                <a:spcPts val="2800"/>
              </a:lnSpc>
            </a:pP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the Mount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3D4B6-B7BA-428F-849B-229CC3FC7333}"/>
              </a:ext>
            </a:extLst>
          </p:cNvPr>
          <p:cNvSpPr txBox="1"/>
          <p:nvPr/>
        </p:nvSpPr>
        <p:spPr>
          <a:xfrm>
            <a:off x="936978" y="1746895"/>
            <a:ext cx="81381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murder, but hatred &amp; animosity forbidden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(vv. 21-26)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adultery, but lust forbidden </a:t>
            </a:r>
            <a:r>
              <a:rPr lang="en-US" sz="2400" dirty="0">
                <a:latin typeface="+mj-lt"/>
              </a:rPr>
              <a:t>(vv. 27-30)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a demand for certificate, but unjust divorce forbidden </a:t>
            </a:r>
            <a:r>
              <a:rPr lang="en-US" sz="2400" dirty="0">
                <a:latin typeface="+mj-lt"/>
              </a:rPr>
              <a:t>(vv. 31-32)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just false oaths, but dishonesty forbidden</a:t>
            </a:r>
            <a:r>
              <a:rPr lang="en-US" sz="2400" dirty="0">
                <a:latin typeface="+mj-lt"/>
              </a:rPr>
              <a:t> (vv. 33-37)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an eye for eye, but be good to neighbor</a:t>
            </a:r>
            <a:r>
              <a:rPr lang="en-US" sz="2400" dirty="0">
                <a:latin typeface="+mj-lt"/>
              </a:rPr>
              <a:t> (vv. 38-42)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u="sng" dirty="0">
                <a:latin typeface="+mj-lt"/>
              </a:rPr>
              <a:t>Not love neighbor only, but love for all </a:t>
            </a:r>
            <a:r>
              <a:rPr lang="en-US" sz="2400" dirty="0">
                <a:latin typeface="+mj-lt"/>
              </a:rPr>
              <a:t>(vv. 43-48)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Pharisees: love neighbor &amp; hate enemy (v. 43)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+mj-lt"/>
              </a:rPr>
              <a:t>Jesus: love all (vv. 44-48)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986100-00A9-4432-9801-45522DD7FB51}"/>
              </a:ext>
            </a:extLst>
          </p:cNvPr>
          <p:cNvSpPr txBox="1"/>
          <p:nvPr/>
        </p:nvSpPr>
        <p:spPr>
          <a:xfrm>
            <a:off x="2426387" y="547308"/>
            <a:ext cx="6648787" cy="95410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u="sng" dirty="0">
                <a:latin typeface="Arial Narrow" panose="020B0606020202030204" pitchFamily="34" charset="0"/>
                <a:cs typeface="Aldhabi" panose="020B0604020202020204" pitchFamily="2" charset="-78"/>
              </a:rPr>
              <a:t>Exceeds the Righteousness of Scribes and Pharisees </a:t>
            </a:r>
            <a:r>
              <a:rPr lang="en-US" sz="2800" dirty="0">
                <a:latin typeface="Arial Narrow" panose="020B0606020202030204" pitchFamily="34" charset="0"/>
                <a:cs typeface="Aldhabi" panose="020B0604020202020204" pitchFamily="2" charset="-78"/>
              </a:rPr>
              <a:t>(5:20-48)</a:t>
            </a:r>
          </a:p>
        </p:txBody>
      </p:sp>
    </p:spTree>
    <p:extLst>
      <p:ext uri="{BB962C8B-B14F-4D97-AF65-F5344CB8AC3E}">
        <p14:creationId xmlns:p14="http://schemas.microsoft.com/office/powerpoint/2010/main" val="1948852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539A14-79BD-47D1-86F8-BD505189233B}"/>
              </a:ext>
            </a:extLst>
          </p:cNvPr>
          <p:cNvSpPr/>
          <p:nvPr/>
        </p:nvSpPr>
        <p:spPr>
          <a:xfrm>
            <a:off x="5254144" y="6273225"/>
            <a:ext cx="37128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AR BERKLEY" panose="02000000000000000000" pitchFamily="2" charset="0"/>
              </a:rPr>
              <a:t>Sermon on the Mount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FDAFB-B8A3-469A-B7F9-E3CEA0F7A724}"/>
              </a:ext>
            </a:extLst>
          </p:cNvPr>
          <p:cNvSpPr/>
          <p:nvPr/>
        </p:nvSpPr>
        <p:spPr>
          <a:xfrm>
            <a:off x="1886012" y="214308"/>
            <a:ext cx="5371983" cy="218521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The Righteousness</a:t>
            </a:r>
          </a:p>
          <a:p>
            <a:pPr algn="ctr"/>
            <a:r>
              <a:rPr lang="en-US" sz="5000" b="1" cap="none" spc="0" dirty="0">
                <a:ln/>
                <a:solidFill>
                  <a:srgbClr val="0070C0"/>
                </a:solidFill>
                <a:effectLst/>
                <a:latin typeface="Californian FB" panose="0207040306080B030204" pitchFamily="18" charset="0"/>
              </a:rPr>
              <a:t>of the Kingdom</a:t>
            </a:r>
          </a:p>
          <a:p>
            <a:pPr algn="ctr"/>
            <a:r>
              <a:rPr lang="en-US" sz="3600" b="1" dirty="0">
                <a:ln/>
                <a:solidFill>
                  <a:srgbClr val="0070C0"/>
                </a:solidFill>
                <a:latin typeface="Californian FB" panose="0207040306080B030204" pitchFamily="18" charset="0"/>
              </a:rPr>
              <a:t>(Matt. 5:17-48)</a:t>
            </a:r>
            <a:endParaRPr lang="en-US" sz="3600" b="1" cap="none" spc="0" dirty="0">
              <a:ln/>
              <a:solidFill>
                <a:srgbClr val="0070C0"/>
              </a:solidFill>
              <a:effectLst/>
              <a:latin typeface="Californian FB" panose="0207040306080B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F5A49-911D-4EE7-B9A7-F03752C307F5}"/>
              </a:ext>
            </a:extLst>
          </p:cNvPr>
          <p:cNvSpPr txBox="1"/>
          <p:nvPr/>
        </p:nvSpPr>
        <p:spPr>
          <a:xfrm>
            <a:off x="354638" y="2551289"/>
            <a:ext cx="8269112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Harmonizes with the Old Testament (5:17-19)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200" dirty="0">
                <a:latin typeface="Arial Narrow" panose="020B0606020202030204" pitchFamily="34" charset="0"/>
                <a:cs typeface="Aldhabi" panose="020B0604020202020204" pitchFamily="2" charset="-78"/>
              </a:rPr>
              <a:t>Exceeds the Righteousness of Scribes and Pharisees (5:20-48)</a:t>
            </a:r>
          </a:p>
        </p:txBody>
      </p:sp>
    </p:spTree>
    <p:extLst>
      <p:ext uri="{BB962C8B-B14F-4D97-AF65-F5344CB8AC3E}">
        <p14:creationId xmlns:p14="http://schemas.microsoft.com/office/powerpoint/2010/main" val="701967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4139</TotalTime>
  <Words>1437</Words>
  <Application>Microsoft Office PowerPoint</Application>
  <PresentationFormat>On-screen Show (4:3)</PresentationFormat>
  <Paragraphs>197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Calibri</vt:lpstr>
      <vt:lpstr>Californian FB</vt:lpstr>
      <vt:lpstr>Arial Narrow</vt:lpstr>
      <vt:lpstr>AR BERKLEY</vt:lpstr>
      <vt:lpstr>Aldhabi</vt:lpstr>
      <vt:lpstr>Times New Roman</vt:lpstr>
      <vt:lpstr>Abadi Extra Light</vt:lpstr>
      <vt:lpstr>Wingdings</vt:lpstr>
      <vt:lpstr>Calibri Light</vt:lpstr>
      <vt:lpstr>Arial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55</cp:revision>
  <dcterms:created xsi:type="dcterms:W3CDTF">2017-09-29T03:02:24Z</dcterms:created>
  <dcterms:modified xsi:type="dcterms:W3CDTF">2017-10-08T01:03:16Z</dcterms:modified>
</cp:coreProperties>
</file>