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</p:sldMasterIdLst>
  <p:sldIdLst>
    <p:sldId id="259" r:id="rId4"/>
    <p:sldId id="261" r:id="rId5"/>
    <p:sldId id="263" r:id="rId6"/>
    <p:sldId id="265" r:id="rId7"/>
    <p:sldId id="257" r:id="rId8"/>
    <p:sldId id="256" r:id="rId9"/>
    <p:sldId id="270" r:id="rId10"/>
    <p:sldId id="260" r:id="rId11"/>
    <p:sldId id="271" r:id="rId12"/>
    <p:sldId id="258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7" r:id="rId23"/>
    <p:sldId id="288" r:id="rId24"/>
    <p:sldId id="266" r:id="rId25"/>
    <p:sldId id="268" r:id="rId26"/>
    <p:sldId id="281" r:id="rId27"/>
    <p:sldId id="267" r:id="rId28"/>
  </p:sldIdLst>
  <p:sldSz cx="9144000" cy="6858000" type="screen4x3"/>
  <p:notesSz cx="6858000" cy="9144000"/>
  <p:embeddedFontLst>
    <p:embeddedFont>
      <p:font typeface="Californian FB" panose="0207040306080B030204" pitchFamily="18" charset="0"/>
      <p:regular r:id="rId29"/>
      <p:bold r:id="rId30"/>
      <p:italic r:id="rId31"/>
    </p:embeddedFont>
    <p:embeddedFont>
      <p:font typeface="Abadi Extra Light" panose="020B0204020104020204" pitchFamily="34" charset="0"/>
      <p:regular r:id="rId32"/>
    </p:embeddedFont>
    <p:embeddedFont>
      <p:font typeface="Arial Narrow" panose="020B0606020202030204" pitchFamily="34" charset="0"/>
      <p:regular r:id="rId33"/>
      <p:bold r:id="rId34"/>
      <p:italic r:id="rId35"/>
      <p:boldItalic r:id="rId36"/>
    </p:embeddedFont>
    <p:embeddedFont>
      <p:font typeface="AR BERKLEY" panose="02000000000000000000" pitchFamily="2" charset="0"/>
      <p:regular r:id="rId37"/>
    </p:embeddedFont>
    <p:embeddedFont>
      <p:font typeface="Calibri Light" panose="020F0302020204030204" pitchFamily="34" charset="0"/>
      <p:regular r:id="rId38"/>
      <p:italic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Aldhabi" panose="01000000000000000000" pitchFamily="2" charset="-78"/>
      <p:regular r:id="rId4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1524" y="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1.fntdata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8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64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928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696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563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341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06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53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45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2953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312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127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9144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8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9144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628650" y="365126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628649" y="365126"/>
            <a:ext cx="8004074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628648" y="353044"/>
            <a:ext cx="1731094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431124" y="0"/>
            <a:ext cx="3712875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  <a:p>
            <a:pPr algn="ctr"/>
            <a:r>
              <a:rPr lang="en-US" sz="32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5-7</a:t>
            </a:r>
            <a:endParaRPr lang="en-US" sz="3200" b="0" cap="none" spc="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latin typeface="AR BERKLEY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22A78C-0981-4CA8-AB04-FDABD82E2877}"/>
              </a:ext>
            </a:extLst>
          </p:cNvPr>
          <p:cNvSpPr txBox="1"/>
          <p:nvPr/>
        </p:nvSpPr>
        <p:spPr>
          <a:xfrm>
            <a:off x="640644" y="1766711"/>
            <a:ext cx="7964312" cy="29238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Greatest sermon ever preached – by the greatest preacher there ever was!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Perhaps the best known of his teaching, but the least understood or practiced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Parallel account Luke 6:17-49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i="1" dirty="0"/>
              <a:t>Matthew’s account – 3 times as extensive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i="1" dirty="0"/>
              <a:t>Luke (30 verses) Matthew (107 verses)</a:t>
            </a:r>
          </a:p>
        </p:txBody>
      </p:sp>
    </p:spTree>
    <p:extLst>
      <p:ext uri="{BB962C8B-B14F-4D97-AF65-F5344CB8AC3E}">
        <p14:creationId xmlns:p14="http://schemas.microsoft.com/office/powerpoint/2010/main" val="1999715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431124" y="0"/>
            <a:ext cx="3712875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  <a:p>
            <a:pPr algn="ctr"/>
            <a:r>
              <a:rPr lang="en-US" sz="32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5-7</a:t>
            </a:r>
            <a:endParaRPr lang="en-US" sz="3200" b="0" cap="none" spc="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latin typeface="AR BERKLEY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22A78C-0981-4CA8-AB04-FDABD82E2877}"/>
              </a:ext>
            </a:extLst>
          </p:cNvPr>
          <p:cNvSpPr txBox="1"/>
          <p:nvPr/>
        </p:nvSpPr>
        <p:spPr>
          <a:xfrm>
            <a:off x="589844" y="1439333"/>
            <a:ext cx="7964312" cy="329320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/>
              <a:t>Scene: the mountain</a:t>
            </a:r>
          </a:p>
          <a:p>
            <a:pPr algn="ctr"/>
            <a:endParaRPr lang="en-US" sz="800" b="1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/>
              <a:t>Luke 6:12 – went to </a:t>
            </a:r>
            <a:r>
              <a:rPr lang="en-US" sz="2400" i="1" dirty="0" err="1"/>
              <a:t>mt.</a:t>
            </a:r>
            <a:r>
              <a:rPr lang="en-US" sz="2400" i="1" dirty="0"/>
              <a:t> to pray then chose apostles – then came down with them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/>
              <a:t>Tradition: mountain between Mt. Tabor &amp; Tiberias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/>
              <a:t>Mt. 8:5; Lk. 7:1 apparently near Capernaum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/>
              <a:t>Luke: Level place (6:17)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/>
              <a:t>Matthew: sat down (5:1)</a:t>
            </a:r>
            <a:r>
              <a:rPr lang="en-US" sz="2400" dirty="0"/>
              <a:t> </a:t>
            </a:r>
            <a:endParaRPr lang="en-US" sz="2400" i="1" dirty="0"/>
          </a:p>
        </p:txBody>
      </p:sp>
      <p:pic>
        <p:nvPicPr>
          <p:cNvPr id="4" name="Picture 2" descr="D:\Projectr\GIFFiles\Christ 2.gif">
            <a:extLst>
              <a:ext uri="{FF2B5EF4-FFF2-40B4-BE49-F238E27FC236}">
                <a16:creationId xmlns:a16="http://schemas.microsoft.com/office/drawing/2014/main" id="{11815187-0F7D-4293-AD78-86E51BECC3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33" t="1778" r="11507" b="29550"/>
          <a:stretch/>
        </p:blipFill>
        <p:spPr bwMode="auto">
          <a:xfrm>
            <a:off x="4865826" y="3874912"/>
            <a:ext cx="3318619" cy="29097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74931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431124" y="0"/>
            <a:ext cx="3712875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  <a:p>
            <a:pPr algn="ctr"/>
            <a:r>
              <a:rPr lang="en-US" sz="32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5-7</a:t>
            </a:r>
            <a:endParaRPr lang="en-US" sz="3200" b="0" cap="none" spc="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latin typeface="AR BERKLEY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22A78C-0981-4CA8-AB04-FDABD82E2877}"/>
              </a:ext>
            </a:extLst>
          </p:cNvPr>
          <p:cNvSpPr txBox="1"/>
          <p:nvPr/>
        </p:nvSpPr>
        <p:spPr>
          <a:xfrm>
            <a:off x="589844" y="1439333"/>
            <a:ext cx="7964312" cy="25853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/>
              <a:t>The Message</a:t>
            </a:r>
          </a:p>
          <a:p>
            <a:pPr algn="ctr"/>
            <a:endParaRPr lang="en-US" sz="800" b="1" u="sng" dirty="0"/>
          </a:p>
          <a:p>
            <a:pPr algn="ctr"/>
            <a:r>
              <a:rPr lang="en-US" sz="3600" b="1" i="1" dirty="0">
                <a:solidFill>
                  <a:srgbClr val="002060"/>
                </a:solidFill>
              </a:rPr>
              <a:t>The Kingdom of God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/>
              <a:t>Matt. 4:23 – preaching gospel of kingdom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/>
              <a:t>“Kingdom” repeated throughout: (5:3, 10, 19, 20; 6:10; 33; 7:21)</a:t>
            </a:r>
          </a:p>
        </p:txBody>
      </p:sp>
    </p:spTree>
    <p:extLst>
      <p:ext uri="{BB962C8B-B14F-4D97-AF65-F5344CB8AC3E}">
        <p14:creationId xmlns:p14="http://schemas.microsoft.com/office/powerpoint/2010/main" val="884965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431124" y="0"/>
            <a:ext cx="3712875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  <a:p>
            <a:pPr algn="ctr"/>
            <a:r>
              <a:rPr lang="en-US" sz="32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5-7</a:t>
            </a:r>
            <a:endParaRPr lang="en-US" sz="3200" b="0" cap="none" spc="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latin typeface="AR BERKLEY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22A78C-0981-4CA8-AB04-FDABD82E2877}"/>
              </a:ext>
            </a:extLst>
          </p:cNvPr>
          <p:cNvSpPr txBox="1"/>
          <p:nvPr/>
        </p:nvSpPr>
        <p:spPr>
          <a:xfrm>
            <a:off x="589844" y="1439333"/>
            <a:ext cx="7964312" cy="166199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/>
              <a:t>The Audience</a:t>
            </a:r>
          </a:p>
          <a:p>
            <a:pPr algn="ctr"/>
            <a:endParaRPr lang="en-US" sz="800" b="1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/>
              <a:t>Disciples (Matt. 5:1)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/>
              <a:t>Multitude (Luke 6:17)</a:t>
            </a:r>
          </a:p>
        </p:txBody>
      </p:sp>
    </p:spTree>
    <p:extLst>
      <p:ext uri="{BB962C8B-B14F-4D97-AF65-F5344CB8AC3E}">
        <p14:creationId xmlns:p14="http://schemas.microsoft.com/office/powerpoint/2010/main" val="3731957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B7A6AC4-305A-4523-9E6E-3CDE27BBCCD0}"/>
              </a:ext>
            </a:extLst>
          </p:cNvPr>
          <p:cNvSpPr/>
          <p:nvPr/>
        </p:nvSpPr>
        <p:spPr>
          <a:xfrm>
            <a:off x="347926" y="383804"/>
            <a:ext cx="8448147" cy="12464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500" b="0" cap="none" spc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D51BC7-2D1A-49D6-BEAE-B3C2DC6D9414}"/>
              </a:ext>
            </a:extLst>
          </p:cNvPr>
          <p:cNvSpPr txBox="1"/>
          <p:nvPr/>
        </p:nvSpPr>
        <p:spPr>
          <a:xfrm>
            <a:off x="237071" y="1609478"/>
            <a:ext cx="870373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srgbClr val="002060"/>
                </a:solidFill>
              </a:rPr>
              <a:t>Citizens of the Kingdom</a:t>
            </a:r>
            <a:r>
              <a:rPr lang="en-US" sz="2800" dirty="0">
                <a:solidFill>
                  <a:srgbClr val="002060"/>
                </a:solidFill>
              </a:rPr>
              <a:t> (5:2-16)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Characteristics [Beatitudes] (5:2-12)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Their influence on the world (5:13-16)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/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srgbClr val="002060"/>
                </a:solidFill>
              </a:rPr>
              <a:t>Righteousness of the Kingdom </a:t>
            </a:r>
            <a:r>
              <a:rPr lang="en-US" sz="2800" dirty="0">
                <a:solidFill>
                  <a:srgbClr val="002060"/>
                </a:solidFill>
              </a:rPr>
              <a:t>(5:17 - 7:12)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Harmonizes with the Old Testament (5:17-19)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Exceeds the righteousness of the Scribes &amp; Pharisee (5:20-48)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Relationship to God (6)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Relationship to man (7:1-12)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/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srgbClr val="002060"/>
                </a:solidFill>
              </a:rPr>
              <a:t>Exhortation to Enter the Kingdom </a:t>
            </a:r>
            <a:r>
              <a:rPr lang="en-US" sz="2800" dirty="0">
                <a:solidFill>
                  <a:srgbClr val="002060"/>
                </a:solidFill>
              </a:rPr>
              <a:t>(7:13-27)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Enter the narrow gate that leads to life (7:13-14)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Don’t let false prophets turn you aside (7:15-20)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Only the obedient enter the kingdom (7:21-27)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A15FE2-31A0-42D7-AB62-34782AF294C2}"/>
              </a:ext>
            </a:extLst>
          </p:cNvPr>
          <p:cNvSpPr txBox="1"/>
          <p:nvPr/>
        </p:nvSpPr>
        <p:spPr>
          <a:xfrm>
            <a:off x="0" y="0"/>
            <a:ext cx="9144000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lt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854208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347926" y="302793"/>
            <a:ext cx="8448147" cy="12464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500" b="0" cap="none" spc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ABBD7A2-2B00-4A1C-8EA8-FCAF347C4968}"/>
              </a:ext>
            </a:extLst>
          </p:cNvPr>
          <p:cNvSpPr/>
          <p:nvPr/>
        </p:nvSpPr>
        <p:spPr>
          <a:xfrm>
            <a:off x="231058" y="2123767"/>
            <a:ext cx="8681884" cy="3706762"/>
          </a:xfrm>
          <a:prstGeom prst="roundRect">
            <a:avLst>
              <a:gd name="adj" fmla="val 12082"/>
            </a:avLst>
          </a:prstGeom>
          <a:solidFill>
            <a:srgbClr val="00206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The Citizens of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(5:1-16)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The Righteousness of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(5:17-48)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Sincere Devotion in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(6:1-18)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Trusting God in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(6:19-34)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Relating to Man in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(7:1-12)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Entering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(7:13-27)</a:t>
            </a:r>
          </a:p>
        </p:txBody>
      </p:sp>
    </p:spTree>
    <p:extLst>
      <p:ext uri="{BB962C8B-B14F-4D97-AF65-F5344CB8AC3E}">
        <p14:creationId xmlns:p14="http://schemas.microsoft.com/office/powerpoint/2010/main" val="3066465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FDAFB-B8A3-469A-B7F9-E3CEA0F7A724}"/>
              </a:ext>
            </a:extLst>
          </p:cNvPr>
          <p:cNvSpPr/>
          <p:nvPr/>
        </p:nvSpPr>
        <p:spPr>
          <a:xfrm>
            <a:off x="520250" y="420780"/>
            <a:ext cx="8103500" cy="14157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The Citizens of the Kingdom</a:t>
            </a: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5:1-16)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269112" cy="1231106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Characteristics of the Citizens (5:2-12)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rial Narrow" panose="020B0606020202030204" pitchFamily="34" charset="0"/>
              <a:cs typeface="Aldhabi" panose="020B0604020202020204" pitchFamily="2" charset="-78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The Influence of the Citizens on the World (5:13-16)</a:t>
            </a:r>
          </a:p>
        </p:txBody>
      </p:sp>
    </p:spTree>
    <p:extLst>
      <p:ext uri="{BB962C8B-B14F-4D97-AF65-F5344CB8AC3E}">
        <p14:creationId xmlns:p14="http://schemas.microsoft.com/office/powerpoint/2010/main" val="4067322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FDAFB-B8A3-469A-B7F9-E3CEA0F7A724}"/>
              </a:ext>
            </a:extLst>
          </p:cNvPr>
          <p:cNvSpPr/>
          <p:nvPr/>
        </p:nvSpPr>
        <p:spPr>
          <a:xfrm>
            <a:off x="520250" y="420780"/>
            <a:ext cx="8103500" cy="14157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The Citizens of the Kingdom</a:t>
            </a: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5:1-16)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269112" cy="584775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Characteristics of the Citizens (5:2-12)</a:t>
            </a:r>
          </a:p>
        </p:txBody>
      </p:sp>
    </p:spTree>
    <p:extLst>
      <p:ext uri="{BB962C8B-B14F-4D97-AF65-F5344CB8AC3E}">
        <p14:creationId xmlns:p14="http://schemas.microsoft.com/office/powerpoint/2010/main" val="1387937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6B921E-E595-4255-A8FC-8A524AFF9996}"/>
              </a:ext>
            </a:extLst>
          </p:cNvPr>
          <p:cNvSpPr txBox="1"/>
          <p:nvPr/>
        </p:nvSpPr>
        <p:spPr>
          <a:xfrm>
            <a:off x="1938866" y="191911"/>
            <a:ext cx="5266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/>
              <a:t>“The Beatitudes”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E3EDEE-34E3-4C7F-BE0D-A8C7E932EF66}"/>
              </a:ext>
            </a:extLst>
          </p:cNvPr>
          <p:cNvSpPr txBox="1"/>
          <p:nvPr/>
        </p:nvSpPr>
        <p:spPr>
          <a:xfrm>
            <a:off x="462843" y="913837"/>
            <a:ext cx="821831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Beatitude comes from a Latin word meaning “blessing”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“Blessed” comes from root that means “to speak well of” – thus happy (Robertson)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“Its root is supposed to be a word meaning </a:t>
            </a:r>
            <a:r>
              <a:rPr lang="en-US" sz="2400" i="1" dirty="0"/>
              <a:t>great, and its earlier meaning appears to be limited to outward prosperity; so that it is used at times as synonymous with rich.” (Vincent)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800" i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i="1" dirty="0"/>
              <a:t> </a:t>
            </a:r>
            <a:r>
              <a:rPr lang="en-US" sz="2400" dirty="0"/>
              <a:t>One who is happy because he is spiritually blessed!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 These are not 8 different people – but 8 characteristics of the same people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 Attacks the core of human reasoning – shocks his hearers at the kind of people who are really blessed!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 Not mere statements – but exclamations! – “Oh the blessedness and joy of following Christ!”</a:t>
            </a:r>
          </a:p>
        </p:txBody>
      </p:sp>
    </p:spTree>
    <p:extLst>
      <p:ext uri="{BB962C8B-B14F-4D97-AF65-F5344CB8AC3E}">
        <p14:creationId xmlns:p14="http://schemas.microsoft.com/office/powerpoint/2010/main" val="38353211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2328063" y="807156"/>
            <a:ext cx="6745111" cy="52322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u="sng" dirty="0">
                <a:latin typeface="Arial Narrow" panose="020B0606020202030204" pitchFamily="34" charset="0"/>
                <a:cs typeface="Aldhabi" panose="020B0604020202020204" pitchFamily="2" charset="-78"/>
              </a:rPr>
              <a:t>Characteristics of the Citizens (5:2-12)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936978" y="1746895"/>
            <a:ext cx="795866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Poor in spirit </a:t>
            </a:r>
            <a:r>
              <a:rPr lang="en-US" sz="2400" dirty="0"/>
              <a:t>(v. 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Meaning: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Poor – completely destitute – abject poverty – beggar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In spirit – what a man is (not what he has)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200" dirty="0"/>
              <a:t>Recognizes utterly helpless – spiritually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200" dirty="0"/>
              <a:t>Puts his whole trust in God – dependent upon God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200" dirty="0"/>
              <a:t>Spiritually bankrupt!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200" dirty="0"/>
              <a:t>Thus, need guidance and instruction &amp; will completely submit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Theirs in the kingdom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Enter the kingdom (John 3:3,5; Matt. 18:1-4)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Heir to the eternal home (Rom. 8:17)</a:t>
            </a:r>
          </a:p>
        </p:txBody>
      </p:sp>
    </p:spTree>
    <p:extLst>
      <p:ext uri="{BB962C8B-B14F-4D97-AF65-F5344CB8AC3E}">
        <p14:creationId xmlns:p14="http://schemas.microsoft.com/office/powerpoint/2010/main" val="3646299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2328063" y="807156"/>
            <a:ext cx="6745111" cy="52322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u="sng" dirty="0">
                <a:latin typeface="Arial Narrow" panose="020B0606020202030204" pitchFamily="34" charset="0"/>
                <a:cs typeface="Aldhabi" panose="020B0604020202020204" pitchFamily="2" charset="-78"/>
              </a:rPr>
              <a:t>Characteristics of the Citizens (5:2-12)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936978" y="1746895"/>
            <a:ext cx="795866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Poor in spirit </a:t>
            </a:r>
            <a:r>
              <a:rPr lang="en-US" sz="2400" dirty="0"/>
              <a:t>(v. 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Mourn</a:t>
            </a:r>
            <a:r>
              <a:rPr lang="en-US" sz="2400" dirty="0"/>
              <a:t> (v. 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Meaning: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Mourn as weeping for the dead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Mourn over wrong doing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200" dirty="0"/>
              <a:t>World (Rom. 9:2-3; 10:1)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200" dirty="0"/>
              <a:t>Brethren (1 Cor. 5:2)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200" dirty="0"/>
              <a:t>Own sin (Jas. 4:9; 2 Cor. 2:7)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Comforted: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Forgiven and know it (1 John 3:1-2)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Sin is remembered no more (Heb. 8:12)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Burden is lifted (Matt. 11:28)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Example: 3,000 mourned (v. 37), comforted (vv. 38-41)</a:t>
            </a:r>
          </a:p>
        </p:txBody>
      </p:sp>
    </p:spTree>
    <p:extLst>
      <p:ext uri="{BB962C8B-B14F-4D97-AF65-F5344CB8AC3E}">
        <p14:creationId xmlns:p14="http://schemas.microsoft.com/office/powerpoint/2010/main" val="28621325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2328063" y="807156"/>
            <a:ext cx="6745111" cy="52322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u="sng" dirty="0">
                <a:latin typeface="Arial Narrow" panose="020B0606020202030204" pitchFamily="34" charset="0"/>
                <a:cs typeface="Aldhabi" panose="020B0604020202020204" pitchFamily="2" charset="-78"/>
              </a:rPr>
              <a:t>Characteristics of the Citizens (5:2-12)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936978" y="1746895"/>
            <a:ext cx="795866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Poor in spirit </a:t>
            </a:r>
            <a:r>
              <a:rPr lang="en-US" sz="2400" dirty="0"/>
              <a:t>(v. 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Mourn</a:t>
            </a:r>
            <a:r>
              <a:rPr lang="en-US" sz="2400" dirty="0"/>
              <a:t> (v. 4)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Meek</a:t>
            </a:r>
            <a:r>
              <a:rPr lang="en-US" sz="2400" dirty="0"/>
              <a:t> (v. 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Meaning: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Complete mastery of one’s inner self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Vines: begins with humility – submission to God – then gentle toward others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Disciplined – controls self – humbly submits to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Inherit the earth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Enjoy life on earth to the fullest</a:t>
            </a:r>
          </a:p>
        </p:txBody>
      </p:sp>
    </p:spTree>
    <p:extLst>
      <p:ext uri="{BB962C8B-B14F-4D97-AF65-F5344CB8AC3E}">
        <p14:creationId xmlns:p14="http://schemas.microsoft.com/office/powerpoint/2010/main" val="524447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842059-6F7A-4A8D-8B55-9BC2BE8AE48A}"/>
              </a:ext>
            </a:extLst>
          </p:cNvPr>
          <p:cNvSpPr txBox="1"/>
          <p:nvPr/>
        </p:nvSpPr>
        <p:spPr>
          <a:xfrm>
            <a:off x="682977" y="626534"/>
            <a:ext cx="8048978" cy="52629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“But as the Israelites after taking possession of the land were harassed almost perpetually by their hostile neighbors, and even driven out of the country for a considerable period, </a:t>
            </a:r>
            <a:r>
              <a:rPr lang="en-US" sz="2400" u="sng" dirty="0"/>
              <a:t>it came to pass that the phrase was transferred to denote the tranquil and stable possession of the holy land crowned with all divine blessings,</a:t>
            </a:r>
            <a:r>
              <a:rPr lang="en-US" sz="2400" dirty="0"/>
              <a:t> an experience which pious Israelites were to expect under the Messiah: Ps. 24 (25):13; 36 (37):9, 11, 22, 29, 34 Alex.; Is. 40:21; </a:t>
            </a:r>
            <a:r>
              <a:rPr lang="en-US" sz="2400" dirty="0" err="1"/>
              <a:t>Tob</a:t>
            </a:r>
            <a:r>
              <a:rPr lang="en-US" sz="2400" dirty="0"/>
              <a:t>. 4:12; </a:t>
            </a:r>
            <a:r>
              <a:rPr lang="el-GR" sz="2400" dirty="0"/>
              <a:t>ἐκ δευτέρας κληρονομήσουσι τὴν γῆν</a:t>
            </a:r>
            <a:r>
              <a:rPr lang="en-US" sz="2400" dirty="0"/>
              <a:t>, Is. 61:7; </a:t>
            </a:r>
            <a:r>
              <a:rPr lang="en-US" sz="2400" u="sng" dirty="0"/>
              <a:t>hence it became a formula denoting </a:t>
            </a:r>
            <a:r>
              <a:rPr lang="en-US" sz="2400" i="1" u="sng" dirty="0"/>
              <a:t>to partake of eternal salvation in the Messiah’s kingdom</a:t>
            </a:r>
            <a:r>
              <a:rPr lang="en-US" sz="2400" i="1" dirty="0"/>
              <a:t>:</a:t>
            </a:r>
          </a:p>
          <a:p>
            <a:endParaRPr lang="en-US" sz="2400" i="1" dirty="0"/>
          </a:p>
          <a:p>
            <a:pPr lvl="1"/>
            <a:r>
              <a:rPr lang="en-US" sz="2400" dirty="0"/>
              <a:t> Thayer, J. H. (1889). </a:t>
            </a:r>
            <a:r>
              <a:rPr lang="en-US" sz="2400" i="1" dirty="0"/>
              <a:t>A Greek-English lexicon of the New Testament</a:t>
            </a:r>
            <a:r>
              <a:rPr lang="en-US" sz="2400" dirty="0"/>
              <a:t>: being </a:t>
            </a:r>
            <a:r>
              <a:rPr lang="en-US" sz="2400" dirty="0" err="1"/>
              <a:t>Grimms</a:t>
            </a:r>
            <a:r>
              <a:rPr lang="en-US" sz="2400" dirty="0"/>
              <a:t> Wilke's </a:t>
            </a:r>
            <a:r>
              <a:rPr lang="en-US" sz="2400" dirty="0" err="1"/>
              <a:t>Clavis</a:t>
            </a:r>
            <a:r>
              <a:rPr lang="en-US" sz="2400" dirty="0"/>
              <a:t> Novi </a:t>
            </a:r>
            <a:r>
              <a:rPr lang="en-US" sz="2400" dirty="0" err="1"/>
              <a:t>Testamenti</a:t>
            </a:r>
            <a:r>
              <a:rPr lang="en-US" sz="2400" dirty="0"/>
              <a:t> (p. 349). </a:t>
            </a:r>
          </a:p>
        </p:txBody>
      </p:sp>
    </p:spTree>
    <p:extLst>
      <p:ext uri="{BB962C8B-B14F-4D97-AF65-F5344CB8AC3E}">
        <p14:creationId xmlns:p14="http://schemas.microsoft.com/office/powerpoint/2010/main" val="13604859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2328063" y="807156"/>
            <a:ext cx="6745111" cy="52322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u="sng" dirty="0">
                <a:latin typeface="Arial Narrow" panose="020B0606020202030204" pitchFamily="34" charset="0"/>
                <a:cs typeface="Aldhabi" panose="020B0604020202020204" pitchFamily="2" charset="-78"/>
              </a:rPr>
              <a:t>Characteristics of the Citizens (5:2-12)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936978" y="1746895"/>
            <a:ext cx="795866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Poor in spirit </a:t>
            </a:r>
            <a:r>
              <a:rPr lang="en-US" sz="2400" dirty="0"/>
              <a:t>(v. 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Mourn</a:t>
            </a:r>
            <a:r>
              <a:rPr lang="en-US" sz="2400" dirty="0"/>
              <a:t> (v. 4)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Meek</a:t>
            </a:r>
            <a:r>
              <a:rPr lang="en-US" sz="2400" dirty="0"/>
              <a:t> (v. 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Meaning: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Complete mastery of one’s inner self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Vines: begins with humility – submission to God – then gentle toward others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Disciplined – controls self – humbly submits to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Inherit the earth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Enjoy life on earth to the fullest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Used in Psa. 37:9, 11, 22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200" dirty="0"/>
              <a:t>Includes blessed in this life (cf. v. 34-36)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200" dirty="0"/>
              <a:t>Could include eternal life (cf. v. 18)</a:t>
            </a:r>
          </a:p>
        </p:txBody>
      </p:sp>
    </p:spTree>
    <p:extLst>
      <p:ext uri="{BB962C8B-B14F-4D97-AF65-F5344CB8AC3E}">
        <p14:creationId xmlns:p14="http://schemas.microsoft.com/office/powerpoint/2010/main" val="31873535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2328063" y="807156"/>
            <a:ext cx="6745111" cy="52322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u="sng" dirty="0">
                <a:latin typeface="Arial Narrow" panose="020B0606020202030204" pitchFamily="34" charset="0"/>
                <a:cs typeface="Aldhabi" panose="020B0604020202020204" pitchFamily="2" charset="-78"/>
              </a:rPr>
              <a:t>Characteristics of the Citizens (5:2-12)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936978" y="1746895"/>
            <a:ext cx="795866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Poor in spirit </a:t>
            </a:r>
            <a:r>
              <a:rPr lang="en-US" sz="2400" dirty="0"/>
              <a:t>(v. 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Mourn</a:t>
            </a:r>
            <a:r>
              <a:rPr lang="en-US" sz="2400" dirty="0"/>
              <a:t> (v. 4)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Meek</a:t>
            </a:r>
            <a:r>
              <a:rPr lang="en-US" sz="2400" dirty="0"/>
              <a:t> (v. 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Hunger &amp; thirst </a:t>
            </a:r>
            <a:r>
              <a:rPr lang="en-US" sz="2400" dirty="0"/>
              <a:t>(v. 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Meaning: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Barclay: usually means hungry for some, but not all / here it is for the whole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Craving hunger and thirst – go to any lengths to satisfy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For righteousness – to be right with God (Rom. 1:17)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Craving desire to be right with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Shall be filled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Desire shall be satisfied – (cf. Rom. 3:31-26)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Jesus is the water (John 4:13-14) &amp; bread (John 6:35)</a:t>
            </a:r>
          </a:p>
        </p:txBody>
      </p:sp>
    </p:spTree>
    <p:extLst>
      <p:ext uri="{BB962C8B-B14F-4D97-AF65-F5344CB8AC3E}">
        <p14:creationId xmlns:p14="http://schemas.microsoft.com/office/powerpoint/2010/main" val="1379541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2328063" y="807156"/>
            <a:ext cx="6745111" cy="52322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u="sng" dirty="0">
                <a:latin typeface="Arial Narrow" panose="020B0606020202030204" pitchFamily="34" charset="0"/>
                <a:cs typeface="Aldhabi" panose="020B0604020202020204" pitchFamily="2" charset="-78"/>
              </a:rPr>
              <a:t>Characteristics of the Citizens (5:2-12)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936978" y="1746895"/>
            <a:ext cx="34656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Poor in spirit </a:t>
            </a:r>
            <a:r>
              <a:rPr lang="en-US" sz="2400" dirty="0"/>
              <a:t>(v. 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Mourn</a:t>
            </a:r>
            <a:r>
              <a:rPr lang="en-US" sz="2400" dirty="0"/>
              <a:t> (v. 4)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Meek</a:t>
            </a:r>
            <a:r>
              <a:rPr lang="en-US" sz="2400" dirty="0"/>
              <a:t> (v. 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Hunger &amp; thirst </a:t>
            </a:r>
            <a:r>
              <a:rPr lang="en-US" sz="2400" dirty="0"/>
              <a:t>(v. 6)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6A5DCD-5812-4442-8916-D6DF94A70A6A}"/>
              </a:ext>
            </a:extLst>
          </p:cNvPr>
          <p:cNvSpPr txBox="1"/>
          <p:nvPr/>
        </p:nvSpPr>
        <p:spPr>
          <a:xfrm>
            <a:off x="4769555" y="1746895"/>
            <a:ext cx="3465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 startAt="5"/>
            </a:pPr>
            <a:r>
              <a:rPr lang="en-US" sz="2400" b="1" u="sng" dirty="0"/>
              <a:t>Merciful</a:t>
            </a:r>
            <a:r>
              <a:rPr lang="en-US" sz="2400" b="1" dirty="0"/>
              <a:t> </a:t>
            </a:r>
            <a:r>
              <a:rPr lang="en-US" sz="2400" dirty="0"/>
              <a:t>(v. 7)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EF871B5-EAD6-4D9A-800A-8A969D8ADE2D}"/>
              </a:ext>
            </a:extLst>
          </p:cNvPr>
          <p:cNvCxnSpPr/>
          <p:nvPr/>
        </p:nvCxnSpPr>
        <p:spPr>
          <a:xfrm>
            <a:off x="626533" y="3369733"/>
            <a:ext cx="84466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4A6EFF9-5C24-4D1D-BECB-B28242203495}"/>
              </a:ext>
            </a:extLst>
          </p:cNvPr>
          <p:cNvSpPr txBox="1"/>
          <p:nvPr/>
        </p:nvSpPr>
        <p:spPr>
          <a:xfrm>
            <a:off x="811253" y="3358445"/>
            <a:ext cx="80772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Meaning: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Show mercy, compassion and sympathy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Born out of an awareness of our own need for mercy &amp; gratitude for what God has done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Puts himself in another’s place (Phil. 2:4) – feels how they feel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Obtain mercy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Will need forgiveness and get it (1 John 1:7-9)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Receive help from our High Priest (Heb. 4:14-16)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Others will respond with care</a:t>
            </a:r>
          </a:p>
        </p:txBody>
      </p:sp>
    </p:spTree>
    <p:extLst>
      <p:ext uri="{BB962C8B-B14F-4D97-AF65-F5344CB8AC3E}">
        <p14:creationId xmlns:p14="http://schemas.microsoft.com/office/powerpoint/2010/main" val="38501340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2328063" y="807156"/>
            <a:ext cx="6745111" cy="52322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u="sng" dirty="0">
                <a:latin typeface="Arial Narrow" panose="020B0606020202030204" pitchFamily="34" charset="0"/>
                <a:cs typeface="Aldhabi" panose="020B0604020202020204" pitchFamily="2" charset="-78"/>
              </a:rPr>
              <a:t>Characteristics of the Citizens (5:2-12)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936978" y="1746895"/>
            <a:ext cx="34656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Poor in spirit </a:t>
            </a:r>
            <a:r>
              <a:rPr lang="en-US" sz="2400" dirty="0"/>
              <a:t>(v. 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Mourn</a:t>
            </a:r>
            <a:r>
              <a:rPr lang="en-US" sz="2400" dirty="0"/>
              <a:t> (v. 4)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Meek</a:t>
            </a:r>
            <a:r>
              <a:rPr lang="en-US" sz="2400" dirty="0"/>
              <a:t> (v. 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Hunger &amp; thirst </a:t>
            </a:r>
            <a:r>
              <a:rPr lang="en-US" sz="2400" dirty="0"/>
              <a:t>(v. 6)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6A5DCD-5812-4442-8916-D6DF94A70A6A}"/>
              </a:ext>
            </a:extLst>
          </p:cNvPr>
          <p:cNvSpPr txBox="1"/>
          <p:nvPr/>
        </p:nvSpPr>
        <p:spPr>
          <a:xfrm>
            <a:off x="4769555" y="1746895"/>
            <a:ext cx="34656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 startAt="5"/>
            </a:pPr>
            <a:r>
              <a:rPr lang="en-US" sz="2400" b="1" u="sng" dirty="0"/>
              <a:t>Merciful</a:t>
            </a:r>
            <a:r>
              <a:rPr lang="en-US" sz="2400" dirty="0"/>
              <a:t> (v. 7)</a:t>
            </a:r>
            <a:endParaRPr lang="en-US" sz="2400" b="1" u="sng" dirty="0"/>
          </a:p>
          <a:p>
            <a:pPr marL="457200" indent="-457200">
              <a:buFont typeface="+mj-lt"/>
              <a:buAutoNum type="alphaUcPeriod" startAt="5"/>
            </a:pPr>
            <a:r>
              <a:rPr lang="en-US" sz="2400" b="1" u="sng" dirty="0"/>
              <a:t>Pure in heart</a:t>
            </a:r>
            <a:r>
              <a:rPr lang="en-US" sz="2400" dirty="0"/>
              <a:t> (v. 8)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EF871B5-EAD6-4D9A-800A-8A969D8ADE2D}"/>
              </a:ext>
            </a:extLst>
          </p:cNvPr>
          <p:cNvCxnSpPr/>
          <p:nvPr/>
        </p:nvCxnSpPr>
        <p:spPr>
          <a:xfrm>
            <a:off x="626533" y="3369733"/>
            <a:ext cx="84466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4A6EFF9-5C24-4D1D-BECB-B28242203495}"/>
              </a:ext>
            </a:extLst>
          </p:cNvPr>
          <p:cNvSpPr txBox="1"/>
          <p:nvPr/>
        </p:nvSpPr>
        <p:spPr>
          <a:xfrm>
            <a:off x="811252" y="3358445"/>
            <a:ext cx="8157769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Meaning: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Phillips: “utterly sincere”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Purity of single-minded devotion (2 Cor. 11:2; Mt. 6:22,24)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“Kingdom belongs to those who absolutely honest and sincere – not to those who never put both feet into the kingdom”</a:t>
            </a:r>
            <a:endParaRPr lang="en-US" sz="2200" i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See God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i="1" dirty="0"/>
              <a:t>See = understand, possess and enjoy (i.e. John 3:3, 36; Psa. 16:10)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i="1" dirty="0"/>
              <a:t>Enter into a relationship with God &amp; enjoy the blessings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1306768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2328063" y="807156"/>
            <a:ext cx="6745111" cy="52322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u="sng" dirty="0">
                <a:latin typeface="Arial Narrow" panose="020B0606020202030204" pitchFamily="34" charset="0"/>
                <a:cs typeface="Aldhabi" panose="020B0604020202020204" pitchFamily="2" charset="-78"/>
              </a:rPr>
              <a:t>Characteristics of the Citizens (5:2-12)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936978" y="1746895"/>
            <a:ext cx="34656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Poor in spirit </a:t>
            </a:r>
            <a:r>
              <a:rPr lang="en-US" sz="2400" dirty="0"/>
              <a:t>(v. 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Mourn</a:t>
            </a:r>
            <a:r>
              <a:rPr lang="en-US" sz="2400" dirty="0"/>
              <a:t> (v. 4)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Meek</a:t>
            </a:r>
            <a:r>
              <a:rPr lang="en-US" sz="2400" dirty="0"/>
              <a:t> (v. 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Hunger &amp; thirst </a:t>
            </a:r>
            <a:r>
              <a:rPr lang="en-US" sz="2400" dirty="0"/>
              <a:t>(v. 6)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6A5DCD-5812-4442-8916-D6DF94A70A6A}"/>
              </a:ext>
            </a:extLst>
          </p:cNvPr>
          <p:cNvSpPr txBox="1"/>
          <p:nvPr/>
        </p:nvSpPr>
        <p:spPr>
          <a:xfrm>
            <a:off x="4769555" y="1746895"/>
            <a:ext cx="34656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 startAt="5"/>
            </a:pPr>
            <a:r>
              <a:rPr lang="en-US" sz="2400" b="1" u="sng" dirty="0"/>
              <a:t>Merciful</a:t>
            </a:r>
            <a:r>
              <a:rPr lang="en-US" sz="2400" dirty="0"/>
              <a:t> (v. 7)</a:t>
            </a:r>
            <a:endParaRPr lang="en-US" sz="2400" b="1" u="sng" dirty="0"/>
          </a:p>
          <a:p>
            <a:pPr marL="457200" indent="-457200">
              <a:buFont typeface="+mj-lt"/>
              <a:buAutoNum type="alphaUcPeriod" startAt="5"/>
            </a:pPr>
            <a:r>
              <a:rPr lang="en-US" sz="2400" b="1" u="sng" dirty="0"/>
              <a:t>Pure in heart</a:t>
            </a:r>
            <a:r>
              <a:rPr lang="en-US" sz="2400" dirty="0"/>
              <a:t> (v. 8)</a:t>
            </a:r>
          </a:p>
          <a:p>
            <a:pPr marL="457200" indent="-457200">
              <a:buFont typeface="+mj-lt"/>
              <a:buAutoNum type="alphaUcPeriod" startAt="5"/>
            </a:pPr>
            <a:r>
              <a:rPr lang="en-US" sz="2400" b="1" u="sng" dirty="0"/>
              <a:t>Peacemakers</a:t>
            </a:r>
            <a:r>
              <a:rPr lang="en-US" sz="2400" dirty="0"/>
              <a:t> (v. 9)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EF871B5-EAD6-4D9A-800A-8A969D8ADE2D}"/>
              </a:ext>
            </a:extLst>
          </p:cNvPr>
          <p:cNvCxnSpPr/>
          <p:nvPr/>
        </p:nvCxnSpPr>
        <p:spPr>
          <a:xfrm>
            <a:off x="626533" y="3369733"/>
            <a:ext cx="84466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4A6EFF9-5C24-4D1D-BECB-B28242203495}"/>
              </a:ext>
            </a:extLst>
          </p:cNvPr>
          <p:cNvSpPr txBox="1"/>
          <p:nvPr/>
        </p:nvSpPr>
        <p:spPr>
          <a:xfrm>
            <a:off x="811252" y="3358445"/>
            <a:ext cx="8157769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Meaning: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Seek peace with God (2 Cor. 5:20)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Seek peace  with brethren (Rom. 14:19) &amp; others (Rom. 12:18)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Opposite of a troublemaker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Barclay – not merely passive acceptance of things, being afraid of trouble, but one who makes peace through struggle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dirty="0"/>
              <a:t>Children of God: Are God’s children and take on his characteristic (i.e. John 8:44)</a:t>
            </a:r>
          </a:p>
        </p:txBody>
      </p:sp>
    </p:spTree>
    <p:extLst>
      <p:ext uri="{BB962C8B-B14F-4D97-AF65-F5344CB8AC3E}">
        <p14:creationId xmlns:p14="http://schemas.microsoft.com/office/powerpoint/2010/main" val="1203182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2328063" y="807156"/>
            <a:ext cx="6745111" cy="52322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u="sng" dirty="0">
                <a:latin typeface="Arial Narrow" panose="020B0606020202030204" pitchFamily="34" charset="0"/>
                <a:cs typeface="Aldhabi" panose="020B0604020202020204" pitchFamily="2" charset="-78"/>
              </a:rPr>
              <a:t>Characteristics of the Citizens (5:2-12)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936978" y="1746895"/>
            <a:ext cx="34656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Poor in spirit </a:t>
            </a:r>
            <a:r>
              <a:rPr lang="en-US" sz="2400" dirty="0"/>
              <a:t>(v. 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Mourn</a:t>
            </a:r>
            <a:r>
              <a:rPr lang="en-US" sz="2400" dirty="0"/>
              <a:t> (v. 4)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Meek</a:t>
            </a:r>
            <a:r>
              <a:rPr lang="en-US" sz="2400" dirty="0"/>
              <a:t> (v. 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Hunger &amp; thirst </a:t>
            </a:r>
            <a:r>
              <a:rPr lang="en-US" sz="2400" dirty="0"/>
              <a:t>(v. 6)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6A5DCD-5812-4442-8916-D6DF94A70A6A}"/>
              </a:ext>
            </a:extLst>
          </p:cNvPr>
          <p:cNvSpPr txBox="1"/>
          <p:nvPr/>
        </p:nvSpPr>
        <p:spPr>
          <a:xfrm>
            <a:off x="4769555" y="1746895"/>
            <a:ext cx="37761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 startAt="5"/>
            </a:pPr>
            <a:r>
              <a:rPr lang="en-US" sz="2400" b="1" u="sng" dirty="0"/>
              <a:t>Merciful</a:t>
            </a:r>
            <a:r>
              <a:rPr lang="en-US" sz="2400" dirty="0"/>
              <a:t> (v. 7)</a:t>
            </a:r>
            <a:endParaRPr lang="en-US" sz="2400" b="1" u="sng" dirty="0"/>
          </a:p>
          <a:p>
            <a:pPr marL="457200" indent="-457200">
              <a:buFont typeface="+mj-lt"/>
              <a:buAutoNum type="alphaUcPeriod" startAt="5"/>
            </a:pPr>
            <a:r>
              <a:rPr lang="en-US" sz="2400" b="1" u="sng" dirty="0"/>
              <a:t>Pure in heart</a:t>
            </a:r>
            <a:r>
              <a:rPr lang="en-US" sz="2400" dirty="0"/>
              <a:t> (v. 8)</a:t>
            </a:r>
          </a:p>
          <a:p>
            <a:pPr marL="457200" indent="-457200">
              <a:buFont typeface="+mj-lt"/>
              <a:buAutoNum type="alphaUcPeriod" startAt="5"/>
            </a:pPr>
            <a:r>
              <a:rPr lang="en-US" sz="2400" b="1" u="sng" dirty="0"/>
              <a:t>Peacemakers</a:t>
            </a:r>
            <a:r>
              <a:rPr lang="en-US" sz="2400" dirty="0"/>
              <a:t> (v. 9)</a:t>
            </a:r>
          </a:p>
          <a:p>
            <a:pPr marL="457200" indent="-457200">
              <a:buFont typeface="+mj-lt"/>
              <a:buAutoNum type="alphaUcPeriod" startAt="5"/>
            </a:pPr>
            <a:r>
              <a:rPr lang="en-US" sz="2400" b="1" u="sng" dirty="0"/>
              <a:t>Persecute you </a:t>
            </a:r>
            <a:r>
              <a:rPr lang="en-US" sz="2400" dirty="0"/>
              <a:t>(vv. 10-12)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EF871B5-EAD6-4D9A-800A-8A969D8ADE2D}"/>
              </a:ext>
            </a:extLst>
          </p:cNvPr>
          <p:cNvCxnSpPr/>
          <p:nvPr/>
        </p:nvCxnSpPr>
        <p:spPr>
          <a:xfrm>
            <a:off x="626533" y="3369733"/>
            <a:ext cx="84466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4A6EFF9-5C24-4D1D-BECB-B28242203495}"/>
              </a:ext>
            </a:extLst>
          </p:cNvPr>
          <p:cNvSpPr txBox="1"/>
          <p:nvPr/>
        </p:nvSpPr>
        <p:spPr>
          <a:xfrm>
            <a:off x="811252" y="3358445"/>
            <a:ext cx="8157769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Meaning: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Suffering for righteousness sake (v. 10)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Persecute: harass or troubled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Revile: insult, called degrading names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Say all manner of evil: false charges, slandered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Theirs is the kingdom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Enter the kingdom (John 3:3,5; Matt. 18:1-4)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Heir to the eternal home (Rom. 8:17)</a:t>
            </a:r>
          </a:p>
        </p:txBody>
      </p:sp>
    </p:spTree>
    <p:extLst>
      <p:ext uri="{BB962C8B-B14F-4D97-AF65-F5344CB8AC3E}">
        <p14:creationId xmlns:p14="http://schemas.microsoft.com/office/powerpoint/2010/main" val="16733584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2328063" y="807156"/>
            <a:ext cx="6745111" cy="52322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u="sng" dirty="0">
                <a:latin typeface="Arial Narrow" panose="020B0606020202030204" pitchFamily="34" charset="0"/>
                <a:cs typeface="Aldhabi" panose="020B0604020202020204" pitchFamily="2" charset="-78"/>
              </a:rPr>
              <a:t>Characteristics of the Citizens (5:2-12)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49" y="1904211"/>
            <a:ext cx="425445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Poor in spirit </a:t>
            </a:r>
            <a:r>
              <a:rPr lang="en-US" sz="2800" dirty="0"/>
              <a:t>(v. 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Mourn</a:t>
            </a:r>
            <a:r>
              <a:rPr lang="en-US" sz="2800" dirty="0"/>
              <a:t> (v. 4)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Meek</a:t>
            </a:r>
            <a:r>
              <a:rPr lang="en-US" sz="2800" dirty="0"/>
              <a:t> (v. 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Hunger &amp; thirst </a:t>
            </a:r>
            <a:r>
              <a:rPr lang="en-US" sz="2800" dirty="0"/>
              <a:t>(v. 6)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 startAt="5"/>
            </a:pPr>
            <a:r>
              <a:rPr lang="en-US" sz="2800" b="1" u="sng" dirty="0"/>
              <a:t>Merciful</a:t>
            </a:r>
            <a:r>
              <a:rPr lang="en-US" sz="2800" dirty="0"/>
              <a:t> (v. 7)</a:t>
            </a:r>
            <a:endParaRPr lang="en-US" sz="2800" b="1" u="sng" dirty="0"/>
          </a:p>
          <a:p>
            <a:pPr marL="457200" indent="-457200">
              <a:buFont typeface="+mj-lt"/>
              <a:buAutoNum type="alphaUcPeriod" startAt="5"/>
            </a:pPr>
            <a:r>
              <a:rPr lang="en-US" sz="2800" b="1" u="sng" dirty="0"/>
              <a:t>Pure in heart</a:t>
            </a:r>
            <a:r>
              <a:rPr lang="en-US" sz="2800" dirty="0"/>
              <a:t> (v. 8)</a:t>
            </a:r>
          </a:p>
          <a:p>
            <a:pPr marL="457200" indent="-457200">
              <a:buFont typeface="+mj-lt"/>
              <a:buAutoNum type="alphaUcPeriod" startAt="5"/>
            </a:pPr>
            <a:r>
              <a:rPr lang="en-US" sz="2800" b="1" u="sng" dirty="0"/>
              <a:t>Peacemakers</a:t>
            </a:r>
            <a:r>
              <a:rPr lang="en-US" sz="2800" dirty="0"/>
              <a:t> (v. 9)</a:t>
            </a:r>
          </a:p>
          <a:p>
            <a:pPr marL="457200" indent="-457200">
              <a:buFont typeface="+mj-lt"/>
              <a:buAutoNum type="alphaUcPeriod" startAt="5"/>
            </a:pPr>
            <a:r>
              <a:rPr lang="en-US" sz="2800" b="1" u="sng" dirty="0"/>
              <a:t>Persecute you </a:t>
            </a:r>
            <a:r>
              <a:rPr lang="en-US" sz="2800" dirty="0"/>
              <a:t>(vv. 10-12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9CC9918E-EB54-489B-8DEF-90E694460248}"/>
              </a:ext>
            </a:extLst>
          </p:cNvPr>
          <p:cNvSpPr/>
          <p:nvPr/>
        </p:nvSpPr>
        <p:spPr>
          <a:xfrm>
            <a:off x="5225845" y="1904211"/>
            <a:ext cx="668593" cy="1887794"/>
          </a:xfrm>
          <a:prstGeom prst="rightBrace">
            <a:avLst>
              <a:gd name="adj1" fmla="val 23039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C3171D21-C43C-4827-843F-956D2734AA59}"/>
              </a:ext>
            </a:extLst>
          </p:cNvPr>
          <p:cNvSpPr/>
          <p:nvPr/>
        </p:nvSpPr>
        <p:spPr>
          <a:xfrm>
            <a:off x="5245510" y="3883742"/>
            <a:ext cx="668593" cy="1887794"/>
          </a:xfrm>
          <a:prstGeom prst="rightBrace">
            <a:avLst>
              <a:gd name="adj1" fmla="val 23039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6B4D3C-C845-4254-BBC4-5C92E244E8A7}"/>
              </a:ext>
            </a:extLst>
          </p:cNvPr>
          <p:cNvSpPr txBox="1"/>
          <p:nvPr/>
        </p:nvSpPr>
        <p:spPr>
          <a:xfrm>
            <a:off x="5560141" y="2155610"/>
            <a:ext cx="30971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Essential to</a:t>
            </a:r>
          </a:p>
          <a:p>
            <a:pPr algn="ctr"/>
            <a:r>
              <a:rPr lang="en-US" sz="2800" b="1" u="sng" dirty="0"/>
              <a:t>Gain</a:t>
            </a:r>
          </a:p>
          <a:p>
            <a:pPr algn="ctr"/>
            <a:r>
              <a:rPr lang="en-US" sz="2800" dirty="0"/>
              <a:t>Citizenship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6ECA7D-AFF8-47E4-938B-23299FC86AA7}"/>
              </a:ext>
            </a:extLst>
          </p:cNvPr>
          <p:cNvSpPr txBox="1"/>
          <p:nvPr/>
        </p:nvSpPr>
        <p:spPr>
          <a:xfrm>
            <a:off x="5700618" y="4135141"/>
            <a:ext cx="30971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Essential to</a:t>
            </a:r>
          </a:p>
          <a:p>
            <a:pPr algn="ctr"/>
            <a:r>
              <a:rPr lang="en-US" sz="2800" b="1" u="sng" dirty="0"/>
              <a:t>Maintain</a:t>
            </a:r>
            <a:r>
              <a:rPr lang="en-US" sz="2800" dirty="0"/>
              <a:t> Citizenship </a:t>
            </a:r>
          </a:p>
        </p:txBody>
      </p:sp>
    </p:spTree>
    <p:extLst>
      <p:ext uri="{BB962C8B-B14F-4D97-AF65-F5344CB8AC3E}">
        <p14:creationId xmlns:p14="http://schemas.microsoft.com/office/powerpoint/2010/main" val="2758600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2328063" y="807156"/>
            <a:ext cx="6745111" cy="52322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u="sng" dirty="0">
                <a:latin typeface="Arial Narrow" panose="020B0606020202030204" pitchFamily="34" charset="0"/>
                <a:cs typeface="Aldhabi" panose="020B0604020202020204" pitchFamily="2" charset="-78"/>
              </a:rPr>
              <a:t>Characteristics of the Citizens (5:2-12)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897649" y="1904211"/>
            <a:ext cx="425445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Poor in spirit </a:t>
            </a:r>
            <a:r>
              <a:rPr lang="en-US" sz="2800" dirty="0"/>
              <a:t>(v. 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Mourn</a:t>
            </a:r>
            <a:r>
              <a:rPr lang="en-US" sz="2800" dirty="0"/>
              <a:t> (v. 4)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Meek</a:t>
            </a:r>
            <a:r>
              <a:rPr lang="en-US" sz="2800" dirty="0"/>
              <a:t> (v. 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Hunger &amp; thirst </a:t>
            </a:r>
            <a:r>
              <a:rPr lang="en-US" sz="2800" dirty="0"/>
              <a:t>(v. 6)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 startAt="5"/>
            </a:pPr>
            <a:r>
              <a:rPr lang="en-US" sz="2800" b="1" u="sng" dirty="0"/>
              <a:t>Merciful</a:t>
            </a:r>
            <a:r>
              <a:rPr lang="en-US" sz="2800" dirty="0"/>
              <a:t> (v. 7)</a:t>
            </a:r>
            <a:endParaRPr lang="en-US" sz="2800" b="1" u="sng" dirty="0"/>
          </a:p>
          <a:p>
            <a:pPr marL="457200" indent="-457200">
              <a:buFont typeface="+mj-lt"/>
              <a:buAutoNum type="alphaUcPeriod" startAt="5"/>
            </a:pPr>
            <a:r>
              <a:rPr lang="en-US" sz="2800" b="1" u="sng" dirty="0"/>
              <a:t>Pure in heart</a:t>
            </a:r>
            <a:r>
              <a:rPr lang="en-US" sz="2800" dirty="0"/>
              <a:t> (v. 8)</a:t>
            </a:r>
          </a:p>
          <a:p>
            <a:pPr marL="457200" indent="-457200">
              <a:buFont typeface="+mj-lt"/>
              <a:buAutoNum type="alphaUcPeriod" startAt="5"/>
            </a:pPr>
            <a:r>
              <a:rPr lang="en-US" sz="2800" b="1" u="sng" dirty="0"/>
              <a:t>Peacemakers</a:t>
            </a:r>
            <a:r>
              <a:rPr lang="en-US" sz="2800" dirty="0"/>
              <a:t> (v. 9)</a:t>
            </a:r>
          </a:p>
          <a:p>
            <a:pPr marL="457200" indent="-457200">
              <a:buFont typeface="+mj-lt"/>
              <a:buAutoNum type="alphaUcPeriod" startAt="5"/>
            </a:pPr>
            <a:r>
              <a:rPr lang="en-US" sz="2800" b="1" u="sng" dirty="0"/>
              <a:t>Persecute you </a:t>
            </a:r>
            <a:r>
              <a:rPr lang="en-US" sz="2800" dirty="0"/>
              <a:t>(vv. 10-12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9CC9918E-EB54-489B-8DEF-90E694460248}"/>
              </a:ext>
            </a:extLst>
          </p:cNvPr>
          <p:cNvSpPr/>
          <p:nvPr/>
        </p:nvSpPr>
        <p:spPr>
          <a:xfrm>
            <a:off x="5225845" y="1904211"/>
            <a:ext cx="668593" cy="1887794"/>
          </a:xfrm>
          <a:prstGeom prst="rightBrace">
            <a:avLst>
              <a:gd name="adj1" fmla="val 23039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C3171D21-C43C-4827-843F-956D2734AA59}"/>
              </a:ext>
            </a:extLst>
          </p:cNvPr>
          <p:cNvSpPr/>
          <p:nvPr/>
        </p:nvSpPr>
        <p:spPr>
          <a:xfrm>
            <a:off x="5245510" y="3883742"/>
            <a:ext cx="668593" cy="1887794"/>
          </a:xfrm>
          <a:prstGeom prst="rightBrace">
            <a:avLst>
              <a:gd name="adj1" fmla="val 23039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6B4D3C-C845-4254-BBC4-5C92E244E8A7}"/>
              </a:ext>
            </a:extLst>
          </p:cNvPr>
          <p:cNvSpPr txBox="1"/>
          <p:nvPr/>
        </p:nvSpPr>
        <p:spPr>
          <a:xfrm>
            <a:off x="5560141" y="1898583"/>
            <a:ext cx="3097162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New Attitude</a:t>
            </a:r>
          </a:p>
          <a:p>
            <a:pPr algn="ctr"/>
            <a:r>
              <a:rPr lang="en-US" sz="2800" dirty="0"/>
              <a:t>Toward Self</a:t>
            </a:r>
          </a:p>
          <a:p>
            <a:pPr algn="ctr"/>
            <a:endParaRPr lang="en-US" sz="1100" dirty="0"/>
          </a:p>
          <a:p>
            <a:pPr algn="ctr"/>
            <a:r>
              <a:rPr lang="en-US" sz="2800" dirty="0"/>
              <a:t>New Attitude</a:t>
            </a:r>
          </a:p>
          <a:p>
            <a:pPr algn="ctr"/>
            <a:r>
              <a:rPr lang="en-US" sz="2800" dirty="0"/>
              <a:t>Toward God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6ECA7D-AFF8-47E4-938B-23299FC86AA7}"/>
              </a:ext>
            </a:extLst>
          </p:cNvPr>
          <p:cNvSpPr txBox="1"/>
          <p:nvPr/>
        </p:nvSpPr>
        <p:spPr>
          <a:xfrm>
            <a:off x="5700618" y="4350585"/>
            <a:ext cx="30971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New Attitude</a:t>
            </a:r>
          </a:p>
          <a:p>
            <a:pPr algn="ctr"/>
            <a:r>
              <a:rPr lang="en-US" sz="2800" dirty="0"/>
              <a:t>Toward Others</a:t>
            </a:r>
          </a:p>
        </p:txBody>
      </p:sp>
    </p:spTree>
    <p:extLst>
      <p:ext uri="{BB962C8B-B14F-4D97-AF65-F5344CB8AC3E}">
        <p14:creationId xmlns:p14="http://schemas.microsoft.com/office/powerpoint/2010/main" val="27917932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FDAFB-B8A3-469A-B7F9-E3CEA0F7A724}"/>
              </a:ext>
            </a:extLst>
          </p:cNvPr>
          <p:cNvSpPr/>
          <p:nvPr/>
        </p:nvSpPr>
        <p:spPr>
          <a:xfrm>
            <a:off x="520250" y="420780"/>
            <a:ext cx="8103500" cy="14157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The Citizens of the Kingdom</a:t>
            </a: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5:1-16)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269112" cy="1231106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Characteristics of the Citizens (5:2-12)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rial Narrow" panose="020B0606020202030204" pitchFamily="34" charset="0"/>
              <a:cs typeface="Aldhabi" panose="020B0604020202020204" pitchFamily="2" charset="-78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The Influence of the Citizens on the World (5:13-16)</a:t>
            </a:r>
          </a:p>
        </p:txBody>
      </p:sp>
    </p:spTree>
    <p:extLst>
      <p:ext uri="{BB962C8B-B14F-4D97-AF65-F5344CB8AC3E}">
        <p14:creationId xmlns:p14="http://schemas.microsoft.com/office/powerpoint/2010/main" val="2679830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BE0C20-AA40-4D65-97CA-D9C833F0DDBA}"/>
              </a:ext>
            </a:extLst>
          </p:cNvPr>
          <p:cNvSpPr txBox="1"/>
          <p:nvPr/>
        </p:nvSpPr>
        <p:spPr>
          <a:xfrm>
            <a:off x="2415823" y="664008"/>
            <a:ext cx="6649156" cy="95410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u="sng" dirty="0">
                <a:latin typeface="Arial Narrow" panose="020B0606020202030204" pitchFamily="34" charset="0"/>
                <a:cs typeface="Aldhabi" panose="020B0604020202020204" pitchFamily="2" charset="-78"/>
              </a:rPr>
              <a:t>The Influence of the Citizens on the World</a:t>
            </a:r>
            <a:r>
              <a:rPr lang="en-US" sz="2800" dirty="0">
                <a:latin typeface="Arial Narrow" panose="020B0606020202030204" pitchFamily="34" charset="0"/>
                <a:cs typeface="Aldhabi" panose="020B0604020202020204" pitchFamily="2" charset="-78"/>
              </a:rPr>
              <a:t> (5:13-16)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421305-FB7D-43A6-97AD-2B58FE98A316}"/>
              </a:ext>
            </a:extLst>
          </p:cNvPr>
          <p:cNvSpPr txBox="1"/>
          <p:nvPr/>
        </p:nvSpPr>
        <p:spPr>
          <a:xfrm>
            <a:off x="936978" y="1746895"/>
            <a:ext cx="7958666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Salt</a:t>
            </a:r>
            <a:r>
              <a:rPr lang="en-US" sz="2400" b="1" dirty="0"/>
              <a:t> </a:t>
            </a:r>
            <a:r>
              <a:rPr lang="en-US" sz="2400" dirty="0"/>
              <a:t>(v. 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Does two things: (Preservative [stay the rot] / adds flavor)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Citizens of the kingdom stay sin’s rot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i="1" dirty="0"/>
              <a:t>By our example (1 Tim. 4:12)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i="1" dirty="0"/>
              <a:t>By teaching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i="1" dirty="0"/>
              <a:t>By our presence [profanity used less when present]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i="1" dirty="0"/>
              <a:t>World would be much worse – of no Christians!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Christianity puts flavor into life – rather than taking it out!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Lost its flavor (cf. Mk 9:50; Lk. 14:34-35)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Idea is polluted &amp; contaminated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Barclay: outdoor ovens used salt beds under tiles - in time became polluted – had to be thrown out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Point: never loose your effectiveness – never become worldly!</a:t>
            </a:r>
          </a:p>
        </p:txBody>
      </p:sp>
    </p:spTree>
    <p:extLst>
      <p:ext uri="{BB962C8B-B14F-4D97-AF65-F5344CB8AC3E}">
        <p14:creationId xmlns:p14="http://schemas.microsoft.com/office/powerpoint/2010/main" val="27137154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BE0C20-AA40-4D65-97CA-D9C833F0DDBA}"/>
              </a:ext>
            </a:extLst>
          </p:cNvPr>
          <p:cNvSpPr txBox="1"/>
          <p:nvPr/>
        </p:nvSpPr>
        <p:spPr>
          <a:xfrm>
            <a:off x="2415823" y="664008"/>
            <a:ext cx="6649156" cy="95410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u="sng" dirty="0">
                <a:latin typeface="Arial Narrow" panose="020B0606020202030204" pitchFamily="34" charset="0"/>
                <a:cs typeface="Aldhabi" panose="020B0604020202020204" pitchFamily="2" charset="-78"/>
              </a:rPr>
              <a:t>The Influence of the Citizens on the World</a:t>
            </a:r>
            <a:r>
              <a:rPr lang="en-US" sz="2800" dirty="0">
                <a:latin typeface="Arial Narrow" panose="020B0606020202030204" pitchFamily="34" charset="0"/>
                <a:cs typeface="Aldhabi" panose="020B0604020202020204" pitchFamily="2" charset="-78"/>
              </a:rPr>
              <a:t> (5:13-16)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421305-FB7D-43A6-97AD-2B58FE98A316}"/>
              </a:ext>
            </a:extLst>
          </p:cNvPr>
          <p:cNvSpPr txBox="1"/>
          <p:nvPr/>
        </p:nvSpPr>
        <p:spPr>
          <a:xfrm>
            <a:off x="936978" y="1746895"/>
            <a:ext cx="795866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Salt</a:t>
            </a:r>
            <a:r>
              <a:rPr lang="en-US" sz="2400" b="1" dirty="0"/>
              <a:t> </a:t>
            </a:r>
            <a:r>
              <a:rPr lang="en-US" sz="2400" dirty="0"/>
              <a:t>(v. 13)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Light</a:t>
            </a:r>
            <a:r>
              <a:rPr lang="en-US" sz="2400" dirty="0"/>
              <a:t> (vv. 14-16)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Light dispels darkness – enables us to see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Parallel with “good works” (v. 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Christians are to be light (Eph. 5:8; Phil. 2:15)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Barclay: didn’t say light of the church, but light of the WORLD!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See good works – glorify God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Oppose of Rom. 2:23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Lost men are moved to glorify God (not because we have LS every Sunday) but because they see Christ in you!</a:t>
            </a:r>
          </a:p>
        </p:txBody>
      </p:sp>
    </p:spTree>
    <p:extLst>
      <p:ext uri="{BB962C8B-B14F-4D97-AF65-F5344CB8AC3E}">
        <p14:creationId xmlns:p14="http://schemas.microsoft.com/office/powerpoint/2010/main" val="7714851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FDAFB-B8A3-469A-B7F9-E3CEA0F7A724}"/>
              </a:ext>
            </a:extLst>
          </p:cNvPr>
          <p:cNvSpPr/>
          <p:nvPr/>
        </p:nvSpPr>
        <p:spPr>
          <a:xfrm>
            <a:off x="520250" y="420780"/>
            <a:ext cx="8103500" cy="14157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The Citizens of the Kingdom</a:t>
            </a: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5:1-16)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269112" cy="1231106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Characteristics of the Citizens (5:2-12)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rial Narrow" panose="020B0606020202030204" pitchFamily="34" charset="0"/>
              <a:cs typeface="Aldhabi" panose="020B0604020202020204" pitchFamily="2" charset="-78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The Influence of the Citizens on the World (5:13-16)</a:t>
            </a:r>
          </a:p>
        </p:txBody>
      </p:sp>
    </p:spTree>
    <p:extLst>
      <p:ext uri="{BB962C8B-B14F-4D97-AF65-F5344CB8AC3E}">
        <p14:creationId xmlns:p14="http://schemas.microsoft.com/office/powerpoint/2010/main" val="26798967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1263</TotalTime>
  <Words>2139</Words>
  <Application>Microsoft Office PowerPoint</Application>
  <PresentationFormat>On-screen Show (4:3)</PresentationFormat>
  <Paragraphs>316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8" baseType="lpstr">
      <vt:lpstr>Californian FB</vt:lpstr>
      <vt:lpstr>Wingdings</vt:lpstr>
      <vt:lpstr>Abadi Extra Light</vt:lpstr>
      <vt:lpstr>Arial Narrow</vt:lpstr>
      <vt:lpstr>AR BERKLEY</vt:lpstr>
      <vt:lpstr>Calibri Light</vt:lpstr>
      <vt:lpstr>Calibri</vt:lpstr>
      <vt:lpstr>Aldhabi</vt:lpstr>
      <vt:lpstr>Courier New</vt:lpstr>
      <vt:lpstr>Arial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39</cp:revision>
  <dcterms:created xsi:type="dcterms:W3CDTF">2017-09-29T03:02:24Z</dcterms:created>
  <dcterms:modified xsi:type="dcterms:W3CDTF">2017-10-01T19:18:00Z</dcterms:modified>
</cp:coreProperties>
</file>