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86" r:id="rId4"/>
    <p:sldId id="266" r:id="rId5"/>
    <p:sldId id="257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61" r:id="rId14"/>
    <p:sldId id="270" r:id="rId15"/>
    <p:sldId id="280" r:id="rId16"/>
    <p:sldId id="262" r:id="rId17"/>
    <p:sldId id="269" r:id="rId18"/>
    <p:sldId id="281" r:id="rId19"/>
    <p:sldId id="282" r:id="rId20"/>
    <p:sldId id="283" r:id="rId21"/>
    <p:sldId id="284" r:id="rId22"/>
    <p:sldId id="285" r:id="rId23"/>
    <p:sldId id="263" r:id="rId24"/>
    <p:sldId id="268" r:id="rId25"/>
    <p:sldId id="26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19848030">
            <a:off x="553048" y="731366"/>
            <a:ext cx="7648018" cy="585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A9E8AD5-33D4-4EFB-9E6C-B6B95CBC8F0A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amond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5407" y="2405152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609600"/>
            <a:ext cx="8229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Since infancy we have been told “be careful”</a:t>
            </a:r>
          </a:p>
          <a:p>
            <a:pPr>
              <a:buFont typeface="Arial" pitchFamily="34" charset="0"/>
              <a:buChar char="•"/>
            </a:pPr>
            <a:endParaRPr lang="en-US" sz="1000" dirty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From warnings about strangers to driving advice – “be very 	careful”</a:t>
            </a:r>
          </a:p>
          <a:p>
            <a:pPr defTabSz="225425">
              <a:buFont typeface="Arial" pitchFamily="34" charset="0"/>
              <a:buChar char="•"/>
            </a:pPr>
            <a:endParaRPr lang="en-US" sz="1000" dirty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Often push back against such warnings: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“Don’t worry – I’m okay”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“There is no danger”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Ridiculing those who are “conscientious”</a:t>
            </a:r>
          </a:p>
          <a:p>
            <a:pPr lvl="1" defTabSz="225425">
              <a:buFont typeface="Arial" pitchFamily="34" charset="0"/>
              <a:buChar char="•"/>
            </a:pPr>
            <a:endParaRPr lang="en-US" sz="1000" dirty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Abundant warnings to “watch” (1 Thess. 5:6; Mt 26:41)</a:t>
            </a:r>
          </a:p>
          <a:p>
            <a:pPr defTabSz="225425">
              <a:buFont typeface="Arial" pitchFamily="34" charset="0"/>
              <a:buChar char="•"/>
            </a:pPr>
            <a:endParaRPr lang="en-US" sz="1000" dirty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Deuteronomy more than any book: be careful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“Careful” – 18 times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“Carefully” – 8 times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906316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05407" y="2405152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</p:spTree>
  </p:cSld>
  <p:clrMapOvr>
    <a:masterClrMapping/>
  </p:clrMapOvr>
  <p:transition spd="slow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5407" y="533400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7056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Application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Examination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Results</a:t>
            </a:r>
          </a:p>
        </p:txBody>
      </p:sp>
    </p:spTree>
    <p:extLst>
      <p:ext uri="{BB962C8B-B14F-4D97-AF65-F5344CB8AC3E}">
        <p14:creationId xmlns:p14="http://schemas.microsoft.com/office/powerpoint/2010/main" val="631097617"/>
      </p:ext>
    </p:extLst>
  </p:cSld>
  <p:clrMapOvr>
    <a:masterClrMapping/>
  </p:clrMapOvr>
  <p:transition spd="slow">
    <p:diamond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5407" y="533400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</p:txBody>
      </p:sp>
    </p:spTree>
  </p:cSld>
  <p:clrMapOvr>
    <a:masterClrMapping/>
  </p:clrMapOvr>
  <p:transition spd="slow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Hebrew (</a:t>
            </a:r>
            <a:r>
              <a:rPr lang="en-US" sz="2800" dirty="0" err="1">
                <a:latin typeface="Arial Narrow" pitchFamily="34" charset="0"/>
              </a:rPr>
              <a:t>Shamar</a:t>
            </a:r>
            <a:r>
              <a:rPr lang="en-US" sz="2800" dirty="0">
                <a:latin typeface="Arial Narrow" pitchFamily="34" charset="0"/>
              </a:rPr>
              <a:t>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2462748"/>
            <a:ext cx="6934200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OT:8104</a:t>
            </a:r>
          </a:p>
          <a:p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shaw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-mar'); a primitive root; properly, to hedge about (as with thorns), i.e. guard; generally, to protect, attend to, etc.:</a:t>
            </a:r>
          </a:p>
          <a:p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KJV -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beward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, be circumspect, take heed (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toself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), keep (-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erself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,), mark, look narrowly, observe, preserve, regard, reserve, save (self), sure, (that lay) wait (for), watch (-man).</a:t>
            </a:r>
          </a:p>
          <a:p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Strongs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Hebrew (</a:t>
            </a:r>
            <a:r>
              <a:rPr lang="en-US" sz="2800" dirty="0" err="1">
                <a:latin typeface="Arial Narrow" pitchFamily="34" charset="0"/>
              </a:rPr>
              <a:t>Shamar</a:t>
            </a:r>
            <a:r>
              <a:rPr lang="en-US" sz="2800" dirty="0">
                <a:latin typeface="Arial Narrow" pitchFamily="34" charset="0"/>
              </a:rPr>
              <a:t>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2667000"/>
            <a:ext cx="6858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“to keep, to guard, to observe, to give …to keep (within bounds), to restrain …to be on one's guard, to take heed, to take care, to …”</a:t>
            </a:r>
          </a:p>
          <a:p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Brown Driver &amp; Briggs</a:t>
            </a:r>
          </a:p>
        </p:txBody>
      </p:sp>
    </p:spTree>
  </p:cSld>
  <p:clrMapOvr>
    <a:masterClrMapping/>
  </p:clrMapOvr>
  <p:transition spd="slow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Hebrew (</a:t>
            </a:r>
            <a:r>
              <a:rPr lang="en-US" sz="2800" dirty="0" err="1">
                <a:latin typeface="Arial Narrow" pitchFamily="34" charset="0"/>
              </a:rPr>
              <a:t>Shamar</a:t>
            </a:r>
            <a:r>
              <a:rPr lang="en-US" sz="2800" dirty="0">
                <a:latin typeface="Arial Narrow" pitchFamily="34" charset="0"/>
              </a:rPr>
              <a:t>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7315200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means "to keep" in the sense of "tending" and taking care of. So God put Adam "into the garden of Eden to dress it and to keep it" Gen 2:15-- the first occurrence. In 2 Kings 22:14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Harhas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is called "keeper of the wardrobe" (the priest's garments). Satan was directed "to keep," or "to tend" (so as not to allow it to be destroyed) Job's life: "Behold, he is in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thine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hand; but save his life" Job 2:6. In this same sense God is described as the keeper of Israel Ps 121:4.</a:t>
            </a:r>
          </a:p>
          <a:p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(W. E. Vine)</a:t>
            </a:r>
          </a:p>
        </p:txBody>
      </p:sp>
    </p:spTree>
  </p:cSld>
  <p:clrMapOvr>
    <a:masterClrMapping/>
  </p:clrMapOvr>
  <p:transition spd="slow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1231880"/>
            <a:ext cx="7315200" cy="34163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The word also means "to keep" in the sense of "watching over" or giving attention to. … Another extended use of the verb related to this emphasis appears in covenantal contexts….When used in close connection with another verb,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can signify carefully or watchfully doing that action…Not only does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signify watching, but it signifies doing it as a watchman in the sense of fulfilling a responsibility..”</a:t>
            </a:r>
          </a:p>
          <a:p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W. E. Vine</a:t>
            </a:r>
          </a:p>
        </p:txBody>
      </p:sp>
    </p:spTree>
  </p:cSld>
  <p:clrMapOvr>
    <a:masterClrMapping/>
  </p:clrMapOvr>
  <p:transition spd="slow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Hebrew (</a:t>
            </a:r>
            <a:r>
              <a:rPr lang="en-US" sz="2800" dirty="0" err="1">
                <a:latin typeface="Arial Narrow" pitchFamily="34" charset="0"/>
              </a:rPr>
              <a:t>Shamar</a:t>
            </a:r>
            <a:r>
              <a:rPr lang="en-US" sz="2800" dirty="0"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English (Careful)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691348"/>
            <a:ext cx="7315200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“1.cautious in one's actions: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Be careful when you cross the street. 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2. taking pains in one's work; exact; thorough: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a careful typist. 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3. (of things) done or performed with accuracy or caution: careful research….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1. Attentive to potential danger, error, or harm; cautious: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was careful when crossing the busy street; gave a careful answer.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2. Thorough and painstaking in action or execution; conscientious: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a careful search; careful art restorers.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(dictionary.com)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Hebrew (</a:t>
            </a:r>
            <a:r>
              <a:rPr lang="en-US" sz="2800" dirty="0" err="1">
                <a:latin typeface="Arial Narrow" pitchFamily="34" charset="0"/>
              </a:rPr>
              <a:t>Shamar</a:t>
            </a:r>
            <a:r>
              <a:rPr lang="en-US" sz="2800" dirty="0"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English (Careful)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Synonyms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1366421"/>
            <a:ext cx="4114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Accurate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Alert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Attentive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Conscientious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Deliberate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Exacting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Going to great lengths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Guarded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Meticulous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Particular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Thorough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Watchful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Hebrew (</a:t>
            </a:r>
            <a:r>
              <a:rPr lang="en-US" sz="2800" dirty="0" err="1">
                <a:latin typeface="Arial Narrow" pitchFamily="34" charset="0"/>
              </a:rPr>
              <a:t>Shamar</a:t>
            </a:r>
            <a:r>
              <a:rPr lang="en-US" sz="2800" dirty="0"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English (Careful)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Synonyms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Contrast</a:t>
            </a:r>
          </a:p>
        </p:txBody>
      </p:sp>
    </p:spTree>
  </p:cSld>
  <p:clrMapOvr>
    <a:masterClrMapping/>
  </p:clrMapOvr>
  <p:transition spd="slow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685800"/>
            <a:ext cx="3429000" cy="5715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rial Narrow" pitchFamily="34" charset="0"/>
              </a:rPr>
              <a:t>Careful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0" y="685800"/>
            <a:ext cx="3429000" cy="5715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Careless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Inattentive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Thoughtless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Unconcerned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Indifferent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Casual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Lackadaisical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Nonchalant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4191000" y="17526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-Right Arrow 4"/>
          <p:cNvSpPr/>
          <p:nvPr/>
        </p:nvSpPr>
        <p:spPr>
          <a:xfrm>
            <a:off x="4191000" y="25146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/>
          <p:cNvSpPr/>
          <p:nvPr/>
        </p:nvSpPr>
        <p:spPr>
          <a:xfrm>
            <a:off x="4191000" y="32004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-Right Arrow 6"/>
          <p:cNvSpPr/>
          <p:nvPr/>
        </p:nvSpPr>
        <p:spPr>
          <a:xfrm>
            <a:off x="4191000" y="39624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4191000" y="46482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4191000" y="54102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4191000" y="10668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5407" y="533400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70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Application</a:t>
            </a:r>
          </a:p>
        </p:txBody>
      </p:sp>
    </p:spTree>
  </p:cSld>
  <p:clrMapOvr>
    <a:masterClrMapping/>
  </p:clrMapOvr>
  <p:transition spd="slow">
    <p:diamond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Application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Worship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(Num. 28:2)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To Do Commands</a:t>
            </a:r>
            <a:endParaRPr lang="en-US" sz="2800" dirty="0">
              <a:solidFill>
                <a:schemeClr val="accent3">
                  <a:lumMod val="40000"/>
                  <a:lumOff val="60000"/>
                </a:schemeClr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To observe </a:t>
            </a:r>
            <a:r>
              <a:rPr lang="en-US" sz="2800" i="1" dirty="0">
                <a:solidFill>
                  <a:srgbClr val="FFFF99"/>
                </a:solidFill>
                <a:latin typeface="Arial Narrow" pitchFamily="34" charset="0"/>
              </a:rPr>
              <a:t>(Deut. 4:6; 5:1; 6:3)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All the ways </a:t>
            </a:r>
            <a:r>
              <a:rPr lang="en-US" sz="2800" i="1" dirty="0">
                <a:solidFill>
                  <a:srgbClr val="FFFF99"/>
                </a:solidFill>
                <a:latin typeface="Arial Narrow" pitchFamily="34" charset="0"/>
              </a:rPr>
              <a:t>(Deut. 5:32; 6:25; 8:1)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Remember past </a:t>
            </a:r>
            <a:r>
              <a:rPr lang="en-US" sz="2800" i="1" dirty="0">
                <a:solidFill>
                  <a:srgbClr val="FFFF99"/>
                </a:solidFill>
                <a:latin typeface="Arial Narrow" pitchFamily="34" charset="0"/>
              </a:rPr>
              <a:t>(Deut. 16:12)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Driven by fear </a:t>
            </a:r>
            <a:r>
              <a:rPr lang="en-US" sz="2800" i="1" dirty="0">
                <a:solidFill>
                  <a:srgbClr val="FFFF99"/>
                </a:solidFill>
                <a:latin typeface="Arial Narrow" pitchFamily="34" charset="0"/>
              </a:rPr>
              <a:t>(Deut. 17:19; 28:58)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With all heart </a:t>
            </a:r>
            <a:r>
              <a:rPr lang="en-US" sz="2800" i="1" dirty="0">
                <a:solidFill>
                  <a:srgbClr val="FFFF99"/>
                </a:solidFill>
                <a:latin typeface="Arial Narrow" pitchFamily="34" charset="0"/>
              </a:rPr>
              <a:t>(Deut. 26:16)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Application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Worship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(Num. 28:2)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To Do Commands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Heed to Self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4:15; Josh. 23:11)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 How Handle Word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12:32)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Charges Made Against Another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19:18)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Contamination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24:8)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Teach Children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32:46)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Not Compromise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2:4)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Choosing Friends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(Prov. 12:26)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Listening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(Isa. 55:2)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Good Works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(Tit. 3:8)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5407" y="533400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70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75000"/>
                  <a:lumOff val="25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Application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Examination</a:t>
            </a:r>
          </a:p>
        </p:txBody>
      </p:sp>
    </p:spTree>
  </p:cSld>
  <p:clrMapOvr>
    <a:masterClrMapping/>
  </p:clrMapOvr>
  <p:transition spd="slow"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Watch – TV / Movies?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Care what language used?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Care what subjects are discussed?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Care about sex scenes?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Care whether there is brief nudity?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Influences Our Children?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Know who they are with?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Know what they are doing?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Know anything about music they hear?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Have any idea what saying in text message, e-mail , Twitter or on </a:t>
            </a:r>
            <a:r>
              <a:rPr lang="en-US" sz="2800" i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Facebook</a:t>
            </a: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Language We Use?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Use obscene – filthy language?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Use Euphemisms? 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Tolerate / Endorse?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Preaching solid?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Missing from teaching?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Things not dealt with?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Tolerate / Endorse?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Worship?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Concerned about being at every service?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Careful in follow words of songs and prayer?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Tolerate / Endorse?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Worship?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Study of Bible?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Prepare for Bible Class?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Come to all the classes?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Study on your own?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</a:rPr>
              <a:t>Really try to learn the text?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5407" y="533400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7056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75000"/>
                  <a:lumOff val="25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Application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75000"/>
                  <a:lumOff val="25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Examination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Results</a:t>
            </a:r>
          </a:p>
        </p:txBody>
      </p:sp>
    </p:spTree>
  </p:cSld>
  <p:clrMapOvr>
    <a:masterClrMapping/>
  </p:clrMapOvr>
  <p:transition spd="slow">
    <p:diamond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Show Wisdom &amp; Understanding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4:6)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Prevents Departure &amp; Drifting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4:15)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Live Well – Days Prolonged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5:32)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Promised Land </a:t>
            </a:r>
            <a:r>
              <a:rPr lang="en-US" sz="2800" dirty="0">
                <a:solidFill>
                  <a:srgbClr val="FFFF99"/>
                </a:solidFill>
                <a:latin typeface="Arial Narrow" pitchFamily="34" charset="0"/>
              </a:rPr>
              <a:t>(Deut. 6:3)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5407" y="533400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7056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Application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Examination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Results</a:t>
            </a:r>
          </a:p>
        </p:txBody>
      </p:sp>
    </p:spTree>
  </p:cSld>
  <p:clrMapOvr>
    <a:masterClrMapping/>
  </p:clrMapOvr>
  <p:transition spd="slow">
    <p:diamond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 err="1" smtClean="0">
            <a:latin typeface="Arial Narrow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1473</TotalTime>
  <Words>1019</Words>
  <Application>Microsoft Office PowerPoint</Application>
  <PresentationFormat>On-screen Show (4:3)</PresentationFormat>
  <Paragraphs>183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Narrow</vt:lpstr>
      <vt:lpstr>Rockwell</vt:lpstr>
      <vt:lpstr>Segoe Print</vt:lpstr>
      <vt:lpstr>Wingdings</vt:lpstr>
      <vt:lpstr>Wingdings 2</vt:lpstr>
      <vt:lpstr>Foundry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51</cp:revision>
  <dcterms:created xsi:type="dcterms:W3CDTF">2010-03-26T11:54:10Z</dcterms:created>
  <dcterms:modified xsi:type="dcterms:W3CDTF">2017-09-17T19:55:37Z</dcterms:modified>
</cp:coreProperties>
</file>