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  <p:sldMasterId id="2147483696" r:id="rId4"/>
  </p:sldMasterIdLst>
  <p:sldIdLst>
    <p:sldId id="259" r:id="rId5"/>
    <p:sldId id="265" r:id="rId6"/>
    <p:sldId id="266" r:id="rId7"/>
    <p:sldId id="258" r:id="rId8"/>
    <p:sldId id="267" r:id="rId9"/>
    <p:sldId id="268" r:id="rId10"/>
    <p:sldId id="269" r:id="rId11"/>
    <p:sldId id="270" r:id="rId12"/>
    <p:sldId id="271" r:id="rId13"/>
    <p:sldId id="273" r:id="rId14"/>
    <p:sldId id="272" r:id="rId15"/>
    <p:sldId id="274" r:id="rId16"/>
    <p:sldId id="275" r:id="rId17"/>
    <p:sldId id="260" r:id="rId18"/>
    <p:sldId id="276" r:id="rId19"/>
    <p:sldId id="261" r:id="rId20"/>
    <p:sldId id="277" r:id="rId21"/>
    <p:sldId id="278" r:id="rId22"/>
    <p:sldId id="279" r:id="rId23"/>
    <p:sldId id="280" r:id="rId24"/>
    <p:sldId id="281" r:id="rId25"/>
    <p:sldId id="282" r:id="rId26"/>
    <p:sldId id="26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HP Simplified" panose="020B0604020204020204" pitchFamily="34" charset="0"/>
      <p:regular r:id="rId32"/>
      <p:bold r:id="rId33"/>
      <p:italic r:id="rId34"/>
      <p:boldItalic r:id="rId35"/>
    </p:embeddedFont>
    <p:embeddedFont>
      <p:font typeface="Calibri Light" panose="020F0302020204030204" pitchFamily="34" charset="0"/>
      <p:regular r:id="rId36"/>
      <p:italic r:id="rId3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400"/>
    <a:srgbClr val="808000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5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948" y="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font" Target="fonts/font7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6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2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4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3.fntdata"/><Relationship Id="rId35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342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877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504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8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3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804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522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749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362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060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304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299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097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311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328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77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698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07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438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391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539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017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147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187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224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101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498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762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536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905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222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818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307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31D2B-20DA-4F20-BBDF-4973E68047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589"/>
            <a:ext cx="6858000" cy="238805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76D637-86D4-401D-9C09-EB340F8296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491"/>
            <a:ext cx="6858000" cy="165496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FFB8F7-B455-4CC8-9726-8E16F8834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5BA5B3-CE8A-4CC6-8594-5BF3A0A96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46786-2220-4901-BB4E-0E315C3C2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7C5789-5ACB-4A64-9F31-23F2F2EE17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1238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8B692-64DC-4DAB-94C5-1D988822D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004B94-DAB7-4891-B9F8-2391D98761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9CCCD5-1A99-449F-AA4B-1C0CD17BD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1F1DE-EE9B-4B31-AA91-B025AB38B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1236D6-CBCB-460F-BE26-205872C14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842A40-ACCC-4159-BE7E-73CD7DDBB9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76620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D186E-CB12-497D-8CB3-DB0C6C2DD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398"/>
            <a:ext cx="7886700" cy="285239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A1158C-C819-49BB-94EC-C4D4E34BF5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009"/>
            <a:ext cx="7886700" cy="150018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B09FB-8043-44B0-8803-09E7A20C8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618BA7-C9F4-4B38-9288-802584BDA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06446B-418E-4692-A80B-D457ED698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84C312-D4E6-4A05-87A8-2063203527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351378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72F21-117D-45E2-89CA-201DCEEA4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4477E-7C56-4698-AB2E-387BF56034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541"/>
            <a:ext cx="3810000" cy="41144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F5AD28-6828-4D08-BD2B-627A191C1A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541"/>
            <a:ext cx="3810000" cy="41144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411451-7FE6-4D1A-AF9A-EAF9471D7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4BB070-46F7-4731-B2DD-FE83E8388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F60683-2EB3-4C97-9B15-C147D0406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070653-F873-4CE7-BD5A-66E4A2998B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7414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A2D09-A860-4CC6-8091-F4566BDE3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693"/>
            <a:ext cx="7886700" cy="132499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DF3AB6-C72F-442C-AAFA-7BE3DC1726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9" y="1680482"/>
            <a:ext cx="3868737" cy="824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DD7763-FFD4-4378-96DD-88639E6A2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9" y="2505416"/>
            <a:ext cx="3868737" cy="368413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BC80A4-0E19-4DF8-9564-5EBA917894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0482"/>
            <a:ext cx="3887788" cy="824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514861-3C5C-486D-B540-59431447AD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416"/>
            <a:ext cx="3887788" cy="368413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7E0203-1FB2-44A2-B6AA-3217C1B80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C9B135-277A-4E59-85FF-D7D1C525F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CDEA1A-1E0E-4D18-B9D6-E4C4D8092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2F3870-B92E-4B9C-95A6-2BB571A213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56530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A1A15-9E26-41FB-B5D3-4A6C28216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507FE9-4275-41C0-B816-60BB83CBF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D6C415-487C-46F3-A784-716383C05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E8DB2B-17D7-4478-BAEA-1B6537B15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996708-59D0-4511-9CBE-F4290E1C32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4256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34B631-D7EE-44FF-BFC9-4E2ACA7B2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195972-AD85-4649-849E-7C9768CD5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82418B-2463-407E-8CFD-EF0332E1F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55B908-814D-47BE-9282-5333827B41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379116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70137-5888-4C88-88F8-A7295978B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457541"/>
            <a:ext cx="2949575" cy="16005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654B3-29D4-4F9C-99F6-42D84EFD0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8220"/>
            <a:ext cx="4629150" cy="487305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23675D-AE51-4E03-9F65-FCC6356AFD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2058081"/>
            <a:ext cx="2949575" cy="38117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B71F41-504D-4196-A426-ADE59C6A7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710EA5-33D4-4740-9FB3-A38331546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AAB58E-6605-4691-A143-FB654BEB1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758EB8-A30E-46CD-BC14-B7F091CEEA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364249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FD78F-61D7-41F2-AD13-310276820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457541"/>
            <a:ext cx="2949575" cy="16005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60E722-8E9A-4A7B-9654-77151002E9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8220"/>
            <a:ext cx="4629150" cy="487305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323B3B-4C26-4D72-8F48-9D95E4E59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2058081"/>
            <a:ext cx="2949575" cy="38117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9D0C09-51D4-45C8-9E42-3CA263F22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FF8164-D363-4144-9E44-F61C74392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12808-0931-4D23-A1B6-367EF7382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043812-3B4B-456C-B731-A6E49B2CF6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10185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0D8FC-C65B-4ABA-848D-754F268D9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772048-DD06-4D65-B9BA-3F7F2C0F06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6DF7D3-1BF9-4DB0-93B1-35CC6CE14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EEC17E-86E2-4E4C-9812-ACEE70F5D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4C0FC-57D7-4F0A-B79C-4695C4DB0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B7FD2E-AC2F-4967-9F73-5B82479137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05542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B142B2-A038-4B13-BE19-0411420DCB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163286"/>
            <a:ext cx="1943100" cy="593271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D5D13C-2D0D-44BD-987F-A245FF6160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163286"/>
            <a:ext cx="5676900" cy="593271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8D498C-00C6-402F-99A8-ABF17FBC0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8AAB2B-F5E1-4118-9C10-799105AA1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23DF68-3B20-4851-B025-C9BD11A6D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BD644-64C2-4215-B8BE-F6A5054CFE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7708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0F24573-B622-4AEB-BB1C-1D95B7CDC3E2}"/>
              </a:ext>
            </a:extLst>
          </p:cNvPr>
          <p:cNvSpPr/>
          <p:nvPr userDrawn="1"/>
        </p:nvSpPr>
        <p:spPr>
          <a:xfrm>
            <a:off x="-9832" y="9832"/>
            <a:ext cx="4581832" cy="6853084"/>
          </a:xfrm>
          <a:custGeom>
            <a:avLst/>
            <a:gdLst>
              <a:gd name="connsiteX0" fmla="*/ 9832 w 4581832"/>
              <a:gd name="connsiteY0" fmla="*/ 0 h 6853084"/>
              <a:gd name="connsiteX1" fmla="*/ 4581832 w 4581832"/>
              <a:gd name="connsiteY1" fmla="*/ 3431458 h 6853084"/>
              <a:gd name="connsiteX2" fmla="*/ 0 w 4581832"/>
              <a:gd name="connsiteY2" fmla="*/ 6853084 h 6853084"/>
              <a:gd name="connsiteX3" fmla="*/ 9832 w 4581832"/>
              <a:gd name="connsiteY3" fmla="*/ 0 h 6853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1832" h="6853084">
                <a:moveTo>
                  <a:pt x="9832" y="0"/>
                </a:moveTo>
                <a:lnTo>
                  <a:pt x="4581832" y="3431458"/>
                </a:lnTo>
                <a:lnTo>
                  <a:pt x="0" y="6853084"/>
                </a:lnTo>
                <a:cubicBezTo>
                  <a:pt x="3277" y="4568723"/>
                  <a:pt x="6555" y="2284361"/>
                  <a:pt x="9832" y="0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E258D31-5F54-42C3-9492-851A4E310B20}"/>
              </a:ext>
            </a:extLst>
          </p:cNvPr>
          <p:cNvSpPr/>
          <p:nvPr userDrawn="1"/>
        </p:nvSpPr>
        <p:spPr>
          <a:xfrm flipH="1">
            <a:off x="4572000" y="0"/>
            <a:ext cx="4581832" cy="6853084"/>
          </a:xfrm>
          <a:custGeom>
            <a:avLst/>
            <a:gdLst>
              <a:gd name="connsiteX0" fmla="*/ 9832 w 4581832"/>
              <a:gd name="connsiteY0" fmla="*/ 0 h 6853084"/>
              <a:gd name="connsiteX1" fmla="*/ 4581832 w 4581832"/>
              <a:gd name="connsiteY1" fmla="*/ 3431458 h 6853084"/>
              <a:gd name="connsiteX2" fmla="*/ 0 w 4581832"/>
              <a:gd name="connsiteY2" fmla="*/ 6853084 h 6853084"/>
              <a:gd name="connsiteX3" fmla="*/ 9832 w 4581832"/>
              <a:gd name="connsiteY3" fmla="*/ 0 h 6853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1832" h="6853084">
                <a:moveTo>
                  <a:pt x="9832" y="0"/>
                </a:moveTo>
                <a:lnTo>
                  <a:pt x="4581832" y="3431458"/>
                </a:lnTo>
                <a:lnTo>
                  <a:pt x="0" y="6853084"/>
                </a:lnTo>
                <a:cubicBezTo>
                  <a:pt x="3277" y="4568723"/>
                  <a:pt x="6555" y="2284361"/>
                  <a:pt x="9832" y="0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E79DCB-B00D-49EE-88C1-8543CEA3B8A3}"/>
              </a:ext>
            </a:extLst>
          </p:cNvPr>
          <p:cNvSpPr txBox="1"/>
          <p:nvPr userDrawn="1"/>
        </p:nvSpPr>
        <p:spPr>
          <a:xfrm>
            <a:off x="3635477" y="2727846"/>
            <a:ext cx="1880420" cy="144655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23F52D-0469-4B1C-9ADF-6049DBA9E4A9}"/>
              </a:ext>
            </a:extLst>
          </p:cNvPr>
          <p:cNvSpPr txBox="1"/>
          <p:nvPr userDrawn="1"/>
        </p:nvSpPr>
        <p:spPr>
          <a:xfrm>
            <a:off x="-319241" y="2810271"/>
            <a:ext cx="41197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FF00"/>
                </a:solidFill>
                <a:latin typeface="HP Simplified" panose="020B0604020204020204" pitchFamily="34" charset="0"/>
              </a:rPr>
              <a:t>Defeat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9C2E42-5FDD-47BE-92EC-8C6D3310B7DB}"/>
              </a:ext>
            </a:extLst>
          </p:cNvPr>
          <p:cNvSpPr txBox="1"/>
          <p:nvPr userDrawn="1"/>
        </p:nvSpPr>
        <p:spPr>
          <a:xfrm>
            <a:off x="5332157" y="2879181"/>
            <a:ext cx="41197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HP Simplified" panose="020B0604020204020204" pitchFamily="34" charset="0"/>
              </a:rPr>
              <a:t>Victory</a:t>
            </a:r>
          </a:p>
        </p:txBody>
      </p:sp>
    </p:spTree>
    <p:extLst>
      <p:ext uri="{BB962C8B-B14F-4D97-AF65-F5344CB8AC3E}">
        <p14:creationId xmlns:p14="http://schemas.microsoft.com/office/powerpoint/2010/main" val="1883514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277D6B2-BD2B-4977-A15E-C8F68956D41F}"/>
              </a:ext>
            </a:extLst>
          </p:cNvPr>
          <p:cNvSpPr/>
          <p:nvPr userDrawn="1"/>
        </p:nvSpPr>
        <p:spPr>
          <a:xfrm>
            <a:off x="-9832" y="-4379"/>
            <a:ext cx="9153832" cy="17403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0F24573-B622-4AEB-BB1C-1D95B7CDC3E2}"/>
              </a:ext>
            </a:extLst>
          </p:cNvPr>
          <p:cNvSpPr/>
          <p:nvPr userDrawn="1"/>
        </p:nvSpPr>
        <p:spPr>
          <a:xfrm>
            <a:off x="-9832" y="9832"/>
            <a:ext cx="1730477" cy="1680857"/>
          </a:xfrm>
          <a:custGeom>
            <a:avLst/>
            <a:gdLst>
              <a:gd name="connsiteX0" fmla="*/ 9832 w 4581832"/>
              <a:gd name="connsiteY0" fmla="*/ 0 h 6853084"/>
              <a:gd name="connsiteX1" fmla="*/ 4581832 w 4581832"/>
              <a:gd name="connsiteY1" fmla="*/ 3431458 h 6853084"/>
              <a:gd name="connsiteX2" fmla="*/ 0 w 4581832"/>
              <a:gd name="connsiteY2" fmla="*/ 6853084 h 6853084"/>
              <a:gd name="connsiteX3" fmla="*/ 9832 w 4581832"/>
              <a:gd name="connsiteY3" fmla="*/ 0 h 6853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1832" h="6853084">
                <a:moveTo>
                  <a:pt x="9832" y="0"/>
                </a:moveTo>
                <a:lnTo>
                  <a:pt x="4581832" y="3431458"/>
                </a:lnTo>
                <a:lnTo>
                  <a:pt x="0" y="6853084"/>
                </a:lnTo>
                <a:cubicBezTo>
                  <a:pt x="3277" y="4568723"/>
                  <a:pt x="6555" y="2284361"/>
                  <a:pt x="9832" y="0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CCAE1FD-BC86-4995-8921-7C5281FC74B1}"/>
              </a:ext>
            </a:extLst>
          </p:cNvPr>
          <p:cNvSpPr/>
          <p:nvPr userDrawn="1"/>
        </p:nvSpPr>
        <p:spPr>
          <a:xfrm flipH="1">
            <a:off x="7413523" y="14540"/>
            <a:ext cx="1730477" cy="1680857"/>
          </a:xfrm>
          <a:custGeom>
            <a:avLst/>
            <a:gdLst>
              <a:gd name="connsiteX0" fmla="*/ 9832 w 4581832"/>
              <a:gd name="connsiteY0" fmla="*/ 0 h 6853084"/>
              <a:gd name="connsiteX1" fmla="*/ 4581832 w 4581832"/>
              <a:gd name="connsiteY1" fmla="*/ 3431458 h 6853084"/>
              <a:gd name="connsiteX2" fmla="*/ 0 w 4581832"/>
              <a:gd name="connsiteY2" fmla="*/ 6853084 h 6853084"/>
              <a:gd name="connsiteX3" fmla="*/ 9832 w 4581832"/>
              <a:gd name="connsiteY3" fmla="*/ 0 h 6853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1832" h="6853084">
                <a:moveTo>
                  <a:pt x="9832" y="0"/>
                </a:moveTo>
                <a:lnTo>
                  <a:pt x="4581832" y="3431458"/>
                </a:lnTo>
                <a:lnTo>
                  <a:pt x="0" y="6853084"/>
                </a:lnTo>
                <a:cubicBezTo>
                  <a:pt x="3277" y="4568723"/>
                  <a:pt x="6555" y="2284361"/>
                  <a:pt x="9832" y="0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8CF7B4-0E2C-4D1E-A5BD-3E6FA012B475}"/>
              </a:ext>
            </a:extLst>
          </p:cNvPr>
          <p:cNvSpPr txBox="1"/>
          <p:nvPr userDrawn="1"/>
        </p:nvSpPr>
        <p:spPr>
          <a:xfrm>
            <a:off x="-442451" y="557872"/>
            <a:ext cx="2177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HP Simplified" panose="020B0604020204020204" pitchFamily="34" charset="0"/>
              </a:rPr>
              <a:t>Defeat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60A948-789B-4D4E-B2B8-DE83019A144C}"/>
              </a:ext>
            </a:extLst>
          </p:cNvPr>
          <p:cNvSpPr txBox="1"/>
          <p:nvPr userDrawn="1"/>
        </p:nvSpPr>
        <p:spPr>
          <a:xfrm>
            <a:off x="7427658" y="578818"/>
            <a:ext cx="2177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HP Simplified" panose="020B0604020204020204" pitchFamily="34" charset="0"/>
              </a:rPr>
              <a:t>Victory</a:t>
            </a:r>
          </a:p>
        </p:txBody>
      </p:sp>
    </p:spTree>
    <p:extLst>
      <p:ext uri="{BB962C8B-B14F-4D97-AF65-F5344CB8AC3E}">
        <p14:creationId xmlns:p14="http://schemas.microsoft.com/office/powerpoint/2010/main" val="207401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277D6B2-BD2B-4977-A15E-C8F68956D41F}"/>
              </a:ext>
            </a:extLst>
          </p:cNvPr>
          <p:cNvSpPr/>
          <p:nvPr userDrawn="1"/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FC6F1-A41A-491B-A176-83B5EF5AB25E}" type="datetimeFigureOut">
              <a:rPr lang="en-US" smtClean="0"/>
              <a:t>8/19/2017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FD6BDED-0876-418F-9706-3E5BDA48DA7C}"/>
              </a:ext>
            </a:extLst>
          </p:cNvPr>
          <p:cNvSpPr/>
          <p:nvPr userDrawn="1"/>
        </p:nvSpPr>
        <p:spPr>
          <a:xfrm>
            <a:off x="304801" y="216310"/>
            <a:ext cx="8524568" cy="6420464"/>
          </a:xfrm>
          <a:prstGeom prst="roundRect">
            <a:avLst>
              <a:gd name="adj" fmla="val 518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481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4E68A37-D6E4-4986-89F1-ED3D71D202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63286"/>
            <a:ext cx="7772400" cy="326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56FD3D7-13A3-46BD-A4D7-C37A846F1A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541"/>
            <a:ext cx="7772400" cy="4114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CA78329-2BBD-4E1E-89BB-4EE003F0E98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9081"/>
            <a:ext cx="19050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889C86C-D19A-4488-8C41-0BE4121869F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9081"/>
            <a:ext cx="28956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1DAC9E3-8D95-4387-A39F-07BC1337FBD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9081"/>
            <a:ext cx="19050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A0BB408-810E-4D6D-BB48-853B4AF050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0954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8B06B10-8B21-48C9-9630-6BF5BB041350}"/>
              </a:ext>
            </a:extLst>
          </p:cNvPr>
          <p:cNvSpPr txBox="1"/>
          <p:nvPr/>
        </p:nvSpPr>
        <p:spPr>
          <a:xfrm>
            <a:off x="334296" y="442452"/>
            <a:ext cx="84754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HP Simplified" panose="020B0604020204020204" pitchFamily="34" charset="0"/>
              </a:rPr>
              <a:t>The book of Joshua  - Is an Exciting Book</a:t>
            </a:r>
          </a:p>
          <a:p>
            <a:pPr algn="ctr"/>
            <a:r>
              <a:rPr lang="en-US" sz="3200" b="1" dirty="0">
                <a:latin typeface="HP Simplified" panose="020B0604020204020204" pitchFamily="34" charset="0"/>
              </a:rPr>
              <a:t>The Conquest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61F693-000D-469D-B514-59E4CD677FCF}"/>
              </a:ext>
            </a:extLst>
          </p:cNvPr>
          <p:cNvSpPr txBox="1"/>
          <p:nvPr/>
        </p:nvSpPr>
        <p:spPr>
          <a:xfrm>
            <a:off x="1209365" y="1966451"/>
            <a:ext cx="793463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/>
              <a:t>Joshua 1-5  Crossing the River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9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/>
              <a:t>Joshua 6-ff  The Conquest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900" dirty="0"/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600" i="1" dirty="0"/>
              <a:t>Victory at Jericho (Josh. 6)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600" i="1" dirty="0"/>
              <a:t>Defeat at Ai (Josh. 7)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600" i="1" dirty="0"/>
              <a:t>Victory at Ai (Josh 8)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DAA3AD-71CF-4E49-9290-A80B159D2DDB}"/>
              </a:ext>
            </a:extLst>
          </p:cNvPr>
          <p:cNvSpPr txBox="1"/>
          <p:nvPr/>
        </p:nvSpPr>
        <p:spPr>
          <a:xfrm>
            <a:off x="1130710" y="5348749"/>
            <a:ext cx="7148051" cy="95410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/>
              <a:t>Much to learn for Israel’s defeat &amp; victory </a:t>
            </a:r>
          </a:p>
          <a:p>
            <a:pPr algn="ctr"/>
            <a:r>
              <a:rPr lang="en-US" sz="2800" i="1" dirty="0"/>
              <a:t>That may help us avoid defeat &amp; gain victory</a:t>
            </a:r>
          </a:p>
        </p:txBody>
      </p:sp>
    </p:spTree>
    <p:extLst>
      <p:ext uri="{BB962C8B-B14F-4D97-AF65-F5344CB8AC3E}">
        <p14:creationId xmlns:p14="http://schemas.microsoft.com/office/powerpoint/2010/main" val="3336321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38E23A-3FA2-4E97-AE5D-1E672824C4CE}"/>
              </a:ext>
            </a:extLst>
          </p:cNvPr>
          <p:cNvSpPr txBox="1"/>
          <p:nvPr/>
        </p:nvSpPr>
        <p:spPr>
          <a:xfrm>
            <a:off x="1510482" y="525647"/>
            <a:ext cx="58403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b="1" dirty="0">
                <a:latin typeface="HP Simplified" panose="020B0604020204020204" pitchFamily="34" charset="0"/>
              </a:rPr>
              <a:t>Defeat on the Heels of Victory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HP Simplified" panose="020B0604020204020204" pitchFamily="34" charset="0"/>
              </a:rPr>
              <a:t>(Joshua 7)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5AF57C-2A6C-45A1-A608-24051EC38C59}"/>
              </a:ext>
            </a:extLst>
          </p:cNvPr>
          <p:cNvSpPr txBox="1"/>
          <p:nvPr/>
        </p:nvSpPr>
        <p:spPr>
          <a:xfrm>
            <a:off x="1622322" y="5414057"/>
            <a:ext cx="58895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latin typeface="HP Simplified" panose="020B0604020204020204" pitchFamily="34" charset="0"/>
              </a:rPr>
              <a:t>Turning Defeat into Victory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HP Simplified" panose="020B0604020204020204" pitchFamily="34" charset="0"/>
              </a:rPr>
              <a:t>(Joshua 8)</a:t>
            </a:r>
          </a:p>
        </p:txBody>
      </p:sp>
    </p:spTree>
    <p:extLst>
      <p:ext uri="{BB962C8B-B14F-4D97-AF65-F5344CB8AC3E}">
        <p14:creationId xmlns:p14="http://schemas.microsoft.com/office/powerpoint/2010/main" val="866462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38E23A-3FA2-4E97-AE5D-1E672824C4CE}"/>
              </a:ext>
            </a:extLst>
          </p:cNvPr>
          <p:cNvSpPr txBox="1"/>
          <p:nvPr/>
        </p:nvSpPr>
        <p:spPr>
          <a:xfrm>
            <a:off x="1510482" y="525647"/>
            <a:ext cx="58403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b="1" dirty="0">
                <a:latin typeface="HP Simplified" panose="020B0604020204020204" pitchFamily="34" charset="0"/>
              </a:rPr>
              <a:t>Defeat on the Heels of Victory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HP Simplified" panose="020B0604020204020204" pitchFamily="34" charset="0"/>
              </a:rPr>
              <a:t>(Joshua 7)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5AF57C-2A6C-45A1-A608-24051EC38C59}"/>
              </a:ext>
            </a:extLst>
          </p:cNvPr>
          <p:cNvSpPr txBox="1"/>
          <p:nvPr/>
        </p:nvSpPr>
        <p:spPr>
          <a:xfrm>
            <a:off x="1622322" y="5414057"/>
            <a:ext cx="58895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HP Simplified" panose="020B0604020204020204" pitchFamily="34" charset="0"/>
              </a:rPr>
              <a:t>Turning Defeat into Victory (Joshua 8)</a:t>
            </a:r>
          </a:p>
        </p:txBody>
      </p:sp>
    </p:spTree>
    <p:extLst>
      <p:ext uri="{BB962C8B-B14F-4D97-AF65-F5344CB8AC3E}">
        <p14:creationId xmlns:p14="http://schemas.microsoft.com/office/powerpoint/2010/main" val="1776742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CE210D-C096-4F4E-940B-F848183058F2}"/>
              </a:ext>
            </a:extLst>
          </p:cNvPr>
          <p:cNvSpPr txBox="1"/>
          <p:nvPr/>
        </p:nvSpPr>
        <p:spPr>
          <a:xfrm>
            <a:off x="1549811" y="368331"/>
            <a:ext cx="58403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Defeat on the Heels of Victory (Joshua 7)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A9D29C-AB97-4636-98A5-294CE7CD027A}"/>
              </a:ext>
            </a:extLst>
          </p:cNvPr>
          <p:cNvSpPr txBox="1"/>
          <p:nvPr/>
        </p:nvSpPr>
        <p:spPr>
          <a:xfrm>
            <a:off x="163461" y="1936955"/>
            <a:ext cx="886255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The Disobedient Soldier </a:t>
            </a:r>
            <a:r>
              <a:rPr lang="en-US" sz="2800" dirty="0"/>
              <a:t>(vv. 1, 20-21)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The sinner: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err="1"/>
              <a:t>Achan</a:t>
            </a:r>
            <a:r>
              <a:rPr lang="en-US" sz="2400" dirty="0"/>
              <a:t> (“trouble”) – known for having troubled Israel (v. 25)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Because of his sin – Israel was defeated &amp; 36 men lost lives (v. 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God held Israel responsible because of sin in the camp (vv. 1, 11)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Learn – never underestimate the damage one person can do outside the will of God</a:t>
            </a:r>
          </a:p>
        </p:txBody>
      </p:sp>
    </p:spTree>
    <p:extLst>
      <p:ext uri="{BB962C8B-B14F-4D97-AF65-F5344CB8AC3E}">
        <p14:creationId xmlns:p14="http://schemas.microsoft.com/office/powerpoint/2010/main" val="1279602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CE210D-C096-4F4E-940B-F848183058F2}"/>
              </a:ext>
            </a:extLst>
          </p:cNvPr>
          <p:cNvSpPr txBox="1"/>
          <p:nvPr/>
        </p:nvSpPr>
        <p:spPr>
          <a:xfrm>
            <a:off x="1549811" y="368331"/>
            <a:ext cx="58403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Defeat on the Heels of Victory (Joshua 7)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A9D29C-AB97-4636-98A5-294CE7CD027A}"/>
              </a:ext>
            </a:extLst>
          </p:cNvPr>
          <p:cNvSpPr txBox="1"/>
          <p:nvPr/>
        </p:nvSpPr>
        <p:spPr>
          <a:xfrm>
            <a:off x="163461" y="1936955"/>
            <a:ext cx="8862551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The Disobedient Soldier </a:t>
            </a:r>
            <a:r>
              <a:rPr lang="en-US" sz="2800" dirty="0"/>
              <a:t>(vv. 1, 20-21)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The sinner: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The sin: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err="1"/>
              <a:t>Achan</a:t>
            </a:r>
            <a:r>
              <a:rPr lang="en-US" sz="2400" dirty="0"/>
              <a:t> heard the orders &amp; knew (6:17-21, 24)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His progression into sin (vv. 20-21)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sz="2400" dirty="0"/>
              <a:t>Looked at the treasures a second time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sz="2400" dirty="0"/>
              <a:t>Reclassified the treasures as “spoils”</a:t>
            </a:r>
          </a:p>
          <a:p>
            <a:pPr marL="2286000" lvl="4" indent="-457200">
              <a:buFont typeface="Arial" panose="020B0604020202020204" pitchFamily="34" charset="0"/>
              <a:buChar char="•"/>
            </a:pPr>
            <a:r>
              <a:rPr lang="en-US" sz="2400" dirty="0"/>
              <a:t>Calling evil – good (Isa. 5:20)</a:t>
            </a:r>
          </a:p>
          <a:p>
            <a:pPr marL="2286000" lvl="4" indent="-457200">
              <a:buFont typeface="Arial" panose="020B0604020202020204" pitchFamily="34" charset="0"/>
              <a:buChar char="•"/>
            </a:pPr>
            <a:r>
              <a:rPr lang="en-US" sz="2400" dirty="0"/>
              <a:t>“Rewriting God’s dictionary”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sz="2400" dirty="0"/>
              <a:t>Coveted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sz="2400" dirty="0"/>
              <a:t>Took them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sz="2400" dirty="0"/>
              <a:t>Thought he could get away with it</a:t>
            </a:r>
          </a:p>
        </p:txBody>
      </p:sp>
    </p:spTree>
    <p:extLst>
      <p:ext uri="{BB962C8B-B14F-4D97-AF65-F5344CB8AC3E}">
        <p14:creationId xmlns:p14="http://schemas.microsoft.com/office/powerpoint/2010/main" val="3654582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CE210D-C096-4F4E-940B-F848183058F2}"/>
              </a:ext>
            </a:extLst>
          </p:cNvPr>
          <p:cNvSpPr txBox="1"/>
          <p:nvPr/>
        </p:nvSpPr>
        <p:spPr>
          <a:xfrm>
            <a:off x="1549811" y="368331"/>
            <a:ext cx="58403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Defeat on the Heels of Victory (Joshua 7)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A9D29C-AB97-4636-98A5-294CE7CD027A}"/>
              </a:ext>
            </a:extLst>
          </p:cNvPr>
          <p:cNvSpPr txBox="1"/>
          <p:nvPr/>
        </p:nvSpPr>
        <p:spPr>
          <a:xfrm>
            <a:off x="163461" y="1936955"/>
            <a:ext cx="88625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The Disobedient Soldier </a:t>
            </a:r>
            <a:r>
              <a:rPr lang="en-US" sz="2800" dirty="0"/>
              <a:t>(vv. 1, 20-21)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The Defeated Army </a:t>
            </a:r>
            <a:r>
              <a:rPr lang="en-US" sz="2800" dirty="0"/>
              <a:t>(vv. 2-5)</a:t>
            </a:r>
          </a:p>
        </p:txBody>
      </p:sp>
    </p:spTree>
    <p:extLst>
      <p:ext uri="{BB962C8B-B14F-4D97-AF65-F5344CB8AC3E}">
        <p14:creationId xmlns:p14="http://schemas.microsoft.com/office/powerpoint/2010/main" val="2544833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D:\Projectr\GIFFiles\Conquest of Canaan.gif">
            <a:extLst>
              <a:ext uri="{FF2B5EF4-FFF2-40B4-BE49-F238E27FC236}">
                <a16:creationId xmlns:a16="http://schemas.microsoft.com/office/drawing/2014/main" id="{8D46E2C3-BC03-46AA-81EA-87009450D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85801"/>
            <a:ext cx="8610600" cy="559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5" name="Rectangle 3">
            <a:extLst>
              <a:ext uri="{FF2B5EF4-FFF2-40B4-BE49-F238E27FC236}">
                <a16:creationId xmlns:a16="http://schemas.microsoft.com/office/drawing/2014/main" id="{A8DBD62B-29D0-4900-85E0-FDBD7F0A762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/>
              <a:t>Conquest of Canaan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27868CC-66F9-42DA-8967-6EC09F8E4FC5}"/>
              </a:ext>
            </a:extLst>
          </p:cNvPr>
          <p:cNvSpPr/>
          <p:nvPr/>
        </p:nvSpPr>
        <p:spPr>
          <a:xfrm>
            <a:off x="4329289" y="4334934"/>
            <a:ext cx="79022" cy="9031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713B28A-1290-4951-A671-E66FE9778825}"/>
              </a:ext>
            </a:extLst>
          </p:cNvPr>
          <p:cNvSpPr/>
          <p:nvPr/>
        </p:nvSpPr>
        <p:spPr>
          <a:xfrm>
            <a:off x="4701822" y="4470401"/>
            <a:ext cx="79022" cy="9031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42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CE210D-C096-4F4E-940B-F848183058F2}"/>
              </a:ext>
            </a:extLst>
          </p:cNvPr>
          <p:cNvSpPr txBox="1"/>
          <p:nvPr/>
        </p:nvSpPr>
        <p:spPr>
          <a:xfrm>
            <a:off x="1549811" y="368331"/>
            <a:ext cx="58403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Defeat on the Heels of Victory (Joshua 7)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A9D29C-AB97-4636-98A5-294CE7CD027A}"/>
              </a:ext>
            </a:extLst>
          </p:cNvPr>
          <p:cNvSpPr txBox="1"/>
          <p:nvPr/>
        </p:nvSpPr>
        <p:spPr>
          <a:xfrm>
            <a:off x="157816" y="1914377"/>
            <a:ext cx="8862551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The Disobedient Soldier </a:t>
            </a:r>
            <a:r>
              <a:rPr lang="en-US" sz="2800" dirty="0"/>
              <a:t>(vv. 1, 20-21)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The Defeated Army </a:t>
            </a:r>
            <a:r>
              <a:rPr lang="en-US" sz="2800" dirty="0"/>
              <a:t>(vv. 2-5)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Joshua prepares (vv. 2-3)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He assumes the Lord is with them &amp; is pleased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Victory at Jericho had given them confidence – which may have cause some presumption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Confidence is in the large army &amp; Ai is small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Defeated (vv. 4-5)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3,000 men fled being chased by few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36 men were killed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Their hearts melted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65E92D6-4BF3-410E-9AAF-6651E1A14E3E}"/>
              </a:ext>
            </a:extLst>
          </p:cNvPr>
          <p:cNvSpPr/>
          <p:nvPr/>
        </p:nvSpPr>
        <p:spPr>
          <a:xfrm>
            <a:off x="73421" y="6192471"/>
            <a:ext cx="9031340" cy="547511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Lesson: presuming confidence in own power &amp; not depending on God</a:t>
            </a:r>
          </a:p>
        </p:txBody>
      </p:sp>
    </p:spTree>
    <p:extLst>
      <p:ext uri="{BB962C8B-B14F-4D97-AF65-F5344CB8AC3E}">
        <p14:creationId xmlns:p14="http://schemas.microsoft.com/office/powerpoint/2010/main" val="340182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CE210D-C096-4F4E-940B-F848183058F2}"/>
              </a:ext>
            </a:extLst>
          </p:cNvPr>
          <p:cNvSpPr txBox="1"/>
          <p:nvPr/>
        </p:nvSpPr>
        <p:spPr>
          <a:xfrm>
            <a:off x="1549811" y="368331"/>
            <a:ext cx="58403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Defeat on the Heels of Victory (Joshua 7)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A9D29C-AB97-4636-98A5-294CE7CD027A}"/>
              </a:ext>
            </a:extLst>
          </p:cNvPr>
          <p:cNvSpPr txBox="1"/>
          <p:nvPr/>
        </p:nvSpPr>
        <p:spPr>
          <a:xfrm>
            <a:off x="157816" y="1914377"/>
            <a:ext cx="886255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The Disobedient Soldier </a:t>
            </a:r>
            <a:r>
              <a:rPr lang="en-US" sz="2800" dirty="0"/>
              <a:t>(vv. 1, 20-21)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The Defeated Army </a:t>
            </a:r>
            <a:r>
              <a:rPr lang="en-US" sz="2800" dirty="0"/>
              <a:t>(vv. 2-5)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 Discouraged Leader </a:t>
            </a:r>
            <a:r>
              <a:rPr lang="en-US" sz="2800" dirty="0"/>
              <a:t>(vv. 6-15)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Remorse (v. 6) – his best plans are dashed to </a:t>
            </a:r>
            <a:r>
              <a:rPr lang="en-US" sz="2400" i="1" dirty="0" err="1"/>
              <a:t>pieices</a:t>
            </a:r>
            <a:endParaRPr lang="en-US" sz="2400" i="1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Reproach (v. 7)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At first he seems to be reproaching God – blaming Him!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Would have been content to stay on other side! (With less than God’s best!)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87576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CE210D-C096-4F4E-940B-F848183058F2}"/>
              </a:ext>
            </a:extLst>
          </p:cNvPr>
          <p:cNvSpPr txBox="1"/>
          <p:nvPr/>
        </p:nvSpPr>
        <p:spPr>
          <a:xfrm>
            <a:off x="1549811" y="368331"/>
            <a:ext cx="58403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Defeat on the Heels of Victory (Joshua 7)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A9D29C-AB97-4636-98A5-294CE7CD027A}"/>
              </a:ext>
            </a:extLst>
          </p:cNvPr>
          <p:cNvSpPr txBox="1"/>
          <p:nvPr/>
        </p:nvSpPr>
        <p:spPr>
          <a:xfrm>
            <a:off x="157816" y="1914377"/>
            <a:ext cx="886255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The Disobedient Soldier </a:t>
            </a:r>
            <a:r>
              <a:rPr lang="en-US" sz="2800" dirty="0"/>
              <a:t>(vv. 1, 20-21)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The Defeated Army </a:t>
            </a:r>
            <a:r>
              <a:rPr lang="en-US" sz="2800" dirty="0"/>
              <a:t>(vv. 2-5)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 Discouraged Leader </a:t>
            </a:r>
            <a:r>
              <a:rPr lang="en-US" sz="2800" dirty="0"/>
              <a:t>(vv. 6-15)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Remorse (v. 6) – his best plans are dashed to </a:t>
            </a:r>
            <a:r>
              <a:rPr lang="en-US" sz="2400" i="1" dirty="0" err="1"/>
              <a:t>pieices</a:t>
            </a:r>
            <a:endParaRPr lang="en-US" sz="2400" i="1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Reproach (v. 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Repentance (vv. 8-9)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Israel’s sin had robbed God’ of his glory!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His concern – not for his own reputation, but God’s!</a:t>
            </a:r>
          </a:p>
        </p:txBody>
      </p:sp>
    </p:spTree>
    <p:extLst>
      <p:ext uri="{BB962C8B-B14F-4D97-AF65-F5344CB8AC3E}">
        <p14:creationId xmlns:p14="http://schemas.microsoft.com/office/powerpoint/2010/main" val="3117587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CE210D-C096-4F4E-940B-F848183058F2}"/>
              </a:ext>
            </a:extLst>
          </p:cNvPr>
          <p:cNvSpPr txBox="1"/>
          <p:nvPr/>
        </p:nvSpPr>
        <p:spPr>
          <a:xfrm>
            <a:off x="1549811" y="368331"/>
            <a:ext cx="58403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Defeat on the Heels of Victory (Joshua 7)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A9D29C-AB97-4636-98A5-294CE7CD027A}"/>
              </a:ext>
            </a:extLst>
          </p:cNvPr>
          <p:cNvSpPr txBox="1"/>
          <p:nvPr/>
        </p:nvSpPr>
        <p:spPr>
          <a:xfrm>
            <a:off x="157816" y="1914377"/>
            <a:ext cx="8862551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The Disobedient Soldier </a:t>
            </a:r>
            <a:r>
              <a:rPr lang="en-US" sz="2800" dirty="0"/>
              <a:t>(vv. 1, 20-21)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The Defeated Army </a:t>
            </a:r>
            <a:r>
              <a:rPr lang="en-US" sz="2800" dirty="0"/>
              <a:t>(vv. 2-5)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 Discouraged Leader </a:t>
            </a:r>
            <a:r>
              <a:rPr lang="en-US" sz="2800" dirty="0"/>
              <a:t>(vv. 6-15)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Remorse (v. 6) – his best plans are dashed to </a:t>
            </a:r>
            <a:r>
              <a:rPr lang="en-US" sz="2400" i="1" dirty="0" err="1"/>
              <a:t>pieices</a:t>
            </a:r>
            <a:endParaRPr lang="en-US" sz="2400" i="1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Reproach (v. 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Repentance (vv. 8-9)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Rebuke (vv. 10-15) 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“Get up” – now is time to act (vv. 10, 13)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Problem is sin in camp (vv. 10-13)</a:t>
            </a:r>
          </a:p>
          <a:p>
            <a:pPr marL="1885950" lvl="3" indent="-514350">
              <a:buFont typeface="Arial" panose="020B0604020202020204" pitchFamily="34" charset="0"/>
              <a:buChar char="•"/>
            </a:pPr>
            <a:r>
              <a:rPr lang="en-US" sz="2400" dirty="0"/>
              <a:t>Everything up to this point is of no avail if they can’t go forward!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Sinner must be identified in the morning (vv. 14-15)</a:t>
            </a:r>
          </a:p>
        </p:txBody>
      </p:sp>
    </p:spTree>
    <p:extLst>
      <p:ext uri="{BB962C8B-B14F-4D97-AF65-F5344CB8AC3E}">
        <p14:creationId xmlns:p14="http://schemas.microsoft.com/office/powerpoint/2010/main" val="4071480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CE210D-C096-4F4E-940B-F848183058F2}"/>
              </a:ext>
            </a:extLst>
          </p:cNvPr>
          <p:cNvSpPr txBox="1"/>
          <p:nvPr/>
        </p:nvSpPr>
        <p:spPr>
          <a:xfrm>
            <a:off x="1549811" y="368331"/>
            <a:ext cx="58403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Defeat on the Heels of Victory (Joshua 7)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A9D29C-AB97-4636-98A5-294CE7CD027A}"/>
              </a:ext>
            </a:extLst>
          </p:cNvPr>
          <p:cNvSpPr txBox="1"/>
          <p:nvPr/>
        </p:nvSpPr>
        <p:spPr>
          <a:xfrm>
            <a:off x="157816" y="1914377"/>
            <a:ext cx="8862551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The Disobedient Soldier </a:t>
            </a:r>
            <a:r>
              <a:rPr lang="en-US" sz="2800" dirty="0"/>
              <a:t>(vv. 1, 20-21)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The Defeated Army </a:t>
            </a:r>
            <a:r>
              <a:rPr lang="en-US" sz="2800" dirty="0"/>
              <a:t>(vv. 2-5)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 Discouraged Leader </a:t>
            </a:r>
            <a:r>
              <a:rPr lang="en-US" sz="2800" dirty="0"/>
              <a:t>(vv. 6-15)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 Discovered Sinner </a:t>
            </a:r>
            <a:r>
              <a:rPr lang="en-US" sz="2800" dirty="0"/>
              <a:t>(vv. 16-26)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The investigation (vv. 16-18)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200" dirty="0"/>
              <a:t>Nobody hides from God (Jer. 23:24)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The confession (vv. 19-23)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The judgment (vv. 24-26)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200" dirty="0" err="1"/>
              <a:t>Achan’s</a:t>
            </a:r>
            <a:r>
              <a:rPr lang="en-US" sz="2200" dirty="0"/>
              <a:t> family must have assisted or covered for him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200" dirty="0"/>
              <a:t>The value of the stolen goods – was not worth it!</a:t>
            </a:r>
          </a:p>
        </p:txBody>
      </p:sp>
    </p:spTree>
    <p:extLst>
      <p:ext uri="{BB962C8B-B14F-4D97-AF65-F5344CB8AC3E}">
        <p14:creationId xmlns:p14="http://schemas.microsoft.com/office/powerpoint/2010/main" val="4029990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CE210D-C096-4F4E-940B-F848183058F2}"/>
              </a:ext>
            </a:extLst>
          </p:cNvPr>
          <p:cNvSpPr txBox="1"/>
          <p:nvPr/>
        </p:nvSpPr>
        <p:spPr>
          <a:xfrm>
            <a:off x="1549811" y="368331"/>
            <a:ext cx="58403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Defeat on the Heels of Victory (Joshua 7)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A9D29C-AB97-4636-98A5-294CE7CD027A}"/>
              </a:ext>
            </a:extLst>
          </p:cNvPr>
          <p:cNvSpPr txBox="1"/>
          <p:nvPr/>
        </p:nvSpPr>
        <p:spPr>
          <a:xfrm>
            <a:off x="157816" y="1914377"/>
            <a:ext cx="886255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The Disobedient Soldier </a:t>
            </a:r>
            <a:r>
              <a:rPr lang="en-US" sz="2800" dirty="0"/>
              <a:t>(vv. 1, 20-21)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The Defeated Army </a:t>
            </a:r>
            <a:r>
              <a:rPr lang="en-US" sz="2800" dirty="0"/>
              <a:t>(vv. 2-5)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 Discouraged Leader </a:t>
            </a:r>
            <a:r>
              <a:rPr lang="en-US" sz="2800" dirty="0"/>
              <a:t>(vv. 6-15)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 Discovered Sinner </a:t>
            </a:r>
            <a:r>
              <a:rPr lang="en-US" sz="2800" dirty="0"/>
              <a:t>(vv. 16-26)</a:t>
            </a:r>
            <a:endParaRPr lang="en-US" sz="22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B544012-EFD1-4B16-BF2F-DABCAEF94832}"/>
              </a:ext>
            </a:extLst>
          </p:cNvPr>
          <p:cNvSpPr/>
          <p:nvPr/>
        </p:nvSpPr>
        <p:spPr>
          <a:xfrm>
            <a:off x="671689" y="4419600"/>
            <a:ext cx="7857067" cy="2048933"/>
          </a:xfrm>
          <a:prstGeom prst="roundRect">
            <a:avLst>
              <a:gd name="adj" fmla="val 18595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>
                <a:solidFill>
                  <a:schemeClr val="bg1"/>
                </a:solidFill>
              </a:rPr>
              <a:t>Defeated</a:t>
            </a:r>
          </a:p>
          <a:p>
            <a:pPr algn="ctr"/>
            <a:endParaRPr lang="en-US" sz="900" b="1" u="sng" dirty="0">
              <a:solidFill>
                <a:schemeClr val="bg1"/>
              </a:solidFill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Because did not obey!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Because did not take the word of God seriously!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Can go down in defeat – even on the heels of victory! </a:t>
            </a:r>
          </a:p>
        </p:txBody>
      </p:sp>
    </p:spTree>
    <p:extLst>
      <p:ext uri="{BB962C8B-B14F-4D97-AF65-F5344CB8AC3E}">
        <p14:creationId xmlns:p14="http://schemas.microsoft.com/office/powerpoint/2010/main" val="876408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38E23A-3FA2-4E97-AE5D-1E672824C4CE}"/>
              </a:ext>
            </a:extLst>
          </p:cNvPr>
          <p:cNvSpPr txBox="1"/>
          <p:nvPr/>
        </p:nvSpPr>
        <p:spPr>
          <a:xfrm>
            <a:off x="1510482" y="525647"/>
            <a:ext cx="58403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HP Simplified" panose="020B0604020204020204" pitchFamily="34" charset="0"/>
              </a:rPr>
              <a:t>Defeat on the Heels of Victory (Joshua 7)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5AF57C-2A6C-45A1-A608-24051EC38C59}"/>
              </a:ext>
            </a:extLst>
          </p:cNvPr>
          <p:cNvSpPr txBox="1"/>
          <p:nvPr/>
        </p:nvSpPr>
        <p:spPr>
          <a:xfrm>
            <a:off x="1622322" y="5414057"/>
            <a:ext cx="58895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latin typeface="HP Simplified" panose="020B0604020204020204" pitchFamily="34" charset="0"/>
              </a:rPr>
              <a:t>Turning Defeat into Victory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HP Simplified" panose="020B0604020204020204" pitchFamily="34" charset="0"/>
              </a:rPr>
              <a:t>(Joshua 8)</a:t>
            </a:r>
          </a:p>
        </p:txBody>
      </p:sp>
    </p:spTree>
    <p:extLst>
      <p:ext uri="{BB962C8B-B14F-4D97-AF65-F5344CB8AC3E}">
        <p14:creationId xmlns:p14="http://schemas.microsoft.com/office/powerpoint/2010/main" val="3985463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599" y="643468"/>
            <a:ext cx="8178800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Image result for A mistake is an opportunity to begin again - Henry Ford">
            <a:extLst>
              <a:ext uri="{FF2B5EF4-FFF2-40B4-BE49-F238E27FC236}">
                <a16:creationId xmlns:a16="http://schemas.microsoft.com/office/drawing/2014/main" id="{8EDBCC50-0CAA-4F46-BFF3-3B0CE08A5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57" y="1672056"/>
            <a:ext cx="7463281" cy="3507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1447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78D543-7156-4D18-BF63-63416F7D0C04}"/>
              </a:ext>
            </a:extLst>
          </p:cNvPr>
          <p:cNvSpPr txBox="1"/>
          <p:nvPr/>
        </p:nvSpPr>
        <p:spPr>
          <a:xfrm>
            <a:off x="1514168" y="409438"/>
            <a:ext cx="58895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Turning Defeat into Victory (Joshua 8)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3319D4-15AE-4F1B-9109-6DBE0A344D8B}"/>
              </a:ext>
            </a:extLst>
          </p:cNvPr>
          <p:cNvSpPr txBox="1"/>
          <p:nvPr/>
        </p:nvSpPr>
        <p:spPr>
          <a:xfrm>
            <a:off x="163461" y="1936955"/>
            <a:ext cx="8862551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 New Beginning</a:t>
            </a:r>
            <a:r>
              <a:rPr lang="en-US" sz="2800" dirty="0"/>
              <a:t> (vv. 1-2)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 word of encouragement (v. 1a)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Discouragement over the past &amp; fear of future often come with failure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Answer to discouragement is to listen to God!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There is no reason to fear!</a:t>
            </a:r>
          </a:p>
        </p:txBody>
      </p:sp>
    </p:spTree>
    <p:extLst>
      <p:ext uri="{BB962C8B-B14F-4D97-AF65-F5344CB8AC3E}">
        <p14:creationId xmlns:p14="http://schemas.microsoft.com/office/powerpoint/2010/main" val="3217204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78D543-7156-4D18-BF63-63416F7D0C04}"/>
              </a:ext>
            </a:extLst>
          </p:cNvPr>
          <p:cNvSpPr txBox="1"/>
          <p:nvPr/>
        </p:nvSpPr>
        <p:spPr>
          <a:xfrm>
            <a:off x="1514168" y="409438"/>
            <a:ext cx="58895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Turning Defeat into Victory (Joshua 8)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3319D4-15AE-4F1B-9109-6DBE0A344D8B}"/>
              </a:ext>
            </a:extLst>
          </p:cNvPr>
          <p:cNvSpPr txBox="1"/>
          <p:nvPr/>
        </p:nvSpPr>
        <p:spPr>
          <a:xfrm>
            <a:off x="163461" y="1936955"/>
            <a:ext cx="8862551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 New Beginning</a:t>
            </a:r>
            <a:r>
              <a:rPr lang="en-US" sz="2800" dirty="0"/>
              <a:t> (vv. 1-2)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 word of encouragement (v. 1a)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 word of instruction (vv. 1b-2)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This time the spoils are yours (v. 2a)</a:t>
            </a:r>
          </a:p>
          <a:p>
            <a:pPr marL="1885950" lvl="3" indent="-514350">
              <a:buFont typeface="Arial" panose="020B0604020202020204" pitchFamily="34" charset="0"/>
              <a:buChar char="•"/>
            </a:pPr>
            <a:r>
              <a:rPr lang="en-US" sz="2400" dirty="0"/>
              <a:t>Had </a:t>
            </a:r>
            <a:r>
              <a:rPr lang="en-US" sz="2400" dirty="0" err="1"/>
              <a:t>Achan</a:t>
            </a:r>
            <a:r>
              <a:rPr lang="en-US" sz="2400" dirty="0"/>
              <a:t> waited a few days – could have pick all the spoils he wanted (only God’s ways)</a:t>
            </a:r>
          </a:p>
          <a:p>
            <a:pPr marL="1885950" lvl="3" indent="-514350">
              <a:buFont typeface="Arial" panose="020B0604020202020204" pitchFamily="34" charset="0"/>
              <a:buChar char="•"/>
            </a:pPr>
            <a:r>
              <a:rPr lang="en-US" sz="2400" dirty="0"/>
              <a:t>“God always gives His best to those who leave the choice with Him.”</a:t>
            </a:r>
          </a:p>
          <a:p>
            <a:pPr marL="1885950" lvl="3" indent="-514350">
              <a:buFont typeface="Arial" panose="020B0604020202020204" pitchFamily="34" charset="0"/>
              <a:buChar char="•"/>
            </a:pPr>
            <a:r>
              <a:rPr lang="en-US" sz="2400" dirty="0"/>
              <a:t>Don’t run ahead of God!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Lay an ambush (v. 2b)</a:t>
            </a:r>
          </a:p>
        </p:txBody>
      </p:sp>
    </p:spTree>
    <p:extLst>
      <p:ext uri="{BB962C8B-B14F-4D97-AF65-F5344CB8AC3E}">
        <p14:creationId xmlns:p14="http://schemas.microsoft.com/office/powerpoint/2010/main" val="3891684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78D543-7156-4D18-BF63-63416F7D0C04}"/>
              </a:ext>
            </a:extLst>
          </p:cNvPr>
          <p:cNvSpPr txBox="1"/>
          <p:nvPr/>
        </p:nvSpPr>
        <p:spPr>
          <a:xfrm>
            <a:off x="1514168" y="409438"/>
            <a:ext cx="58895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Turning Defeat into Victory (Joshua 8)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3319D4-15AE-4F1B-9109-6DBE0A344D8B}"/>
              </a:ext>
            </a:extLst>
          </p:cNvPr>
          <p:cNvSpPr txBox="1"/>
          <p:nvPr/>
        </p:nvSpPr>
        <p:spPr>
          <a:xfrm>
            <a:off x="163461" y="1936955"/>
            <a:ext cx="8862551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 New Beginning</a:t>
            </a:r>
            <a:r>
              <a:rPr lang="en-US" sz="2800" dirty="0"/>
              <a:t> (vv. 1-2)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 word of encouragement (v. 1a)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 word of instruction (vv. 1b-2)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 word of promise (v. 1c-2a)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I have given Ai to you (v. 1b)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Same promise as given about Jericho (6:2)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In both cases – promise of God was conditional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23A67C4-856B-419E-AAAF-838010148858}"/>
              </a:ext>
            </a:extLst>
          </p:cNvPr>
          <p:cNvSpPr/>
          <p:nvPr/>
        </p:nvSpPr>
        <p:spPr>
          <a:xfrm>
            <a:off x="773289" y="4967110"/>
            <a:ext cx="7597422" cy="1574801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No matter how bad we fail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we can always get up and begin again.</a:t>
            </a:r>
          </a:p>
          <a:p>
            <a:pPr algn="ctr"/>
            <a:endParaRPr lang="en-US" sz="800" dirty="0">
              <a:solidFill>
                <a:schemeClr val="bg1"/>
              </a:solidFill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God is a God of New Beginnings!</a:t>
            </a:r>
          </a:p>
        </p:txBody>
      </p:sp>
    </p:spTree>
    <p:extLst>
      <p:ext uri="{BB962C8B-B14F-4D97-AF65-F5344CB8AC3E}">
        <p14:creationId xmlns:p14="http://schemas.microsoft.com/office/powerpoint/2010/main" val="2280667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78D543-7156-4D18-BF63-63416F7D0C04}"/>
              </a:ext>
            </a:extLst>
          </p:cNvPr>
          <p:cNvSpPr txBox="1"/>
          <p:nvPr/>
        </p:nvSpPr>
        <p:spPr>
          <a:xfrm>
            <a:off x="1514168" y="409438"/>
            <a:ext cx="58895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Turning Defeat into Victory (Joshua 8)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3319D4-15AE-4F1B-9109-6DBE0A344D8B}"/>
              </a:ext>
            </a:extLst>
          </p:cNvPr>
          <p:cNvSpPr txBox="1"/>
          <p:nvPr/>
        </p:nvSpPr>
        <p:spPr>
          <a:xfrm>
            <a:off x="163461" y="1936955"/>
            <a:ext cx="886255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 New Beginning</a:t>
            </a:r>
            <a:r>
              <a:rPr lang="en-US" sz="2800" dirty="0"/>
              <a:t> (vv. 1-2)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 New Strategy</a:t>
            </a:r>
            <a:r>
              <a:rPr lang="en-US" sz="2800" dirty="0"/>
              <a:t> (vv. 3-13)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 new beginning requires a new strategy – the old strategy led to defeat!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Even different than at Jericho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This strategy seems to be based on Israel’s defeat (using that to cause Ai to be overconfident…)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Victory requires planning – that takes God’s instructions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59968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78D543-7156-4D18-BF63-63416F7D0C04}"/>
              </a:ext>
            </a:extLst>
          </p:cNvPr>
          <p:cNvSpPr txBox="1"/>
          <p:nvPr/>
        </p:nvSpPr>
        <p:spPr>
          <a:xfrm>
            <a:off x="1514168" y="409438"/>
            <a:ext cx="58895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Turning Defeat into Victory (Joshua 8)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3319D4-15AE-4F1B-9109-6DBE0A344D8B}"/>
              </a:ext>
            </a:extLst>
          </p:cNvPr>
          <p:cNvSpPr txBox="1"/>
          <p:nvPr/>
        </p:nvSpPr>
        <p:spPr>
          <a:xfrm>
            <a:off x="163461" y="1936955"/>
            <a:ext cx="8862551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 New Beginning</a:t>
            </a:r>
            <a:r>
              <a:rPr lang="en-US" sz="2800" dirty="0"/>
              <a:t> (vv. 1-2)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 New Strategy</a:t>
            </a:r>
            <a:r>
              <a:rPr lang="en-US" sz="2800" dirty="0"/>
              <a:t> (vv. 3-13)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 New Victory</a:t>
            </a:r>
            <a:r>
              <a:rPr lang="en-US" sz="2800" dirty="0"/>
              <a:t> (vv. 14-29)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Ai emptied (vv. 14-17)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200" dirty="0"/>
              <a:t>The men of Ai were confident of victory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200" dirty="0"/>
              <a:t>“They are most in danger who are least aware of it” (M. Henry)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Ai captured (vv. 18-20)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Ai’s army &amp; people destroyed (vv.21-29)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Ai’s king slain (vv. 23, 29)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Ai’s spoils claimed (v. 27)</a:t>
            </a:r>
            <a:endParaRPr lang="en-US" sz="24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65D659F-DF82-48A0-BFB1-0CF625FDDCE8}"/>
              </a:ext>
            </a:extLst>
          </p:cNvPr>
          <p:cNvSpPr/>
          <p:nvPr/>
        </p:nvSpPr>
        <p:spPr>
          <a:xfrm>
            <a:off x="714180" y="5845717"/>
            <a:ext cx="7761111" cy="846667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The Disgrace &amp; Defeat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Now Seems to be Erased!</a:t>
            </a:r>
          </a:p>
        </p:txBody>
      </p:sp>
    </p:spTree>
    <p:extLst>
      <p:ext uri="{BB962C8B-B14F-4D97-AF65-F5344CB8AC3E}">
        <p14:creationId xmlns:p14="http://schemas.microsoft.com/office/powerpoint/2010/main" val="3257537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78D543-7156-4D18-BF63-63416F7D0C04}"/>
              </a:ext>
            </a:extLst>
          </p:cNvPr>
          <p:cNvSpPr txBox="1"/>
          <p:nvPr/>
        </p:nvSpPr>
        <p:spPr>
          <a:xfrm>
            <a:off x="1514168" y="409438"/>
            <a:ext cx="58895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Turning Defeat into Victory (Joshua 8)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3319D4-15AE-4F1B-9109-6DBE0A344D8B}"/>
              </a:ext>
            </a:extLst>
          </p:cNvPr>
          <p:cNvSpPr txBox="1"/>
          <p:nvPr/>
        </p:nvSpPr>
        <p:spPr>
          <a:xfrm>
            <a:off x="163461" y="1936955"/>
            <a:ext cx="886255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 New Beginning</a:t>
            </a:r>
            <a:r>
              <a:rPr lang="en-US" sz="2800" dirty="0"/>
              <a:t> (vv. 1-2)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 New Strategy</a:t>
            </a:r>
            <a:r>
              <a:rPr lang="en-US" sz="2800" dirty="0"/>
              <a:t> (vv. 3-13)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 New Victory</a:t>
            </a:r>
            <a:r>
              <a:rPr lang="en-US" sz="2800" dirty="0"/>
              <a:t> (vv. 14-29)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 New Commitment</a:t>
            </a:r>
            <a:r>
              <a:rPr lang="en-US" sz="2800" dirty="0"/>
              <a:t> (vv. 30-35)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Commitment to honor and worship (vv. 30-31)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Commitment to follow the word (vv. 32-35)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Wrote the law on stones (vv. 32-33)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Read from the law (vv. 34-35)</a:t>
            </a:r>
          </a:p>
        </p:txBody>
      </p:sp>
    </p:spTree>
    <p:extLst>
      <p:ext uri="{BB962C8B-B14F-4D97-AF65-F5344CB8AC3E}">
        <p14:creationId xmlns:p14="http://schemas.microsoft.com/office/powerpoint/2010/main" val="310013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78D543-7156-4D18-BF63-63416F7D0C04}"/>
              </a:ext>
            </a:extLst>
          </p:cNvPr>
          <p:cNvSpPr txBox="1"/>
          <p:nvPr/>
        </p:nvSpPr>
        <p:spPr>
          <a:xfrm>
            <a:off x="1514168" y="409438"/>
            <a:ext cx="58895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Turning Defeat into Victory (Joshua 8)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3319D4-15AE-4F1B-9109-6DBE0A344D8B}"/>
              </a:ext>
            </a:extLst>
          </p:cNvPr>
          <p:cNvSpPr txBox="1"/>
          <p:nvPr/>
        </p:nvSpPr>
        <p:spPr>
          <a:xfrm>
            <a:off x="163461" y="1936955"/>
            <a:ext cx="886255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 New Beginning</a:t>
            </a:r>
            <a:r>
              <a:rPr lang="en-US" sz="2800" dirty="0"/>
              <a:t> (vv. 1-2)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 New Strategy</a:t>
            </a:r>
            <a:r>
              <a:rPr lang="en-US" sz="2800" dirty="0"/>
              <a:t> (vv. 3-13)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 New Victory</a:t>
            </a:r>
            <a:r>
              <a:rPr lang="en-US" sz="2800" dirty="0"/>
              <a:t> (vv. 14-29)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 New Commitment</a:t>
            </a:r>
            <a:r>
              <a:rPr lang="en-US" sz="2800" dirty="0"/>
              <a:t> (vv. 30-35)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8E09B18-8F72-4ED3-9997-0200755B6D7D}"/>
              </a:ext>
            </a:extLst>
          </p:cNvPr>
          <p:cNvSpPr/>
          <p:nvPr/>
        </p:nvSpPr>
        <p:spPr>
          <a:xfrm>
            <a:off x="671689" y="4419600"/>
            <a:ext cx="7857067" cy="2048933"/>
          </a:xfrm>
          <a:prstGeom prst="roundRect">
            <a:avLst>
              <a:gd name="adj" fmla="val 18595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>
                <a:solidFill>
                  <a:schemeClr val="bg1"/>
                </a:solidFill>
              </a:rPr>
              <a:t>Victorious</a:t>
            </a:r>
          </a:p>
          <a:p>
            <a:pPr algn="ctr"/>
            <a:endParaRPr lang="en-US" sz="900" b="1" u="sng" dirty="0">
              <a:solidFill>
                <a:schemeClr val="bg1"/>
              </a:solidFill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Because obeyed!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Because took word of God seriously!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Can turn defeat into victory! </a:t>
            </a:r>
          </a:p>
        </p:txBody>
      </p:sp>
    </p:spTree>
    <p:extLst>
      <p:ext uri="{BB962C8B-B14F-4D97-AF65-F5344CB8AC3E}">
        <p14:creationId xmlns:p14="http://schemas.microsoft.com/office/powerpoint/2010/main" val="610107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38E23A-3FA2-4E97-AE5D-1E672824C4CE}"/>
              </a:ext>
            </a:extLst>
          </p:cNvPr>
          <p:cNvSpPr txBox="1"/>
          <p:nvPr/>
        </p:nvSpPr>
        <p:spPr>
          <a:xfrm>
            <a:off x="1510482" y="525647"/>
            <a:ext cx="58403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b="1" dirty="0">
                <a:latin typeface="HP Simplified" panose="020B0604020204020204" pitchFamily="34" charset="0"/>
              </a:rPr>
              <a:t>Defeat on the Heels of Victory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HP Simplified" panose="020B0604020204020204" pitchFamily="34" charset="0"/>
              </a:rPr>
              <a:t>(Joshua 7)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5AF57C-2A6C-45A1-A608-24051EC38C59}"/>
              </a:ext>
            </a:extLst>
          </p:cNvPr>
          <p:cNvSpPr txBox="1"/>
          <p:nvPr/>
        </p:nvSpPr>
        <p:spPr>
          <a:xfrm>
            <a:off x="1622322" y="5414057"/>
            <a:ext cx="58895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latin typeface="HP Simplified" panose="020B0604020204020204" pitchFamily="34" charset="0"/>
              </a:rPr>
              <a:t>Turning Defeat into Victory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HP Simplified" panose="020B0604020204020204" pitchFamily="34" charset="0"/>
              </a:rPr>
              <a:t>(Joshua 8)</a:t>
            </a:r>
          </a:p>
        </p:txBody>
      </p:sp>
    </p:spTree>
    <p:extLst>
      <p:ext uri="{BB962C8B-B14F-4D97-AF65-F5344CB8AC3E}">
        <p14:creationId xmlns:p14="http://schemas.microsoft.com/office/powerpoint/2010/main" val="647090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raj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933</TotalTime>
  <Words>1454</Words>
  <Application>Microsoft Office PowerPoint</Application>
  <PresentationFormat>On-screen Show (4:3)</PresentationFormat>
  <Paragraphs>177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23</vt:i4>
      </vt:variant>
    </vt:vector>
  </HeadingPairs>
  <TitlesOfParts>
    <vt:vector size="35" baseType="lpstr">
      <vt:lpstr>Wingdings</vt:lpstr>
      <vt:lpstr>Times New Roman</vt:lpstr>
      <vt:lpstr>Trajan</vt:lpstr>
      <vt:lpstr>Courier New</vt:lpstr>
      <vt:lpstr>Calibri</vt:lpstr>
      <vt:lpstr>HP Simplified</vt:lpstr>
      <vt:lpstr>Calibri Light</vt:lpstr>
      <vt:lpstr>Arial</vt:lpstr>
      <vt:lpstr>Office Theme</vt:lpstr>
      <vt:lpstr>1_Office Theme</vt:lpstr>
      <vt:lpstr>2_Office Theme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Conquest of Canaan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27</cp:revision>
  <dcterms:created xsi:type="dcterms:W3CDTF">2017-08-19T12:39:22Z</dcterms:created>
  <dcterms:modified xsi:type="dcterms:W3CDTF">2017-08-20T04:13:07Z</dcterms:modified>
</cp:coreProperties>
</file>