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89" r:id="rId4"/>
    <p:sldId id="260" r:id="rId5"/>
    <p:sldId id="272" r:id="rId6"/>
    <p:sldId id="257" r:id="rId7"/>
    <p:sldId id="263" r:id="rId8"/>
    <p:sldId id="261" r:id="rId9"/>
    <p:sldId id="273" r:id="rId10"/>
    <p:sldId id="276" r:id="rId11"/>
    <p:sldId id="274" r:id="rId12"/>
    <p:sldId id="275" r:id="rId13"/>
    <p:sldId id="264" r:id="rId14"/>
    <p:sldId id="269" r:id="rId15"/>
    <p:sldId id="277" r:id="rId16"/>
    <p:sldId id="278" r:id="rId17"/>
    <p:sldId id="279" r:id="rId18"/>
    <p:sldId id="280" r:id="rId19"/>
    <p:sldId id="265" r:id="rId20"/>
    <p:sldId id="270" r:id="rId21"/>
    <p:sldId id="281" r:id="rId22"/>
    <p:sldId id="282" r:id="rId23"/>
    <p:sldId id="283" r:id="rId24"/>
    <p:sldId id="284" r:id="rId25"/>
    <p:sldId id="266" r:id="rId26"/>
    <p:sldId id="271" r:id="rId27"/>
    <p:sldId id="285" r:id="rId28"/>
    <p:sldId id="286" r:id="rId29"/>
    <p:sldId id="287" r:id="rId30"/>
    <p:sldId id="267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60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40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33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47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87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54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019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3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03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21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49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050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48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369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93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4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02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1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57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17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206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9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72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74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18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836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00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29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94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72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99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37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21B61-4377-47AF-B760-CA5BC34D87D3}" type="datetimeFigureOut">
              <a:rPr lang="en-US" smtClean="0"/>
              <a:t>8/6/2017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3F8D-97A6-4876-9F1A-9F29DFE1E2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72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82E165-5998-4A0E-B3A4-924871C83397}"/>
              </a:ext>
            </a:extLst>
          </p:cNvPr>
          <p:cNvSpPr/>
          <p:nvPr userDrawn="1"/>
        </p:nvSpPr>
        <p:spPr>
          <a:xfrm>
            <a:off x="314633" y="108155"/>
            <a:ext cx="1651820" cy="6489290"/>
          </a:xfrm>
          <a:prstGeom prst="roundRect">
            <a:avLst>
              <a:gd name="adj" fmla="val 9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3FF940-903F-4FE1-A301-27EFFEA64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514229" y="4896464"/>
            <a:ext cx="1252628" cy="1553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010E0A-7160-4E1D-942B-F194BE838005}"/>
              </a:ext>
            </a:extLst>
          </p:cNvPr>
          <p:cNvSpPr/>
          <p:nvPr userDrawn="1"/>
        </p:nvSpPr>
        <p:spPr>
          <a:xfrm>
            <a:off x="2166048" y="108155"/>
            <a:ext cx="6741977" cy="6489290"/>
          </a:xfrm>
          <a:prstGeom prst="roundRect">
            <a:avLst>
              <a:gd name="adj" fmla="val 43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6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82E165-5998-4A0E-B3A4-924871C83397}"/>
              </a:ext>
            </a:extLst>
          </p:cNvPr>
          <p:cNvSpPr/>
          <p:nvPr userDrawn="1"/>
        </p:nvSpPr>
        <p:spPr>
          <a:xfrm>
            <a:off x="314633" y="255640"/>
            <a:ext cx="8593392" cy="1366684"/>
          </a:xfrm>
          <a:prstGeom prst="roundRect">
            <a:avLst>
              <a:gd name="adj" fmla="val 9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3FF940-903F-4FE1-A301-27EFFEA64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474901" y="329294"/>
            <a:ext cx="983225" cy="1219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010E0A-7160-4E1D-942B-F194BE838005}"/>
              </a:ext>
            </a:extLst>
          </p:cNvPr>
          <p:cNvSpPr/>
          <p:nvPr userDrawn="1"/>
        </p:nvSpPr>
        <p:spPr>
          <a:xfrm>
            <a:off x="314633" y="1799303"/>
            <a:ext cx="8593392" cy="4876799"/>
          </a:xfrm>
          <a:prstGeom prst="roundRect">
            <a:avLst>
              <a:gd name="adj" fmla="val 43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0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667943" y="-1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6049" y="273207"/>
            <a:ext cx="3969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Came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Save The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B75378-AFEA-4994-8117-9E63D1243B87}"/>
              </a:ext>
            </a:extLst>
          </p:cNvPr>
          <p:cNvSpPr txBox="1"/>
          <p:nvPr/>
        </p:nvSpPr>
        <p:spPr>
          <a:xfrm>
            <a:off x="446049" y="3027579"/>
            <a:ext cx="3969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19:10)</a:t>
            </a:r>
          </a:p>
          <a:p>
            <a:r>
              <a:rPr lang="en-US" sz="4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Tim. 1:15)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3167C8-2BC0-470C-93E8-7A4E76FBDB82}"/>
              </a:ext>
            </a:extLst>
          </p:cNvPr>
          <p:cNvSpPr txBox="1"/>
          <p:nvPr/>
        </p:nvSpPr>
        <p:spPr>
          <a:xfrm>
            <a:off x="800100" y="4780496"/>
            <a:ext cx="7543800" cy="138499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Do We Have a Passion for the Lost</a:t>
            </a:r>
          </a:p>
          <a:p>
            <a:pPr algn="ctr"/>
            <a:r>
              <a:rPr lang="en-US" sz="2800" dirty="0"/>
              <a:t>Or</a:t>
            </a:r>
          </a:p>
          <a:p>
            <a:pPr algn="ctr"/>
            <a:r>
              <a:rPr lang="en-US" sz="2800" dirty="0"/>
              <a:t>Do We Have a Loss of Passion?</a:t>
            </a:r>
          </a:p>
        </p:txBody>
      </p:sp>
    </p:spTree>
    <p:extLst>
      <p:ext uri="{BB962C8B-B14F-4D97-AF65-F5344CB8AC3E}">
        <p14:creationId xmlns:p14="http://schemas.microsoft.com/office/powerpoint/2010/main" val="32850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667943" y="-1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317809" y="2241396"/>
            <a:ext cx="52912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</p:spTree>
    <p:extLst>
      <p:ext uri="{BB962C8B-B14F-4D97-AF65-F5344CB8AC3E}">
        <p14:creationId xmlns:p14="http://schemas.microsoft.com/office/powerpoint/2010/main" val="2251343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>
            <a:extLst>
              <a:ext uri="{FF2B5EF4-FFF2-40B4-BE49-F238E27FC236}">
                <a16:creationId xmlns:a16="http://schemas.microsoft.com/office/drawing/2014/main" id="{3BDA1F47-BD11-4DE2-ABBA-02896EBDC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66800" indent="-609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609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609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438400" indent="-609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95600" indent="-609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52800" indent="-609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10000" indent="-609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67200" indent="-609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marR="0" lvl="0" indent="-60960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</a:rPr>
              <a:t>God Expects Us To Seek The Lost</a:t>
            </a:r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1723639C-9160-472C-904A-063E86233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759" y="1038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Great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Commission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Mk 16:15</a:t>
            </a:r>
            <a:endParaRPr lang="en-US" alt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F8C107B9-A99F-49E2-A749-B490F909B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959" y="1038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The Taught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Should Teach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2 Tim. 2:2</a:t>
            </a:r>
            <a:endParaRPr lang="en-US" alt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1CECBC2B-D925-44F3-A7EC-E39CA87A5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159" y="1038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Disciples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Preached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Acts 8:4</a:t>
            </a:r>
            <a:endParaRPr lang="en-US" alt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AutoShape 6">
            <a:extLst>
              <a:ext uri="{FF2B5EF4-FFF2-40B4-BE49-F238E27FC236}">
                <a16:creationId xmlns:a16="http://schemas.microsoft.com/office/drawing/2014/main" id="{5A7A1170-067B-4448-95D9-2D94C1916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759" y="2943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Should Grow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To Teach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Heb. 5:12</a:t>
            </a:r>
            <a:endParaRPr lang="en-US" alt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CB3C4CED-395C-4BDB-B53C-F6EBD5399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959" y="2943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Ready to tell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why - believe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1 Pet. 3:15</a:t>
            </a:r>
          </a:p>
        </p:txBody>
      </p:sp>
      <p:sp>
        <p:nvSpPr>
          <p:cNvPr id="17" name="AutoShape 8">
            <a:extLst>
              <a:ext uri="{FF2B5EF4-FFF2-40B4-BE49-F238E27FC236}">
                <a16:creationId xmlns:a16="http://schemas.microsoft.com/office/drawing/2014/main" id="{4387F7B7-2CBB-46DA-B707-1E284646F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159" y="2943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Fishers of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men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Mark 1:17</a:t>
            </a:r>
          </a:p>
        </p:txBody>
      </p:sp>
      <p:sp>
        <p:nvSpPr>
          <p:cNvPr id="18" name="AutoShape 9">
            <a:extLst>
              <a:ext uri="{FF2B5EF4-FFF2-40B4-BE49-F238E27FC236}">
                <a16:creationId xmlns:a16="http://schemas.microsoft.com/office/drawing/2014/main" id="{8FA7DE7D-5729-40B1-9C3A-316CEC64E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559" y="4848931"/>
            <a:ext cx="2209800" cy="1752600"/>
          </a:xfrm>
          <a:prstGeom prst="cube">
            <a:avLst>
              <a:gd name="adj" fmla="val 10870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This is the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latin typeface="+mj-lt"/>
              </a:rPr>
              <a:t>work of Lord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1 Cor. 15:58</a:t>
            </a:r>
            <a:endParaRPr lang="en-US" altLang="en-US" sz="28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7F5549E-5437-4B66-8F67-6BAF29D13C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8145959" y="-53891"/>
            <a:ext cx="819738" cy="10166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9646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assion for others">
            <a:extLst>
              <a:ext uri="{FF2B5EF4-FFF2-40B4-BE49-F238E27FC236}">
                <a16:creationId xmlns:a16="http://schemas.microsoft.com/office/drawing/2014/main" id="{22B0DDC3-E3D3-484A-BD2C-FEB76B13F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24" y="1384592"/>
            <a:ext cx="809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16AB67-61A1-4C00-AAE4-E019307354B4}"/>
              </a:ext>
            </a:extLst>
          </p:cNvPr>
          <p:cNvSpPr txBox="1"/>
          <p:nvPr/>
        </p:nvSpPr>
        <p:spPr>
          <a:xfrm>
            <a:off x="451624" y="395868"/>
            <a:ext cx="8413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Passion is a Driving Force!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410D30-BB9A-4817-8A13-5E1058C8ED6C}"/>
              </a:ext>
            </a:extLst>
          </p:cNvPr>
          <p:cNvSpPr txBox="1"/>
          <p:nvPr/>
        </p:nvSpPr>
        <p:spPr>
          <a:xfrm>
            <a:off x="914631" y="5413875"/>
            <a:ext cx="717023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all have an INTEREST in the lost, but do we have a PASSION for the lost?</a:t>
            </a:r>
          </a:p>
        </p:txBody>
      </p:sp>
    </p:spTree>
    <p:extLst>
      <p:ext uri="{BB962C8B-B14F-4D97-AF65-F5344CB8AC3E}">
        <p14:creationId xmlns:p14="http://schemas.microsoft.com/office/powerpoint/2010/main" val="3282484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739352" y="-4928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8986" y="80458"/>
            <a:ext cx="75446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89C3F0-B9DF-48D4-9D56-004833BBAF3D}"/>
              </a:ext>
            </a:extLst>
          </p:cNvPr>
          <p:cNvSpPr/>
          <p:nvPr/>
        </p:nvSpPr>
        <p:spPr>
          <a:xfrm>
            <a:off x="448985" y="2705208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</p:spTree>
    <p:extLst>
      <p:ext uri="{BB962C8B-B14F-4D97-AF65-F5344CB8AC3E}">
        <p14:creationId xmlns:p14="http://schemas.microsoft.com/office/powerpoint/2010/main" val="1991000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A9AD-8099-45D8-ABB3-047B88B3ECD0}"/>
              </a:ext>
            </a:extLst>
          </p:cNvPr>
          <p:cNvSpPr txBox="1"/>
          <p:nvPr/>
        </p:nvSpPr>
        <p:spPr>
          <a:xfrm>
            <a:off x="2230241" y="178861"/>
            <a:ext cx="66349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Christ</a:t>
            </a:r>
            <a:r>
              <a:rPr lang="en-US" sz="2400" dirty="0"/>
              <a:t> (Matt. 9:36-38)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felt – Compassion, pity (v. 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saw – Burdened &amp; scattered (v. 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Where he focused – spiritual needs (vv. 37-38)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he responded (vv. 37-38)	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the need (v. 37)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Care deeply for them (v. 38)</a:t>
            </a:r>
          </a:p>
        </p:txBody>
      </p:sp>
    </p:spTree>
    <p:extLst>
      <p:ext uri="{BB962C8B-B14F-4D97-AF65-F5344CB8AC3E}">
        <p14:creationId xmlns:p14="http://schemas.microsoft.com/office/powerpoint/2010/main" val="351586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A9AD-8099-45D8-ABB3-047B88B3ECD0}"/>
              </a:ext>
            </a:extLst>
          </p:cNvPr>
          <p:cNvSpPr txBox="1"/>
          <p:nvPr/>
        </p:nvSpPr>
        <p:spPr>
          <a:xfrm>
            <a:off x="2230241" y="178861"/>
            <a:ext cx="663497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Christ</a:t>
            </a:r>
            <a:r>
              <a:rPr lang="en-US" sz="2400" dirty="0"/>
              <a:t> (Matt. 9:36-38)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Paul</a:t>
            </a:r>
            <a:r>
              <a:rPr lang="en-US" sz="2400" dirty="0"/>
              <a:t> (Rom. 9-10; 2 Tim.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Had heavy heart for lost (Rom. 9:2-3)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Desire &amp; prayer to save (Rom. 10:1-2)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suffer to save (2 Tim. 2:8-10, 25)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9201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A9AD-8099-45D8-ABB3-047B88B3ECD0}"/>
              </a:ext>
            </a:extLst>
          </p:cNvPr>
          <p:cNvSpPr txBox="1"/>
          <p:nvPr/>
        </p:nvSpPr>
        <p:spPr>
          <a:xfrm>
            <a:off x="2230241" y="178861"/>
            <a:ext cx="663497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Christ</a:t>
            </a:r>
            <a:r>
              <a:rPr lang="en-US" sz="2400" dirty="0"/>
              <a:t> (Matt. 9:36-38)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Paul</a:t>
            </a:r>
            <a:r>
              <a:rPr lang="en-US" sz="2400" dirty="0"/>
              <a:t> (Rom. 9-10; 2 Tim. 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Peter &amp; John</a:t>
            </a:r>
            <a:r>
              <a:rPr lang="en-US" sz="2400" dirty="0"/>
              <a:t> (Acts 4:18-20)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Forbidden to preach anymore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are going to listen to God 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“We cannot but speak…” (v. 20)!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0697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A9AD-8099-45D8-ABB3-047B88B3ECD0}"/>
              </a:ext>
            </a:extLst>
          </p:cNvPr>
          <p:cNvSpPr txBox="1"/>
          <p:nvPr/>
        </p:nvSpPr>
        <p:spPr>
          <a:xfrm>
            <a:off x="2230241" y="178861"/>
            <a:ext cx="663497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Christ</a:t>
            </a:r>
            <a:r>
              <a:rPr lang="en-US" sz="2400" dirty="0"/>
              <a:t> (Matt. 9:36-38)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Paul</a:t>
            </a:r>
            <a:r>
              <a:rPr lang="en-US" sz="2400" dirty="0"/>
              <a:t> (Rom. 9-10; 2 Tim. 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Peter &amp; John</a:t>
            </a:r>
            <a:r>
              <a:rPr lang="en-US" sz="2400" dirty="0"/>
              <a:t> (Acts 4:18-20)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Jeremiah</a:t>
            </a:r>
            <a:r>
              <a:rPr lang="en-US" sz="2400" dirty="0"/>
              <a:t> (Jer. 20:1-13)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Jeremiah arrested (vv.1-3a)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Jeremiah tells </a:t>
            </a:r>
            <a:r>
              <a:rPr lang="en-US" sz="2400" i="1" dirty="0" err="1"/>
              <a:t>Pashhur</a:t>
            </a:r>
            <a:r>
              <a:rPr lang="en-US" sz="2400" i="1" dirty="0"/>
              <a:t> he will be taken captive (vv. 3b-6)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Jeremiah tells God he thought of quitting, but couldn’t (vv. 7-13)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Thought about quitting (v. 9a)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Word was like a fire (v. 9b)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Lord was with me (vv. 10-13)</a:t>
            </a:r>
          </a:p>
        </p:txBody>
      </p:sp>
    </p:spTree>
    <p:extLst>
      <p:ext uri="{BB962C8B-B14F-4D97-AF65-F5344CB8AC3E}">
        <p14:creationId xmlns:p14="http://schemas.microsoft.com/office/powerpoint/2010/main" val="2999576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Passion Worked in Others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A9AD-8099-45D8-ABB3-047B88B3ECD0}"/>
              </a:ext>
            </a:extLst>
          </p:cNvPr>
          <p:cNvSpPr txBox="1"/>
          <p:nvPr/>
        </p:nvSpPr>
        <p:spPr>
          <a:xfrm>
            <a:off x="2230241" y="178861"/>
            <a:ext cx="663497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Christ</a:t>
            </a:r>
            <a:r>
              <a:rPr lang="en-US" sz="2400" dirty="0"/>
              <a:t> (Matt. 9:36-38)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Paul</a:t>
            </a:r>
            <a:r>
              <a:rPr lang="en-US" sz="2400" dirty="0"/>
              <a:t> (Rom. 9-10; 2 Tim. 2)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Peter &amp; John</a:t>
            </a:r>
            <a:r>
              <a:rPr lang="en-US" sz="2400" dirty="0"/>
              <a:t> (Acts 4:18-20)</a:t>
            </a:r>
            <a:endParaRPr lang="en-US" sz="1000" dirty="0"/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Jeremiah</a:t>
            </a:r>
            <a:r>
              <a:rPr lang="en-US" sz="2400" dirty="0"/>
              <a:t> (Jer. 20:1-13)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David</a:t>
            </a:r>
            <a:r>
              <a:rPr lang="en-US" sz="2400" dirty="0"/>
              <a:t> (Psa. 39:3; 126:5-6)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Fire burned in heart – had to speak (Psa. 39:3)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Sow in tears and reap in joy (Psa. 126:5-6)</a:t>
            </a:r>
            <a:endParaRPr lang="en-US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CE6DF24-667E-4ABB-AB32-C70E2B648AF5}"/>
              </a:ext>
            </a:extLst>
          </p:cNvPr>
          <p:cNvSpPr/>
          <p:nvPr/>
        </p:nvSpPr>
        <p:spPr>
          <a:xfrm>
            <a:off x="3100035" y="4265342"/>
            <a:ext cx="4638911" cy="172843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Deeply Cared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Couldn’t Stay Quiet</a:t>
            </a:r>
          </a:p>
        </p:txBody>
      </p:sp>
    </p:spTree>
    <p:extLst>
      <p:ext uri="{BB962C8B-B14F-4D97-AF65-F5344CB8AC3E}">
        <p14:creationId xmlns:p14="http://schemas.microsoft.com/office/powerpoint/2010/main" val="2834062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739352" y="-4928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8986" y="80458"/>
            <a:ext cx="75446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89C3F0-B9DF-48D4-9D56-004833BBAF3D}"/>
              </a:ext>
            </a:extLst>
          </p:cNvPr>
          <p:cNvSpPr/>
          <p:nvPr/>
        </p:nvSpPr>
        <p:spPr>
          <a:xfrm>
            <a:off x="448985" y="2705208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How Passion Worked in Others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B7A99-D452-480C-9C28-AE5FB2CC9365}"/>
              </a:ext>
            </a:extLst>
          </p:cNvPr>
          <p:cNvSpPr/>
          <p:nvPr/>
        </p:nvSpPr>
        <p:spPr>
          <a:xfrm>
            <a:off x="448985" y="3668750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–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</p:spTree>
    <p:extLst>
      <p:ext uri="{BB962C8B-B14F-4D97-AF65-F5344CB8AC3E}">
        <p14:creationId xmlns:p14="http://schemas.microsoft.com/office/powerpoint/2010/main" val="2783241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CE137-E6D8-43C2-BF42-CFA10658B936}"/>
              </a:ext>
            </a:extLst>
          </p:cNvPr>
          <p:cNvSpPr txBox="1"/>
          <p:nvPr/>
        </p:nvSpPr>
        <p:spPr>
          <a:xfrm>
            <a:off x="2230241" y="178861"/>
            <a:ext cx="6634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Spiritual Matters are Not Top Priority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first (Matt. 6:33)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Cares of the world – choked (Lk. 8:14)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seek our own (Phil. 2:21)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Thus: not focused on spiritual matters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4376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CE137-E6D8-43C2-BF42-CFA10658B936}"/>
              </a:ext>
            </a:extLst>
          </p:cNvPr>
          <p:cNvSpPr txBox="1"/>
          <p:nvPr/>
        </p:nvSpPr>
        <p:spPr>
          <a:xfrm>
            <a:off x="2230241" y="178861"/>
            <a:ext cx="663497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Spiritual Matters are Not Top Priority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Don’t View World as Lost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World is lost in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All men are sinners (Rom. 3:23; 1 John 5:14)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If die in sin – hell (2 Thess. 1:7-9)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Anyone who has not obeyed gospel – is lost and needs the gospel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we view people of the world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Good people – just believe different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Focus on friendship, likeable, good morals, etc.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Little attention to fact that they are LOST!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Reason: focus is on the here &amp; now!</a:t>
            </a:r>
          </a:p>
        </p:txBody>
      </p:sp>
    </p:spTree>
    <p:extLst>
      <p:ext uri="{BB962C8B-B14F-4D97-AF65-F5344CB8AC3E}">
        <p14:creationId xmlns:p14="http://schemas.microsoft.com/office/powerpoint/2010/main" val="3641554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CE137-E6D8-43C2-BF42-CFA10658B936}"/>
              </a:ext>
            </a:extLst>
          </p:cNvPr>
          <p:cNvSpPr txBox="1"/>
          <p:nvPr/>
        </p:nvSpPr>
        <p:spPr>
          <a:xfrm>
            <a:off x="2230241" y="178861"/>
            <a:ext cx="663497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Spiritual Matters are Not Top Priority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Don’t View World as Lost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Message is not Viewed as Redemptive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Gospel is message of salvation (Rom. 1:16-17)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Gospel demands a change (Acts 17:30-31)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can become social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Focus on relationships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How to be a better person</a:t>
            </a:r>
          </a:p>
        </p:txBody>
      </p:sp>
    </p:spTree>
    <p:extLst>
      <p:ext uri="{BB962C8B-B14F-4D97-AF65-F5344CB8AC3E}">
        <p14:creationId xmlns:p14="http://schemas.microsoft.com/office/powerpoint/2010/main" val="3969513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CE137-E6D8-43C2-BF42-CFA10658B936}"/>
              </a:ext>
            </a:extLst>
          </p:cNvPr>
          <p:cNvSpPr txBox="1"/>
          <p:nvPr/>
        </p:nvSpPr>
        <p:spPr>
          <a:xfrm>
            <a:off x="2230241" y="178861"/>
            <a:ext cx="6634977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Spiritual Matters are Not Top Priority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Don’t View World as Lost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Message is not Viewed as Redemptive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Content to “Keep House”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mean by “keeping house”?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Assemble &amp; worship – do little more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Maintain “status quo”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Little or no effort to reach the los</a:t>
            </a:r>
            <a:r>
              <a:rPr lang="en-US" sz="2200" i="1" dirty="0"/>
              <a:t>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Why are we content?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Think our mission is merely to show up at worship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View church as a “religious club”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Don’t want to grow – don’t like “big” churches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Antioch was not keeping house (Acts 13)</a:t>
            </a:r>
          </a:p>
        </p:txBody>
      </p:sp>
    </p:spTree>
    <p:extLst>
      <p:ext uri="{BB962C8B-B14F-4D97-AF65-F5344CB8AC3E}">
        <p14:creationId xmlns:p14="http://schemas.microsoft.com/office/powerpoint/2010/main" val="2720352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Are Lacking in Passion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CE137-E6D8-43C2-BF42-CFA10658B936}"/>
              </a:ext>
            </a:extLst>
          </p:cNvPr>
          <p:cNvSpPr txBox="1"/>
          <p:nvPr/>
        </p:nvSpPr>
        <p:spPr>
          <a:xfrm>
            <a:off x="2230241" y="178861"/>
            <a:ext cx="663497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Spiritual Matters are Not Top Priority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Don’t View World as Lost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Message is not Viewed as Redemptive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Content to “Keep House”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Fear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Fear of offending (John 16:8; Acts 13:45-48)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Fear of alienating a friend (Luke 12:53)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6ED6808-515D-482F-B8C6-963961638EE5}"/>
              </a:ext>
            </a:extLst>
          </p:cNvPr>
          <p:cNvSpPr/>
          <p:nvPr/>
        </p:nvSpPr>
        <p:spPr>
          <a:xfrm>
            <a:off x="3088884" y="4248616"/>
            <a:ext cx="4638911" cy="172843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focused on the spiritual!</a:t>
            </a:r>
          </a:p>
        </p:txBody>
      </p:sp>
    </p:spTree>
    <p:extLst>
      <p:ext uri="{BB962C8B-B14F-4D97-AF65-F5344CB8AC3E}">
        <p14:creationId xmlns:p14="http://schemas.microsoft.com/office/powerpoint/2010/main" val="4232577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739352" y="-4928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8986" y="80458"/>
            <a:ext cx="75446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89C3F0-B9DF-48D4-9D56-004833BBAF3D}"/>
              </a:ext>
            </a:extLst>
          </p:cNvPr>
          <p:cNvSpPr/>
          <p:nvPr/>
        </p:nvSpPr>
        <p:spPr>
          <a:xfrm>
            <a:off x="448985" y="2705208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How Passion Worked in Others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B7A99-D452-480C-9C28-AE5FB2CC9365}"/>
              </a:ext>
            </a:extLst>
          </p:cNvPr>
          <p:cNvSpPr/>
          <p:nvPr/>
        </p:nvSpPr>
        <p:spPr>
          <a:xfrm>
            <a:off x="448985" y="3668750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– Why We Are Lacking in Passion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A7DAEA-0AF0-4111-A3E4-2F0EBD1B0C45}"/>
              </a:ext>
            </a:extLst>
          </p:cNvPr>
          <p:cNvSpPr/>
          <p:nvPr/>
        </p:nvSpPr>
        <p:spPr>
          <a:xfrm>
            <a:off x="448985" y="4632292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–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</p:spTree>
    <p:extLst>
      <p:ext uri="{BB962C8B-B14F-4D97-AF65-F5344CB8AC3E}">
        <p14:creationId xmlns:p14="http://schemas.microsoft.com/office/powerpoint/2010/main" val="1188678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427DD-7499-416D-8AA3-165C957C9B94}"/>
              </a:ext>
            </a:extLst>
          </p:cNvPr>
          <p:cNvSpPr txBox="1"/>
          <p:nvPr/>
        </p:nvSpPr>
        <p:spPr>
          <a:xfrm>
            <a:off x="2230241" y="178861"/>
            <a:ext cx="6634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Soul-Winning Becomes Our Work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Apostles – changed type of fishing (Luke 5:10)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Disciples scattered had a job (Acts 8:4)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1382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427DD-7499-416D-8AA3-165C957C9B94}"/>
              </a:ext>
            </a:extLst>
          </p:cNvPr>
          <p:cNvSpPr txBox="1"/>
          <p:nvPr/>
        </p:nvSpPr>
        <p:spPr>
          <a:xfrm>
            <a:off x="2230241" y="178861"/>
            <a:ext cx="663497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Soul-Winning Becomes Our Work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Willing to Made Great Sacrifice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Now live for Christ (Gal. 2:20)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suffered to teach the lost (2 Tim. 2:8-10)</a:t>
            </a:r>
          </a:p>
        </p:txBody>
      </p:sp>
    </p:spTree>
    <p:extLst>
      <p:ext uri="{BB962C8B-B14F-4D97-AF65-F5344CB8AC3E}">
        <p14:creationId xmlns:p14="http://schemas.microsoft.com/office/powerpoint/2010/main" val="3427823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427DD-7499-416D-8AA3-165C957C9B94}"/>
              </a:ext>
            </a:extLst>
          </p:cNvPr>
          <p:cNvSpPr txBox="1"/>
          <p:nvPr/>
        </p:nvSpPr>
        <p:spPr>
          <a:xfrm>
            <a:off x="2230241" y="178861"/>
            <a:ext cx="66349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Soul-Winning Becomes Our Work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Willing to Made Great Sacrifice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Care Deeply about Those Who are Lost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Jesus wept over lost city (Luke 19:41)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wept over his people (Rom. 9:1-3)</a:t>
            </a:r>
          </a:p>
        </p:txBody>
      </p:sp>
    </p:spTree>
    <p:extLst>
      <p:ext uri="{BB962C8B-B14F-4D97-AF65-F5344CB8AC3E}">
        <p14:creationId xmlns:p14="http://schemas.microsoft.com/office/powerpoint/2010/main" val="343556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427DD-7499-416D-8AA3-165C957C9B94}"/>
              </a:ext>
            </a:extLst>
          </p:cNvPr>
          <p:cNvSpPr txBox="1"/>
          <p:nvPr/>
        </p:nvSpPr>
        <p:spPr>
          <a:xfrm>
            <a:off x="2230241" y="178861"/>
            <a:ext cx="66349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Soul-Winning Becomes Our Work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Willing to Made Great Sacrifice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Care Deeply about Those Who are Lost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Focus on Saving Lost from the Fire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Lost are in danger of fires of hell (2 Thess. 1:7-9)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are to pull them from the fire (Jude 23)</a:t>
            </a:r>
          </a:p>
        </p:txBody>
      </p:sp>
    </p:spTree>
    <p:extLst>
      <p:ext uri="{BB962C8B-B14F-4D97-AF65-F5344CB8AC3E}">
        <p14:creationId xmlns:p14="http://schemas.microsoft.com/office/powerpoint/2010/main" val="3160199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75301" y="1379190"/>
            <a:ext cx="16813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Passion Does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427DD-7499-416D-8AA3-165C957C9B94}"/>
              </a:ext>
            </a:extLst>
          </p:cNvPr>
          <p:cNvSpPr txBox="1"/>
          <p:nvPr/>
        </p:nvSpPr>
        <p:spPr>
          <a:xfrm>
            <a:off x="2230241" y="178861"/>
            <a:ext cx="663497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Soul-Winning Becomes Our Work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Willing to Made Great Sacrifice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Care Deeply about Those Who are Lost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Focus on Saving Lost from the Fire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Rejoice over the Soul that is Saved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Conversion is a big deal!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is value in one soul (Luke 15:6, 9, 22-24)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4DCA345-04C2-4EF3-A94B-5AD79EB4C304}"/>
              </a:ext>
            </a:extLst>
          </p:cNvPr>
          <p:cNvSpPr/>
          <p:nvPr/>
        </p:nvSpPr>
        <p:spPr>
          <a:xfrm>
            <a:off x="3088884" y="4248616"/>
            <a:ext cx="4638911" cy="172843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Makes us work at trying to reach the lost!</a:t>
            </a:r>
          </a:p>
        </p:txBody>
      </p:sp>
    </p:spTree>
    <p:extLst>
      <p:ext uri="{BB962C8B-B14F-4D97-AF65-F5344CB8AC3E}">
        <p14:creationId xmlns:p14="http://schemas.microsoft.com/office/powerpoint/2010/main" val="2411031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739352" y="-4928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8986" y="80458"/>
            <a:ext cx="75446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89C3F0-B9DF-48D4-9D56-004833BBAF3D}"/>
              </a:ext>
            </a:extLst>
          </p:cNvPr>
          <p:cNvSpPr/>
          <p:nvPr/>
        </p:nvSpPr>
        <p:spPr>
          <a:xfrm>
            <a:off x="448985" y="2705208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How Passion Worked in Others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B7A99-D452-480C-9C28-AE5FB2CC9365}"/>
              </a:ext>
            </a:extLst>
          </p:cNvPr>
          <p:cNvSpPr/>
          <p:nvPr/>
        </p:nvSpPr>
        <p:spPr>
          <a:xfrm>
            <a:off x="448985" y="3668750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– Why We Are Lacking in Passion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A7DAEA-0AF0-4111-A3E4-2F0EBD1B0C45}"/>
              </a:ext>
            </a:extLst>
          </p:cNvPr>
          <p:cNvSpPr/>
          <p:nvPr/>
        </p:nvSpPr>
        <p:spPr>
          <a:xfrm>
            <a:off x="448985" y="4632292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– What Passion Does for Us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38FC00-FAED-4C53-AC81-C0BB98C2AE0E}"/>
              </a:ext>
            </a:extLst>
          </p:cNvPr>
          <p:cNvSpPr/>
          <p:nvPr/>
        </p:nvSpPr>
        <p:spPr>
          <a:xfrm>
            <a:off x="448985" y="5595834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–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Cultivate Passion for the Lost</a:t>
            </a:r>
          </a:p>
        </p:txBody>
      </p:sp>
    </p:spTree>
    <p:extLst>
      <p:ext uri="{BB962C8B-B14F-4D97-AF65-F5344CB8AC3E}">
        <p14:creationId xmlns:p14="http://schemas.microsoft.com/office/powerpoint/2010/main" val="639818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06476" y="1389023"/>
            <a:ext cx="18386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Cultivate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Passion for the Lost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BFCC-EF6A-4FC1-92CC-59C1B667F569}"/>
              </a:ext>
            </a:extLst>
          </p:cNvPr>
          <p:cNvSpPr txBox="1"/>
          <p:nvPr/>
        </p:nvSpPr>
        <p:spPr>
          <a:xfrm>
            <a:off x="2230241" y="178861"/>
            <a:ext cx="6634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Recognize the Value of Soul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Worth more than whole world (Mt. 16:26)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Only thing of value!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9294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06476" y="1389023"/>
            <a:ext cx="18386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Cultivate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Passion for the Lost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BFCC-EF6A-4FC1-92CC-59C1B667F569}"/>
              </a:ext>
            </a:extLst>
          </p:cNvPr>
          <p:cNvSpPr txBox="1"/>
          <p:nvPr/>
        </p:nvSpPr>
        <p:spPr>
          <a:xfrm>
            <a:off x="2230241" y="178861"/>
            <a:ext cx="663497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Recognize the Value of Soul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Remember the Love of Christ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of God gave Son (John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Love of Christ – died for all (2 Cor. 5:14)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2298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06476" y="1389023"/>
            <a:ext cx="18386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Cultivate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Passion for the Lost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BFCC-EF6A-4FC1-92CC-59C1B667F569}"/>
              </a:ext>
            </a:extLst>
          </p:cNvPr>
          <p:cNvSpPr txBox="1"/>
          <p:nvPr/>
        </p:nvSpPr>
        <p:spPr>
          <a:xfrm>
            <a:off x="2230241" y="178861"/>
            <a:ext cx="66349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Recognize the Value of Soul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Remember the Love of Christ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Think about How You Want to be Treated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Golden rule (Matt. 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Reverse the role (Ezek. 3:15)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00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86CDD6-9696-4716-BD5A-FE0EA6F8B663}"/>
              </a:ext>
            </a:extLst>
          </p:cNvPr>
          <p:cNvSpPr txBox="1"/>
          <p:nvPr/>
        </p:nvSpPr>
        <p:spPr>
          <a:xfrm>
            <a:off x="363793" y="16714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56A5-EB39-4ACE-9947-E46E15C90F77}"/>
              </a:ext>
            </a:extLst>
          </p:cNvPr>
          <p:cNvSpPr txBox="1"/>
          <p:nvPr/>
        </p:nvSpPr>
        <p:spPr>
          <a:xfrm>
            <a:off x="206476" y="1389023"/>
            <a:ext cx="18386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Cultivate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Passion for the Lost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BFCC-EF6A-4FC1-92CC-59C1B667F569}"/>
              </a:ext>
            </a:extLst>
          </p:cNvPr>
          <p:cNvSpPr txBox="1"/>
          <p:nvPr/>
        </p:nvSpPr>
        <p:spPr>
          <a:xfrm>
            <a:off x="2230241" y="178861"/>
            <a:ext cx="66349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Recognize the Value of Soul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Remember the Love of Christ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Think about How You Want to be Treated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Focus on Judgment to Come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lost will be judged (2 Cor. 5:10)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 of the lost you know standing before the judge!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D340D2-60CE-4643-9286-DCC6F98A9719}"/>
              </a:ext>
            </a:extLst>
          </p:cNvPr>
          <p:cNvSpPr/>
          <p:nvPr/>
        </p:nvSpPr>
        <p:spPr>
          <a:xfrm>
            <a:off x="3088884" y="4248616"/>
            <a:ext cx="4638911" cy="172843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 yourself in their place!</a:t>
            </a:r>
          </a:p>
        </p:txBody>
      </p:sp>
    </p:spTree>
    <p:extLst>
      <p:ext uri="{BB962C8B-B14F-4D97-AF65-F5344CB8AC3E}">
        <p14:creationId xmlns:p14="http://schemas.microsoft.com/office/powerpoint/2010/main" val="1943309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E3900-951A-4919-A598-C5FD79D5A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0" r="9778" b="1639"/>
          <a:stretch/>
        </p:blipFill>
        <p:spPr>
          <a:xfrm>
            <a:off x="3739352" y="-4928"/>
            <a:ext cx="5529834" cy="6857989"/>
          </a:xfrm>
          <a:prstGeom prst="rect">
            <a:avLst/>
          </a:prstGeom>
        </p:spPr>
      </p:pic>
      <p:sp>
        <p:nvSpPr>
          <p:cNvPr id="142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8" y="0"/>
            <a:ext cx="7101526" cy="6857999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9" y="0"/>
            <a:ext cx="6058539" cy="6857999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8A8B4-6A65-47E5-8A7D-8CEB25FEF5AF}"/>
              </a:ext>
            </a:extLst>
          </p:cNvPr>
          <p:cNvSpPr txBox="1"/>
          <p:nvPr/>
        </p:nvSpPr>
        <p:spPr>
          <a:xfrm>
            <a:off x="448986" y="80458"/>
            <a:ext cx="75446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Passion</a:t>
            </a:r>
          </a:p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Souls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89C3F0-B9DF-48D4-9D56-004833BBAF3D}"/>
              </a:ext>
            </a:extLst>
          </p:cNvPr>
          <p:cNvSpPr/>
          <p:nvPr/>
        </p:nvSpPr>
        <p:spPr>
          <a:xfrm>
            <a:off x="448985" y="2705208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– How Passion Worked in Others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B7A99-D452-480C-9C28-AE5FB2CC9365}"/>
              </a:ext>
            </a:extLst>
          </p:cNvPr>
          <p:cNvSpPr/>
          <p:nvPr/>
        </p:nvSpPr>
        <p:spPr>
          <a:xfrm>
            <a:off x="448985" y="3668750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– Why We Are Lacking in Passion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A7DAEA-0AF0-4111-A3E4-2F0EBD1B0C45}"/>
              </a:ext>
            </a:extLst>
          </p:cNvPr>
          <p:cNvSpPr/>
          <p:nvPr/>
        </p:nvSpPr>
        <p:spPr>
          <a:xfrm>
            <a:off x="448985" y="4632292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– What Passion Does for Us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38FC00-FAED-4C53-AC81-C0BB98C2AE0E}"/>
              </a:ext>
            </a:extLst>
          </p:cNvPr>
          <p:cNvSpPr/>
          <p:nvPr/>
        </p:nvSpPr>
        <p:spPr>
          <a:xfrm>
            <a:off x="448985" y="5595834"/>
            <a:ext cx="8409879" cy="766916"/>
          </a:xfrm>
          <a:prstGeom prst="roundRect">
            <a:avLst>
              <a:gd name="adj" fmla="val 32052"/>
            </a:avLst>
          </a:prstGeom>
          <a:solidFill>
            <a:srgbClr val="595959">
              <a:alpha val="8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– How to Cultivate Passion for the Lost</a:t>
            </a:r>
          </a:p>
        </p:txBody>
      </p:sp>
    </p:spTree>
    <p:extLst>
      <p:ext uri="{BB962C8B-B14F-4D97-AF65-F5344CB8AC3E}">
        <p14:creationId xmlns:p14="http://schemas.microsoft.com/office/powerpoint/2010/main" val="195384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2096</TotalTime>
  <Words>1357</Words>
  <Application>Microsoft Office PowerPoint</Application>
  <PresentationFormat>On-screen Show (4:3)</PresentationFormat>
  <Paragraphs>273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41</cp:revision>
  <dcterms:created xsi:type="dcterms:W3CDTF">2017-08-01T03:13:58Z</dcterms:created>
  <dcterms:modified xsi:type="dcterms:W3CDTF">2017-08-07T02:58:11Z</dcterms:modified>
</cp:coreProperties>
</file>