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sldIdLst>
    <p:sldId id="281" r:id="rId4"/>
    <p:sldId id="256" r:id="rId5"/>
    <p:sldId id="272" r:id="rId6"/>
    <p:sldId id="257" r:id="rId7"/>
    <p:sldId id="282" r:id="rId8"/>
    <p:sldId id="283" r:id="rId9"/>
    <p:sldId id="259" r:id="rId10"/>
    <p:sldId id="273" r:id="rId11"/>
    <p:sldId id="269" r:id="rId12"/>
    <p:sldId id="286" r:id="rId13"/>
    <p:sldId id="287" r:id="rId14"/>
    <p:sldId id="288" r:id="rId15"/>
    <p:sldId id="289" r:id="rId16"/>
    <p:sldId id="290" r:id="rId17"/>
    <p:sldId id="274" r:id="rId18"/>
    <p:sldId id="278" r:id="rId19"/>
    <p:sldId id="275" r:id="rId20"/>
    <p:sldId id="279" r:id="rId21"/>
    <p:sldId id="276" r:id="rId22"/>
    <p:sldId id="280" r:id="rId23"/>
    <p:sldId id="284" r:id="rId24"/>
    <p:sldId id="285" r:id="rId25"/>
    <p:sldId id="277" r:id="rId26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WP TypographicSymbols" panose="020B0604020202020204" charset="0"/>
      <p:regular r:id="rId35"/>
    </p:embeddedFont>
    <p:embeddedFont>
      <p:font typeface="Calibri Light" panose="020F0302020204030204" pitchFamily="34" charset="0"/>
      <p:regular r:id="rId36"/>
      <p:italic r:id="rId37"/>
    </p:embeddedFont>
    <p:embeddedFont>
      <p:font typeface="Baskerville Old Face" panose="02020602080505020303" pitchFamily="18" charset="0"/>
      <p:regular r:id="rId3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7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6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5566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27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993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225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3906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416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63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987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044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1819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5421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8343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118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4224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6892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986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1814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1292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716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1240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0752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0783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9040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94734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52529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70887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0848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83907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9931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6189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8503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3756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4786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45E707-8440-45FE-9BAE-1CF5F078AEAE}"/>
              </a:ext>
            </a:extLst>
          </p:cNvPr>
          <p:cNvSpPr/>
          <p:nvPr userDrawn="1"/>
        </p:nvSpPr>
        <p:spPr>
          <a:xfrm>
            <a:off x="628650" y="365126"/>
            <a:ext cx="7886700" cy="6208518"/>
          </a:xfrm>
          <a:prstGeom prst="roundRect">
            <a:avLst>
              <a:gd name="adj" fmla="val 1220"/>
            </a:avLst>
          </a:prstGeom>
          <a:noFill/>
          <a:ln w="34925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3141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2E30B-2CE1-49B0-AA55-9D1030E52EEB}" type="datetimeFigureOut">
              <a:rPr lang="en-US" smtClean="0"/>
              <a:t>7/23/2017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45E707-8440-45FE-9BAE-1CF5F078AEAE}"/>
              </a:ext>
            </a:extLst>
          </p:cNvPr>
          <p:cNvSpPr/>
          <p:nvPr userDrawn="1"/>
        </p:nvSpPr>
        <p:spPr>
          <a:xfrm>
            <a:off x="628650" y="365126"/>
            <a:ext cx="7886700" cy="1325563"/>
          </a:xfrm>
          <a:prstGeom prst="roundRect">
            <a:avLst>
              <a:gd name="adj" fmla="val 1220"/>
            </a:avLst>
          </a:prstGeom>
          <a:solidFill>
            <a:schemeClr val="bg2">
              <a:lumMod val="75000"/>
            </a:schemeClr>
          </a:solidFill>
          <a:ln w="34925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634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45E707-8440-45FE-9BAE-1CF5F078AEAE}"/>
              </a:ext>
            </a:extLst>
          </p:cNvPr>
          <p:cNvSpPr/>
          <p:nvPr userDrawn="1"/>
        </p:nvSpPr>
        <p:spPr>
          <a:xfrm>
            <a:off x="628650" y="365126"/>
            <a:ext cx="7886700" cy="6208518"/>
          </a:xfrm>
          <a:prstGeom prst="roundRect">
            <a:avLst>
              <a:gd name="adj" fmla="val 1220"/>
            </a:avLst>
          </a:prstGeom>
          <a:solidFill>
            <a:schemeClr val="bg2">
              <a:lumMod val="75000"/>
            </a:schemeClr>
          </a:solidFill>
          <a:ln w="34925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1045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D9EE8121-DB7C-4561-9EEF-B9AF1F634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542" y="516171"/>
            <a:ext cx="6862915" cy="1654299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endParaRPr lang="en-US" sz="1100" i="1" dirty="0">
              <a:solidFill>
                <a:srgbClr val="FFFF00"/>
              </a:solidFill>
              <a:latin typeface="Baskerville Old Face" panose="02020602080505020303" pitchFamily="18" charset="0"/>
            </a:endParaRPr>
          </a:p>
          <a:p>
            <a:pPr algn="ctr"/>
            <a:r>
              <a:rPr lang="en-US" sz="4000" i="1" dirty="0">
                <a:solidFill>
                  <a:srgbClr val="FFFF00"/>
                </a:solidFill>
                <a:latin typeface="Baskerville Old Face" panose="02020602080505020303" pitchFamily="18" charset="0"/>
              </a:rPr>
              <a:t>A Workman That Needs Not Be Ashamed</a:t>
            </a:r>
          </a:p>
          <a:p>
            <a:pPr algn="ctr"/>
            <a:endParaRPr lang="en-US" sz="1100" i="1" dirty="0">
              <a:solidFill>
                <a:srgbClr val="FFFF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A5EBF995-6A85-4591-AE6F-1761EA823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974" y="2524431"/>
            <a:ext cx="752659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 defTabSz="466725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I. Be Not Ashamed (1)</a:t>
            </a:r>
          </a:p>
          <a:p>
            <a:pPr marL="609600" indent="-609600" defTabSz="466725"/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 defTabSz="466725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II. A Workman (2)</a:t>
            </a:r>
          </a:p>
          <a:p>
            <a:pPr marL="609600" indent="-609600" defTabSz="466725"/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 defTabSz="466725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III. Perilous Times (3)</a:t>
            </a:r>
          </a:p>
          <a:p>
            <a:pPr marL="609600" indent="-609600" defTabSz="466725"/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 defTabSz="466725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IV. Continue To Preach The Word (4)</a:t>
            </a:r>
          </a:p>
        </p:txBody>
      </p:sp>
    </p:spTree>
    <p:extLst>
      <p:ext uri="{BB962C8B-B14F-4D97-AF65-F5344CB8AC3E}">
        <p14:creationId xmlns:p14="http://schemas.microsoft.com/office/powerpoint/2010/main" val="25146832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0536A0-E915-4B7D-BB94-C41EDAD98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711" y="1349062"/>
            <a:ext cx="6021659" cy="45042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510244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6BACAE-C0BF-476A-ABCD-7FBFC9448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342" y="1150527"/>
            <a:ext cx="6097997" cy="45385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900503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2373430" y="1974876"/>
            <a:ext cx="4363695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3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Perilous Times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80DE7C-3A33-4BEB-91EE-18D9D005A806}"/>
              </a:ext>
            </a:extLst>
          </p:cNvPr>
          <p:cNvSpPr txBox="1"/>
          <p:nvPr/>
        </p:nvSpPr>
        <p:spPr>
          <a:xfrm>
            <a:off x="855405" y="5791200"/>
            <a:ext cx="4355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askerville Old Face" panose="02020602080505020303" pitchFamily="18" charset="0"/>
              </a:rPr>
              <a:t>Key: Verse 1</a:t>
            </a:r>
          </a:p>
        </p:txBody>
      </p:sp>
    </p:spTree>
    <p:extLst>
      <p:ext uri="{BB962C8B-B14F-4D97-AF65-F5344CB8AC3E}">
        <p14:creationId xmlns:p14="http://schemas.microsoft.com/office/powerpoint/2010/main" val="8824382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2329017" y="550606"/>
            <a:ext cx="4419600" cy="762000"/>
          </a:xfrm>
          <a:prstGeom prst="roundRect">
            <a:avLst>
              <a:gd name="adj" fmla="val 24667"/>
            </a:avLst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“Perilous”</a:t>
            </a:r>
            <a:endParaRPr kumimoji="0" lang="en-US" sz="4400" b="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1570464"/>
            <a:ext cx="7772400" cy="45243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1428750" lvl="2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i="1" dirty="0"/>
              <a:t>“Grievous” (ASV)</a:t>
            </a:r>
          </a:p>
          <a:p>
            <a:pPr marL="1428750" lvl="2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i="1" dirty="0"/>
              <a:t>“Difficult” (NASV)</a:t>
            </a:r>
          </a:p>
          <a:p>
            <a:pPr marL="1428750" lvl="2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i="1" dirty="0"/>
              <a:t>“Terrible” (NIV)</a:t>
            </a:r>
          </a:p>
          <a:p>
            <a:pPr marL="1428750" lvl="2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i="1" dirty="0"/>
              <a:t>“Times of stress” (RSV; </a:t>
            </a:r>
            <a:r>
              <a:rPr lang="en-US" sz="3200" b="1" i="1" dirty="0" err="1"/>
              <a:t>fn</a:t>
            </a:r>
            <a:r>
              <a:rPr lang="en-US" sz="3200" b="1" i="1" dirty="0"/>
              <a:t> NKJV)</a:t>
            </a:r>
          </a:p>
          <a:p>
            <a:pPr marL="1428750" lvl="2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i="1" dirty="0"/>
              <a:t>“Times of difficulty” (ESV)</a:t>
            </a:r>
          </a:p>
          <a:p>
            <a:pPr marL="1428750" lvl="2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i="1" dirty="0"/>
              <a:t>“Fierce” (Mt. 8:28)</a:t>
            </a:r>
          </a:p>
        </p:txBody>
      </p:sp>
    </p:spTree>
    <p:extLst>
      <p:ext uri="{BB962C8B-B14F-4D97-AF65-F5344CB8AC3E}">
        <p14:creationId xmlns:p14="http://schemas.microsoft.com/office/powerpoint/2010/main" val="42839106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4626" y="489155"/>
            <a:ext cx="7691284" cy="19389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“Perilous, [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chalepoi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(NT:5467)] - 'difficult, embarrassing times,' in which it is difficult to know how to meet the dangers, spiritual and temporal.”</a:t>
            </a:r>
          </a:p>
          <a:p>
            <a:pPr algn="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(Jamieson,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Fausset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and Brown)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743200"/>
            <a:ext cx="7848600" cy="19389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“Sin makes the times perilous. When there is a general corruption of manners, and of the tempers of men, this makes the times dangerous to live in; for it is hard to keep our integrity in the midst of general corruption.”</a:t>
            </a:r>
          </a:p>
          <a:p>
            <a:pPr algn="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(Matthew Henry)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5105400"/>
            <a:ext cx="7848600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“You may as well know this too, Timothy, that in the last days it is going to be very difficult to be a Christian.” </a:t>
            </a:r>
          </a:p>
          <a:p>
            <a:pPr algn="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TLB</a:t>
            </a:r>
          </a:p>
        </p:txBody>
      </p:sp>
    </p:spTree>
    <p:extLst>
      <p:ext uri="{BB962C8B-B14F-4D97-AF65-F5344CB8AC3E}">
        <p14:creationId xmlns:p14="http://schemas.microsoft.com/office/powerpoint/2010/main" val="8490472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2328825" y="447158"/>
            <a:ext cx="4363695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3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Perilous Times</a:t>
            </a:r>
          </a:p>
        </p:txBody>
      </p:sp>
      <p:sp>
        <p:nvSpPr>
          <p:cNvPr id="5" name="Text Box 1035">
            <a:extLst>
              <a:ext uri="{FF2B5EF4-FFF2-40B4-BE49-F238E27FC236}">
                <a16:creationId xmlns:a16="http://schemas.microsoft.com/office/drawing/2014/main" id="{4E3C0B02-FBDA-44AC-9990-BFD624FA3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296" y="2214718"/>
            <a:ext cx="7005485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Characteristics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(vv. 2-5)</a:t>
            </a:r>
          </a:p>
          <a:p>
            <a:pPr marL="609600" indent="-609600">
              <a:buFont typeface="+mj-lt"/>
              <a:buAutoNum type="roman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How Evil Men Advance/Promote Perilous Times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(vv. 6-9)</a:t>
            </a:r>
          </a:p>
          <a:p>
            <a:pPr marL="609600" indent="-609600">
              <a:buFont typeface="+mj-lt"/>
              <a:buAutoNum type="roman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Paul Conduct In The Midst Of Ungodliness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(vv. 10-13)</a:t>
            </a:r>
          </a:p>
          <a:p>
            <a:pPr marL="609600" indent="-609600">
              <a:buFont typeface="+mj-lt"/>
              <a:buAutoNum type="roman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Continue In The Faith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(vv. 14-17) </a:t>
            </a:r>
          </a:p>
        </p:txBody>
      </p:sp>
    </p:spTree>
    <p:extLst>
      <p:ext uri="{BB962C8B-B14F-4D97-AF65-F5344CB8AC3E}">
        <p14:creationId xmlns:p14="http://schemas.microsoft.com/office/powerpoint/2010/main" val="1389456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2328825" y="447158"/>
            <a:ext cx="4363695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3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Perilous Times</a:t>
            </a:r>
          </a:p>
        </p:txBody>
      </p:sp>
      <p:sp>
        <p:nvSpPr>
          <p:cNvPr id="5" name="Text Box 1035">
            <a:extLst>
              <a:ext uri="{FF2B5EF4-FFF2-40B4-BE49-F238E27FC236}">
                <a16:creationId xmlns:a16="http://schemas.microsoft.com/office/drawing/2014/main" id="{4E3C0B02-FBDA-44AC-9990-BFD624FA3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296" y="2214718"/>
            <a:ext cx="70054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Characteristics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(vv. 2-5)</a:t>
            </a:r>
          </a:p>
        </p:txBody>
      </p:sp>
    </p:spTree>
    <p:extLst>
      <p:ext uri="{BB962C8B-B14F-4D97-AF65-F5344CB8AC3E}">
        <p14:creationId xmlns:p14="http://schemas.microsoft.com/office/powerpoint/2010/main" val="1561310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47D3EE-8445-476E-ACAA-164E8EFABD54}"/>
              </a:ext>
            </a:extLst>
          </p:cNvPr>
          <p:cNvSpPr txBox="1"/>
          <p:nvPr/>
        </p:nvSpPr>
        <p:spPr>
          <a:xfrm>
            <a:off x="1076092" y="641196"/>
            <a:ext cx="70977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Characteristics (vv. 2-5)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0F064E-25C6-41C5-AD77-48CDC133869C}"/>
              </a:ext>
            </a:extLst>
          </p:cNvPr>
          <p:cNvSpPr txBox="1"/>
          <p:nvPr/>
        </p:nvSpPr>
        <p:spPr>
          <a:xfrm>
            <a:off x="334295" y="1767105"/>
            <a:ext cx="82689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Emphasis on self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(v. 2)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Greedy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(v. 2)</a:t>
            </a:r>
          </a:p>
        </p:txBody>
      </p:sp>
    </p:spTree>
    <p:extLst>
      <p:ext uri="{BB962C8B-B14F-4D97-AF65-F5344CB8AC3E}">
        <p14:creationId xmlns:p14="http://schemas.microsoft.com/office/powerpoint/2010/main" val="12913902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47D3EE-8445-476E-ACAA-164E8EFABD54}"/>
              </a:ext>
            </a:extLst>
          </p:cNvPr>
          <p:cNvSpPr txBox="1"/>
          <p:nvPr/>
        </p:nvSpPr>
        <p:spPr>
          <a:xfrm>
            <a:off x="1076092" y="641196"/>
            <a:ext cx="70977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Characteristics (vv. 2-5)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0F064E-25C6-41C5-AD77-48CDC133869C}"/>
              </a:ext>
            </a:extLst>
          </p:cNvPr>
          <p:cNvSpPr txBox="1"/>
          <p:nvPr/>
        </p:nvSpPr>
        <p:spPr>
          <a:xfrm>
            <a:off x="334295" y="1767105"/>
            <a:ext cx="826892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Emphasis on self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(v. 2)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Greedy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(v. 2)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Arrogant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(vv. 2, 4)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Boasters (v. 2)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Proud (v. 2)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High-minded (v. 4)</a:t>
            </a:r>
          </a:p>
        </p:txBody>
      </p:sp>
    </p:spTree>
    <p:extLst>
      <p:ext uri="{BB962C8B-B14F-4D97-AF65-F5344CB8AC3E}">
        <p14:creationId xmlns:p14="http://schemas.microsoft.com/office/powerpoint/2010/main" val="12566673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47D3EE-8445-476E-ACAA-164E8EFABD54}"/>
              </a:ext>
            </a:extLst>
          </p:cNvPr>
          <p:cNvSpPr txBox="1"/>
          <p:nvPr/>
        </p:nvSpPr>
        <p:spPr>
          <a:xfrm>
            <a:off x="1076092" y="641196"/>
            <a:ext cx="70977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Characteristics (vv. 2-5)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0F064E-25C6-41C5-AD77-48CDC133869C}"/>
              </a:ext>
            </a:extLst>
          </p:cNvPr>
          <p:cNvSpPr txBox="1"/>
          <p:nvPr/>
        </p:nvSpPr>
        <p:spPr>
          <a:xfrm>
            <a:off x="334295" y="1767105"/>
            <a:ext cx="826892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Emphasis on self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(v. 2)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Greedy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(v. 2)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Arrogant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(vv. 2, 4)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Disrespectful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(vv. 2-3)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Blasphemers (v. 2)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Disobedient to parents (v. 2)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Unthankful (v. 2)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False accusers (v. 2)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Despisers of good (v. 3)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Without natural affection (v. 3)</a:t>
            </a:r>
          </a:p>
        </p:txBody>
      </p:sp>
    </p:spTree>
    <p:extLst>
      <p:ext uri="{BB962C8B-B14F-4D97-AF65-F5344CB8AC3E}">
        <p14:creationId xmlns:p14="http://schemas.microsoft.com/office/powerpoint/2010/main" val="20084004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47D3EE-8445-476E-ACAA-164E8EFABD54}"/>
              </a:ext>
            </a:extLst>
          </p:cNvPr>
          <p:cNvSpPr txBox="1"/>
          <p:nvPr/>
        </p:nvSpPr>
        <p:spPr>
          <a:xfrm>
            <a:off x="1076092" y="641196"/>
            <a:ext cx="70977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Characteristics (vv. 2-5)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0F064E-25C6-41C5-AD77-48CDC133869C}"/>
              </a:ext>
            </a:extLst>
          </p:cNvPr>
          <p:cNvSpPr txBox="1"/>
          <p:nvPr/>
        </p:nvSpPr>
        <p:spPr>
          <a:xfrm>
            <a:off x="334295" y="1767105"/>
            <a:ext cx="82689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Emphasis on self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(v. 2)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Greedy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(v. 2)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Arrogant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(vv. 2, 4)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Disrespectful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(vv. 2-3)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Unrestrained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(vv. 2, 3, 4)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Incontinent (v. 3)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Fierce (v. 3)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Unholy (v. 2)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Heady (v. 4)</a:t>
            </a:r>
          </a:p>
        </p:txBody>
      </p:sp>
    </p:spTree>
    <p:extLst>
      <p:ext uri="{BB962C8B-B14F-4D97-AF65-F5344CB8AC3E}">
        <p14:creationId xmlns:p14="http://schemas.microsoft.com/office/powerpoint/2010/main" val="14643290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47D3EE-8445-476E-ACAA-164E8EFABD54}"/>
              </a:ext>
            </a:extLst>
          </p:cNvPr>
          <p:cNvSpPr txBox="1"/>
          <p:nvPr/>
        </p:nvSpPr>
        <p:spPr>
          <a:xfrm>
            <a:off x="1076092" y="641196"/>
            <a:ext cx="70977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Characteristics (vv. 2-5)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0F064E-25C6-41C5-AD77-48CDC133869C}"/>
              </a:ext>
            </a:extLst>
          </p:cNvPr>
          <p:cNvSpPr txBox="1"/>
          <p:nvPr/>
        </p:nvSpPr>
        <p:spPr>
          <a:xfrm>
            <a:off x="334295" y="1767105"/>
            <a:ext cx="82689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Emphasis on self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(v. 2)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Greedy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(v. 2)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Arrogant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(vv. 2, 4)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Disrespectful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(vv. 2-3)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Unrestrained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(vv. 2, 3, 4)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Can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  <a:sym typeface="WP TypographicSymbols"/>
              </a:rPr>
              <a:t>’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t be trusted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(vv. 3-4)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Truce breakers (v. 3)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Traitors (v. 4)</a:t>
            </a:r>
          </a:p>
        </p:txBody>
      </p:sp>
    </p:spTree>
    <p:extLst>
      <p:ext uri="{BB962C8B-B14F-4D97-AF65-F5344CB8AC3E}">
        <p14:creationId xmlns:p14="http://schemas.microsoft.com/office/powerpoint/2010/main" val="3497741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47D3EE-8445-476E-ACAA-164E8EFABD54}"/>
              </a:ext>
            </a:extLst>
          </p:cNvPr>
          <p:cNvSpPr txBox="1"/>
          <p:nvPr/>
        </p:nvSpPr>
        <p:spPr>
          <a:xfrm>
            <a:off x="1076092" y="641196"/>
            <a:ext cx="70977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Characteristics (vv. 2-5)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0F064E-25C6-41C5-AD77-48CDC133869C}"/>
              </a:ext>
            </a:extLst>
          </p:cNvPr>
          <p:cNvSpPr txBox="1"/>
          <p:nvPr/>
        </p:nvSpPr>
        <p:spPr>
          <a:xfrm>
            <a:off x="334295" y="1767105"/>
            <a:ext cx="8268929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Emphasis on self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(v. 2)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Greedy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(v. 2)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Arrogant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(vv. 2, 4)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Disrespectful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(vv. 2-3)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Unrestrained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(vv. 2, 3, 4)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Can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  <a:sym typeface="WP TypographicSymbols"/>
              </a:rPr>
              <a:t>’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t be trusted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(vv. 3-4)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Thrill seekers - lovers of pleasure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(v. 4)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Outward form of godliness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(v. 5)</a:t>
            </a:r>
          </a:p>
        </p:txBody>
      </p:sp>
    </p:spTree>
    <p:extLst>
      <p:ext uri="{BB962C8B-B14F-4D97-AF65-F5344CB8AC3E}">
        <p14:creationId xmlns:p14="http://schemas.microsoft.com/office/powerpoint/2010/main" val="21271671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2328825" y="447158"/>
            <a:ext cx="4363695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3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Perilous Times</a:t>
            </a:r>
          </a:p>
        </p:txBody>
      </p:sp>
      <p:sp>
        <p:nvSpPr>
          <p:cNvPr id="5" name="Text Box 1035">
            <a:extLst>
              <a:ext uri="{FF2B5EF4-FFF2-40B4-BE49-F238E27FC236}">
                <a16:creationId xmlns:a16="http://schemas.microsoft.com/office/drawing/2014/main" id="{4E3C0B02-FBDA-44AC-9990-BFD624FA3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296" y="2214718"/>
            <a:ext cx="7005485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Characteristics</a:t>
            </a:r>
            <a:r>
              <a:rPr lang="en-US" sz="36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(vv. 2-5)</a:t>
            </a:r>
          </a:p>
          <a:p>
            <a:pPr marL="609600" indent="-609600">
              <a:buFont typeface="+mj-lt"/>
              <a:buAutoNum type="roman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How Evil Men Advance/Promote Perilous Times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(vv. 6-9)</a:t>
            </a:r>
          </a:p>
        </p:txBody>
      </p:sp>
    </p:spTree>
    <p:extLst>
      <p:ext uri="{BB962C8B-B14F-4D97-AF65-F5344CB8AC3E}">
        <p14:creationId xmlns:p14="http://schemas.microsoft.com/office/powerpoint/2010/main" val="19198000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35">
            <a:extLst>
              <a:ext uri="{FF2B5EF4-FFF2-40B4-BE49-F238E27FC236}">
                <a16:creationId xmlns:a16="http://schemas.microsoft.com/office/drawing/2014/main" id="{0794C3FD-6611-4F02-BFA7-BDED4D9E6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029" y="376085"/>
            <a:ext cx="794938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How Evil Men Advance / Promote Perilous Times </a:t>
            </a: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(vv. 6-9)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BC356F-B490-4EFD-9027-16DEE2B27CD8}"/>
              </a:ext>
            </a:extLst>
          </p:cNvPr>
          <p:cNvSpPr txBox="1"/>
          <p:nvPr/>
        </p:nvSpPr>
        <p:spPr>
          <a:xfrm>
            <a:off x="326923" y="2104103"/>
            <a:ext cx="8148484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Privately - creep in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(v. 6)</a:t>
            </a:r>
          </a:p>
          <a:p>
            <a:pPr marL="800100" lvl="1" indent="-342900">
              <a:buFont typeface="+mj-lt"/>
              <a:buAutoNum type="alphaUcPeriod"/>
            </a:pPr>
            <a:endParaRPr 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Prey on unlearned and immature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(v. 6)</a:t>
            </a:r>
          </a:p>
          <a:p>
            <a:pPr marL="800100" lvl="1" indent="-342900">
              <a:buFont typeface="+mj-lt"/>
              <a:buAutoNum type="alphaUcPeriod"/>
            </a:pPr>
            <a:endParaRPr 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Prey on those interested in the novel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(v. 7)</a:t>
            </a:r>
          </a:p>
        </p:txBody>
      </p:sp>
    </p:spTree>
    <p:extLst>
      <p:ext uri="{BB962C8B-B14F-4D97-AF65-F5344CB8AC3E}">
        <p14:creationId xmlns:p14="http://schemas.microsoft.com/office/powerpoint/2010/main" val="12999348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2328825" y="447158"/>
            <a:ext cx="4363695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3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Perilous Times</a:t>
            </a:r>
          </a:p>
        </p:txBody>
      </p:sp>
      <p:sp>
        <p:nvSpPr>
          <p:cNvPr id="5" name="Text Box 1035">
            <a:extLst>
              <a:ext uri="{FF2B5EF4-FFF2-40B4-BE49-F238E27FC236}">
                <a16:creationId xmlns:a16="http://schemas.microsoft.com/office/drawing/2014/main" id="{4E3C0B02-FBDA-44AC-9990-BFD624FA3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296" y="2214718"/>
            <a:ext cx="700548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Characteristics</a:t>
            </a:r>
            <a:r>
              <a:rPr lang="en-US" sz="36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(vv. 2-5)</a:t>
            </a:r>
          </a:p>
          <a:p>
            <a:pPr marL="609600" indent="-609600">
              <a:buFont typeface="+mj-lt"/>
              <a:buAutoNum type="romanUcPeriod"/>
            </a:pPr>
            <a:endParaRPr lang="en-US" sz="1000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How Evil Men Advance/Promote Perilous Times </a:t>
            </a:r>
            <a:r>
              <a:rPr lang="en-US" sz="36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(vv. 6-9)</a:t>
            </a:r>
          </a:p>
          <a:p>
            <a:pPr marL="609600" indent="-609600">
              <a:buFont typeface="+mj-lt"/>
              <a:buAutoNum type="roman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Paul Conduct In The Midst Of Ungodliness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(vv. 10-13)</a:t>
            </a:r>
          </a:p>
        </p:txBody>
      </p:sp>
    </p:spTree>
    <p:extLst>
      <p:ext uri="{BB962C8B-B14F-4D97-AF65-F5344CB8AC3E}">
        <p14:creationId xmlns:p14="http://schemas.microsoft.com/office/powerpoint/2010/main" val="40611868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35">
            <a:extLst>
              <a:ext uri="{FF2B5EF4-FFF2-40B4-BE49-F238E27FC236}">
                <a16:creationId xmlns:a16="http://schemas.microsoft.com/office/drawing/2014/main" id="{F0320AA4-5165-4F11-A3A7-45AAA83BE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404" y="395751"/>
            <a:ext cx="700548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Paul Conduct In The Midst Of Ungodliness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(vv. 10-13)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35CA22-EEBA-46C6-A028-CEDEA814332A}"/>
              </a:ext>
            </a:extLst>
          </p:cNvPr>
          <p:cNvSpPr txBox="1"/>
          <p:nvPr/>
        </p:nvSpPr>
        <p:spPr>
          <a:xfrm>
            <a:off x="589935" y="1791929"/>
            <a:ext cx="67818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Doctrine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(v. 10)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Manner of life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(v. 10)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Purpose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(v. 10)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Faith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(v. 10)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Longsuffering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(v. 10)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Charity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(v. 10)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Patience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(v. 10)</a:t>
            </a:r>
          </a:p>
          <a:p>
            <a:pPr marL="800100" lvl="1" indent="-342900">
              <a:buFont typeface="+mj-lt"/>
              <a:buAutoNum type="alphaUcPeriod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Persecutions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(vv. 11-13)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91763E-542E-4A6B-B2A4-D683C034ABC3}"/>
              </a:ext>
            </a:extLst>
          </p:cNvPr>
          <p:cNvSpPr txBox="1"/>
          <p:nvPr/>
        </p:nvSpPr>
        <p:spPr>
          <a:xfrm>
            <a:off x="5866320" y="4723326"/>
            <a:ext cx="301082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/>
              <a:t>Suffered – yet overcame (v. 11)</a:t>
            </a:r>
          </a:p>
          <a:p>
            <a:pPr marL="342900" indent="-342900">
              <a:buAutoNum type="arabicPeriod"/>
            </a:pPr>
            <a:endParaRPr lang="en-US" sz="1000" dirty="0"/>
          </a:p>
          <a:p>
            <a:pPr marL="342900" indent="-342900">
              <a:buAutoNum type="arabicPeriod"/>
            </a:pPr>
            <a:r>
              <a:rPr lang="en-US" sz="2400" dirty="0"/>
              <a:t>All will suffer (v. 12)</a:t>
            </a:r>
          </a:p>
          <a:p>
            <a:pPr marL="342900" indent="-342900">
              <a:buAutoNum type="arabicPeriod"/>
            </a:pPr>
            <a:endParaRPr lang="en-US" sz="1000" dirty="0"/>
          </a:p>
          <a:p>
            <a:pPr marL="342900" indent="-342900">
              <a:buAutoNum type="arabicPeriod"/>
            </a:pPr>
            <a:r>
              <a:rPr lang="en-US" sz="2400" dirty="0"/>
              <a:t>Reason (v. 13)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635933F6-168E-4449-9108-EF82EE6B5C46}"/>
              </a:ext>
            </a:extLst>
          </p:cNvPr>
          <p:cNvSpPr/>
          <p:nvPr/>
        </p:nvSpPr>
        <p:spPr>
          <a:xfrm>
            <a:off x="5631363" y="4638921"/>
            <a:ext cx="301083" cy="2046249"/>
          </a:xfrm>
          <a:prstGeom prst="leftBrace">
            <a:avLst>
              <a:gd name="adj1" fmla="val 86111"/>
              <a:gd name="adj2" fmla="val 78610"/>
            </a:avLst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7440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2328825" y="447158"/>
            <a:ext cx="4363695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3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Perilous Times</a:t>
            </a:r>
          </a:p>
        </p:txBody>
      </p:sp>
      <p:sp>
        <p:nvSpPr>
          <p:cNvPr id="5" name="Text Box 1035">
            <a:extLst>
              <a:ext uri="{FF2B5EF4-FFF2-40B4-BE49-F238E27FC236}">
                <a16:creationId xmlns:a16="http://schemas.microsoft.com/office/drawing/2014/main" id="{4E3C0B02-FBDA-44AC-9990-BFD624FA3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296" y="2214718"/>
            <a:ext cx="7005485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Characteristics</a:t>
            </a:r>
            <a:r>
              <a:rPr lang="en-US" sz="36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(vv. 2-5)</a:t>
            </a:r>
          </a:p>
          <a:p>
            <a:pPr marL="609600" indent="-609600">
              <a:buFont typeface="+mj-lt"/>
              <a:buAutoNum type="romanUcPeriod"/>
            </a:pPr>
            <a:endParaRPr lang="en-US" sz="1000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How Evil Men Advance/Promote Perilous Times </a:t>
            </a:r>
            <a:r>
              <a:rPr lang="en-US" sz="36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(vv. 6-9)</a:t>
            </a:r>
          </a:p>
          <a:p>
            <a:pPr marL="609600" indent="-609600">
              <a:buFont typeface="+mj-lt"/>
              <a:buAutoNum type="romanUcPeriod"/>
            </a:pPr>
            <a:endParaRPr lang="en-US" sz="1000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Paul Conduct In The Midst Of Ungodliness </a:t>
            </a:r>
            <a:r>
              <a:rPr lang="en-US" sz="36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(vv. 10-13)</a:t>
            </a:r>
          </a:p>
          <a:p>
            <a:pPr marL="609600" indent="-609600">
              <a:buFont typeface="+mj-lt"/>
              <a:buAutoNum type="roman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Continue In The Faith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(vv. 14-17) </a:t>
            </a:r>
          </a:p>
        </p:txBody>
      </p:sp>
    </p:spTree>
    <p:extLst>
      <p:ext uri="{BB962C8B-B14F-4D97-AF65-F5344CB8AC3E}">
        <p14:creationId xmlns:p14="http://schemas.microsoft.com/office/powerpoint/2010/main" val="13173123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35">
            <a:extLst>
              <a:ext uri="{FF2B5EF4-FFF2-40B4-BE49-F238E27FC236}">
                <a16:creationId xmlns:a16="http://schemas.microsoft.com/office/drawing/2014/main" id="{175D8F90-B1B0-4361-8EBF-FD43FD357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837" y="621892"/>
            <a:ext cx="7693743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Continue In The Faith </a:t>
            </a: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(vv. 14-17)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79A5F6-A6C1-4D36-8CFB-987F2BBA50A9}"/>
              </a:ext>
            </a:extLst>
          </p:cNvPr>
          <p:cNvSpPr txBox="1"/>
          <p:nvPr/>
        </p:nvSpPr>
        <p:spPr>
          <a:xfrm>
            <a:off x="712837" y="2032026"/>
            <a:ext cx="8001000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Remain in truth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(vv. 14-15)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Perilous times comes because of a departure from truth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(vv. 8, 16)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Remedy is to return to truth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(vv. 16-17)</a:t>
            </a:r>
          </a:p>
        </p:txBody>
      </p:sp>
    </p:spTree>
    <p:extLst>
      <p:ext uri="{BB962C8B-B14F-4D97-AF65-F5344CB8AC3E}">
        <p14:creationId xmlns:p14="http://schemas.microsoft.com/office/powerpoint/2010/main" val="25976193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8A62C4-D301-44A9-A89A-464210E915DD}"/>
              </a:ext>
            </a:extLst>
          </p:cNvPr>
          <p:cNvSpPr txBox="1"/>
          <p:nvPr/>
        </p:nvSpPr>
        <p:spPr>
          <a:xfrm>
            <a:off x="663498" y="750217"/>
            <a:ext cx="78103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Verses 1-5 [The Problem]</a:t>
            </a:r>
          </a:p>
          <a:p>
            <a:pPr algn="ctr"/>
            <a:r>
              <a:rPr lang="en-US" sz="4000" dirty="0"/>
              <a:t>Verse 8 [The Reason]</a:t>
            </a:r>
          </a:p>
          <a:p>
            <a:pPr algn="ctr"/>
            <a:r>
              <a:rPr lang="en-US" sz="4000" dirty="0"/>
              <a:t>Verses 16-17 [The Answer]</a:t>
            </a:r>
          </a:p>
        </p:txBody>
      </p:sp>
      <p:pic>
        <p:nvPicPr>
          <p:cNvPr id="10" name="Picture 10" descr="Image result for open Bible">
            <a:extLst>
              <a:ext uri="{FF2B5EF4-FFF2-40B4-BE49-F238E27FC236}">
                <a16:creationId xmlns:a16="http://schemas.microsoft.com/office/drawing/2014/main" id="{8B7C3D54-FF41-4702-B5EB-5B0CD5301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761" y="2960015"/>
            <a:ext cx="3816703" cy="213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rrow: Curved Right 2">
            <a:extLst>
              <a:ext uri="{FF2B5EF4-FFF2-40B4-BE49-F238E27FC236}">
                <a16:creationId xmlns:a16="http://schemas.microsoft.com/office/drawing/2014/main" id="{F369008F-6C79-4DB8-99CE-99D06BE010B7}"/>
              </a:ext>
            </a:extLst>
          </p:cNvPr>
          <p:cNvSpPr/>
          <p:nvPr/>
        </p:nvSpPr>
        <p:spPr>
          <a:xfrm rot="20948428">
            <a:off x="1514133" y="1784096"/>
            <a:ext cx="853068" cy="1784195"/>
          </a:xfrm>
          <a:prstGeom prst="curvedRight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8368BCF3-813B-4266-873E-E60A11C52F6C}"/>
              </a:ext>
            </a:extLst>
          </p:cNvPr>
          <p:cNvSpPr/>
          <p:nvPr/>
        </p:nvSpPr>
        <p:spPr>
          <a:xfrm rot="701278" flipH="1">
            <a:off x="7155871" y="2359642"/>
            <a:ext cx="901390" cy="1430011"/>
          </a:xfrm>
          <a:prstGeom prst="curvedRight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92090F-57D5-4E10-8DCF-E99B50A40FCA}"/>
              </a:ext>
            </a:extLst>
          </p:cNvPr>
          <p:cNvSpPr txBox="1"/>
          <p:nvPr/>
        </p:nvSpPr>
        <p:spPr>
          <a:xfrm>
            <a:off x="1209907" y="3563609"/>
            <a:ext cx="1773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Rejected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5CAB7B-AFA0-4C38-B297-040A7C62F0A1}"/>
              </a:ext>
            </a:extLst>
          </p:cNvPr>
          <p:cNvSpPr txBox="1"/>
          <p:nvPr/>
        </p:nvSpPr>
        <p:spPr>
          <a:xfrm>
            <a:off x="6341326" y="3713108"/>
            <a:ext cx="1773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</a:t>
            </a:r>
          </a:p>
        </p:txBody>
      </p:sp>
    </p:spTree>
    <p:extLst>
      <p:ext uri="{BB962C8B-B14F-4D97-AF65-F5344CB8AC3E}">
        <p14:creationId xmlns:p14="http://schemas.microsoft.com/office/powerpoint/2010/main" val="36590096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4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2068" y="1029280"/>
            <a:ext cx="3797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Scriptures</a:t>
            </a: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Tell Us: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63359" y="2587434"/>
            <a:ext cx="60870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Doctrine</a:t>
            </a:r>
            <a:r>
              <a:rPr lang="en-US" sz="2800" dirty="0"/>
              <a:t> </a:t>
            </a:r>
          </a:p>
          <a:p>
            <a:pPr lvl="1"/>
            <a:r>
              <a:rPr lang="en-US" sz="2800" i="1" dirty="0"/>
              <a:t>Tells us what is </a:t>
            </a:r>
            <a:r>
              <a:rPr lang="en-US" sz="2800" i="1" u="sng" dirty="0"/>
              <a:t>right</a:t>
            </a:r>
            <a:endParaRPr lang="en-US" sz="1050" i="1" u="sng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Reproof</a:t>
            </a:r>
            <a:r>
              <a:rPr lang="en-US" sz="2800" dirty="0"/>
              <a:t> </a:t>
            </a:r>
          </a:p>
          <a:p>
            <a:pPr lvl="1"/>
            <a:r>
              <a:rPr lang="en-US" sz="2800" i="1" dirty="0"/>
              <a:t>Tells us what is </a:t>
            </a:r>
            <a:r>
              <a:rPr lang="en-US" sz="2800" i="1" u="sng" dirty="0"/>
              <a:t>not right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Correction</a:t>
            </a:r>
          </a:p>
          <a:p>
            <a:pPr lvl="1"/>
            <a:r>
              <a:rPr lang="en-US" sz="2800" i="1" dirty="0"/>
              <a:t>Tells us how to </a:t>
            </a:r>
            <a:r>
              <a:rPr lang="en-US" sz="2800" i="1" u="sng" dirty="0"/>
              <a:t>get right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 </a:t>
            </a:r>
            <a:r>
              <a:rPr lang="en-US" sz="2800" dirty="0">
                <a:solidFill>
                  <a:srgbClr val="FFFF00"/>
                </a:solidFill>
              </a:rPr>
              <a:t>Instruction in Righteousness</a:t>
            </a:r>
          </a:p>
          <a:p>
            <a:pPr lvl="1"/>
            <a:r>
              <a:rPr lang="en-US" sz="2800" i="1" dirty="0"/>
              <a:t>Tells us how to </a:t>
            </a:r>
            <a:r>
              <a:rPr lang="en-US" sz="2800" i="1" u="sng" dirty="0"/>
              <a:t>stay right</a:t>
            </a:r>
          </a:p>
        </p:txBody>
      </p:sp>
      <p:pic>
        <p:nvPicPr>
          <p:cNvPr id="2058" name="Picture 10" descr="Image result for open Bible">
            <a:extLst>
              <a:ext uri="{FF2B5EF4-FFF2-40B4-BE49-F238E27FC236}">
                <a16:creationId xmlns:a16="http://schemas.microsoft.com/office/drawing/2014/main" id="{8D729B5A-D29C-4A59-BD8B-924AC8F3A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76" y="701891"/>
            <a:ext cx="3503109" cy="195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3367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2328825" y="447158"/>
            <a:ext cx="4363695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3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Perilous Times</a:t>
            </a:r>
          </a:p>
        </p:txBody>
      </p:sp>
      <p:sp>
        <p:nvSpPr>
          <p:cNvPr id="5" name="Text Box 1035">
            <a:extLst>
              <a:ext uri="{FF2B5EF4-FFF2-40B4-BE49-F238E27FC236}">
                <a16:creationId xmlns:a16="http://schemas.microsoft.com/office/drawing/2014/main" id="{4E3C0B02-FBDA-44AC-9990-BFD624FA3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296" y="2214718"/>
            <a:ext cx="7005485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Characteristics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(vv. 2-5)</a:t>
            </a:r>
          </a:p>
          <a:p>
            <a:pPr marL="609600" indent="-609600">
              <a:buFont typeface="+mj-lt"/>
              <a:buAutoNum type="roman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How Evil Men Advance/Promote Perilous Times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(vv. 6-9)</a:t>
            </a:r>
          </a:p>
          <a:p>
            <a:pPr marL="609600" indent="-609600">
              <a:buFont typeface="+mj-lt"/>
              <a:buAutoNum type="roman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Paul Conduct In The Midst Of Ungodliness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(vv. 10-13)</a:t>
            </a:r>
          </a:p>
          <a:p>
            <a:pPr marL="609600" indent="-609600">
              <a:buFont typeface="+mj-lt"/>
              <a:buAutoNum type="roman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Continue In The Faith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(vv. 14-17) </a:t>
            </a:r>
          </a:p>
        </p:txBody>
      </p:sp>
    </p:spTree>
    <p:extLst>
      <p:ext uri="{BB962C8B-B14F-4D97-AF65-F5344CB8AC3E}">
        <p14:creationId xmlns:p14="http://schemas.microsoft.com/office/powerpoint/2010/main" val="31503758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unge 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unge 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unge 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233</TotalTime>
  <Words>1041</Words>
  <Application>Microsoft Office PowerPoint</Application>
  <PresentationFormat>On-screen Show (4:3)</PresentationFormat>
  <Paragraphs>186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 Narrow</vt:lpstr>
      <vt:lpstr>Times New Roman</vt:lpstr>
      <vt:lpstr>Arial</vt:lpstr>
      <vt:lpstr>Wingdings</vt:lpstr>
      <vt:lpstr>Calibri</vt:lpstr>
      <vt:lpstr>WP TypographicSymbols</vt:lpstr>
      <vt:lpstr>Calibri Light</vt:lpstr>
      <vt:lpstr>Baskerville Old Face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20</cp:revision>
  <dcterms:created xsi:type="dcterms:W3CDTF">2017-07-21T19:35:50Z</dcterms:created>
  <dcterms:modified xsi:type="dcterms:W3CDTF">2017-07-23T21:15:58Z</dcterms:modified>
</cp:coreProperties>
</file>