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sldIdLst>
    <p:sldId id="272" r:id="rId4"/>
    <p:sldId id="256" r:id="rId5"/>
    <p:sldId id="257" r:id="rId6"/>
    <p:sldId id="259" r:id="rId7"/>
    <p:sldId id="265" r:id="rId8"/>
    <p:sldId id="269" r:id="rId9"/>
    <p:sldId id="262" r:id="rId10"/>
    <p:sldId id="268" r:id="rId11"/>
    <p:sldId id="263" r:id="rId12"/>
    <p:sldId id="266" r:id="rId13"/>
    <p:sldId id="264" r:id="rId14"/>
    <p:sldId id="267" r:id="rId15"/>
    <p:sldId id="260" r:id="rId16"/>
    <p:sldId id="258" r:id="rId17"/>
    <p:sldId id="261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Baskerville Old Face" panose="02020602080505020303" pitchFamily="18" charset="0"/>
      <p:regular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6" autoAdjust="0"/>
    <p:restoredTop sz="94660"/>
  </p:normalViewPr>
  <p:slideViewPr>
    <p:cSldViewPr snapToGrid="0">
      <p:cViewPr varScale="1">
        <p:scale>
          <a:sx n="65" d="100"/>
          <a:sy n="65" d="100"/>
        </p:scale>
        <p:origin x="6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5566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27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993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225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3906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416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63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987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044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1819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5421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8343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118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4224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6892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986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1814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1292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716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1240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752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0783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9040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94734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52529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70887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0848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83907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9931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6189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8503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3756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4786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45E707-8440-45FE-9BAE-1CF5F078AEAE}"/>
              </a:ext>
            </a:extLst>
          </p:cNvPr>
          <p:cNvSpPr/>
          <p:nvPr userDrawn="1"/>
        </p:nvSpPr>
        <p:spPr>
          <a:xfrm>
            <a:off x="628650" y="365126"/>
            <a:ext cx="7886700" cy="6208518"/>
          </a:xfrm>
          <a:prstGeom prst="roundRect">
            <a:avLst>
              <a:gd name="adj" fmla="val 1220"/>
            </a:avLst>
          </a:prstGeom>
          <a:noFill/>
          <a:ln w="3492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3141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45E707-8440-45FE-9BAE-1CF5F078AEAE}"/>
              </a:ext>
            </a:extLst>
          </p:cNvPr>
          <p:cNvSpPr/>
          <p:nvPr userDrawn="1"/>
        </p:nvSpPr>
        <p:spPr>
          <a:xfrm>
            <a:off x="628650" y="365126"/>
            <a:ext cx="7886700" cy="1325563"/>
          </a:xfrm>
          <a:prstGeom prst="roundRect">
            <a:avLst>
              <a:gd name="adj" fmla="val 1220"/>
            </a:avLst>
          </a:prstGeom>
          <a:solidFill>
            <a:schemeClr val="bg2">
              <a:lumMod val="75000"/>
            </a:schemeClr>
          </a:solidFill>
          <a:ln w="3492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634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45E707-8440-45FE-9BAE-1CF5F078AEAE}"/>
              </a:ext>
            </a:extLst>
          </p:cNvPr>
          <p:cNvSpPr/>
          <p:nvPr userDrawn="1"/>
        </p:nvSpPr>
        <p:spPr>
          <a:xfrm>
            <a:off x="628650" y="365126"/>
            <a:ext cx="7886700" cy="6208518"/>
          </a:xfrm>
          <a:prstGeom prst="roundRect">
            <a:avLst>
              <a:gd name="adj" fmla="val 1220"/>
            </a:avLst>
          </a:prstGeom>
          <a:solidFill>
            <a:schemeClr val="bg2">
              <a:lumMod val="75000"/>
            </a:schemeClr>
          </a:solidFill>
          <a:ln w="3492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1045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D9EE8121-DB7C-4561-9EEF-B9AF1F634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542" y="516171"/>
            <a:ext cx="6862915" cy="1654299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endParaRPr lang="en-US" sz="1100" i="1" dirty="0">
              <a:solidFill>
                <a:srgbClr val="FFFF00"/>
              </a:solidFill>
              <a:latin typeface="Baskerville Old Face" panose="02020602080505020303" pitchFamily="18" charset="0"/>
            </a:endParaRPr>
          </a:p>
          <a:p>
            <a:pPr algn="ctr"/>
            <a:r>
              <a:rPr lang="en-US" sz="4000" i="1" dirty="0">
                <a:solidFill>
                  <a:srgbClr val="FFFF00"/>
                </a:solidFill>
                <a:latin typeface="Baskerville Old Face" panose="02020602080505020303" pitchFamily="18" charset="0"/>
              </a:rPr>
              <a:t>A Workman That Needs Not Be Ashamed</a:t>
            </a:r>
          </a:p>
          <a:p>
            <a:pPr algn="ctr"/>
            <a:endParaRPr lang="en-US" sz="1100" i="1" dirty="0">
              <a:solidFill>
                <a:srgbClr val="FFFF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A5EBF995-6A85-4591-AE6F-1761EA823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974" y="2524431"/>
            <a:ext cx="752659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 defTabSz="466725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I. Be Not Ashamed (1)</a:t>
            </a:r>
          </a:p>
          <a:p>
            <a:pPr marL="609600" indent="-609600" defTabSz="466725"/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 defTabSz="466725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II. A Workman (2)</a:t>
            </a:r>
          </a:p>
          <a:p>
            <a:pPr marL="609600" indent="-609600" defTabSz="466725"/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 defTabSz="466725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III. Perilous Times (3)</a:t>
            </a:r>
          </a:p>
          <a:p>
            <a:pPr marL="609600" indent="-609600" defTabSz="466725"/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 defTabSz="466725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IV. Continue To Preach The Word (4)</a:t>
            </a:r>
          </a:p>
        </p:txBody>
      </p:sp>
    </p:spTree>
    <p:extLst>
      <p:ext uri="{BB962C8B-B14F-4D97-AF65-F5344CB8AC3E}">
        <p14:creationId xmlns:p14="http://schemas.microsoft.com/office/powerpoint/2010/main" val="25146832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0536A0-E915-4B7D-BB94-C41EDAD98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711" y="1349062"/>
            <a:ext cx="6021659" cy="45042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510244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2693228" y="1974876"/>
            <a:ext cx="3724096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2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A Workman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EE6F1B-F2E7-4230-8754-1AEB74A7684F}"/>
              </a:ext>
            </a:extLst>
          </p:cNvPr>
          <p:cNvSpPr txBox="1"/>
          <p:nvPr/>
        </p:nvSpPr>
        <p:spPr>
          <a:xfrm>
            <a:off x="855405" y="5791200"/>
            <a:ext cx="4355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askerville Old Face" panose="02020602080505020303" pitchFamily="18" charset="0"/>
              </a:rPr>
              <a:t>Key: Verse 15</a:t>
            </a:r>
          </a:p>
        </p:txBody>
      </p:sp>
    </p:spTree>
    <p:extLst>
      <p:ext uri="{BB962C8B-B14F-4D97-AF65-F5344CB8AC3E}">
        <p14:creationId xmlns:p14="http://schemas.microsoft.com/office/powerpoint/2010/main" val="8824382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2648623" y="447158"/>
            <a:ext cx="3724096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2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A Workman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F70691-2017-489A-B5BF-9EDA712B4598}"/>
              </a:ext>
            </a:extLst>
          </p:cNvPr>
          <p:cNvSpPr txBox="1"/>
          <p:nvPr/>
        </p:nvSpPr>
        <p:spPr>
          <a:xfrm>
            <a:off x="1143000" y="2302727"/>
            <a:ext cx="70977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Be Strong (vv. 1-7)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Willing to Suffer (vv. 8-13)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a Workman (vv. 14-19a)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Pure (vv. 19b-22)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a Good Servant (vv. 23-26)</a:t>
            </a:r>
          </a:p>
        </p:txBody>
      </p:sp>
    </p:spTree>
    <p:extLst>
      <p:ext uri="{BB962C8B-B14F-4D97-AF65-F5344CB8AC3E}">
        <p14:creationId xmlns:p14="http://schemas.microsoft.com/office/powerpoint/2010/main" val="1389456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2648623" y="447158"/>
            <a:ext cx="3724096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2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A Workman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F70691-2017-489A-B5BF-9EDA712B4598}"/>
              </a:ext>
            </a:extLst>
          </p:cNvPr>
          <p:cNvSpPr txBox="1"/>
          <p:nvPr/>
        </p:nvSpPr>
        <p:spPr>
          <a:xfrm>
            <a:off x="1143000" y="2302727"/>
            <a:ext cx="7097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Be Strong (vv. 1-7)</a:t>
            </a:r>
          </a:p>
        </p:txBody>
      </p:sp>
    </p:spTree>
    <p:extLst>
      <p:ext uri="{BB962C8B-B14F-4D97-AF65-F5344CB8AC3E}">
        <p14:creationId xmlns:p14="http://schemas.microsoft.com/office/powerpoint/2010/main" val="28033218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47D3EE-8445-476E-ACAA-164E8EFABD54}"/>
              </a:ext>
            </a:extLst>
          </p:cNvPr>
          <p:cNvSpPr txBox="1"/>
          <p:nvPr/>
        </p:nvSpPr>
        <p:spPr>
          <a:xfrm>
            <a:off x="1076092" y="641196"/>
            <a:ext cx="7097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Be Strong (vv. 1-7)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818014-B234-415B-9B5A-809B63D2C3F1}"/>
              </a:ext>
            </a:extLst>
          </p:cNvPr>
          <p:cNvSpPr txBox="1"/>
          <p:nvPr/>
        </p:nvSpPr>
        <p:spPr>
          <a:xfrm>
            <a:off x="903249" y="2057401"/>
            <a:ext cx="7644161" cy="3839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a teacher (vv. 1-2)</a:t>
            </a:r>
          </a:p>
          <a:p>
            <a:pPr marL="514350" indent="-514350">
              <a:buFont typeface="+mj-lt"/>
              <a:buAutoNum type="alphaUcPeriod"/>
            </a:pPr>
            <a:endParaRPr lang="en-US" sz="105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a soldier (vv. 3-4)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Endure hardness (v. 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entangle self in this life (v. 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Please your master (v. 4)</a:t>
            </a:r>
          </a:p>
          <a:p>
            <a:pPr marL="971550" lvl="1" indent="-514350">
              <a:buFont typeface="+mj-lt"/>
              <a:buAutoNum type="arabicPeriod"/>
            </a:pPr>
            <a:endParaRPr lang="en-US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an athlete (v. 5)</a:t>
            </a:r>
          </a:p>
          <a:p>
            <a:pPr marL="514350" indent="-514350">
              <a:buFont typeface="+mj-lt"/>
              <a:buAutoNum type="alphaUcPeriod"/>
            </a:pPr>
            <a:endParaRPr lang="en-US" sz="105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a farmer (vv. 6-7)</a:t>
            </a:r>
          </a:p>
        </p:txBody>
      </p:sp>
    </p:spTree>
    <p:extLst>
      <p:ext uri="{BB962C8B-B14F-4D97-AF65-F5344CB8AC3E}">
        <p14:creationId xmlns:p14="http://schemas.microsoft.com/office/powerpoint/2010/main" val="12913902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2648623" y="447158"/>
            <a:ext cx="3724096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2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A Workman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F70691-2017-489A-B5BF-9EDA712B4598}"/>
              </a:ext>
            </a:extLst>
          </p:cNvPr>
          <p:cNvSpPr txBox="1"/>
          <p:nvPr/>
        </p:nvSpPr>
        <p:spPr>
          <a:xfrm>
            <a:off x="1143000" y="2302727"/>
            <a:ext cx="7097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4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Be Strong (vv. 1-7)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Willing to Suffer (vv. 8-13)</a:t>
            </a:r>
          </a:p>
        </p:txBody>
      </p:sp>
    </p:spTree>
    <p:extLst>
      <p:ext uri="{BB962C8B-B14F-4D97-AF65-F5344CB8AC3E}">
        <p14:creationId xmlns:p14="http://schemas.microsoft.com/office/powerpoint/2010/main" val="41350393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758D87-4646-454E-9C65-C8983DE380D3}"/>
              </a:ext>
            </a:extLst>
          </p:cNvPr>
          <p:cNvSpPr txBox="1"/>
          <p:nvPr/>
        </p:nvSpPr>
        <p:spPr>
          <a:xfrm>
            <a:off x="1042638" y="657923"/>
            <a:ext cx="7097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Be Willing to Suffer (vv. 8-13)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CAD6B5-6EA8-4D17-9FAD-9CBF63D22275}"/>
              </a:ext>
            </a:extLst>
          </p:cNvPr>
          <p:cNvSpPr txBox="1"/>
          <p:nvPr/>
        </p:nvSpPr>
        <p:spPr>
          <a:xfrm>
            <a:off x="903249" y="2057401"/>
            <a:ext cx="7644161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am suffering for preaching the resurrection of Christ (vv. 8-9)</a:t>
            </a:r>
          </a:p>
          <a:p>
            <a:pPr marL="514350" indent="-514350">
              <a:buFont typeface="+mj-lt"/>
              <a:buAutoNum type="alphaUcPeriod"/>
            </a:pPr>
            <a:endParaRPr lang="en-US" sz="105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Suffer for the sake of saving souls (v. 10)</a:t>
            </a:r>
          </a:p>
          <a:p>
            <a:pPr marL="514350" indent="-514350">
              <a:buFont typeface="+mj-lt"/>
              <a:buAutoNum type="alphaUcPeriod"/>
            </a:pPr>
            <a:endParaRPr lang="en-US" sz="105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Through suffering we gain victory (vv. 11-13)</a:t>
            </a:r>
          </a:p>
        </p:txBody>
      </p:sp>
    </p:spTree>
    <p:extLst>
      <p:ext uri="{BB962C8B-B14F-4D97-AF65-F5344CB8AC3E}">
        <p14:creationId xmlns:p14="http://schemas.microsoft.com/office/powerpoint/2010/main" val="5901851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2648623" y="447158"/>
            <a:ext cx="3724096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2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A Workman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F70691-2017-489A-B5BF-9EDA712B4598}"/>
              </a:ext>
            </a:extLst>
          </p:cNvPr>
          <p:cNvSpPr txBox="1"/>
          <p:nvPr/>
        </p:nvSpPr>
        <p:spPr>
          <a:xfrm>
            <a:off x="1143000" y="2302727"/>
            <a:ext cx="70977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4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Be Strong (vv. 1-7)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Willing to Suffer (vv. 8-13)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a Workman (vv. 14-19a)</a:t>
            </a:r>
          </a:p>
        </p:txBody>
      </p:sp>
    </p:spTree>
    <p:extLst>
      <p:ext uri="{BB962C8B-B14F-4D97-AF65-F5344CB8AC3E}">
        <p14:creationId xmlns:p14="http://schemas.microsoft.com/office/powerpoint/2010/main" val="35407217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A339FE-751D-4815-B521-150C60F9945A}"/>
              </a:ext>
            </a:extLst>
          </p:cNvPr>
          <p:cNvSpPr txBox="1"/>
          <p:nvPr/>
        </p:nvSpPr>
        <p:spPr>
          <a:xfrm>
            <a:off x="1109546" y="680225"/>
            <a:ext cx="7097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Be a Workman (vv. 14-19a)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16327-2965-46FE-B6D6-82604CB71180}"/>
              </a:ext>
            </a:extLst>
          </p:cNvPr>
          <p:cNvSpPr txBox="1"/>
          <p:nvPr/>
        </p:nvSpPr>
        <p:spPr>
          <a:xfrm>
            <a:off x="903249" y="2057401"/>
            <a:ext cx="7644161" cy="351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strive about words (v. 14)</a:t>
            </a:r>
          </a:p>
          <a:p>
            <a:pPr marL="514350" indent="-514350">
              <a:buFont typeface="+mj-lt"/>
              <a:buAutoNum type="alphaUcPeriod"/>
            </a:pPr>
            <a:endParaRPr lang="en-US" sz="105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diligent to be approved of God (v. 15a)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Handle the word properly (v. 15b)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Avoid empty chatter (vv. 16-19a)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Leads people astray (vv. 16-18)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contrast: the foundation of God stands sure (v. 19)</a:t>
            </a:r>
          </a:p>
        </p:txBody>
      </p:sp>
    </p:spTree>
    <p:extLst>
      <p:ext uri="{BB962C8B-B14F-4D97-AF65-F5344CB8AC3E}">
        <p14:creationId xmlns:p14="http://schemas.microsoft.com/office/powerpoint/2010/main" val="37880494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2648623" y="447158"/>
            <a:ext cx="3724096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2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A Workman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F70691-2017-489A-B5BF-9EDA712B4598}"/>
              </a:ext>
            </a:extLst>
          </p:cNvPr>
          <p:cNvSpPr txBox="1"/>
          <p:nvPr/>
        </p:nvSpPr>
        <p:spPr>
          <a:xfrm>
            <a:off x="1143000" y="2302727"/>
            <a:ext cx="70977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4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Be Strong (vv. 1-7)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Willing to Suffer (vv. 8-13)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a Workman (vv. 14-19a)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Pure (vv. 19b-22)</a:t>
            </a:r>
          </a:p>
        </p:txBody>
      </p:sp>
    </p:spTree>
    <p:extLst>
      <p:ext uri="{BB962C8B-B14F-4D97-AF65-F5344CB8AC3E}">
        <p14:creationId xmlns:p14="http://schemas.microsoft.com/office/powerpoint/2010/main" val="32946141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CBCA388-3699-4CC9-8993-78473FF377DD}"/>
              </a:ext>
            </a:extLst>
          </p:cNvPr>
          <p:cNvSpPr txBox="1"/>
          <p:nvPr/>
        </p:nvSpPr>
        <p:spPr>
          <a:xfrm>
            <a:off x="1042642" y="657923"/>
            <a:ext cx="7097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Be Pure (vv. 19b-22)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D64174-611D-4CB0-A4AC-698E99DAFC39}"/>
              </a:ext>
            </a:extLst>
          </p:cNvPr>
          <p:cNvSpPr txBox="1"/>
          <p:nvPr/>
        </p:nvSpPr>
        <p:spPr>
          <a:xfrm>
            <a:off x="903249" y="2057401"/>
            <a:ext cx="7644161" cy="2546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 from iniquity (v. 19b)</a:t>
            </a:r>
          </a:p>
          <a:p>
            <a:pPr marL="514350" indent="-514350">
              <a:buFont typeface="+mj-lt"/>
              <a:buAutoNum type="alphaUcPeriod"/>
            </a:pPr>
            <a:endParaRPr lang="en-US" sz="105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a vessel of honor (vv. 20-21)</a:t>
            </a:r>
          </a:p>
          <a:p>
            <a:pPr marL="514350" indent="-514350">
              <a:buFont typeface="+mj-lt"/>
              <a:buAutoNum type="alphaUcPeriod"/>
            </a:pPr>
            <a:endParaRPr lang="en-US" sz="105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Flee youthful lust (v. 22a)</a:t>
            </a:r>
          </a:p>
          <a:p>
            <a:pPr marL="514350" indent="-514350">
              <a:buFont typeface="+mj-lt"/>
              <a:buAutoNum type="alphaUcPeriod"/>
            </a:pPr>
            <a:endParaRPr lang="en-US" sz="105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Pursue purity (v. 22b)</a:t>
            </a:r>
          </a:p>
        </p:txBody>
      </p:sp>
    </p:spTree>
    <p:extLst>
      <p:ext uri="{BB962C8B-B14F-4D97-AF65-F5344CB8AC3E}">
        <p14:creationId xmlns:p14="http://schemas.microsoft.com/office/powerpoint/2010/main" val="9553515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2648623" y="447158"/>
            <a:ext cx="3724096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2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A Workman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F70691-2017-489A-B5BF-9EDA712B4598}"/>
              </a:ext>
            </a:extLst>
          </p:cNvPr>
          <p:cNvSpPr txBox="1"/>
          <p:nvPr/>
        </p:nvSpPr>
        <p:spPr>
          <a:xfrm>
            <a:off x="1143000" y="2302727"/>
            <a:ext cx="70977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4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Be Strong (vv. 1-7)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Willing to Suffer (vv. 8-13)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a Workman (vv. 14-19a)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Pure (vv. 19b-22)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a Good Servant (vv. 23-26)</a:t>
            </a:r>
          </a:p>
        </p:txBody>
      </p:sp>
    </p:spTree>
    <p:extLst>
      <p:ext uri="{BB962C8B-B14F-4D97-AF65-F5344CB8AC3E}">
        <p14:creationId xmlns:p14="http://schemas.microsoft.com/office/powerpoint/2010/main" val="31456352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FE2354-7723-4E79-8E34-CE09B49C7D69}"/>
              </a:ext>
            </a:extLst>
          </p:cNvPr>
          <p:cNvSpPr txBox="1"/>
          <p:nvPr/>
        </p:nvSpPr>
        <p:spPr>
          <a:xfrm>
            <a:off x="752707" y="657923"/>
            <a:ext cx="75270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Be a Good Servant (vv. 23-26)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1D99A9-2843-4BAD-A94E-BFE93405CECD}"/>
              </a:ext>
            </a:extLst>
          </p:cNvPr>
          <p:cNvSpPr txBox="1"/>
          <p:nvPr/>
        </p:nvSpPr>
        <p:spPr>
          <a:xfrm>
            <a:off x="903249" y="2057401"/>
            <a:ext cx="764416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Avoid foolish disputes &amp; quarreling (vv. 23-24)</a:t>
            </a:r>
          </a:p>
          <a:p>
            <a:pPr marL="514350" indent="-514350">
              <a:buFont typeface="+mj-lt"/>
              <a:buAutoNum type="alphaUcPeriod"/>
            </a:pPr>
            <a:endParaRPr lang="en-US" sz="105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be gentle to all (v. 24)</a:t>
            </a:r>
          </a:p>
          <a:p>
            <a:pPr marL="514350" indent="-514350">
              <a:buFont typeface="+mj-lt"/>
              <a:buAutoNum type="alphaUcPeriod"/>
            </a:pPr>
            <a:endParaRPr lang="en-US" sz="105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be able to teach (v. 24)</a:t>
            </a:r>
          </a:p>
          <a:p>
            <a:pPr marL="514350" indent="-514350">
              <a:buFont typeface="+mj-lt"/>
              <a:buAutoNum type="alphaUcPeriod"/>
            </a:pPr>
            <a:endParaRPr lang="en-US" sz="105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be patient (v. 24)</a:t>
            </a:r>
          </a:p>
          <a:p>
            <a:pPr marL="514350" indent="-514350">
              <a:buFont typeface="+mj-lt"/>
              <a:buAutoNum type="alphaUcPeriod"/>
            </a:pPr>
            <a:endParaRPr lang="en-US" sz="105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humbly deal with opposition (vv. 25-26)</a:t>
            </a:r>
          </a:p>
        </p:txBody>
      </p:sp>
    </p:spTree>
    <p:extLst>
      <p:ext uri="{BB962C8B-B14F-4D97-AF65-F5344CB8AC3E}">
        <p14:creationId xmlns:p14="http://schemas.microsoft.com/office/powerpoint/2010/main" val="36637892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2648623" y="447158"/>
            <a:ext cx="3724096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2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A Workman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F70691-2017-489A-B5BF-9EDA712B4598}"/>
              </a:ext>
            </a:extLst>
          </p:cNvPr>
          <p:cNvSpPr txBox="1"/>
          <p:nvPr/>
        </p:nvSpPr>
        <p:spPr>
          <a:xfrm>
            <a:off x="1143000" y="2302727"/>
            <a:ext cx="70977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Be Strong (vv. 1-7)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Willing to Suffer (vv. 8-13)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a Workman (vv. 14-19a)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Pure (vv. 19b-22)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Be a Good Servant (vv. 23-26)</a:t>
            </a:r>
          </a:p>
        </p:txBody>
      </p:sp>
    </p:spTree>
    <p:extLst>
      <p:ext uri="{BB962C8B-B14F-4D97-AF65-F5344CB8AC3E}">
        <p14:creationId xmlns:p14="http://schemas.microsoft.com/office/powerpoint/2010/main" val="1514912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</TotalTime>
  <Words>575</Words>
  <Application>Microsoft Office PowerPoint</Application>
  <PresentationFormat>On-screen Show (4:3)</PresentationFormat>
  <Paragraphs>94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Baskerville Old Face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10</cp:revision>
  <dcterms:created xsi:type="dcterms:W3CDTF">2017-07-21T19:35:50Z</dcterms:created>
  <dcterms:modified xsi:type="dcterms:W3CDTF">2017-07-23T12:01:36Z</dcterms:modified>
</cp:coreProperties>
</file>