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3" r:id="rId6"/>
    <p:sldMasterId id="2147483715" r:id="rId7"/>
    <p:sldMasterId id="2147483727" r:id="rId8"/>
  </p:sldMasterIdLst>
  <p:handoutMasterIdLst>
    <p:handoutMasterId r:id="rId38"/>
  </p:handoutMasterIdLst>
  <p:sldIdLst>
    <p:sldId id="286" r:id="rId9"/>
    <p:sldId id="287" r:id="rId10"/>
    <p:sldId id="288" r:id="rId11"/>
    <p:sldId id="289" r:id="rId12"/>
    <p:sldId id="290" r:id="rId13"/>
    <p:sldId id="261" r:id="rId14"/>
    <p:sldId id="258" r:id="rId15"/>
    <p:sldId id="260" r:id="rId16"/>
    <p:sldId id="262" r:id="rId17"/>
    <p:sldId id="263" r:id="rId18"/>
    <p:sldId id="264" r:id="rId19"/>
    <p:sldId id="265" r:id="rId20"/>
    <p:sldId id="256" r:id="rId21"/>
    <p:sldId id="269" r:id="rId22"/>
    <p:sldId id="270" r:id="rId23"/>
    <p:sldId id="280" r:id="rId24"/>
    <p:sldId id="272" r:id="rId25"/>
    <p:sldId id="273" r:id="rId26"/>
    <p:sldId id="274" r:id="rId27"/>
    <p:sldId id="281" r:id="rId28"/>
    <p:sldId id="276" r:id="rId29"/>
    <p:sldId id="282" r:id="rId30"/>
    <p:sldId id="283" r:id="rId31"/>
    <p:sldId id="279" r:id="rId32"/>
    <p:sldId id="266" r:id="rId33"/>
    <p:sldId id="284" r:id="rId34"/>
    <p:sldId id="285" r:id="rId35"/>
    <p:sldId id="267" r:id="rId36"/>
    <p:sldId id="268" r:id="rId37"/>
  </p:sldIdLst>
  <p:sldSz cx="9144000" cy="6858000" type="screen4x3"/>
  <p:notesSz cx="7010400" cy="9296400"/>
  <p:embeddedFontLst>
    <p:embeddedFont>
      <p:font typeface="Impact" panose="020B0806030902050204" pitchFamily="34" charset="0"/>
      <p:regular r:id="rId39"/>
    </p:embeddedFont>
    <p:embeddedFont>
      <p:font typeface="Kristen ITC" panose="03050502040202030202" pitchFamily="66" charset="0"/>
      <p:regular r:id="rId40"/>
    </p:embeddedFont>
    <p:embeddedFont>
      <p:font typeface="Arial Narrow" panose="020B0606020202030204" pitchFamily="34" charset="0"/>
      <p:regular r:id="rId41"/>
      <p:bold r:id="rId42"/>
      <p:italic r:id="rId43"/>
      <p:boldItalic r:id="rId44"/>
    </p:embeddedFont>
    <p:embeddedFont>
      <p:font typeface="ElfringElite-Light" panose="020B0400000000000000"/>
      <p:regular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Avante" panose="020B0500000000000000"/>
      <p:regular r:id="rId48"/>
      <p:bold r:id="rId49"/>
      <p:italic r:id="rId50"/>
      <p:boldItalic r:id="rId51"/>
    </p:embeddedFont>
    <p:embeddedFont>
      <p:font typeface="Arial Rounded MT Bold" panose="020F0704030504030204" pitchFamily="34" charset="0"/>
      <p:regular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0" autoAdjust="0"/>
    <p:restoredTop sz="94660"/>
  </p:normalViewPr>
  <p:slideViewPr>
    <p:cSldViewPr>
      <p:cViewPr varScale="1">
        <p:scale>
          <a:sx n="58" d="100"/>
          <a:sy n="58" d="100"/>
        </p:scale>
        <p:origin x="13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1.fntdata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11.fntdata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61E9FE-8389-44F6-A3C2-A2329BCC41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7D25C8-6EC0-46A2-9EF4-3EB819027F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D3596C3-52AB-465F-8C30-1734A8022107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3C45F-2FF7-4F86-972C-A5E588C261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71048-DD57-4A47-979D-7B0AB3804C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F1CE38-43DC-40E5-BF0F-ED44DCA7B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33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2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0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0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1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0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6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4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6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4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1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1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0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6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4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6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4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1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28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3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13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9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8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99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0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0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1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3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0574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-457200" y="2895600"/>
            <a:ext cx="2895600" cy="1816100"/>
          </a:xfrm>
          <a:prstGeom prst="rect">
            <a:avLst/>
          </a:prstGeom>
          <a:noFill/>
        </p:spPr>
        <p:txBody>
          <a:bodyPr lIns="91425" tIns="45713" rIns="91425" bIns="45713">
            <a:spAutoFit/>
          </a:bodyPr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Laborers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In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The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Vineyard</a:t>
            </a:r>
          </a:p>
        </p:txBody>
      </p:sp>
      <p:pic>
        <p:nvPicPr>
          <p:cNvPr id="4" name="Picture 4" descr="http://gbcdecatur.org/files/LaborersInVineyard.jpg"/>
          <p:cNvPicPr>
            <a:picLocks noChangeAspect="1" noChangeArrowheads="1"/>
          </p:cNvPicPr>
          <p:nvPr userDrawn="1"/>
        </p:nvPicPr>
        <p:blipFill>
          <a:blip r:embed="rId2"/>
          <a:srcRect t="4846" r="54545" b="15191"/>
          <a:stretch>
            <a:fillRect/>
          </a:stretch>
        </p:blipFill>
        <p:spPr bwMode="auto">
          <a:xfrm>
            <a:off x="381000" y="609601"/>
            <a:ext cx="1327150" cy="1752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9343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0574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-457200" y="2895600"/>
            <a:ext cx="2895600" cy="1816100"/>
          </a:xfrm>
          <a:prstGeom prst="rect">
            <a:avLst/>
          </a:prstGeom>
          <a:noFill/>
        </p:spPr>
        <p:txBody>
          <a:bodyPr lIns="91425" tIns="45713" rIns="91425" bIns="45713">
            <a:spAutoFit/>
          </a:bodyPr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Laborers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In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The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Vineyard</a:t>
            </a:r>
          </a:p>
        </p:txBody>
      </p:sp>
      <p:pic>
        <p:nvPicPr>
          <p:cNvPr id="4" name="Picture 4" descr="http://gbcdecatur.org/files/LaborersInVineyard.jpg"/>
          <p:cNvPicPr>
            <a:picLocks noChangeAspect="1" noChangeArrowheads="1"/>
          </p:cNvPicPr>
          <p:nvPr userDrawn="1"/>
        </p:nvPicPr>
        <p:blipFill>
          <a:blip r:embed="rId2"/>
          <a:srcRect l="47273"/>
          <a:stretch>
            <a:fillRect/>
          </a:stretch>
        </p:blipFill>
        <p:spPr bwMode="auto">
          <a:xfrm>
            <a:off x="457201" y="609600"/>
            <a:ext cx="1285875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671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0574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-457200" y="2895600"/>
            <a:ext cx="2895600" cy="1816100"/>
          </a:xfrm>
          <a:prstGeom prst="rect">
            <a:avLst/>
          </a:prstGeom>
          <a:noFill/>
        </p:spPr>
        <p:txBody>
          <a:bodyPr lIns="91425" tIns="45713" rIns="91425" bIns="45713">
            <a:spAutoFit/>
          </a:bodyPr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Laborers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In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The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Vineyard</a:t>
            </a:r>
          </a:p>
        </p:txBody>
      </p:sp>
      <p:pic>
        <p:nvPicPr>
          <p:cNvPr id="4" name="Picture 2" descr="F:\FILES\PFILES\MSOFFICE\MEDIA\CNTCD1\Photo2\j0316869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12192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663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0574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-457200" y="2895600"/>
            <a:ext cx="2895600" cy="1816100"/>
          </a:xfrm>
          <a:prstGeom prst="rect">
            <a:avLst/>
          </a:prstGeom>
          <a:noFill/>
        </p:spPr>
        <p:txBody>
          <a:bodyPr lIns="91425" tIns="45713" rIns="91425" bIns="45713">
            <a:spAutoFit/>
          </a:bodyPr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Laborers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In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The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Vineyard</a:t>
            </a:r>
          </a:p>
        </p:txBody>
      </p:sp>
      <p:pic>
        <p:nvPicPr>
          <p:cNvPr id="4" name="Picture 1" descr="F:\FILES\PFILES\MSOFFICE\MEDIA\CNTCD1\ClipArt1\j0197971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609601"/>
            <a:ext cx="1420812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695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0574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3" name="Picture 7" descr="C:\Documents and Settings\Donnie\Local Settings\Temporary Internet Files\Content.IE5\L1V11MNQ\MPj04006420000[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57200"/>
            <a:ext cx="14478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-457200" y="2895600"/>
            <a:ext cx="2895600" cy="1816100"/>
          </a:xfrm>
          <a:prstGeom prst="rect">
            <a:avLst/>
          </a:prstGeom>
          <a:noFill/>
        </p:spPr>
        <p:txBody>
          <a:bodyPr lIns="91425" tIns="45713" rIns="91425" bIns="45713">
            <a:spAutoFit/>
          </a:bodyPr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Laborers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In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The</a:t>
            </a:r>
          </a:p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Vineyard</a:t>
            </a:r>
          </a:p>
        </p:txBody>
      </p:sp>
    </p:spTree>
    <p:extLst>
      <p:ext uri="{BB962C8B-B14F-4D97-AF65-F5344CB8AC3E}">
        <p14:creationId xmlns:p14="http://schemas.microsoft.com/office/powerpoint/2010/main" val="1630228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533400" cy="7010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 rot="5400000">
            <a:off x="4419600" y="2400300"/>
            <a:ext cx="533400" cy="8915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861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2240B-58DD-4394-AEA3-C98411B90F92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E0D68-3FE2-4F96-9754-6B969D79AC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95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E504C-EF30-4B83-9C61-306EDEC8E456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0C86D-F821-4046-BF2F-6F10922C7E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985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16B69-BD44-4434-872C-399A11DC32DE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7E6B-18D8-489B-84DE-FECA26EBC8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98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2896C-00A1-47DD-92C4-99FFB54A03B9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28565-7068-4512-ACED-D421900D2B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48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22963-8513-4B44-8185-CD921EEF2114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2F8D5-23B4-490D-B825-E15123CCB8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278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F1EE2-2D89-45A2-901F-E93349B8BF64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736AE-EC71-4F22-9520-C9B02C9FD2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881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8859F-7031-4139-A8F7-14682E97B5D9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24124-DDD9-44F0-AF4A-55DF788E7E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37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5A5AE-A445-4183-B4FB-192B3C3B1A64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4349D-F8C7-48D9-9239-1EB3EF77A4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49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A2781-DB00-40A9-971F-D1EF76004997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86380-F4B1-4DA2-996C-EB20CA8D15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3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916BE-6FE4-47BC-99D3-B9E4144FE02E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CAA85-B79A-4E9C-9CEF-C25F5E089C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F9476-700D-40E7-A87F-B786F46583B3}" type="datetimeFigureOut">
              <a:rPr lang="en-US"/>
              <a:pPr>
                <a:defRPr/>
              </a:pPr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5A6DA-9AAA-4DCC-9FA5-B8D7E4E390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8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62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59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390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545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42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02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69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630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1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33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43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1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71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55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46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5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50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7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48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50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09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2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2.wdp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>
            <a:off x="0" y="0"/>
            <a:ext cx="9149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3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>
            <a:off x="0" y="0"/>
            <a:ext cx="9149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6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736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930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 smtClean="0">
                <a:solidFill>
                  <a:prstClr val="black">
                    <a:tint val="75000"/>
                  </a:prstClr>
                </a:solidFill>
                <a:latin typeface="Arial Narrow"/>
              </a:defRPr>
            </a:lvl1pPr>
          </a:lstStyle>
          <a:p>
            <a:pPr defTabSz="914259" fontAlgn="base">
              <a:spcBef>
                <a:spcPct val="0"/>
              </a:spcBef>
              <a:spcAft>
                <a:spcPct val="0"/>
              </a:spcAft>
              <a:defRPr/>
            </a:pPr>
            <a:fld id="{43A16F7F-4ECE-4F9A-BFB1-DF1A9EBB63A3}" type="datetimeFigureOut">
              <a:rPr lang="en-US"/>
              <a:pPr defTabSz="914259" fontAlgn="base">
                <a:spcBef>
                  <a:spcPct val="0"/>
                </a:spcBef>
                <a:spcAft>
                  <a:spcPct val="0"/>
                </a:spcAft>
                <a:defRPr/>
              </a:pPr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3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 Narrow"/>
              </a:defRPr>
            </a:lvl1pPr>
          </a:lstStyle>
          <a:p>
            <a:pPr defTabSz="914259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 smtClean="0">
                <a:solidFill>
                  <a:prstClr val="black">
                    <a:tint val="75000"/>
                  </a:prstClr>
                </a:solidFill>
                <a:latin typeface="Arial Narrow"/>
              </a:defRPr>
            </a:lvl1pPr>
          </a:lstStyle>
          <a:p>
            <a:pPr defTabSz="914259" fontAlgn="base">
              <a:spcBef>
                <a:spcPct val="0"/>
              </a:spcBef>
              <a:spcAft>
                <a:spcPct val="0"/>
              </a:spcAft>
              <a:defRPr/>
            </a:pPr>
            <a:fld id="{5FC66D79-FA8E-4669-8D0D-4E77DAC6BADC}" type="slidenum">
              <a:rPr lang="en-US"/>
              <a:pPr defTabSz="91425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6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7pPr>
      <a:lvl8pPr marL="137139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8pPr>
      <a:lvl9pPr marL="182851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9pPr>
    </p:titleStyle>
    <p:bodyStyle>
      <a:lvl1pPr marL="342848" indent="-342848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6" indent="-285707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4" indent="-228564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54" indent="-228564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85" indent="-228564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52816A-DDB3-4A7C-99CF-32489D510ADE}" type="datetimeFigureOut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A51D00-7624-499F-9316-85B8A780D7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pic>
        <p:nvPicPr>
          <p:cNvPr id="3079" name="Picture 6" descr="Abstract_blue_background7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74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AE9A30E-59C1-4291-ADFE-3607FD6FBB0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F5331A7-35BB-45F9-84E2-A0EE307E00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8534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1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895600" y="3352801"/>
            <a:ext cx="3429000" cy="10668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marL="0" marR="0" lvl="0" indent="0" algn="ctr" defTabSz="9142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Psalm 103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marL="0" marR="0" lvl="0" indent="0" algn="r" defTabSz="9142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/>
                <a:ea typeface="+mn-ea"/>
                <a:cs typeface="+mn-cs"/>
              </a:rPr>
              <a:t>Mark Your Bible  </a:t>
            </a:r>
          </a:p>
          <a:p>
            <a:pPr marL="0" marR="0" lvl="0" indent="0" algn="r" defTabSz="9142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/>
                <a:ea typeface="+mn-ea"/>
                <a:cs typeface="+mn-cs"/>
              </a:rPr>
              <a:t>For Today’s Reading</a:t>
            </a:r>
          </a:p>
        </p:txBody>
      </p:sp>
      <p:pic>
        <p:nvPicPr>
          <p:cNvPr id="18439" name="Picture 5" descr="bible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0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07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cliparts.co/cliparts/8T6/87g/8T687g8Rc.jpg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620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Group # 1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Will Meet Tonight After Services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3527"/>
          <a:stretch/>
        </p:blipFill>
        <p:spPr>
          <a:xfrm>
            <a:off x="2838818" y="3429000"/>
            <a:ext cx="3466363" cy="251460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04800" y="228600"/>
            <a:ext cx="8534400" cy="6324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294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wisegeek.com/wedding-ban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" t="144" r="8725" b="-144"/>
          <a:stretch/>
        </p:blipFill>
        <p:spPr bwMode="auto">
          <a:xfrm>
            <a:off x="1" y="-19664"/>
            <a:ext cx="9144000" cy="683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3.bp.blogspot.com/_Q3Yza5FG644/TAE3i2osUiI/AAAAAAAAFmA/Oxt30sER9mE/s320/happy_coupl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638" y="2108281"/>
            <a:ext cx="1854962" cy="1777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2286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risten ITC" panose="03050502040202030202" pitchFamily="66" charset="0"/>
                <a:ea typeface="+mn-ea"/>
                <a:cs typeface="+mn-cs"/>
              </a:rPr>
              <a:t>Building &amp; Maintaining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1" y="4458425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ante" pitchFamily="34" charset="0"/>
                <a:ea typeface="+mn-ea"/>
                <a:cs typeface="+mn-cs"/>
              </a:rPr>
              <a:t>Making Your Marriage Last And Affair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0711" y="304800"/>
            <a:ext cx="4431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risten ITC" panose="03050502040202030202" pitchFamily="66" charset="0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risten ITC" panose="03050502040202030202" pitchFamily="66" charset="0"/>
                <a:ea typeface="+mn-ea"/>
                <a:cs typeface="+mn-cs"/>
              </a:rPr>
              <a:t>Great Marriage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7350" y="5084550"/>
            <a:ext cx="7162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Six Classes – Sunday Afternoons 4:00 PM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April 9, 16, 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May 7, 21, 28</a:t>
            </a:r>
          </a:p>
        </p:txBody>
      </p:sp>
      <p:sp>
        <p:nvSpPr>
          <p:cNvPr id="8" name="Star: 24 Points 7"/>
          <p:cNvSpPr/>
          <p:nvPr/>
        </p:nvSpPr>
        <p:spPr>
          <a:xfrm rot="20524294">
            <a:off x="38100" y="4894865"/>
            <a:ext cx="2095500" cy="1837026"/>
          </a:xfrm>
          <a:prstGeom prst="star24">
            <a:avLst>
              <a:gd name="adj" fmla="val 44479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For Ages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40 and under</a:t>
            </a:r>
          </a:p>
        </p:txBody>
      </p:sp>
    </p:spTree>
    <p:extLst>
      <p:ext uri="{BB962C8B-B14F-4D97-AF65-F5344CB8AC3E}">
        <p14:creationId xmlns:p14="http://schemas.microsoft.com/office/powerpoint/2010/main" val="91052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inelandcoc.com/files/Spring_2011_Meeting_Paper_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0"/>
          <a:stretch/>
        </p:blipFill>
        <p:spPr bwMode="auto">
          <a:xfrm>
            <a:off x="5517930" y="-5545"/>
            <a:ext cx="3602421" cy="686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4112" y="0"/>
            <a:ext cx="422743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Gospel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50800"/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Meeting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5145" y="2895600"/>
            <a:ext cx="4114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 28 – June 2, 2017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Speaker: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 Shepherd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(Knoxville, TN)</a:t>
            </a:r>
          </a:p>
        </p:txBody>
      </p:sp>
    </p:spTree>
    <p:extLst>
      <p:ext uri="{BB962C8B-B14F-4D97-AF65-F5344CB8AC3E}">
        <p14:creationId xmlns:p14="http://schemas.microsoft.com/office/powerpoint/2010/main" val="266015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stuartbmcdonald.com/wp-content/uploads/2009/06/shhh-1024x9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323" y="5255"/>
            <a:ext cx="7518677" cy="685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2514600"/>
            <a:ext cx="835632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Quiet Please!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76200"/>
            <a:ext cx="266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Let’s Prepare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Our Minds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For Worship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of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fringElite-Light" pitchFamily="34" charset="0"/>
                <a:ea typeface="+mn-ea"/>
                <a:cs typeface="+mn-cs"/>
              </a:rPr>
              <a:t>Almighty God!</a:t>
            </a:r>
          </a:p>
        </p:txBody>
      </p:sp>
    </p:spTree>
    <p:extLst>
      <p:ext uri="{BB962C8B-B14F-4D97-AF65-F5344CB8AC3E}">
        <p14:creationId xmlns:p14="http://schemas.microsoft.com/office/powerpoint/2010/main" val="22458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44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5800" y="15240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Matt. 28:19-20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Mark 16:15-20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Luke 24:47-48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John 20:21-23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1524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ahoma" pitchFamily="34" charset="0"/>
                <a:ea typeface="Tahoma" pitchFamily="34" charset="0"/>
                <a:cs typeface="Tahoma" pitchFamily="34" charset="0"/>
              </a:rPr>
              <a:t>Records of the</a:t>
            </a:r>
          </a:p>
          <a:p>
            <a:pPr algn="ctr"/>
            <a:r>
              <a:rPr lang="en-US" sz="5400" dirty="0">
                <a:latin typeface="Tahoma" pitchFamily="34" charset="0"/>
                <a:ea typeface="Tahoma" pitchFamily="34" charset="0"/>
                <a:cs typeface="Tahoma" pitchFamily="34" charset="0"/>
              </a:rPr>
              <a:t>Great Commission</a:t>
            </a:r>
          </a:p>
        </p:txBody>
      </p:sp>
    </p:spTree>
    <p:extLst>
      <p:ext uri="{BB962C8B-B14F-4D97-AF65-F5344CB8AC3E}">
        <p14:creationId xmlns:p14="http://schemas.microsoft.com/office/powerpoint/2010/main" val="271287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2200" y="1524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ahoma" pitchFamily="34" charset="0"/>
                <a:ea typeface="Tahoma" pitchFamily="34" charset="0"/>
                <a:cs typeface="Tahoma" pitchFamily="34" charset="0"/>
              </a:rPr>
              <a:t>Records of the</a:t>
            </a:r>
          </a:p>
          <a:p>
            <a:pPr algn="ctr"/>
            <a:r>
              <a:rPr lang="en-US" sz="5400" dirty="0">
                <a:latin typeface="Tahoma" pitchFamily="34" charset="0"/>
                <a:ea typeface="Tahoma" pitchFamily="34" charset="0"/>
                <a:cs typeface="Tahoma" pitchFamily="34" charset="0"/>
              </a:rPr>
              <a:t>Great Commission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939838"/>
              </p:ext>
            </p:extLst>
          </p:nvPr>
        </p:nvGraphicFramePr>
        <p:xfrm>
          <a:off x="304800" y="2438400"/>
          <a:ext cx="8610600" cy="2232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Matthew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Teach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Into Name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Mark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Preach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Believe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Saved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Luke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Preached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Repentance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Remission</a:t>
                      </a:r>
                      <a:r>
                        <a:rPr lang="en-US" sz="2400" b="0" baseline="0" dirty="0"/>
                        <a:t> of Sins</a:t>
                      </a:r>
                      <a:endParaRPr lang="en-US" sz="2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300411"/>
              </p:ext>
            </p:extLst>
          </p:nvPr>
        </p:nvGraphicFramePr>
        <p:xfrm>
          <a:off x="304800" y="5010150"/>
          <a:ext cx="8610600" cy="704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Summary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Teach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Believe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Repent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Saved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32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0" y="228600"/>
            <a:ext cx="90678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sz="40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Book of Acts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sz="40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is a Book of Conversions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838200" y="1905000"/>
            <a:ext cx="7772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304800" y="1676400"/>
            <a:ext cx="8458200" cy="4413516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 inspired commentary on the commission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Fulfillment of prophecy (i.e. Isaiah 2)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More teaching on conversion in this book that any 	other book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It tells us: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Actual cases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Type of people (common, high rank)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Numbers (single conversion or thousands)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What they were taught &amp; what they did</a:t>
            </a:r>
            <a:endParaRPr lang="en-US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1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88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8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8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8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8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788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88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788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788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7" grpId="0" uiExpand="1" build="p" bldLvl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914400" y="2354263"/>
            <a:ext cx="7315200" cy="1938992"/>
          </a:xfrm>
          <a:prstGeom prst="rect">
            <a:avLst/>
          </a:prstGeom>
          <a:solidFill>
            <a:srgbClr val="FFFFFF">
              <a:alpha val="81961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Up till now – preached only in promise – now it is fact!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Called “The beginning” (Acts 11:15)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Called the “hub of the Bible”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76761"/>
            <a:ext cx="7543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Conversion of the 3,000</a:t>
            </a:r>
          </a:p>
          <a:p>
            <a:pPr algn="ctr"/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(Acts 2)</a:t>
            </a:r>
          </a:p>
        </p:txBody>
      </p:sp>
    </p:spTree>
    <p:extLst>
      <p:ext uri="{BB962C8B-B14F-4D97-AF65-F5344CB8AC3E}">
        <p14:creationId xmlns:p14="http://schemas.microsoft.com/office/powerpoint/2010/main" val="146058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06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0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0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06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5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228600"/>
            <a:ext cx="6934200" cy="12192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76" name="WordArt 4"/>
          <p:cNvSpPr>
            <a:spLocks noChangeArrowheads="1" noChangeShapeType="1" noTextEdit="1"/>
          </p:cNvSpPr>
          <p:nvPr/>
        </p:nvSpPr>
        <p:spPr bwMode="auto">
          <a:xfrm>
            <a:off x="2133600" y="381000"/>
            <a:ext cx="4800600" cy="914400"/>
          </a:xfrm>
          <a:prstGeom prst="rect">
            <a:avLst/>
          </a:prstGeom>
          <a:solidFill>
            <a:srgbClr val="0070C0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buFontTx/>
              <a:buNone/>
            </a:pPr>
            <a:r>
              <a:rPr lang="en-US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Pentecost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09600" y="1884363"/>
            <a:ext cx="8001000" cy="286232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One of three annual Jewish festivals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Observed on the 50</a:t>
            </a:r>
            <a:r>
              <a:rPr lang="en-US" sz="2400" baseline="30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day (7 weeks) from Paschal Feast [</a:t>
            </a:r>
            <a:r>
              <a:rPr lang="en-US" sz="24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 Sabbaths + 1 day = 1</a:t>
            </a:r>
            <a:r>
              <a:rPr lang="en-US" sz="2400" i="1" baseline="30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</a:t>
            </a:r>
            <a:r>
              <a:rPr lang="en-US" sz="24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day</a:t>
            </a: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]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Called “Feast of Harvest” (</a:t>
            </a:r>
            <a:r>
              <a:rPr lang="en-US" sz="24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Exo</a:t>
            </a: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23:16), “Feast of Weeks” (Num. 28:16; Lev. 23:17)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Fell in 3</a:t>
            </a:r>
            <a:r>
              <a:rPr lang="en-US" sz="2400" baseline="30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rd</a:t>
            </a:r>
            <a:r>
              <a:rPr lang="en-US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month (Sivan) = our late May</a:t>
            </a:r>
          </a:p>
        </p:txBody>
      </p:sp>
    </p:spTree>
    <p:extLst>
      <p:ext uri="{BB962C8B-B14F-4D97-AF65-F5344CB8AC3E}">
        <p14:creationId xmlns:p14="http://schemas.microsoft.com/office/powerpoint/2010/main" val="373242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98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98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alend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74088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4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76761"/>
            <a:ext cx="7543800" cy="12618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Conversion of the 3,000</a:t>
            </a:r>
          </a:p>
          <a:p>
            <a:pPr algn="ctr"/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(Acts 2)</a:t>
            </a:r>
          </a:p>
        </p:txBody>
      </p:sp>
      <p:sp>
        <p:nvSpPr>
          <p:cNvPr id="6" name="Oval 5"/>
          <p:cNvSpPr/>
          <p:nvPr/>
        </p:nvSpPr>
        <p:spPr>
          <a:xfrm>
            <a:off x="609600" y="2438400"/>
            <a:ext cx="4572000" cy="18288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rgbClr val="FFFF99"/>
                </a:solidFill>
              </a:rPr>
              <a:t>The Account (Acts 2)</a:t>
            </a:r>
          </a:p>
        </p:txBody>
      </p:sp>
    </p:spTree>
    <p:extLst>
      <p:ext uri="{BB962C8B-B14F-4D97-AF65-F5344CB8AC3E}">
        <p14:creationId xmlns:p14="http://schemas.microsoft.com/office/powerpoint/2010/main" val="109521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3711785"/>
          </a:xfrm>
          <a:prstGeom prst="rect">
            <a:avLst/>
          </a:prstGeom>
          <a:solidFill>
            <a:srgbClr val="FFFF99">
              <a:alpha val="74902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Disciples Continued In The Apostles Doctrine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42-47)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209800" y="76200"/>
            <a:ext cx="4648200" cy="97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Acts 2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“The Beginning”</a:t>
            </a:r>
          </a:p>
        </p:txBody>
      </p:sp>
    </p:spTree>
    <p:extLst>
      <p:ext uri="{BB962C8B-B14F-4D97-AF65-F5344CB8AC3E}">
        <p14:creationId xmlns:p14="http://schemas.microsoft.com/office/powerpoint/2010/main" val="29565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228600" y="304800"/>
            <a:ext cx="8610600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algn="ctr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1-13)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685800" y="1347937"/>
            <a:ext cx="8077200" cy="1274195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800100" lvl="1" indent="-342900">
              <a:spcBef>
                <a:spcPct val="20000"/>
              </a:spcBef>
              <a:buFont typeface="+mj-lt"/>
              <a:buAutoNum type="alphaUcPeriod"/>
            </a:pP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The apostles receive the Spirit and speak in tongues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1-4)</a:t>
            </a:r>
          </a:p>
          <a:p>
            <a:pPr marL="800100" lvl="1" indent="-342900">
              <a:spcBef>
                <a:spcPct val="20000"/>
              </a:spcBef>
              <a:buFont typeface="+mj-lt"/>
              <a:buAutoNum type="alphaUcPeriod"/>
            </a:pP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The multitude is amazed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(vv. 5-13)</a:t>
            </a:r>
          </a:p>
        </p:txBody>
      </p:sp>
      <p:sp>
        <p:nvSpPr>
          <p:cNvPr id="91141" name="Oval 5"/>
          <p:cNvSpPr>
            <a:spLocks noChangeArrowheads="1"/>
          </p:cNvSpPr>
          <p:nvPr/>
        </p:nvSpPr>
        <p:spPr bwMode="auto">
          <a:xfrm>
            <a:off x="723900" y="3581400"/>
            <a:ext cx="8001000" cy="2133600"/>
          </a:xfrm>
          <a:prstGeom prst="ellipse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400" b="1" u="sng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Audience</a:t>
            </a:r>
            <a:r>
              <a:rPr lang="en-US" sz="2400" u="sng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ctr">
              <a:lnSpc>
                <a:spcPct val="90000"/>
              </a:lnSpc>
            </a:pPr>
            <a:r>
              <a:rPr lang="en-US" sz="3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 Sin</a:t>
            </a:r>
          </a:p>
          <a:p>
            <a:pPr algn="ctr">
              <a:lnSpc>
                <a:spcPct val="90000"/>
              </a:lnSpc>
            </a:pPr>
            <a:r>
              <a:rPr lang="en-US" sz="3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Think they are okay</a:t>
            </a:r>
          </a:p>
          <a:p>
            <a:pPr algn="ctr">
              <a:lnSpc>
                <a:spcPct val="90000"/>
              </a:lnSpc>
            </a:pPr>
            <a:r>
              <a:rPr lang="en-US" sz="3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Have some knowledge</a:t>
            </a:r>
          </a:p>
        </p:txBody>
      </p:sp>
    </p:spTree>
    <p:extLst>
      <p:ext uri="{BB962C8B-B14F-4D97-AF65-F5344CB8AC3E}">
        <p14:creationId xmlns:p14="http://schemas.microsoft.com/office/powerpoint/2010/main" val="265437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uiExpand="1" build="p" bldLvl="2" animBg="1"/>
      <p:bldP spid="911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3711785"/>
          </a:xfrm>
          <a:prstGeom prst="rect">
            <a:avLst/>
          </a:prstGeom>
          <a:solidFill>
            <a:srgbClr val="FFFF99">
              <a:alpha val="74902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Disciples Continued In The Apostles Doctrine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42-47)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209800" y="76200"/>
            <a:ext cx="4648200" cy="97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Acts 2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“The Beginning”</a:t>
            </a:r>
          </a:p>
        </p:txBody>
      </p:sp>
    </p:spTree>
    <p:extLst>
      <p:ext uri="{BB962C8B-B14F-4D97-AF65-F5344CB8AC3E}">
        <p14:creationId xmlns:p14="http://schemas.microsoft.com/office/powerpoint/2010/main" val="296564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1761482" y="231775"/>
            <a:ext cx="5595634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ctr">
              <a:lnSpc>
                <a:spcPct val="90000"/>
              </a:lnSpc>
              <a:buFont typeface="+mj-lt"/>
              <a:buAutoNum type="romanUcPeriod" startAt="2"/>
            </a:pP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14-36)</a:t>
            </a:r>
          </a:p>
        </p:txBody>
      </p:sp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609600" y="1295400"/>
            <a:ext cx="8229600" cy="4247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A. </a:t>
            </a: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Explanation of the events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14-21)</a:t>
            </a:r>
          </a:p>
        </p:txBody>
      </p:sp>
    </p:spTree>
    <p:extLst>
      <p:ext uri="{BB962C8B-B14F-4D97-AF65-F5344CB8AC3E}">
        <p14:creationId xmlns:p14="http://schemas.microsoft.com/office/powerpoint/2010/main" val="388064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2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6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5334000" cy="66048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17'And it shall come to pass in the last days, says God,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 I will pour out of My Spirit on all flesh;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 sons and your daughters shall prophesy,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 young men shall see visions,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 old men shall dream dreams.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And on My menservants and on My maidservants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 will pour out My Spirit in those days;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they shall prophesy.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 I will show wonders in heaven above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signs in the earth beneath: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Blood and fire and vapor of smoke.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 The sun shall be turned into darkness,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the moon into blood,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Before the coming of the great and awesome day of the LORD.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 And it shall come to pass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 whoever calls on the name of the LORD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Shall be saved.'  </a:t>
            </a:r>
          </a:p>
        </p:txBody>
      </p:sp>
      <p:sp>
        <p:nvSpPr>
          <p:cNvPr id="104453" name="AutoShape 5"/>
          <p:cNvSpPr>
            <a:spLocks/>
          </p:cNvSpPr>
          <p:nvPr/>
        </p:nvSpPr>
        <p:spPr bwMode="auto">
          <a:xfrm>
            <a:off x="5715000" y="457200"/>
            <a:ext cx="609600" cy="2667000"/>
          </a:xfrm>
          <a:prstGeom prst="rightBrace">
            <a:avLst>
              <a:gd name="adj1" fmla="val 36458"/>
              <a:gd name="adj2" fmla="val 50000"/>
            </a:avLst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endParaRPr lang="en-US"/>
          </a:p>
        </p:txBody>
      </p:sp>
      <p:sp>
        <p:nvSpPr>
          <p:cNvPr id="104455" name="AutoShape 7"/>
          <p:cNvSpPr>
            <a:spLocks/>
          </p:cNvSpPr>
          <p:nvPr/>
        </p:nvSpPr>
        <p:spPr bwMode="auto">
          <a:xfrm>
            <a:off x="5715000" y="3124200"/>
            <a:ext cx="609600" cy="2057400"/>
          </a:xfrm>
          <a:prstGeom prst="rightBrace">
            <a:avLst>
              <a:gd name="adj1" fmla="val 28125"/>
              <a:gd name="adj2" fmla="val 50000"/>
            </a:avLst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endParaRPr lang="en-US"/>
          </a:p>
        </p:txBody>
      </p:sp>
      <p:sp>
        <p:nvSpPr>
          <p:cNvPr id="104456" name="AutoShape 8"/>
          <p:cNvSpPr>
            <a:spLocks/>
          </p:cNvSpPr>
          <p:nvPr/>
        </p:nvSpPr>
        <p:spPr bwMode="auto">
          <a:xfrm>
            <a:off x="5715000" y="5181600"/>
            <a:ext cx="609600" cy="1143000"/>
          </a:xfrm>
          <a:prstGeom prst="rightBrace">
            <a:avLst>
              <a:gd name="adj1" fmla="val 15625"/>
              <a:gd name="adj2" fmla="val 50000"/>
            </a:avLst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endParaRPr lang="en-US"/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6384925" y="1436688"/>
            <a:ext cx="17692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 b="1"/>
              <a:t>Revelation</a:t>
            </a:r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6477000" y="3900488"/>
            <a:ext cx="21527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 b="1"/>
              <a:t>Confirmation</a:t>
            </a:r>
          </a:p>
        </p:txBody>
      </p:sp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6400800" y="5486400"/>
            <a:ext cx="15578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 b="1" dirty="0"/>
              <a:t>Salvation</a:t>
            </a:r>
          </a:p>
        </p:txBody>
      </p:sp>
    </p:spTree>
    <p:extLst>
      <p:ext uri="{BB962C8B-B14F-4D97-AF65-F5344CB8AC3E}">
        <p14:creationId xmlns:p14="http://schemas.microsoft.com/office/powerpoint/2010/main" val="194709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229600" cy="2492990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Explanation of the events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14-21)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J</a:t>
            </a: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esus is raised from the dead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(vv. 22-36)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The one you crucified is raised (vv. 22-24)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David prophesied of this (vv. 25-31)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He is now exalted as both Lord &amp; Christ (vv. 32-26)</a:t>
            </a:r>
          </a:p>
        </p:txBody>
      </p:sp>
      <p:sp>
        <p:nvSpPr>
          <p:cNvPr id="103428" name="Oval 4"/>
          <p:cNvSpPr>
            <a:spLocks noChangeArrowheads="1"/>
          </p:cNvSpPr>
          <p:nvPr/>
        </p:nvSpPr>
        <p:spPr bwMode="auto">
          <a:xfrm>
            <a:off x="609600" y="4038600"/>
            <a:ext cx="8001000" cy="2133600"/>
          </a:xfrm>
          <a:prstGeom prst="ellipse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800" b="1" u="sng">
                <a:solidFill>
                  <a:schemeClr val="bg1"/>
                </a:solidFill>
              </a:rPr>
              <a:t>What they heard</a:t>
            </a:r>
            <a:r>
              <a:rPr lang="en-US" sz="2800" u="sng">
                <a:solidFill>
                  <a:schemeClr val="bg1"/>
                </a:solidFill>
              </a:rPr>
              <a:t>:</a:t>
            </a:r>
          </a:p>
          <a:p>
            <a:pPr algn="ctr"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</a:rPr>
              <a:t> Conviction of sin</a:t>
            </a:r>
          </a:p>
          <a:p>
            <a:pPr algn="ctr"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</a:rPr>
              <a:t> Evidence of Res. of Christ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61482" y="231775"/>
            <a:ext cx="5595634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ctr">
              <a:lnSpc>
                <a:spcPct val="90000"/>
              </a:lnSpc>
              <a:buFont typeface="+mj-lt"/>
              <a:buAutoNum type="romanUcPeriod" startAt="2"/>
            </a:pP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14-36)</a:t>
            </a:r>
          </a:p>
        </p:txBody>
      </p:sp>
    </p:spTree>
    <p:extLst>
      <p:ext uri="{BB962C8B-B14F-4D97-AF65-F5344CB8AC3E}">
        <p14:creationId xmlns:p14="http://schemas.microsoft.com/office/powerpoint/2010/main" val="326765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nimBg="1"/>
      <p:bldP spid="1034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3711785"/>
          </a:xfrm>
          <a:prstGeom prst="rect">
            <a:avLst/>
          </a:prstGeom>
          <a:solidFill>
            <a:srgbClr val="FFFF99">
              <a:alpha val="74902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Disciples Continued In The Apostles Doctrine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42-47)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209800" y="76200"/>
            <a:ext cx="4648200" cy="97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Acts 2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“The Beginning”</a:t>
            </a:r>
          </a:p>
        </p:txBody>
      </p:sp>
    </p:spTree>
    <p:extLst>
      <p:ext uri="{BB962C8B-B14F-4D97-AF65-F5344CB8AC3E}">
        <p14:creationId xmlns:p14="http://schemas.microsoft.com/office/powerpoint/2010/main" val="383464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665341" y="304800"/>
            <a:ext cx="7783156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ctr">
              <a:lnSpc>
                <a:spcPct val="90000"/>
              </a:lnSpc>
              <a:buFont typeface="+mj-lt"/>
              <a:buAutoNum type="romanUcPeriod" startAt="3"/>
            </a:pP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(vv. 37-41)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685800" y="1219200"/>
            <a:ext cx="8077200" cy="2788456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A. </a:t>
            </a: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They asked what to do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(vv. 37-40)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1. The question (v. 37)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2. The answer (vv. 38-40)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	a. Repent &amp; be baptized for rem. (vv. 38-39)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	b. Save yourself (v. 40)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B. </a:t>
            </a: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They gladly received word &amp; obeyed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(v. 41)</a:t>
            </a:r>
          </a:p>
        </p:txBody>
      </p:sp>
      <p:sp>
        <p:nvSpPr>
          <p:cNvPr id="93191" name="Oval 7"/>
          <p:cNvSpPr>
            <a:spLocks noChangeArrowheads="1"/>
          </p:cNvSpPr>
          <p:nvPr/>
        </p:nvSpPr>
        <p:spPr bwMode="auto">
          <a:xfrm>
            <a:off x="609600" y="4572000"/>
            <a:ext cx="8001000" cy="2133600"/>
          </a:xfrm>
          <a:prstGeom prst="ellipse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800" b="1" u="sng">
                <a:solidFill>
                  <a:schemeClr val="bg1"/>
                </a:solidFill>
              </a:rPr>
              <a:t>What they were told</a:t>
            </a:r>
            <a:r>
              <a:rPr lang="en-US" sz="2800" u="sng">
                <a:solidFill>
                  <a:schemeClr val="bg1"/>
                </a:solidFill>
              </a:rPr>
              <a:t>:</a:t>
            </a:r>
          </a:p>
          <a:p>
            <a:pPr algn="ctr"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</a:rPr>
              <a:t> Repent</a:t>
            </a:r>
          </a:p>
          <a:p>
            <a:pPr algn="ctr"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</a:rPr>
              <a:t> Be Baptized</a:t>
            </a:r>
          </a:p>
        </p:txBody>
      </p:sp>
    </p:spTree>
    <p:extLst>
      <p:ext uri="{BB962C8B-B14F-4D97-AF65-F5344CB8AC3E}">
        <p14:creationId xmlns:p14="http://schemas.microsoft.com/office/powerpoint/2010/main" val="31582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31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93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93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 uiExpand="1" build="p" animBg="1"/>
      <p:bldP spid="9319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2200" y="1524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Records of the</a:t>
            </a:r>
          </a:p>
          <a:p>
            <a:pPr algn="ctr"/>
            <a:r>
              <a:rPr lang="en-US" sz="5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Great Commission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37626"/>
              </p:ext>
            </p:extLst>
          </p:nvPr>
        </p:nvGraphicFramePr>
        <p:xfrm>
          <a:off x="304800" y="2438400"/>
          <a:ext cx="8610600" cy="2232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Matthew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Teach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Into Name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Mark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Preach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Believe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Saved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Luke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Preached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Repentance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Remission</a:t>
                      </a:r>
                      <a:r>
                        <a:rPr lang="en-US" sz="2400" b="0" baseline="0" dirty="0"/>
                        <a:t> of Sins</a:t>
                      </a:r>
                      <a:endParaRPr lang="en-US" sz="2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199506"/>
              </p:ext>
            </p:extLst>
          </p:nvPr>
        </p:nvGraphicFramePr>
        <p:xfrm>
          <a:off x="304800" y="5010150"/>
          <a:ext cx="861060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Acts</a:t>
                      </a:r>
                      <a:r>
                        <a:rPr lang="en-US" sz="2400" b="0" baseline="0" dirty="0"/>
                        <a:t> 2</a:t>
                      </a:r>
                      <a:endParaRPr lang="en-US" sz="2400" b="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Hear</a:t>
                      </a:r>
                    </a:p>
                    <a:p>
                      <a:pPr algn="ctr"/>
                      <a:r>
                        <a:rPr lang="en-US" sz="2400" b="0" dirty="0"/>
                        <a:t>(v.</a:t>
                      </a:r>
                      <a:r>
                        <a:rPr lang="en-US" sz="2400" b="0" baseline="0" dirty="0"/>
                        <a:t> 22)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Know</a:t>
                      </a:r>
                    </a:p>
                    <a:p>
                      <a:pPr algn="ctr"/>
                      <a:r>
                        <a:rPr lang="en-US" sz="2400" b="0" dirty="0"/>
                        <a:t>(v.</a:t>
                      </a:r>
                      <a:r>
                        <a:rPr lang="en-US" sz="2400" b="0" baseline="0" dirty="0"/>
                        <a:t> 36)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Repent</a:t>
                      </a:r>
                    </a:p>
                    <a:p>
                      <a:pPr algn="ctr"/>
                      <a:r>
                        <a:rPr lang="en-US" sz="2400" b="0" dirty="0"/>
                        <a:t>(v. 38)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Baptized</a:t>
                      </a:r>
                    </a:p>
                    <a:p>
                      <a:pPr algn="ctr"/>
                      <a:r>
                        <a:rPr lang="en-US" sz="2400" b="0" dirty="0"/>
                        <a:t>(v. 38)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Rem of sin</a:t>
                      </a:r>
                    </a:p>
                    <a:p>
                      <a:pPr algn="ctr"/>
                      <a:r>
                        <a:rPr lang="en-US" sz="2400" b="0" dirty="0"/>
                        <a:t>(v. 38)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3711785"/>
          </a:xfrm>
          <a:prstGeom prst="rect">
            <a:avLst/>
          </a:prstGeom>
          <a:solidFill>
            <a:srgbClr val="FFFF99">
              <a:alpha val="74902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5794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2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Disciples Continued In The Apostles Doctrine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(vv. 42-47)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209800" y="76200"/>
            <a:ext cx="4648200" cy="97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Acts 2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“The Beginning”</a:t>
            </a:r>
          </a:p>
        </p:txBody>
      </p:sp>
    </p:spTree>
    <p:extLst>
      <p:ext uri="{BB962C8B-B14F-4D97-AF65-F5344CB8AC3E}">
        <p14:creationId xmlns:p14="http://schemas.microsoft.com/office/powerpoint/2010/main" val="79606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457200" y="304800"/>
            <a:ext cx="8682038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71500" indent="-571500" algn="ctr">
              <a:lnSpc>
                <a:spcPct val="90000"/>
              </a:lnSpc>
              <a:buFont typeface="+mj-lt"/>
              <a:buAutoNum type="romanUcPeriod" startAt="4"/>
            </a:pP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The Disciples Continued In The Apostles Doctrine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(vv. 42-47)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609600" y="1447800"/>
            <a:ext cx="7924800" cy="352711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Followed apostles authority (v. 42)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Were steadfast (v. 42)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Worshiped (v. 42)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Feared (v. 43)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Took care of needy (vv. 44-45)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Served daily (v. 46)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Grew (v. 47)</a:t>
            </a:r>
          </a:p>
        </p:txBody>
      </p:sp>
      <p:sp>
        <p:nvSpPr>
          <p:cNvPr id="97288" name="Oval 8"/>
          <p:cNvSpPr>
            <a:spLocks noChangeArrowheads="1"/>
          </p:cNvSpPr>
          <p:nvPr/>
        </p:nvSpPr>
        <p:spPr bwMode="auto">
          <a:xfrm>
            <a:off x="914400" y="4953000"/>
            <a:ext cx="7543800" cy="1752600"/>
          </a:xfrm>
          <a:prstGeom prst="ellipse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400" b="1" u="sng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did they become?</a:t>
            </a:r>
            <a:endParaRPr lang="en-US" sz="2400" u="sng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200" i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Active Christians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200" i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Worshiped, Dedicated, Active</a:t>
            </a:r>
          </a:p>
        </p:txBody>
      </p:sp>
    </p:spTree>
    <p:extLst>
      <p:ext uri="{BB962C8B-B14F-4D97-AF65-F5344CB8AC3E}">
        <p14:creationId xmlns:p14="http://schemas.microsoft.com/office/powerpoint/2010/main" val="223501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72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7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97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97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97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972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97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6" grpId="0" uiExpand="1" build="p" animBg="1"/>
      <p:bldP spid="9728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76761"/>
            <a:ext cx="7543800" cy="12618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Conversion of the 3,000</a:t>
            </a:r>
          </a:p>
          <a:p>
            <a:pPr algn="ctr"/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(Acts 2)</a:t>
            </a:r>
          </a:p>
        </p:txBody>
      </p:sp>
      <p:sp>
        <p:nvSpPr>
          <p:cNvPr id="6" name="Oval 5"/>
          <p:cNvSpPr/>
          <p:nvPr/>
        </p:nvSpPr>
        <p:spPr>
          <a:xfrm>
            <a:off x="609600" y="2438400"/>
            <a:ext cx="4572000" cy="18288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rgbClr val="FFFF99"/>
                </a:solidFill>
              </a:rPr>
              <a:t>The Account (Acts 2)</a:t>
            </a:r>
          </a:p>
        </p:txBody>
      </p:sp>
      <p:sp>
        <p:nvSpPr>
          <p:cNvPr id="7" name="Oval 6"/>
          <p:cNvSpPr/>
          <p:nvPr/>
        </p:nvSpPr>
        <p:spPr>
          <a:xfrm>
            <a:off x="4038600" y="4267200"/>
            <a:ext cx="4572000" cy="18288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FFFF99"/>
                </a:solidFill>
              </a:rPr>
              <a:t>The Summary</a:t>
            </a:r>
          </a:p>
        </p:txBody>
      </p:sp>
    </p:spTree>
    <p:extLst>
      <p:ext uri="{BB962C8B-B14F-4D97-AF65-F5344CB8AC3E}">
        <p14:creationId xmlns:p14="http://schemas.microsoft.com/office/powerpoint/2010/main" val="96880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2667000" y="0"/>
            <a:ext cx="6477000" cy="1323439"/>
          </a:xfrm>
          <a:prstGeom prst="rect">
            <a:avLst/>
          </a:prstGeom>
          <a:solidFill>
            <a:srgbClr val="FFFFFF">
              <a:alpha val="25999"/>
            </a:srgbClr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Summary of Their Conversion</a:t>
            </a:r>
          </a:p>
        </p:txBody>
      </p:sp>
      <p:sp>
        <p:nvSpPr>
          <p:cNvPr id="98310" name="AutoShape 6"/>
          <p:cNvSpPr>
            <a:spLocks noChangeArrowheads="1"/>
          </p:cNvSpPr>
          <p:nvPr/>
        </p:nvSpPr>
        <p:spPr bwMode="auto">
          <a:xfrm>
            <a:off x="-228600" y="1752600"/>
            <a:ext cx="3581400" cy="1219200"/>
          </a:xfrm>
          <a:prstGeom prst="homePlate">
            <a:avLst>
              <a:gd name="adj" fmla="val 73438"/>
            </a:avLst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Were</a:t>
            </a:r>
          </a:p>
          <a:p>
            <a:pPr algn="ctr">
              <a:buFontTx/>
              <a:buNone/>
            </a:pPr>
            <a:r>
              <a:rPr lang="en-US" sz="2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Told?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3810000" y="1579563"/>
            <a:ext cx="5181600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  <a:ea typeface="Tahoma" pitchFamily="34" charset="0"/>
                <a:cs typeface="Tahoma" pitchFamily="34" charset="0"/>
              </a:rPr>
              <a:t> They were in sin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  <a:ea typeface="Tahoma" pitchFamily="34" charset="0"/>
                <a:cs typeface="Tahoma" pitchFamily="34" charset="0"/>
              </a:rPr>
              <a:t> Jesus was raised from dead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  <a:ea typeface="Tahoma" pitchFamily="34" charset="0"/>
                <a:cs typeface="Tahoma" pitchFamily="34" charset="0"/>
              </a:rPr>
              <a:t> Must Repent &amp; Be Baptized</a:t>
            </a:r>
          </a:p>
        </p:txBody>
      </p:sp>
      <p:sp>
        <p:nvSpPr>
          <p:cNvPr id="98312" name="AutoShape 8"/>
          <p:cNvSpPr>
            <a:spLocks noChangeArrowheads="1"/>
          </p:cNvSpPr>
          <p:nvPr/>
        </p:nvSpPr>
        <p:spPr bwMode="auto">
          <a:xfrm>
            <a:off x="-228600" y="3276600"/>
            <a:ext cx="3581400" cy="1219200"/>
          </a:xfrm>
          <a:prstGeom prst="homePlate">
            <a:avLst>
              <a:gd name="adj" fmla="val 73438"/>
            </a:avLst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Did They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Understand?</a:t>
            </a:r>
          </a:p>
        </p:txBody>
      </p:sp>
      <p:sp>
        <p:nvSpPr>
          <p:cNvPr id="98313" name="Text Box 9"/>
          <p:cNvSpPr txBox="1">
            <a:spLocks noChangeArrowheads="1"/>
          </p:cNvSpPr>
          <p:nvPr/>
        </p:nvSpPr>
        <p:spPr bwMode="auto">
          <a:xfrm>
            <a:off x="3810000" y="3352800"/>
            <a:ext cx="5181600" cy="123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  <a:ea typeface="Tahoma" pitchFamily="34" charset="0"/>
                <a:cs typeface="Tahoma" pitchFamily="34" charset="0"/>
              </a:rPr>
              <a:t> That they needed to be saved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  <a:ea typeface="Tahoma" pitchFamily="34" charset="0"/>
                <a:cs typeface="Tahoma" pitchFamily="34" charset="0"/>
              </a:rPr>
              <a:t> That Jesus is Son of God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  <a:ea typeface="Tahoma" pitchFamily="34" charset="0"/>
                <a:cs typeface="Tahoma" pitchFamily="34" charset="0"/>
              </a:rPr>
              <a:t> That they must repent &amp; bapt.</a:t>
            </a:r>
          </a:p>
        </p:txBody>
      </p:sp>
      <p:sp>
        <p:nvSpPr>
          <p:cNvPr id="98314" name="AutoShape 10"/>
          <p:cNvSpPr>
            <a:spLocks noChangeArrowheads="1"/>
          </p:cNvSpPr>
          <p:nvPr/>
        </p:nvSpPr>
        <p:spPr bwMode="auto">
          <a:xfrm>
            <a:off x="-228600" y="4953000"/>
            <a:ext cx="3581400" cy="1219200"/>
          </a:xfrm>
          <a:prstGeom prst="homePlate">
            <a:avLst>
              <a:gd name="adj" fmla="val 73438"/>
            </a:avLst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How Did They</a:t>
            </a:r>
          </a:p>
          <a:p>
            <a:pPr algn="ctr">
              <a:buFontTx/>
              <a:buNone/>
            </a:pPr>
            <a:r>
              <a:rPr lang="en-US" sz="2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Respond?</a:t>
            </a:r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3810000" y="5400675"/>
            <a:ext cx="5181600" cy="3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Gladly, willingly obeyed</a:t>
            </a:r>
          </a:p>
        </p:txBody>
      </p:sp>
    </p:spTree>
    <p:extLst>
      <p:ext uri="{BB962C8B-B14F-4D97-AF65-F5344CB8AC3E}">
        <p14:creationId xmlns:p14="http://schemas.microsoft.com/office/powerpoint/2010/main" val="27837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8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83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8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8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8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8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8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0" grpId="0" animBg="1"/>
      <p:bldP spid="98311" grpId="0" build="p"/>
      <p:bldP spid="98312" grpId="0" animBg="1"/>
      <p:bldP spid="98313" grpId="0" build="p"/>
      <p:bldP spid="98314" grpId="0" animBg="1"/>
      <p:bldP spid="9831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2200" y="1524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Records of the</a:t>
            </a:r>
          </a:p>
          <a:p>
            <a:pPr algn="ctr"/>
            <a:r>
              <a:rPr lang="en-US" sz="5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Great Commission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979"/>
              </p:ext>
            </p:extLst>
          </p:nvPr>
        </p:nvGraphicFramePr>
        <p:xfrm>
          <a:off x="304800" y="2438400"/>
          <a:ext cx="8610600" cy="2232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Matthew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Teach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Into Name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Mark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Preach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Believe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Saved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Luke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Preached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Repentance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Remission</a:t>
                      </a:r>
                      <a:r>
                        <a:rPr lang="en-US" sz="2400" b="0" baseline="0" dirty="0"/>
                        <a:t> of Sins</a:t>
                      </a:r>
                      <a:endParaRPr lang="en-US" sz="2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437650"/>
              </p:ext>
            </p:extLst>
          </p:nvPr>
        </p:nvGraphicFramePr>
        <p:xfrm>
          <a:off x="304800" y="5010150"/>
          <a:ext cx="861060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Acts</a:t>
                      </a:r>
                      <a:r>
                        <a:rPr lang="en-US" sz="2400" b="0" baseline="0" dirty="0"/>
                        <a:t> 2</a:t>
                      </a:r>
                      <a:endParaRPr lang="en-US" sz="2400" b="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Hear</a:t>
                      </a:r>
                    </a:p>
                    <a:p>
                      <a:pPr algn="ctr"/>
                      <a:r>
                        <a:rPr lang="en-US" sz="2400" b="0" dirty="0"/>
                        <a:t>(v.</a:t>
                      </a:r>
                      <a:r>
                        <a:rPr lang="en-US" sz="2400" b="0" baseline="0" dirty="0"/>
                        <a:t> 22)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Know</a:t>
                      </a:r>
                    </a:p>
                    <a:p>
                      <a:pPr algn="ctr"/>
                      <a:r>
                        <a:rPr lang="en-US" sz="2400" b="0" dirty="0"/>
                        <a:t>(v.</a:t>
                      </a:r>
                      <a:r>
                        <a:rPr lang="en-US" sz="2400" b="0" baseline="0" dirty="0"/>
                        <a:t> 36)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Repent</a:t>
                      </a:r>
                    </a:p>
                    <a:p>
                      <a:pPr algn="ctr"/>
                      <a:r>
                        <a:rPr lang="en-US" sz="2400" b="0" dirty="0"/>
                        <a:t>(v. 38)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Baptized</a:t>
                      </a:r>
                    </a:p>
                    <a:p>
                      <a:pPr algn="ctr"/>
                      <a:r>
                        <a:rPr lang="en-US" sz="2400" b="0" dirty="0"/>
                        <a:t>(v. 38)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Rem of sin</a:t>
                      </a:r>
                    </a:p>
                    <a:p>
                      <a:pPr algn="ctr"/>
                      <a:r>
                        <a:rPr lang="en-US" sz="2400" b="0" dirty="0"/>
                        <a:t>(v. 38)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374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76761"/>
            <a:ext cx="7543800" cy="12618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Conversion of the 3,000</a:t>
            </a:r>
          </a:p>
          <a:p>
            <a:pPr algn="ctr"/>
            <a:r>
              <a:rPr lang="en-US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(Acts 2)</a:t>
            </a:r>
          </a:p>
        </p:txBody>
      </p:sp>
      <p:sp>
        <p:nvSpPr>
          <p:cNvPr id="6" name="Oval 5"/>
          <p:cNvSpPr/>
          <p:nvPr/>
        </p:nvSpPr>
        <p:spPr>
          <a:xfrm>
            <a:off x="609600" y="2438400"/>
            <a:ext cx="4572000" cy="18288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rgbClr val="FFFF99"/>
                </a:solidFill>
              </a:rPr>
              <a:t>The Account (Acts 2)</a:t>
            </a:r>
          </a:p>
        </p:txBody>
      </p:sp>
      <p:sp>
        <p:nvSpPr>
          <p:cNvPr id="7" name="Oval 6"/>
          <p:cNvSpPr/>
          <p:nvPr/>
        </p:nvSpPr>
        <p:spPr>
          <a:xfrm>
            <a:off x="4038600" y="4267200"/>
            <a:ext cx="4572000" cy="18288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FFFF99"/>
                </a:solidFill>
              </a:rPr>
              <a:t>The Summary</a:t>
            </a:r>
          </a:p>
        </p:txBody>
      </p:sp>
    </p:spTree>
    <p:extLst>
      <p:ext uri="{BB962C8B-B14F-4D97-AF65-F5344CB8AC3E}">
        <p14:creationId xmlns:p14="http://schemas.microsoft.com/office/powerpoint/2010/main" val="96880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019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 Rounded MT 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1063</Words>
  <Application>Microsoft Office PowerPoint</Application>
  <PresentationFormat>On-screen Show (4:3)</PresentationFormat>
  <Paragraphs>246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29</vt:i4>
      </vt:variant>
    </vt:vector>
  </HeadingPairs>
  <TitlesOfParts>
    <vt:vector size="48" baseType="lpstr">
      <vt:lpstr>Arial</vt:lpstr>
      <vt:lpstr>Impact</vt:lpstr>
      <vt:lpstr>Kristen ITC</vt:lpstr>
      <vt:lpstr>Arial Narrow</vt:lpstr>
      <vt:lpstr>ElfringElite-Light</vt:lpstr>
      <vt:lpstr>Tahoma</vt:lpstr>
      <vt:lpstr>Avante</vt:lpstr>
      <vt:lpstr>Times New Roman</vt:lpstr>
      <vt:lpstr>Arial Rounded MT Bold</vt:lpstr>
      <vt:lpstr>Wingdings</vt:lpstr>
      <vt:lpstr>Calibri</vt:lpstr>
      <vt:lpstr>Office Theme</vt:lpstr>
      <vt:lpstr>1_Office Theme</vt:lpstr>
      <vt:lpstr>2_Office Theme</vt:lpstr>
      <vt:lpstr>3_Office Theme</vt:lpstr>
      <vt:lpstr>12_Office Theme</vt:lpstr>
      <vt:lpstr>13_Office Theme</vt:lpstr>
      <vt:lpstr>14_Office Theme</vt:lpstr>
      <vt:lpstr>15_Office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12</cp:revision>
  <cp:lastPrinted>2017-05-07T03:08:43Z</cp:lastPrinted>
  <dcterms:created xsi:type="dcterms:W3CDTF">2012-08-04T14:50:31Z</dcterms:created>
  <dcterms:modified xsi:type="dcterms:W3CDTF">2017-05-07T19:56:07Z</dcterms:modified>
</cp:coreProperties>
</file>