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72" r:id="rId1"/>
    <p:sldMasterId id="2147483684" r:id="rId2"/>
    <p:sldMasterId id="2147483696" r:id="rId3"/>
  </p:sldMasterIdLst>
  <p:notesMasterIdLst>
    <p:notesMasterId r:id="rId43"/>
  </p:notesMasterIdLst>
  <p:handoutMasterIdLst>
    <p:handoutMasterId r:id="rId44"/>
  </p:handoutMasterIdLst>
  <p:sldIdLst>
    <p:sldId id="256" r:id="rId4"/>
    <p:sldId id="271" r:id="rId5"/>
    <p:sldId id="257" r:id="rId6"/>
    <p:sldId id="295" r:id="rId7"/>
    <p:sldId id="265" r:id="rId8"/>
    <p:sldId id="512" r:id="rId9"/>
    <p:sldId id="513" r:id="rId10"/>
    <p:sldId id="497" r:id="rId11"/>
    <p:sldId id="505" r:id="rId12"/>
    <p:sldId id="514" r:id="rId13"/>
    <p:sldId id="498" r:id="rId14"/>
    <p:sldId id="506" r:id="rId15"/>
    <p:sldId id="499" r:id="rId16"/>
    <p:sldId id="507" r:id="rId17"/>
    <p:sldId id="516" r:id="rId18"/>
    <p:sldId id="517" r:id="rId19"/>
    <p:sldId id="500" r:id="rId20"/>
    <p:sldId id="508" r:id="rId21"/>
    <p:sldId id="501" r:id="rId22"/>
    <p:sldId id="509" r:id="rId23"/>
    <p:sldId id="518" r:id="rId24"/>
    <p:sldId id="519" r:id="rId25"/>
    <p:sldId id="520" r:id="rId26"/>
    <p:sldId id="502" r:id="rId27"/>
    <p:sldId id="510" r:id="rId28"/>
    <p:sldId id="521" r:id="rId29"/>
    <p:sldId id="522" r:id="rId30"/>
    <p:sldId id="523" r:id="rId31"/>
    <p:sldId id="524" r:id="rId32"/>
    <p:sldId id="503" r:id="rId33"/>
    <p:sldId id="511" r:id="rId34"/>
    <p:sldId id="525" r:id="rId35"/>
    <p:sldId id="526" r:id="rId36"/>
    <p:sldId id="527" r:id="rId37"/>
    <p:sldId id="528" r:id="rId38"/>
    <p:sldId id="529" r:id="rId39"/>
    <p:sldId id="530" r:id="rId40"/>
    <p:sldId id="531" r:id="rId41"/>
    <p:sldId id="504" r:id="rId42"/>
  </p:sldIdLst>
  <p:sldSz cx="9144000" cy="6858000" type="screen4x3"/>
  <p:notesSz cx="7010400" cy="9296400"/>
  <p:embeddedFontLst>
    <p:embeddedFont>
      <p:font typeface="Calibri" panose="020F0502020204030204" pitchFamily="34" charset="0"/>
      <p:regular r:id="rId45"/>
      <p:bold r:id="rId46"/>
      <p:italic r:id="rId47"/>
      <p:boldItalic r:id="rId48"/>
    </p:embeddedFont>
    <p:embeddedFont>
      <p:font typeface="Franklin Gothic Book" panose="020B0503020102020204" pitchFamily="34" charset="0"/>
      <p:regular r:id="rId49"/>
      <p:italic r:id="rId50"/>
    </p:embeddedFont>
    <p:embeddedFont>
      <p:font typeface="Arial Narrow" panose="020B0606020202030204" pitchFamily="34" charset="0"/>
      <p:regular r:id="rId51"/>
      <p:bold r:id="rId52"/>
      <p:italic r:id="rId53"/>
      <p:boldItalic r:id="rId54"/>
    </p:embeddedFont>
    <p:embeddedFont>
      <p:font typeface="AR BERKLEY" panose="02000000000000000000" pitchFamily="2" charset="0"/>
      <p:regular r:id="rId55"/>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591" autoAdjust="0"/>
    <p:restoredTop sz="93103" autoAdjust="0"/>
  </p:normalViewPr>
  <p:slideViewPr>
    <p:cSldViewPr snapToGrid="0">
      <p:cViewPr varScale="1">
        <p:scale>
          <a:sx n="103" d="100"/>
          <a:sy n="103" d="100"/>
        </p:scale>
        <p:origin x="137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font" Target="fonts/font3.fntdata"/><Relationship Id="rId50" Type="http://schemas.openxmlformats.org/officeDocument/2006/relationships/font" Target="fonts/font6.fntdata"/><Relationship Id="rId55" Type="http://schemas.openxmlformats.org/officeDocument/2006/relationships/font" Target="fonts/font11.fntdata"/><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font" Target="fonts/font2.fntdata"/><Relationship Id="rId59"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54"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font" Target="fonts/font1.fntdata"/><Relationship Id="rId53" Type="http://schemas.openxmlformats.org/officeDocument/2006/relationships/font" Target="fonts/font9.fntdata"/><Relationship Id="rId58"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font" Target="fonts/font5.fntdata"/><Relationship Id="rId57"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handoutMaster" Target="handoutMasters/handoutMaster1.xml"/><Relationship Id="rId52" Type="http://schemas.openxmlformats.org/officeDocument/2006/relationships/font" Target="fonts/font8.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notesMaster" Target="notesMasters/notesMaster1.xml"/><Relationship Id="rId48" Type="http://schemas.openxmlformats.org/officeDocument/2006/relationships/font" Target="fonts/font4.fntdata"/><Relationship Id="rId56" Type="http://schemas.openxmlformats.org/officeDocument/2006/relationships/presProps" Target="presProps.xml"/><Relationship Id="rId8" Type="http://schemas.openxmlformats.org/officeDocument/2006/relationships/slide" Target="slides/slide5.xml"/><Relationship Id="rId51" Type="http://schemas.openxmlformats.org/officeDocument/2006/relationships/font" Target="fonts/font7.fntdata"/><Relationship Id="rId3"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8EC36128-57FC-46F5-9B29-D9CF28480B94}" type="datetimeFigureOut">
              <a:rPr lang="en-US" smtClean="0"/>
              <a:t>3/12/2017</a:t>
            </a:fld>
            <a:endParaRPr lang="en-US" dirty="0"/>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A4078120-363C-49EB-9884-84B3C364F7DC}" type="slidenum">
              <a:rPr lang="en-US" smtClean="0"/>
              <a:t>‹#›</a:t>
            </a:fld>
            <a:endParaRPr lang="en-US" dirty="0"/>
          </a:p>
        </p:txBody>
      </p:sp>
    </p:spTree>
    <p:extLst>
      <p:ext uri="{BB962C8B-B14F-4D97-AF65-F5344CB8AC3E}">
        <p14:creationId xmlns:p14="http://schemas.microsoft.com/office/powerpoint/2010/main" val="1626423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D73E60FD-BEFD-4ADB-B49F-ACB5E5939D3C}" type="datetimeFigureOut">
              <a:rPr lang="en-US" smtClean="0"/>
              <a:t>3/12/2017</a:t>
            </a:fld>
            <a:endParaRPr lang="en-US" dirty="0"/>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84CA10E5-B11B-4D57-9951-0816564AFA42}" type="slidenum">
              <a:rPr lang="en-US" smtClean="0"/>
              <a:t>‹#›</a:t>
            </a:fld>
            <a:endParaRPr lang="en-US" dirty="0"/>
          </a:p>
        </p:txBody>
      </p:sp>
    </p:spTree>
    <p:extLst>
      <p:ext uri="{BB962C8B-B14F-4D97-AF65-F5344CB8AC3E}">
        <p14:creationId xmlns:p14="http://schemas.microsoft.com/office/powerpoint/2010/main" val="40547072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4CA10E5-B11B-4D57-9951-0816564AFA42}" type="slidenum">
              <a:rPr lang="en-US" smtClean="0"/>
              <a:t>5</a:t>
            </a:fld>
            <a:endParaRPr lang="en-US" dirty="0"/>
          </a:p>
        </p:txBody>
      </p:sp>
    </p:spTree>
    <p:extLst>
      <p:ext uri="{BB962C8B-B14F-4D97-AF65-F5344CB8AC3E}">
        <p14:creationId xmlns:p14="http://schemas.microsoft.com/office/powerpoint/2010/main" val="15643624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4CA10E5-B11B-4D57-9951-0816564AFA42}" type="slidenum">
              <a:rPr lang="en-US" smtClean="0"/>
              <a:t>6</a:t>
            </a:fld>
            <a:endParaRPr lang="en-US" dirty="0"/>
          </a:p>
        </p:txBody>
      </p:sp>
    </p:spTree>
    <p:extLst>
      <p:ext uri="{BB962C8B-B14F-4D97-AF65-F5344CB8AC3E}">
        <p14:creationId xmlns:p14="http://schemas.microsoft.com/office/powerpoint/2010/main" val="14275663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4CA10E5-B11B-4D57-9951-0816564AFA42}" type="slidenum">
              <a:rPr lang="en-US" smtClean="0"/>
              <a:t>9</a:t>
            </a:fld>
            <a:endParaRPr lang="en-US" dirty="0"/>
          </a:p>
        </p:txBody>
      </p:sp>
    </p:spTree>
    <p:extLst>
      <p:ext uri="{BB962C8B-B14F-4D97-AF65-F5344CB8AC3E}">
        <p14:creationId xmlns:p14="http://schemas.microsoft.com/office/powerpoint/2010/main" val="27846255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4CA10E5-B11B-4D57-9951-0816564AFA42}" type="slidenum">
              <a:rPr lang="en-US" smtClean="0"/>
              <a:t>10</a:t>
            </a:fld>
            <a:endParaRPr lang="en-US" dirty="0"/>
          </a:p>
        </p:txBody>
      </p:sp>
    </p:spTree>
    <p:extLst>
      <p:ext uri="{BB962C8B-B14F-4D97-AF65-F5344CB8AC3E}">
        <p14:creationId xmlns:p14="http://schemas.microsoft.com/office/powerpoint/2010/main" val="30579589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4CA10E5-B11B-4D57-9951-0816564AFA42}" type="slidenum">
              <a:rPr lang="en-US" smtClean="0"/>
              <a:t>12</a:t>
            </a:fld>
            <a:endParaRPr lang="en-US" dirty="0"/>
          </a:p>
        </p:txBody>
      </p:sp>
    </p:spTree>
    <p:extLst>
      <p:ext uri="{BB962C8B-B14F-4D97-AF65-F5344CB8AC3E}">
        <p14:creationId xmlns:p14="http://schemas.microsoft.com/office/powerpoint/2010/main" val="40178088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4CA10E5-B11B-4D57-9951-0816564AFA42}" type="slidenum">
              <a:rPr lang="en-US" smtClean="0"/>
              <a:t>14</a:t>
            </a:fld>
            <a:endParaRPr lang="en-US" dirty="0"/>
          </a:p>
        </p:txBody>
      </p:sp>
    </p:spTree>
    <p:extLst>
      <p:ext uri="{BB962C8B-B14F-4D97-AF65-F5344CB8AC3E}">
        <p14:creationId xmlns:p14="http://schemas.microsoft.com/office/powerpoint/2010/main" val="29562179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4CA10E5-B11B-4D57-9951-0816564AFA42}" type="slidenum">
              <a:rPr lang="en-US" smtClean="0"/>
              <a:t>15</a:t>
            </a:fld>
            <a:endParaRPr lang="en-US" dirty="0"/>
          </a:p>
        </p:txBody>
      </p:sp>
    </p:spTree>
    <p:extLst>
      <p:ext uri="{BB962C8B-B14F-4D97-AF65-F5344CB8AC3E}">
        <p14:creationId xmlns:p14="http://schemas.microsoft.com/office/powerpoint/2010/main" val="9910697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4CA10E5-B11B-4D57-9951-0816564AFA42}" type="slidenum">
              <a:rPr lang="en-US" smtClean="0"/>
              <a:t>16</a:t>
            </a:fld>
            <a:endParaRPr lang="en-US" dirty="0"/>
          </a:p>
        </p:txBody>
      </p:sp>
    </p:spTree>
    <p:extLst>
      <p:ext uri="{BB962C8B-B14F-4D97-AF65-F5344CB8AC3E}">
        <p14:creationId xmlns:p14="http://schemas.microsoft.com/office/powerpoint/2010/main" val="3250612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4CA10E5-B11B-4D57-9951-0816564AFA42}" type="slidenum">
              <a:rPr lang="en-US" smtClean="0"/>
              <a:t>18</a:t>
            </a:fld>
            <a:endParaRPr lang="en-US" dirty="0"/>
          </a:p>
        </p:txBody>
      </p:sp>
    </p:spTree>
    <p:extLst>
      <p:ext uri="{BB962C8B-B14F-4D97-AF65-F5344CB8AC3E}">
        <p14:creationId xmlns:p14="http://schemas.microsoft.com/office/powerpoint/2010/main" val="24654170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4CA10E5-B11B-4D57-9951-0816564AFA42}" type="slidenum">
              <a:rPr lang="en-US" smtClean="0"/>
              <a:t>20</a:t>
            </a:fld>
            <a:endParaRPr lang="en-US" dirty="0"/>
          </a:p>
        </p:txBody>
      </p:sp>
    </p:spTree>
    <p:extLst>
      <p:ext uri="{BB962C8B-B14F-4D97-AF65-F5344CB8AC3E}">
        <p14:creationId xmlns:p14="http://schemas.microsoft.com/office/powerpoint/2010/main" val="6904781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4CA10E5-B11B-4D57-9951-0816564AFA42}" type="slidenum">
              <a:rPr lang="en-US" smtClean="0"/>
              <a:t>21</a:t>
            </a:fld>
            <a:endParaRPr lang="en-US" dirty="0"/>
          </a:p>
        </p:txBody>
      </p:sp>
    </p:spTree>
    <p:extLst>
      <p:ext uri="{BB962C8B-B14F-4D97-AF65-F5344CB8AC3E}">
        <p14:creationId xmlns:p14="http://schemas.microsoft.com/office/powerpoint/2010/main" val="32328079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4CA10E5-B11B-4D57-9951-0816564AFA42}" type="slidenum">
              <a:rPr lang="en-US" smtClean="0"/>
              <a:t>22</a:t>
            </a:fld>
            <a:endParaRPr lang="en-US" dirty="0"/>
          </a:p>
        </p:txBody>
      </p:sp>
    </p:spTree>
    <p:extLst>
      <p:ext uri="{BB962C8B-B14F-4D97-AF65-F5344CB8AC3E}">
        <p14:creationId xmlns:p14="http://schemas.microsoft.com/office/powerpoint/2010/main" val="35923460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4CA10E5-B11B-4D57-9951-0816564AFA42}" type="slidenum">
              <a:rPr lang="en-US" smtClean="0"/>
              <a:t>23</a:t>
            </a:fld>
            <a:endParaRPr lang="en-US" dirty="0"/>
          </a:p>
        </p:txBody>
      </p:sp>
    </p:spTree>
    <p:extLst>
      <p:ext uri="{BB962C8B-B14F-4D97-AF65-F5344CB8AC3E}">
        <p14:creationId xmlns:p14="http://schemas.microsoft.com/office/powerpoint/2010/main" val="41275089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4CA10E5-B11B-4D57-9951-0816564AFA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60673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4CA10E5-B11B-4D57-9951-0816564AFA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785235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4CA10E5-B11B-4D57-9951-0816564AFA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396760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4CA10E5-B11B-4D57-9951-0816564AFA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08901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4CA10E5-B11B-4D57-9951-0816564AFA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912728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4CA10E5-B11B-4D57-9951-0816564AFA42}" type="slidenum">
              <a:rPr lang="en-US" smtClean="0"/>
              <a:t>31</a:t>
            </a:fld>
            <a:endParaRPr lang="en-US" dirty="0"/>
          </a:p>
        </p:txBody>
      </p:sp>
    </p:spTree>
    <p:extLst>
      <p:ext uri="{BB962C8B-B14F-4D97-AF65-F5344CB8AC3E}">
        <p14:creationId xmlns:p14="http://schemas.microsoft.com/office/powerpoint/2010/main" val="33118428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4CA10E5-B11B-4D57-9951-0816564AFA42}" type="slidenum">
              <a:rPr lang="en-US" smtClean="0"/>
              <a:t>32</a:t>
            </a:fld>
            <a:endParaRPr lang="en-US" dirty="0"/>
          </a:p>
        </p:txBody>
      </p:sp>
    </p:spTree>
    <p:extLst>
      <p:ext uri="{BB962C8B-B14F-4D97-AF65-F5344CB8AC3E}">
        <p14:creationId xmlns:p14="http://schemas.microsoft.com/office/powerpoint/2010/main" val="38913881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4CA10E5-B11B-4D57-9951-0816564AFA42}" type="slidenum">
              <a:rPr lang="en-US" smtClean="0"/>
              <a:t>33</a:t>
            </a:fld>
            <a:endParaRPr lang="en-US" dirty="0"/>
          </a:p>
        </p:txBody>
      </p:sp>
    </p:spTree>
    <p:extLst>
      <p:ext uri="{BB962C8B-B14F-4D97-AF65-F5344CB8AC3E}">
        <p14:creationId xmlns:p14="http://schemas.microsoft.com/office/powerpoint/2010/main" val="1815096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4CA10E5-B11B-4D57-9951-0816564AFA42}" type="slidenum">
              <a:rPr lang="en-US" smtClean="0"/>
              <a:t>34</a:t>
            </a:fld>
            <a:endParaRPr lang="en-US" dirty="0"/>
          </a:p>
        </p:txBody>
      </p:sp>
    </p:spTree>
    <p:extLst>
      <p:ext uri="{BB962C8B-B14F-4D97-AF65-F5344CB8AC3E}">
        <p14:creationId xmlns:p14="http://schemas.microsoft.com/office/powerpoint/2010/main" val="31873664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4CA10E5-B11B-4D57-9951-0816564AFA42}" type="slidenum">
              <a:rPr lang="en-US" smtClean="0"/>
              <a:t>35</a:t>
            </a:fld>
            <a:endParaRPr lang="en-US" dirty="0"/>
          </a:p>
        </p:txBody>
      </p:sp>
    </p:spTree>
    <p:extLst>
      <p:ext uri="{BB962C8B-B14F-4D97-AF65-F5344CB8AC3E}">
        <p14:creationId xmlns:p14="http://schemas.microsoft.com/office/powerpoint/2010/main" val="12464010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436346" y="1788454"/>
            <a:ext cx="6270922" cy="2098226"/>
          </a:xfrm>
        </p:spPr>
        <p:txBody>
          <a:bodyPr anchor="b">
            <a:noAutofit/>
          </a:bodyPr>
          <a:lstStyle>
            <a:lvl1pPr algn="ctr">
              <a:defRPr sz="600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2009930" y="3956280"/>
            <a:ext cx="5123755" cy="1086237"/>
          </a:xfrm>
        </p:spPr>
        <p:txBody>
          <a:bodyPr>
            <a:normAutofit/>
          </a:bodyPr>
          <a:lstStyle>
            <a:lvl1pPr marL="0" indent="0" algn="ctr">
              <a:lnSpc>
                <a:spcPct val="112000"/>
              </a:lnSpc>
              <a:spcBef>
                <a:spcPts val="0"/>
              </a:spcBef>
              <a:spcAft>
                <a:spcPts val="0"/>
              </a:spcAft>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a:xfrm>
            <a:off x="564644" y="6453386"/>
            <a:ext cx="1205958" cy="404614"/>
          </a:xfrm>
        </p:spPr>
        <p:txBody>
          <a:bodyPr/>
          <a:lstStyle>
            <a:lvl1pPr>
              <a:defRPr baseline="0">
                <a:solidFill>
                  <a:schemeClr val="tx2"/>
                </a:solidFill>
              </a:defRPr>
            </a:lvl1pPr>
          </a:lstStyle>
          <a:p>
            <a:fld id="{FA40975E-BA50-4075-85DB-EA47C39AD636}" type="datetimeFigureOut">
              <a:rPr lang="en-US" smtClean="0"/>
              <a:t>3/12/2017</a:t>
            </a:fld>
            <a:endParaRPr lang="en-US" dirty="0"/>
          </a:p>
        </p:txBody>
      </p:sp>
      <p:sp>
        <p:nvSpPr>
          <p:cNvPr id="5" name="Footer Placeholder 4"/>
          <p:cNvSpPr>
            <a:spLocks noGrp="1"/>
          </p:cNvSpPr>
          <p:nvPr>
            <p:ph type="ftr" sz="quarter" idx="11"/>
          </p:nvPr>
        </p:nvSpPr>
        <p:spPr>
          <a:xfrm>
            <a:off x="1938041" y="6453386"/>
            <a:ext cx="5267533"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7373012" y="6453386"/>
            <a:ext cx="1197219" cy="404614"/>
          </a:xfrm>
        </p:spPr>
        <p:txBody>
          <a:bodyPr/>
          <a:lstStyle>
            <a:lvl1pPr>
              <a:defRPr baseline="0">
                <a:solidFill>
                  <a:schemeClr val="tx2"/>
                </a:solidFill>
              </a:defRPr>
            </a:lvl1pPr>
          </a:lstStyle>
          <a:p>
            <a:fld id="{0ECBCDE8-8D99-4AE2-A8C3-449CFDB7A5D1}" type="slidenum">
              <a:rPr lang="en-US" smtClean="0"/>
              <a:t>‹#›</a:t>
            </a:fld>
            <a:endParaRPr lang="en-US" dirty="0"/>
          </a:p>
        </p:txBody>
      </p:sp>
      <p:grpSp>
        <p:nvGrpSpPr>
          <p:cNvPr id="8" name="Group 7"/>
          <p:cNvGrpSpPr/>
          <p:nvPr/>
        </p:nvGrpSpPr>
        <p:grpSpPr>
          <a:xfrm>
            <a:off x="564643" y="744469"/>
            <a:ext cx="8005589" cy="5349671"/>
            <a:chOff x="564643" y="744469"/>
            <a:chExt cx="8005589" cy="5349671"/>
          </a:xfrm>
        </p:grpSpPr>
        <p:sp>
          <p:nvSpPr>
            <p:cNvPr id="11" name="Freeform 6"/>
            <p:cNvSpPr/>
            <p:nvPr/>
          </p:nvSpPr>
          <p:spPr bwMode="auto">
            <a:xfrm>
              <a:off x="6113972" y="1685652"/>
              <a:ext cx="2456260" cy="4408488"/>
            </a:xfrm>
            <a:custGeom>
              <a:avLst/>
              <a:gdLst/>
              <a:ahLst/>
              <a:cxnLst/>
              <a:rect l="l" t="t" r="r" b="b"/>
              <a:pathLst>
                <a:path w="10000" h="10000">
                  <a:moveTo>
                    <a:pt x="8761" y="0"/>
                  </a:moveTo>
                  <a:lnTo>
                    <a:pt x="10000" y="0"/>
                  </a:lnTo>
                  <a:lnTo>
                    <a:pt x="10000" y="10000"/>
                  </a:lnTo>
                  <a:lnTo>
                    <a:pt x="0" y="10000"/>
                  </a:lnTo>
                  <a:lnTo>
                    <a:pt x="0" y="9357"/>
                  </a:lnTo>
                  <a:lnTo>
                    <a:pt x="8761" y="935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564643" y="744469"/>
              <a:ext cx="2456505" cy="4408488"/>
            </a:xfrm>
            <a:custGeom>
              <a:avLst/>
              <a:gdLst/>
              <a:ahLst/>
              <a:cxnLst/>
              <a:rect l="l" t="t" r="r" b="b"/>
              <a:pathLst>
                <a:path w="10001" h="10000">
                  <a:moveTo>
                    <a:pt x="8762" y="0"/>
                  </a:moveTo>
                  <a:lnTo>
                    <a:pt x="10001" y="0"/>
                  </a:lnTo>
                  <a:lnTo>
                    <a:pt x="10001" y="10000"/>
                  </a:lnTo>
                  <a:lnTo>
                    <a:pt x="1" y="10000"/>
                  </a:lnTo>
                  <a:cubicBezTo>
                    <a:pt x="-2" y="9766"/>
                    <a:pt x="4" y="9586"/>
                    <a:pt x="1" y="9352"/>
                  </a:cubicBezTo>
                  <a:lnTo>
                    <a:pt x="8762" y="9346"/>
                  </a:lnTo>
                  <a:lnTo>
                    <a:pt x="8762"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26376617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A40975E-BA50-4075-85DB-EA47C39AD636}" type="datetimeFigureOut">
              <a:rPr lang="en-US" smtClean="0"/>
              <a:t>3/12/2017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ECBCDE8-8D99-4AE2-A8C3-449CFDB7A5D1}" type="slidenum">
              <a:rPr lang="en-US" smtClean="0"/>
              <a:t>‹#›</a:t>
            </a:fld>
            <a:endParaRPr lang="en-US" dirty="0"/>
          </a:p>
        </p:txBody>
      </p:sp>
    </p:spTree>
    <p:extLst>
      <p:ext uri="{BB962C8B-B14F-4D97-AF65-F5344CB8AC3E}">
        <p14:creationId xmlns:p14="http://schemas.microsoft.com/office/powerpoint/2010/main" val="23654487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3769" y="1301361"/>
            <a:ext cx="7209728" cy="2852737"/>
          </a:xfrm>
        </p:spPr>
        <p:txBody>
          <a:bodyPr anchor="b">
            <a:normAutofit/>
          </a:bodyPr>
          <a:lstStyle>
            <a:lvl1pPr algn="r">
              <a:defRPr sz="6000" cap="all"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573769" y="4216328"/>
            <a:ext cx="7209728" cy="1143324"/>
          </a:xfrm>
        </p:spPr>
        <p:txBody>
          <a:bodyPr/>
          <a:lstStyle>
            <a:lvl1pPr marL="0" indent="0" algn="r">
              <a:lnSpc>
                <a:spcPct val="112000"/>
              </a:lnSpc>
              <a:spcBef>
                <a:spcPts val="0"/>
              </a:spcBef>
              <a:spcAft>
                <a:spcPts val="0"/>
              </a:spcAft>
              <a:buNone/>
              <a:defRPr sz="1800">
                <a:solidFill>
                  <a:schemeClr val="tx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54181" y="6453386"/>
            <a:ext cx="1216807" cy="404614"/>
          </a:xfrm>
        </p:spPr>
        <p:txBody>
          <a:bodyPr/>
          <a:lstStyle>
            <a:lvl1pPr>
              <a:defRPr>
                <a:solidFill>
                  <a:schemeClr val="tx2"/>
                </a:solidFill>
              </a:defRPr>
            </a:lvl1pPr>
          </a:lstStyle>
          <a:p>
            <a:fld id="{FA40975E-BA50-4075-85DB-EA47C39AD636}" type="datetimeFigureOut">
              <a:rPr lang="en-US" smtClean="0"/>
              <a:t>3/12/2017</a:t>
            </a:fld>
            <a:endParaRPr lang="en-US" dirty="0"/>
          </a:p>
        </p:txBody>
      </p:sp>
      <p:sp>
        <p:nvSpPr>
          <p:cNvPr id="5" name="Footer Placeholder 4"/>
          <p:cNvSpPr>
            <a:spLocks noGrp="1"/>
          </p:cNvSpPr>
          <p:nvPr>
            <p:ph type="ftr" sz="quarter" idx="11"/>
          </p:nvPr>
        </p:nvSpPr>
        <p:spPr>
          <a:xfrm>
            <a:off x="1938234" y="6453386"/>
            <a:ext cx="5267533"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7373012" y="6453386"/>
            <a:ext cx="1197219" cy="404614"/>
          </a:xfrm>
        </p:spPr>
        <p:txBody>
          <a:bodyPr/>
          <a:lstStyle>
            <a:lvl1pPr>
              <a:defRPr>
                <a:solidFill>
                  <a:schemeClr val="tx2"/>
                </a:solidFill>
              </a:defRPr>
            </a:lvl1pPr>
          </a:lstStyle>
          <a:p>
            <a:fld id="{0ECBCDE8-8D99-4AE2-A8C3-449CFDB7A5D1}" type="slidenum">
              <a:rPr lang="en-US" smtClean="0"/>
              <a:t>‹#›</a:t>
            </a:fld>
            <a:endParaRPr lang="en-US" dirty="0"/>
          </a:p>
        </p:txBody>
      </p:sp>
      <p:sp>
        <p:nvSpPr>
          <p:cNvPr id="7" name="Freeform 6"/>
          <p:cNvSpPr/>
          <p:nvPr/>
        </p:nvSpPr>
        <p:spPr bwMode="auto">
          <a:xfrm>
            <a:off x="6113972" y="1685652"/>
            <a:ext cx="2456260"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bg2"/>
          </a:solidFill>
          <a:ln w="0">
            <a:noFill/>
            <a:prstDash val="solid"/>
            <a:round/>
            <a:headEnd/>
            <a:tailEnd/>
          </a:ln>
        </p:spPr>
      </p:sp>
      <p:sp>
        <p:nvSpPr>
          <p:cNvPr id="8" name="Freeform 7" title="Crop Mark"/>
          <p:cNvSpPr/>
          <p:nvPr/>
        </p:nvSpPr>
        <p:spPr bwMode="auto">
          <a:xfrm>
            <a:off x="6113972" y="1685652"/>
            <a:ext cx="2456260"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245816254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3" name="Content Placeholder 2"/>
          <p:cNvSpPr>
            <a:spLocks noGrp="1"/>
          </p:cNvSpPr>
          <p:nvPr>
            <p:ph sz="half" idx="1"/>
          </p:nvPr>
        </p:nvSpPr>
        <p:spPr>
          <a:xfrm>
            <a:off x="1028700" y="2286000"/>
            <a:ext cx="3335840"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894052" y="2286000"/>
            <a:ext cx="3335840"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A40975E-BA50-4075-85DB-EA47C39AD636}" type="datetimeFigureOut">
              <a:rPr lang="en-US" smtClean="0"/>
              <a:t>3/12/2017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ECBCDE8-8D99-4AE2-A8C3-449CFDB7A5D1}" type="slidenum">
              <a:rPr lang="en-US" smtClean="0"/>
              <a:t>‹#›</a:t>
            </a:fld>
            <a:endParaRPr lang="en-US" dirty="0"/>
          </a:p>
        </p:txBody>
      </p:sp>
    </p:spTree>
    <p:extLst>
      <p:ext uri="{BB962C8B-B14F-4D97-AF65-F5344CB8AC3E}">
        <p14:creationId xmlns:p14="http://schemas.microsoft.com/office/powerpoint/2010/main" val="11702692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28700" y="685800"/>
            <a:ext cx="7200900" cy="1485900"/>
          </a:xfrm>
        </p:spPr>
        <p:txBody>
          <a:bodyPr/>
          <a:lstStyle>
            <a:lvl1pPr>
              <a:defRPr>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28700" y="2340230"/>
            <a:ext cx="3335840" cy="823912"/>
          </a:xfrm>
        </p:spPr>
        <p:txBody>
          <a:bodyPr anchor="b">
            <a:noAutofit/>
          </a:bodyPr>
          <a:lstStyle>
            <a:lvl1pPr marL="0" indent="0">
              <a:lnSpc>
                <a:spcPct val="84000"/>
              </a:lnSpc>
              <a:spcBef>
                <a:spcPts val="0"/>
              </a:spcBef>
              <a:spcAft>
                <a:spcPts val="0"/>
              </a:spcAft>
              <a:buNone/>
              <a:defRPr sz="2400" b="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1028700" y="3305208"/>
            <a:ext cx="3335839"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93760" y="2349754"/>
            <a:ext cx="3335840" cy="823912"/>
          </a:xfrm>
        </p:spPr>
        <p:txBody>
          <a:bodyPr anchor="b">
            <a:noAutofit/>
          </a:bodyPr>
          <a:lstStyle>
            <a:lvl1pPr marL="0" indent="0">
              <a:lnSpc>
                <a:spcPct val="84000"/>
              </a:lnSpc>
              <a:spcBef>
                <a:spcPts val="0"/>
              </a:spcBef>
              <a:spcAft>
                <a:spcPts val="0"/>
              </a:spcAft>
              <a:buNone/>
              <a:defRPr sz="2400" b="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893760" y="3305208"/>
            <a:ext cx="3335840"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A40975E-BA50-4075-85DB-EA47C39AD636}" type="datetimeFigureOut">
              <a:rPr lang="en-US" smtClean="0"/>
              <a:t>3/12/2017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ECBCDE8-8D99-4AE2-A8C3-449CFDB7A5D1}" type="slidenum">
              <a:rPr lang="en-US" smtClean="0"/>
              <a:t>‹#›</a:t>
            </a:fld>
            <a:endParaRPr lang="en-US" dirty="0"/>
          </a:p>
        </p:txBody>
      </p:sp>
    </p:spTree>
    <p:extLst>
      <p:ext uri="{BB962C8B-B14F-4D97-AF65-F5344CB8AC3E}">
        <p14:creationId xmlns:p14="http://schemas.microsoft.com/office/powerpoint/2010/main" val="37267671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A40975E-BA50-4075-85DB-EA47C39AD636}" type="datetimeFigureOut">
              <a:rPr lang="en-US" smtClean="0"/>
              <a:t>3/12/2017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ECBCDE8-8D99-4AE2-A8C3-449CFDB7A5D1}" type="slidenum">
              <a:rPr lang="en-US" smtClean="0"/>
              <a:t>‹#›</a:t>
            </a:fld>
            <a:endParaRPr lang="en-US" dirty="0"/>
          </a:p>
        </p:txBody>
      </p:sp>
    </p:spTree>
    <p:extLst>
      <p:ext uri="{BB962C8B-B14F-4D97-AF65-F5344CB8AC3E}">
        <p14:creationId xmlns:p14="http://schemas.microsoft.com/office/powerpoint/2010/main" val="29258935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A40975E-BA50-4075-85DB-EA47C39AD636}" type="datetimeFigureOut">
              <a:rPr lang="en-US" smtClean="0"/>
              <a:t>3/12/2017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ECBCDE8-8D99-4AE2-A8C3-449CFDB7A5D1}" type="slidenum">
              <a:rPr lang="en-US" smtClean="0"/>
              <a:t>‹#›</a:t>
            </a:fld>
            <a:endParaRPr lang="en-US" dirty="0"/>
          </a:p>
        </p:txBody>
      </p:sp>
    </p:spTree>
    <p:extLst>
      <p:ext uri="{BB962C8B-B14F-4D97-AF65-F5344CB8AC3E}">
        <p14:creationId xmlns:p14="http://schemas.microsoft.com/office/powerpoint/2010/main" val="18046016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397764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42925" y="685800"/>
            <a:ext cx="2891790" cy="2157884"/>
          </a:xfrm>
        </p:spPr>
        <p:txBody>
          <a:bodyPr anchor="t">
            <a:noAutofit/>
          </a:bodyPr>
          <a:lstStyle>
            <a:lvl1pPr>
              <a:lnSpc>
                <a:spcPct val="84000"/>
              </a:lnSpc>
              <a:defRPr sz="4400" baseline="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4692015" y="685801"/>
            <a:ext cx="3909060" cy="5175250"/>
          </a:xfrm>
        </p:spPr>
        <p:txBody>
          <a:bodyPr/>
          <a:lstStyle>
            <a:lvl1pPr>
              <a:defRPr sz="1500"/>
            </a:lvl1pPr>
            <a:lvl2pPr>
              <a:defRPr sz="1500"/>
            </a:lvl2pPr>
            <a:lvl3pPr>
              <a:defRPr sz="1350"/>
            </a:lvl3pPr>
            <a:lvl4pPr>
              <a:defRPr sz="135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42925" y="2856344"/>
            <a:ext cx="2891790" cy="3011056"/>
          </a:xfrm>
        </p:spPr>
        <p:txBody>
          <a:bodyPr>
            <a:normAutofit/>
          </a:bodyPr>
          <a:lstStyle>
            <a:lvl1pPr marL="0" indent="0">
              <a:lnSpc>
                <a:spcPct val="113000"/>
              </a:lnSpc>
              <a:spcBef>
                <a:spcPts val="0"/>
              </a:spcBef>
              <a:spcAft>
                <a:spcPts val="1500"/>
              </a:spcAft>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a:xfrm>
            <a:off x="542925" y="6453386"/>
            <a:ext cx="903429" cy="404614"/>
          </a:xfrm>
        </p:spPr>
        <p:txBody>
          <a:bodyPr/>
          <a:lstStyle>
            <a:lvl1pPr>
              <a:defRPr>
                <a:solidFill>
                  <a:schemeClr val="tx2"/>
                </a:solidFill>
              </a:defRPr>
            </a:lvl1pPr>
          </a:lstStyle>
          <a:p>
            <a:fld id="{FA40975E-BA50-4075-85DB-EA47C39AD636}" type="datetimeFigureOut">
              <a:rPr lang="en-US" smtClean="0"/>
              <a:t>3/12/2017</a:t>
            </a:fld>
            <a:endParaRPr lang="en-US" dirty="0"/>
          </a:p>
        </p:txBody>
      </p:sp>
      <p:sp>
        <p:nvSpPr>
          <p:cNvPr id="6" name="Footer Placeholder 5"/>
          <p:cNvSpPr>
            <a:spLocks noGrp="1"/>
          </p:cNvSpPr>
          <p:nvPr>
            <p:ph type="ftr" sz="quarter" idx="11"/>
          </p:nvPr>
        </p:nvSpPr>
        <p:spPr>
          <a:xfrm>
            <a:off x="1654459" y="6453386"/>
            <a:ext cx="1780256"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7412355" y="6453386"/>
            <a:ext cx="1197219" cy="404614"/>
          </a:xfrm>
        </p:spPr>
        <p:txBody>
          <a:bodyPr/>
          <a:lstStyle>
            <a:lvl1pPr>
              <a:defRPr>
                <a:solidFill>
                  <a:schemeClr val="tx2"/>
                </a:solidFill>
              </a:defRPr>
            </a:lvl1pPr>
          </a:lstStyle>
          <a:p>
            <a:fld id="{0ECBCDE8-8D99-4AE2-A8C3-449CFDB7A5D1}" type="slidenum">
              <a:rPr lang="en-US" smtClean="0"/>
              <a:t>‹#›</a:t>
            </a:fld>
            <a:endParaRPr lang="en-US" dirty="0"/>
          </a:p>
        </p:txBody>
      </p:sp>
      <p:sp>
        <p:nvSpPr>
          <p:cNvPr id="9" name="Rectangle 8"/>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Divider Bar"/>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1998077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397764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42925" y="685800"/>
            <a:ext cx="2891790" cy="2157884"/>
          </a:xfrm>
        </p:spPr>
        <p:txBody>
          <a:bodyPr anchor="t">
            <a:normAutofit/>
          </a:bodyPr>
          <a:lstStyle>
            <a:lvl1pPr>
              <a:lnSpc>
                <a:spcPct val="84000"/>
              </a:lnSpc>
              <a:defRPr sz="44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4149090" y="1"/>
            <a:ext cx="4994910" cy="6857999"/>
          </a:xfrm>
        </p:spPr>
        <p:txBody>
          <a:bodyPr anchor="t">
            <a:normAutofit/>
          </a:bodyPr>
          <a:lstStyle>
            <a:lvl1pPr marL="0" indent="0">
              <a:buNone/>
              <a:defRPr sz="1500"/>
            </a:lvl1pPr>
            <a:lvl2pPr marL="342900" indent="0">
              <a:buNone/>
              <a:defRPr sz="1500"/>
            </a:lvl2pPr>
            <a:lvl3pPr marL="685800" indent="0">
              <a:buNone/>
              <a:defRPr sz="15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
        <p:nvSpPr>
          <p:cNvPr id="4" name="Text Placeholder 3"/>
          <p:cNvSpPr>
            <a:spLocks noGrp="1"/>
          </p:cNvSpPr>
          <p:nvPr>
            <p:ph type="body" sz="half" idx="2"/>
          </p:nvPr>
        </p:nvSpPr>
        <p:spPr>
          <a:xfrm>
            <a:off x="542925" y="2855968"/>
            <a:ext cx="2891790" cy="3011432"/>
          </a:xfrm>
        </p:spPr>
        <p:txBody>
          <a:bodyPr>
            <a:normAutofit/>
          </a:bodyPr>
          <a:lstStyle>
            <a:lvl1pPr marL="0" indent="0">
              <a:lnSpc>
                <a:spcPct val="113000"/>
              </a:lnSpc>
              <a:spcBef>
                <a:spcPts val="0"/>
              </a:spcBef>
              <a:spcAft>
                <a:spcPts val="1500"/>
              </a:spcAft>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a:xfrm>
            <a:off x="542925" y="6453386"/>
            <a:ext cx="903429" cy="404614"/>
          </a:xfrm>
        </p:spPr>
        <p:txBody>
          <a:bodyPr/>
          <a:lstStyle>
            <a:lvl1pPr>
              <a:defRPr>
                <a:solidFill>
                  <a:schemeClr val="tx2"/>
                </a:solidFill>
              </a:defRPr>
            </a:lvl1pPr>
          </a:lstStyle>
          <a:p>
            <a:fld id="{FA40975E-BA50-4075-85DB-EA47C39AD636}" type="datetimeFigureOut">
              <a:rPr lang="en-US" smtClean="0"/>
              <a:t>3/12/2017</a:t>
            </a:fld>
            <a:endParaRPr lang="en-US" dirty="0"/>
          </a:p>
        </p:txBody>
      </p:sp>
      <p:sp>
        <p:nvSpPr>
          <p:cNvPr id="6" name="Footer Placeholder 5"/>
          <p:cNvSpPr>
            <a:spLocks noGrp="1"/>
          </p:cNvSpPr>
          <p:nvPr>
            <p:ph type="ftr" sz="quarter" idx="11"/>
          </p:nvPr>
        </p:nvSpPr>
        <p:spPr>
          <a:xfrm>
            <a:off x="1654459" y="6453386"/>
            <a:ext cx="1780256"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7412355" y="6453386"/>
            <a:ext cx="1197219" cy="404614"/>
          </a:xfrm>
        </p:spPr>
        <p:txBody>
          <a:bodyPr/>
          <a:lstStyle>
            <a:lvl1pPr>
              <a:defRPr>
                <a:solidFill>
                  <a:schemeClr val="tx2"/>
                </a:solidFill>
              </a:defRPr>
            </a:lvl1pPr>
          </a:lstStyle>
          <a:p>
            <a:fld id="{0ECBCDE8-8D99-4AE2-A8C3-449CFDB7A5D1}" type="slidenum">
              <a:rPr lang="en-US" smtClean="0"/>
              <a:t>‹#›</a:t>
            </a:fld>
            <a:endParaRPr lang="en-US" dirty="0"/>
          </a:p>
        </p:txBody>
      </p:sp>
      <p:sp>
        <p:nvSpPr>
          <p:cNvPr id="9" name="Rectangle 8"/>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Divider Bar"/>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7711442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028700" y="2295526"/>
            <a:ext cx="7200900" cy="357187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A40975E-BA50-4075-85DB-EA47C39AD636}" type="datetimeFigureOut">
              <a:rPr lang="en-US" smtClean="0"/>
              <a:t>3/12/2017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ECBCDE8-8D99-4AE2-A8C3-449CFDB7A5D1}" type="slidenum">
              <a:rPr lang="en-US" smtClean="0"/>
              <a:t>‹#›</a:t>
            </a:fld>
            <a:endParaRPr lang="en-US" dirty="0"/>
          </a:p>
        </p:txBody>
      </p:sp>
    </p:spTree>
    <p:extLst>
      <p:ext uri="{BB962C8B-B14F-4D97-AF65-F5344CB8AC3E}">
        <p14:creationId xmlns:p14="http://schemas.microsoft.com/office/powerpoint/2010/main" val="35084964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80797" y="624156"/>
            <a:ext cx="1490950" cy="524324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28700" y="624156"/>
            <a:ext cx="5724525" cy="524324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A40975E-BA50-4075-85DB-EA47C39AD636}" type="datetimeFigureOut">
              <a:rPr lang="en-US" smtClean="0"/>
              <a:t>3/12/2017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ECBCDE8-8D99-4AE2-A8C3-449CFDB7A5D1}" type="slidenum">
              <a:rPr lang="en-US" smtClean="0"/>
              <a:t>‹#›</a:t>
            </a:fld>
            <a:endParaRPr lang="en-US" dirty="0"/>
          </a:p>
        </p:txBody>
      </p:sp>
    </p:spTree>
    <p:extLst>
      <p:ext uri="{BB962C8B-B14F-4D97-AF65-F5344CB8AC3E}">
        <p14:creationId xmlns:p14="http://schemas.microsoft.com/office/powerpoint/2010/main" val="13346042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436346" y="1788454"/>
            <a:ext cx="6270922" cy="2098226"/>
          </a:xfrm>
        </p:spPr>
        <p:txBody>
          <a:bodyPr anchor="b">
            <a:noAutofit/>
          </a:bodyPr>
          <a:lstStyle>
            <a:lvl1pPr algn="ctr">
              <a:defRPr sz="600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2009930" y="3956280"/>
            <a:ext cx="5123755" cy="1086237"/>
          </a:xfrm>
        </p:spPr>
        <p:txBody>
          <a:bodyPr>
            <a:normAutofit/>
          </a:bodyPr>
          <a:lstStyle>
            <a:lvl1pPr marL="0" indent="0" algn="ctr">
              <a:lnSpc>
                <a:spcPct val="112000"/>
              </a:lnSpc>
              <a:spcBef>
                <a:spcPts val="0"/>
              </a:spcBef>
              <a:spcAft>
                <a:spcPts val="0"/>
              </a:spcAft>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a:xfrm>
            <a:off x="564644" y="6453386"/>
            <a:ext cx="1205958" cy="404614"/>
          </a:xfrm>
        </p:spPr>
        <p:txBody>
          <a:bodyPr/>
          <a:lstStyle>
            <a:lvl1pPr>
              <a:defRPr baseline="0">
                <a:solidFill>
                  <a:schemeClr val="tx2"/>
                </a:solidFill>
              </a:defRPr>
            </a:lvl1pPr>
          </a:lstStyle>
          <a:p>
            <a:fld id="{FA40975E-BA50-4075-85DB-EA47C39AD636}" type="datetimeFigureOut">
              <a:rPr lang="en-US" smtClean="0"/>
              <a:t>3/12/2017</a:t>
            </a:fld>
            <a:endParaRPr lang="en-US" dirty="0"/>
          </a:p>
        </p:txBody>
      </p:sp>
      <p:sp>
        <p:nvSpPr>
          <p:cNvPr id="5" name="Footer Placeholder 4"/>
          <p:cNvSpPr>
            <a:spLocks noGrp="1"/>
          </p:cNvSpPr>
          <p:nvPr>
            <p:ph type="ftr" sz="quarter" idx="11"/>
          </p:nvPr>
        </p:nvSpPr>
        <p:spPr>
          <a:xfrm>
            <a:off x="1938041" y="6453386"/>
            <a:ext cx="5267533"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7373012" y="6453386"/>
            <a:ext cx="1197219" cy="404614"/>
          </a:xfrm>
        </p:spPr>
        <p:txBody>
          <a:bodyPr/>
          <a:lstStyle>
            <a:lvl1pPr>
              <a:defRPr baseline="0">
                <a:solidFill>
                  <a:schemeClr val="tx2"/>
                </a:solidFill>
              </a:defRPr>
            </a:lvl1pPr>
          </a:lstStyle>
          <a:p>
            <a:fld id="{0ECBCDE8-8D99-4AE2-A8C3-449CFDB7A5D1}" type="slidenum">
              <a:rPr lang="en-US" smtClean="0"/>
              <a:t>‹#›</a:t>
            </a:fld>
            <a:endParaRPr lang="en-US" dirty="0"/>
          </a:p>
        </p:txBody>
      </p:sp>
      <p:grpSp>
        <p:nvGrpSpPr>
          <p:cNvPr id="8" name="Group 7"/>
          <p:cNvGrpSpPr/>
          <p:nvPr/>
        </p:nvGrpSpPr>
        <p:grpSpPr>
          <a:xfrm>
            <a:off x="564643" y="744469"/>
            <a:ext cx="8005589" cy="5349671"/>
            <a:chOff x="564643" y="744469"/>
            <a:chExt cx="8005589" cy="5349671"/>
          </a:xfrm>
        </p:grpSpPr>
        <p:sp>
          <p:nvSpPr>
            <p:cNvPr id="11" name="Freeform 6"/>
            <p:cNvSpPr/>
            <p:nvPr/>
          </p:nvSpPr>
          <p:spPr bwMode="auto">
            <a:xfrm>
              <a:off x="6113972" y="1685652"/>
              <a:ext cx="2456260" cy="4408488"/>
            </a:xfrm>
            <a:custGeom>
              <a:avLst/>
              <a:gdLst/>
              <a:ahLst/>
              <a:cxnLst/>
              <a:rect l="l" t="t" r="r" b="b"/>
              <a:pathLst>
                <a:path w="10000" h="10000">
                  <a:moveTo>
                    <a:pt x="8761" y="0"/>
                  </a:moveTo>
                  <a:lnTo>
                    <a:pt x="10000" y="0"/>
                  </a:lnTo>
                  <a:lnTo>
                    <a:pt x="10000" y="10000"/>
                  </a:lnTo>
                  <a:lnTo>
                    <a:pt x="0" y="10000"/>
                  </a:lnTo>
                  <a:lnTo>
                    <a:pt x="0" y="9357"/>
                  </a:lnTo>
                  <a:lnTo>
                    <a:pt x="8761" y="935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564643" y="744469"/>
              <a:ext cx="2456505" cy="4408488"/>
            </a:xfrm>
            <a:custGeom>
              <a:avLst/>
              <a:gdLst/>
              <a:ahLst/>
              <a:cxnLst/>
              <a:rect l="l" t="t" r="r" b="b"/>
              <a:pathLst>
                <a:path w="10001" h="10000">
                  <a:moveTo>
                    <a:pt x="8762" y="0"/>
                  </a:moveTo>
                  <a:lnTo>
                    <a:pt x="10001" y="0"/>
                  </a:lnTo>
                  <a:lnTo>
                    <a:pt x="10001" y="10000"/>
                  </a:lnTo>
                  <a:lnTo>
                    <a:pt x="1" y="10000"/>
                  </a:lnTo>
                  <a:cubicBezTo>
                    <a:pt x="-2" y="9766"/>
                    <a:pt x="4" y="9586"/>
                    <a:pt x="1" y="9352"/>
                  </a:cubicBezTo>
                  <a:lnTo>
                    <a:pt x="8762" y="9346"/>
                  </a:lnTo>
                  <a:lnTo>
                    <a:pt x="8762"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33390128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A40975E-BA50-4075-85DB-EA47C39AD636}" type="datetimeFigureOut">
              <a:rPr lang="en-US" smtClean="0"/>
              <a:t>3/12/2017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ECBCDE8-8D99-4AE2-A8C3-449CFDB7A5D1}" type="slidenum">
              <a:rPr lang="en-US" smtClean="0"/>
              <a:t>‹#›</a:t>
            </a:fld>
            <a:endParaRPr lang="en-US" dirty="0"/>
          </a:p>
        </p:txBody>
      </p:sp>
    </p:spTree>
    <p:extLst>
      <p:ext uri="{BB962C8B-B14F-4D97-AF65-F5344CB8AC3E}">
        <p14:creationId xmlns:p14="http://schemas.microsoft.com/office/powerpoint/2010/main" val="33920178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3769" y="1301361"/>
            <a:ext cx="7209728" cy="2852737"/>
          </a:xfrm>
        </p:spPr>
        <p:txBody>
          <a:bodyPr anchor="b">
            <a:normAutofit/>
          </a:bodyPr>
          <a:lstStyle>
            <a:lvl1pPr algn="r">
              <a:defRPr sz="6000" cap="all"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573769" y="4216328"/>
            <a:ext cx="7209728" cy="1143324"/>
          </a:xfrm>
        </p:spPr>
        <p:txBody>
          <a:bodyPr/>
          <a:lstStyle>
            <a:lvl1pPr marL="0" indent="0" algn="r">
              <a:lnSpc>
                <a:spcPct val="112000"/>
              </a:lnSpc>
              <a:spcBef>
                <a:spcPts val="0"/>
              </a:spcBef>
              <a:spcAft>
                <a:spcPts val="0"/>
              </a:spcAft>
              <a:buNone/>
              <a:defRPr sz="1800">
                <a:solidFill>
                  <a:schemeClr val="tx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54181" y="6453386"/>
            <a:ext cx="1216807" cy="404614"/>
          </a:xfrm>
        </p:spPr>
        <p:txBody>
          <a:bodyPr/>
          <a:lstStyle>
            <a:lvl1pPr>
              <a:defRPr>
                <a:solidFill>
                  <a:schemeClr val="tx2"/>
                </a:solidFill>
              </a:defRPr>
            </a:lvl1pPr>
          </a:lstStyle>
          <a:p>
            <a:fld id="{FA40975E-BA50-4075-85DB-EA47C39AD636}" type="datetimeFigureOut">
              <a:rPr lang="en-US" smtClean="0"/>
              <a:t>3/12/2017</a:t>
            </a:fld>
            <a:endParaRPr lang="en-US" dirty="0"/>
          </a:p>
        </p:txBody>
      </p:sp>
      <p:sp>
        <p:nvSpPr>
          <p:cNvPr id="5" name="Footer Placeholder 4"/>
          <p:cNvSpPr>
            <a:spLocks noGrp="1"/>
          </p:cNvSpPr>
          <p:nvPr>
            <p:ph type="ftr" sz="quarter" idx="11"/>
          </p:nvPr>
        </p:nvSpPr>
        <p:spPr>
          <a:xfrm>
            <a:off x="1938234" y="6453386"/>
            <a:ext cx="5267533"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7373012" y="6453386"/>
            <a:ext cx="1197219" cy="404614"/>
          </a:xfrm>
        </p:spPr>
        <p:txBody>
          <a:bodyPr/>
          <a:lstStyle>
            <a:lvl1pPr>
              <a:defRPr>
                <a:solidFill>
                  <a:schemeClr val="tx2"/>
                </a:solidFill>
              </a:defRPr>
            </a:lvl1pPr>
          </a:lstStyle>
          <a:p>
            <a:fld id="{0ECBCDE8-8D99-4AE2-A8C3-449CFDB7A5D1}" type="slidenum">
              <a:rPr lang="en-US" smtClean="0"/>
              <a:t>‹#›</a:t>
            </a:fld>
            <a:endParaRPr lang="en-US" dirty="0"/>
          </a:p>
        </p:txBody>
      </p:sp>
      <p:sp>
        <p:nvSpPr>
          <p:cNvPr id="7" name="Freeform 6"/>
          <p:cNvSpPr/>
          <p:nvPr/>
        </p:nvSpPr>
        <p:spPr bwMode="auto">
          <a:xfrm>
            <a:off x="6113972" y="1685652"/>
            <a:ext cx="2456260"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bg2"/>
          </a:solidFill>
          <a:ln w="0">
            <a:noFill/>
            <a:prstDash val="solid"/>
            <a:round/>
            <a:headEnd/>
            <a:tailEnd/>
          </a:ln>
        </p:spPr>
      </p:sp>
      <p:sp>
        <p:nvSpPr>
          <p:cNvPr id="8" name="Freeform 7" title="Crop Mark"/>
          <p:cNvSpPr/>
          <p:nvPr/>
        </p:nvSpPr>
        <p:spPr bwMode="auto">
          <a:xfrm>
            <a:off x="6113972" y="1685652"/>
            <a:ext cx="2456260"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264941024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3" name="Content Placeholder 2"/>
          <p:cNvSpPr>
            <a:spLocks noGrp="1"/>
          </p:cNvSpPr>
          <p:nvPr>
            <p:ph sz="half" idx="1"/>
          </p:nvPr>
        </p:nvSpPr>
        <p:spPr>
          <a:xfrm>
            <a:off x="1028700" y="2286000"/>
            <a:ext cx="3335840"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894052" y="2286000"/>
            <a:ext cx="3335840"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A40975E-BA50-4075-85DB-EA47C39AD636}" type="datetimeFigureOut">
              <a:rPr lang="en-US" smtClean="0"/>
              <a:t>3/12/2017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ECBCDE8-8D99-4AE2-A8C3-449CFDB7A5D1}" type="slidenum">
              <a:rPr lang="en-US" smtClean="0"/>
              <a:t>‹#›</a:t>
            </a:fld>
            <a:endParaRPr lang="en-US" dirty="0"/>
          </a:p>
        </p:txBody>
      </p:sp>
    </p:spTree>
    <p:extLst>
      <p:ext uri="{BB962C8B-B14F-4D97-AF65-F5344CB8AC3E}">
        <p14:creationId xmlns:p14="http://schemas.microsoft.com/office/powerpoint/2010/main" val="18107380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28700" y="685800"/>
            <a:ext cx="7200900" cy="1485900"/>
          </a:xfrm>
        </p:spPr>
        <p:txBody>
          <a:bodyPr/>
          <a:lstStyle>
            <a:lvl1pPr>
              <a:defRPr>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28700" y="2340230"/>
            <a:ext cx="3335840" cy="823912"/>
          </a:xfrm>
        </p:spPr>
        <p:txBody>
          <a:bodyPr anchor="b">
            <a:noAutofit/>
          </a:bodyPr>
          <a:lstStyle>
            <a:lvl1pPr marL="0" indent="0">
              <a:lnSpc>
                <a:spcPct val="84000"/>
              </a:lnSpc>
              <a:spcBef>
                <a:spcPts val="0"/>
              </a:spcBef>
              <a:spcAft>
                <a:spcPts val="0"/>
              </a:spcAft>
              <a:buNone/>
              <a:defRPr sz="2400" b="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1028700" y="3305208"/>
            <a:ext cx="3335839"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93760" y="2349754"/>
            <a:ext cx="3335840" cy="823912"/>
          </a:xfrm>
        </p:spPr>
        <p:txBody>
          <a:bodyPr anchor="b">
            <a:noAutofit/>
          </a:bodyPr>
          <a:lstStyle>
            <a:lvl1pPr marL="0" indent="0">
              <a:lnSpc>
                <a:spcPct val="84000"/>
              </a:lnSpc>
              <a:spcBef>
                <a:spcPts val="0"/>
              </a:spcBef>
              <a:spcAft>
                <a:spcPts val="0"/>
              </a:spcAft>
              <a:buNone/>
              <a:defRPr sz="2400" b="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893760" y="3305208"/>
            <a:ext cx="3335840"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A40975E-BA50-4075-85DB-EA47C39AD636}" type="datetimeFigureOut">
              <a:rPr lang="en-US" smtClean="0"/>
              <a:t>3/12/2017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ECBCDE8-8D99-4AE2-A8C3-449CFDB7A5D1}" type="slidenum">
              <a:rPr lang="en-US" smtClean="0"/>
              <a:t>‹#›</a:t>
            </a:fld>
            <a:endParaRPr lang="en-US" dirty="0"/>
          </a:p>
        </p:txBody>
      </p:sp>
    </p:spTree>
    <p:extLst>
      <p:ext uri="{BB962C8B-B14F-4D97-AF65-F5344CB8AC3E}">
        <p14:creationId xmlns:p14="http://schemas.microsoft.com/office/powerpoint/2010/main" val="30771961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A40975E-BA50-4075-85DB-EA47C39AD636}" type="datetimeFigureOut">
              <a:rPr lang="en-US" smtClean="0"/>
              <a:t>3/12/2017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ECBCDE8-8D99-4AE2-A8C3-449CFDB7A5D1}" type="slidenum">
              <a:rPr lang="en-US" smtClean="0"/>
              <a:t>‹#›</a:t>
            </a:fld>
            <a:endParaRPr lang="en-US" dirty="0"/>
          </a:p>
        </p:txBody>
      </p:sp>
    </p:spTree>
    <p:extLst>
      <p:ext uri="{BB962C8B-B14F-4D97-AF65-F5344CB8AC3E}">
        <p14:creationId xmlns:p14="http://schemas.microsoft.com/office/powerpoint/2010/main" val="39332697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A40975E-BA50-4075-85DB-EA47C39AD636}" type="datetimeFigureOut">
              <a:rPr lang="en-US" smtClean="0"/>
              <a:t>3/12/2017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ECBCDE8-8D99-4AE2-A8C3-449CFDB7A5D1}" type="slidenum">
              <a:rPr lang="en-US" smtClean="0"/>
              <a:t>‹#›</a:t>
            </a:fld>
            <a:endParaRPr lang="en-US" dirty="0"/>
          </a:p>
        </p:txBody>
      </p:sp>
    </p:spTree>
    <p:extLst>
      <p:ext uri="{BB962C8B-B14F-4D97-AF65-F5344CB8AC3E}">
        <p14:creationId xmlns:p14="http://schemas.microsoft.com/office/powerpoint/2010/main" val="9074249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397764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42925" y="685800"/>
            <a:ext cx="2891790" cy="2157884"/>
          </a:xfrm>
        </p:spPr>
        <p:txBody>
          <a:bodyPr anchor="t">
            <a:noAutofit/>
          </a:bodyPr>
          <a:lstStyle>
            <a:lvl1pPr>
              <a:lnSpc>
                <a:spcPct val="84000"/>
              </a:lnSpc>
              <a:defRPr sz="4400" baseline="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4692015" y="685801"/>
            <a:ext cx="3909060" cy="5175250"/>
          </a:xfrm>
        </p:spPr>
        <p:txBody>
          <a:bodyPr/>
          <a:lstStyle>
            <a:lvl1pPr>
              <a:defRPr sz="1500"/>
            </a:lvl1pPr>
            <a:lvl2pPr>
              <a:defRPr sz="1500"/>
            </a:lvl2pPr>
            <a:lvl3pPr>
              <a:defRPr sz="1350"/>
            </a:lvl3pPr>
            <a:lvl4pPr>
              <a:defRPr sz="135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42925" y="2856344"/>
            <a:ext cx="2891790" cy="3011056"/>
          </a:xfrm>
        </p:spPr>
        <p:txBody>
          <a:bodyPr>
            <a:normAutofit/>
          </a:bodyPr>
          <a:lstStyle>
            <a:lvl1pPr marL="0" indent="0">
              <a:lnSpc>
                <a:spcPct val="113000"/>
              </a:lnSpc>
              <a:spcBef>
                <a:spcPts val="0"/>
              </a:spcBef>
              <a:spcAft>
                <a:spcPts val="1500"/>
              </a:spcAft>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a:xfrm>
            <a:off x="542925" y="6453386"/>
            <a:ext cx="903429" cy="404614"/>
          </a:xfrm>
        </p:spPr>
        <p:txBody>
          <a:bodyPr/>
          <a:lstStyle>
            <a:lvl1pPr>
              <a:defRPr>
                <a:solidFill>
                  <a:schemeClr val="tx2"/>
                </a:solidFill>
              </a:defRPr>
            </a:lvl1pPr>
          </a:lstStyle>
          <a:p>
            <a:fld id="{FA40975E-BA50-4075-85DB-EA47C39AD636}" type="datetimeFigureOut">
              <a:rPr lang="en-US" smtClean="0"/>
              <a:t>3/12/2017</a:t>
            </a:fld>
            <a:endParaRPr lang="en-US" dirty="0"/>
          </a:p>
        </p:txBody>
      </p:sp>
      <p:sp>
        <p:nvSpPr>
          <p:cNvPr id="6" name="Footer Placeholder 5"/>
          <p:cNvSpPr>
            <a:spLocks noGrp="1"/>
          </p:cNvSpPr>
          <p:nvPr>
            <p:ph type="ftr" sz="quarter" idx="11"/>
          </p:nvPr>
        </p:nvSpPr>
        <p:spPr>
          <a:xfrm>
            <a:off x="1654459" y="6453386"/>
            <a:ext cx="1780256"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7412355" y="6453386"/>
            <a:ext cx="1197219" cy="404614"/>
          </a:xfrm>
        </p:spPr>
        <p:txBody>
          <a:bodyPr/>
          <a:lstStyle>
            <a:lvl1pPr>
              <a:defRPr>
                <a:solidFill>
                  <a:schemeClr val="tx2"/>
                </a:solidFill>
              </a:defRPr>
            </a:lvl1pPr>
          </a:lstStyle>
          <a:p>
            <a:fld id="{0ECBCDE8-8D99-4AE2-A8C3-449CFDB7A5D1}" type="slidenum">
              <a:rPr lang="en-US" smtClean="0"/>
              <a:t>‹#›</a:t>
            </a:fld>
            <a:endParaRPr lang="en-US" dirty="0"/>
          </a:p>
        </p:txBody>
      </p:sp>
      <p:sp>
        <p:nvSpPr>
          <p:cNvPr id="9" name="Rectangle 8"/>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Divider Bar"/>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9507355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397764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42925" y="685800"/>
            <a:ext cx="2891790" cy="2157884"/>
          </a:xfrm>
        </p:spPr>
        <p:txBody>
          <a:bodyPr anchor="t">
            <a:normAutofit/>
          </a:bodyPr>
          <a:lstStyle>
            <a:lvl1pPr>
              <a:lnSpc>
                <a:spcPct val="84000"/>
              </a:lnSpc>
              <a:defRPr sz="44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4149090" y="1"/>
            <a:ext cx="4994910" cy="6857999"/>
          </a:xfrm>
        </p:spPr>
        <p:txBody>
          <a:bodyPr anchor="t">
            <a:normAutofit/>
          </a:bodyPr>
          <a:lstStyle>
            <a:lvl1pPr marL="0" indent="0">
              <a:buNone/>
              <a:defRPr sz="1500"/>
            </a:lvl1pPr>
            <a:lvl2pPr marL="342900" indent="0">
              <a:buNone/>
              <a:defRPr sz="1500"/>
            </a:lvl2pPr>
            <a:lvl3pPr marL="685800" indent="0">
              <a:buNone/>
              <a:defRPr sz="15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
        <p:nvSpPr>
          <p:cNvPr id="4" name="Text Placeholder 3"/>
          <p:cNvSpPr>
            <a:spLocks noGrp="1"/>
          </p:cNvSpPr>
          <p:nvPr>
            <p:ph type="body" sz="half" idx="2"/>
          </p:nvPr>
        </p:nvSpPr>
        <p:spPr>
          <a:xfrm>
            <a:off x="542925" y="2855968"/>
            <a:ext cx="2891790" cy="3011432"/>
          </a:xfrm>
        </p:spPr>
        <p:txBody>
          <a:bodyPr>
            <a:normAutofit/>
          </a:bodyPr>
          <a:lstStyle>
            <a:lvl1pPr marL="0" indent="0">
              <a:lnSpc>
                <a:spcPct val="113000"/>
              </a:lnSpc>
              <a:spcBef>
                <a:spcPts val="0"/>
              </a:spcBef>
              <a:spcAft>
                <a:spcPts val="1500"/>
              </a:spcAft>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a:xfrm>
            <a:off x="542925" y="6453386"/>
            <a:ext cx="903429" cy="404614"/>
          </a:xfrm>
        </p:spPr>
        <p:txBody>
          <a:bodyPr/>
          <a:lstStyle>
            <a:lvl1pPr>
              <a:defRPr>
                <a:solidFill>
                  <a:schemeClr val="tx2"/>
                </a:solidFill>
              </a:defRPr>
            </a:lvl1pPr>
          </a:lstStyle>
          <a:p>
            <a:fld id="{FA40975E-BA50-4075-85DB-EA47C39AD636}" type="datetimeFigureOut">
              <a:rPr lang="en-US" smtClean="0"/>
              <a:t>3/12/2017</a:t>
            </a:fld>
            <a:endParaRPr lang="en-US" dirty="0"/>
          </a:p>
        </p:txBody>
      </p:sp>
      <p:sp>
        <p:nvSpPr>
          <p:cNvPr id="6" name="Footer Placeholder 5"/>
          <p:cNvSpPr>
            <a:spLocks noGrp="1"/>
          </p:cNvSpPr>
          <p:nvPr>
            <p:ph type="ftr" sz="quarter" idx="11"/>
          </p:nvPr>
        </p:nvSpPr>
        <p:spPr>
          <a:xfrm>
            <a:off x="1654459" y="6453386"/>
            <a:ext cx="1780256"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7412355" y="6453386"/>
            <a:ext cx="1197219" cy="404614"/>
          </a:xfrm>
        </p:spPr>
        <p:txBody>
          <a:bodyPr/>
          <a:lstStyle>
            <a:lvl1pPr>
              <a:defRPr>
                <a:solidFill>
                  <a:schemeClr val="tx2"/>
                </a:solidFill>
              </a:defRPr>
            </a:lvl1pPr>
          </a:lstStyle>
          <a:p>
            <a:fld id="{0ECBCDE8-8D99-4AE2-A8C3-449CFDB7A5D1}" type="slidenum">
              <a:rPr lang="en-US" smtClean="0"/>
              <a:t>‹#›</a:t>
            </a:fld>
            <a:endParaRPr lang="en-US" dirty="0"/>
          </a:p>
        </p:txBody>
      </p:sp>
      <p:sp>
        <p:nvSpPr>
          <p:cNvPr id="9" name="Rectangle 8"/>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Divider Bar"/>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330325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028700" y="2295526"/>
            <a:ext cx="7200900" cy="357187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A40975E-BA50-4075-85DB-EA47C39AD636}" type="datetimeFigureOut">
              <a:rPr lang="en-US" smtClean="0"/>
              <a:t>3/12/2017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ECBCDE8-8D99-4AE2-A8C3-449CFDB7A5D1}" type="slidenum">
              <a:rPr lang="en-US" smtClean="0"/>
              <a:t>‹#›</a:t>
            </a:fld>
            <a:endParaRPr lang="en-US" dirty="0"/>
          </a:p>
        </p:txBody>
      </p:sp>
    </p:spTree>
    <p:extLst>
      <p:ext uri="{BB962C8B-B14F-4D97-AF65-F5344CB8AC3E}">
        <p14:creationId xmlns:p14="http://schemas.microsoft.com/office/powerpoint/2010/main" val="22974874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80797" y="624156"/>
            <a:ext cx="1490950" cy="524324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28700" y="624156"/>
            <a:ext cx="5724525" cy="524324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A40975E-BA50-4075-85DB-EA47C39AD636}" type="datetimeFigureOut">
              <a:rPr lang="en-US" smtClean="0"/>
              <a:t>3/12/2017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ECBCDE8-8D99-4AE2-A8C3-449CFDB7A5D1}" type="slidenum">
              <a:rPr lang="en-US" smtClean="0"/>
              <a:t>‹#›</a:t>
            </a:fld>
            <a:endParaRPr lang="en-US" dirty="0"/>
          </a:p>
        </p:txBody>
      </p:sp>
    </p:spTree>
    <p:extLst>
      <p:ext uri="{BB962C8B-B14F-4D97-AF65-F5344CB8AC3E}">
        <p14:creationId xmlns:p14="http://schemas.microsoft.com/office/powerpoint/2010/main" val="22038288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4B92712-6AF3-4520-8EFE-90AB269EDD0A}" type="datetimeFigureOut">
              <a:rPr lang="en-US" smtClean="0">
                <a:solidFill>
                  <a:prstClr val="black">
                    <a:tint val="75000"/>
                  </a:prstClr>
                </a:solidFill>
              </a:rPr>
              <a:pPr/>
              <a:t>3/12/2017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0011394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B92712-6AF3-4520-8EFE-90AB269EDD0A}" type="datetimeFigureOut">
              <a:rPr lang="en-US" smtClean="0">
                <a:solidFill>
                  <a:prstClr val="black">
                    <a:tint val="75000"/>
                  </a:prstClr>
                </a:solidFill>
              </a:rPr>
              <a:pPr/>
              <a:t>3/12/2017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4952589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B92712-6AF3-4520-8EFE-90AB269EDD0A}" type="datetimeFigureOut">
              <a:rPr lang="en-US" smtClean="0">
                <a:solidFill>
                  <a:prstClr val="black">
                    <a:tint val="75000"/>
                  </a:prstClr>
                </a:solidFill>
              </a:rPr>
              <a:pPr/>
              <a:t>3/12/2017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3382500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B92712-6AF3-4520-8EFE-90AB269EDD0A}" type="datetimeFigureOut">
              <a:rPr lang="en-US" smtClean="0">
                <a:solidFill>
                  <a:prstClr val="black">
                    <a:tint val="75000"/>
                  </a:prstClr>
                </a:solidFill>
              </a:rPr>
              <a:pPr/>
              <a:t>3/12/2017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719409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B92712-6AF3-4520-8EFE-90AB269EDD0A}" type="datetimeFigureOut">
              <a:rPr lang="en-US" smtClean="0">
                <a:solidFill>
                  <a:prstClr val="black">
                    <a:tint val="75000"/>
                  </a:prstClr>
                </a:solidFill>
              </a:rPr>
              <a:pPr/>
              <a:t>3/12/2017</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48042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B92712-6AF3-4520-8EFE-90AB269EDD0A}" type="datetimeFigureOut">
              <a:rPr lang="en-US" smtClean="0">
                <a:solidFill>
                  <a:prstClr val="black">
                    <a:tint val="75000"/>
                  </a:prstClr>
                </a:solidFill>
              </a:rPr>
              <a:pPr/>
              <a:t>3/12/2017</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5231563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B92712-6AF3-4520-8EFE-90AB269EDD0A}" type="datetimeFigureOut">
              <a:rPr lang="en-US" smtClean="0">
                <a:solidFill>
                  <a:prstClr val="black">
                    <a:tint val="75000"/>
                  </a:prstClr>
                </a:solidFill>
              </a:rPr>
              <a:pPr/>
              <a:t>3/12/2017</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8767294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4B92712-6AF3-4520-8EFE-90AB269EDD0A}" type="datetimeFigureOut">
              <a:rPr lang="en-US" smtClean="0">
                <a:solidFill>
                  <a:prstClr val="black">
                    <a:tint val="75000"/>
                  </a:prstClr>
                </a:solidFill>
              </a:rPr>
              <a:pPr/>
              <a:t>3/12/2017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9313488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4B92712-6AF3-4520-8EFE-90AB269EDD0A}" type="datetimeFigureOut">
              <a:rPr lang="en-US" smtClean="0">
                <a:solidFill>
                  <a:prstClr val="black">
                    <a:tint val="75000"/>
                  </a:prstClr>
                </a:solidFill>
              </a:rPr>
              <a:pPr/>
              <a:t>3/12/2017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4517495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B92712-6AF3-4520-8EFE-90AB269EDD0A}" type="datetimeFigureOut">
              <a:rPr lang="en-US" smtClean="0">
                <a:solidFill>
                  <a:prstClr val="black">
                    <a:tint val="75000"/>
                  </a:prstClr>
                </a:solidFill>
              </a:rPr>
              <a:pPr/>
              <a:t>3/12/2017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6602140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B92712-6AF3-4520-8EFE-90AB269EDD0A}" type="datetimeFigureOut">
              <a:rPr lang="en-US" smtClean="0">
                <a:solidFill>
                  <a:prstClr val="black">
                    <a:tint val="75000"/>
                  </a:prstClr>
                </a:solidFill>
              </a:rPr>
              <a:pPr/>
              <a:t>3/12/2017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9AE2726-A73E-4110-9E2F-06203AE1C45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6391819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8700" y="685800"/>
            <a:ext cx="7200900" cy="14859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028700" y="2286000"/>
            <a:ext cx="7200900" cy="35814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42987" y="6453386"/>
            <a:ext cx="903429" cy="404614"/>
          </a:xfrm>
          <a:prstGeom prst="rect">
            <a:avLst/>
          </a:prstGeom>
        </p:spPr>
        <p:txBody>
          <a:bodyPr vert="horz" lIns="91440" tIns="45720" rIns="91440" bIns="45720" rtlCol="0" anchor="ctr"/>
          <a:lstStyle>
            <a:lvl1pPr algn="l">
              <a:defRPr sz="1000" baseline="0">
                <a:solidFill>
                  <a:schemeClr val="tx2"/>
                </a:solidFill>
              </a:defRPr>
            </a:lvl1pPr>
          </a:lstStyle>
          <a:p>
            <a:fld id="{FA40975E-BA50-4075-85DB-EA47C39AD636}" type="datetimeFigureOut">
              <a:rPr lang="en-US" smtClean="0"/>
              <a:t>3/12/2017</a:t>
            </a:fld>
            <a:endParaRPr lang="en-US" dirty="0"/>
          </a:p>
        </p:txBody>
      </p:sp>
      <p:sp>
        <p:nvSpPr>
          <p:cNvPr id="5" name="Footer Placeholder 4"/>
          <p:cNvSpPr>
            <a:spLocks noGrp="1"/>
          </p:cNvSpPr>
          <p:nvPr>
            <p:ph type="ftr" sz="quarter" idx="3"/>
          </p:nvPr>
        </p:nvSpPr>
        <p:spPr>
          <a:xfrm>
            <a:off x="2170173" y="6453386"/>
            <a:ext cx="4710623" cy="404614"/>
          </a:xfrm>
          <a:prstGeom prst="rect">
            <a:avLst/>
          </a:prstGeom>
        </p:spPr>
        <p:txBody>
          <a:bodyPr vert="horz" lIns="91440" tIns="45720" rIns="91440" bIns="45720" rtlCol="0" anchor="ctr"/>
          <a:lstStyle>
            <a:lvl1pPr algn="l">
              <a:defRPr sz="10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7104552" y="6453386"/>
            <a:ext cx="1197219" cy="404614"/>
          </a:xfrm>
          <a:prstGeom prst="rect">
            <a:avLst/>
          </a:prstGeom>
        </p:spPr>
        <p:txBody>
          <a:bodyPr vert="horz" lIns="91440" tIns="45720" rIns="91440" bIns="45720" rtlCol="0" anchor="ctr"/>
          <a:lstStyle>
            <a:lvl1pPr algn="r">
              <a:defRPr sz="1000" baseline="0">
                <a:solidFill>
                  <a:schemeClr val="tx2"/>
                </a:solidFill>
              </a:defRPr>
            </a:lvl1pPr>
          </a:lstStyle>
          <a:p>
            <a:fld id="{0ECBCDE8-8D99-4AE2-A8C3-449CFDB7A5D1}" type="slidenum">
              <a:rPr lang="en-US" smtClean="0"/>
              <a:t>‹#›</a:t>
            </a:fld>
            <a:endParaRPr lang="en-US" dirty="0"/>
          </a:p>
        </p:txBody>
      </p:sp>
      <p:sp>
        <p:nvSpPr>
          <p:cNvPr id="9" name="Rectangle 8"/>
          <p:cNvSpPr/>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title="Side bar"/>
          <p:cNvSpPr/>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19165825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6858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6858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6912">
          <p15:clr>
            <a:srgbClr val="F26B43"/>
          </p15:clr>
        </p15:guide>
        <p15:guide id="2" pos="936">
          <p15:clr>
            <a:srgbClr val="F26B43"/>
          </p15:clr>
        </p15:guide>
        <p15:guide id="3" pos="864">
          <p15:clr>
            <a:srgbClr val="F26B43"/>
          </p15:clr>
        </p15:guide>
        <p15:guide id="0" orient="horz" pos="1368">
          <p15:clr>
            <a:srgbClr val="F26B43"/>
          </p15:clr>
        </p15:guide>
        <p15:guide id="4" orient="horz" pos="1440">
          <p15:clr>
            <a:srgbClr val="F26B43"/>
          </p15:clr>
        </p15:guide>
        <p15:guide id="5" orient="horz" pos="3696">
          <p15:clr>
            <a:srgbClr val="F26B43"/>
          </p15:clr>
        </p15:guide>
        <p15:guide id="6" orient="horz" pos="432">
          <p15:clr>
            <a:srgbClr val="F26B43"/>
          </p15:clr>
        </p15:guide>
        <p15:guide id="7" orient="horz" pos="1512">
          <p15:clr>
            <a:srgbClr val="F26B43"/>
          </p15:clr>
        </p15:guide>
        <p15:guide id="8" pos="5184">
          <p15:clr>
            <a:srgbClr val="F26B43"/>
          </p15:clr>
        </p15:guide>
        <p15:guide id="9" pos="702">
          <p15:clr>
            <a:srgbClr val="F26B43"/>
          </p15:clr>
        </p15:guide>
        <p15:guide id="10" pos="648">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8700" y="685800"/>
            <a:ext cx="7200900" cy="14859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028700" y="2286000"/>
            <a:ext cx="7200900" cy="35814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42987" y="6453386"/>
            <a:ext cx="903429" cy="404614"/>
          </a:xfrm>
          <a:prstGeom prst="rect">
            <a:avLst/>
          </a:prstGeom>
        </p:spPr>
        <p:txBody>
          <a:bodyPr vert="horz" lIns="91440" tIns="45720" rIns="91440" bIns="45720" rtlCol="0" anchor="ctr"/>
          <a:lstStyle>
            <a:lvl1pPr algn="l">
              <a:defRPr sz="1000" baseline="0">
                <a:solidFill>
                  <a:schemeClr val="tx2"/>
                </a:solidFill>
              </a:defRPr>
            </a:lvl1pPr>
          </a:lstStyle>
          <a:p>
            <a:fld id="{FA40975E-BA50-4075-85DB-EA47C39AD636}" type="datetimeFigureOut">
              <a:rPr lang="en-US" smtClean="0"/>
              <a:t>3/12/2017</a:t>
            </a:fld>
            <a:endParaRPr lang="en-US" dirty="0"/>
          </a:p>
        </p:txBody>
      </p:sp>
      <p:sp>
        <p:nvSpPr>
          <p:cNvPr id="5" name="Footer Placeholder 4"/>
          <p:cNvSpPr>
            <a:spLocks noGrp="1"/>
          </p:cNvSpPr>
          <p:nvPr>
            <p:ph type="ftr" sz="quarter" idx="3"/>
          </p:nvPr>
        </p:nvSpPr>
        <p:spPr>
          <a:xfrm>
            <a:off x="2170173" y="6453386"/>
            <a:ext cx="4710623" cy="404614"/>
          </a:xfrm>
          <a:prstGeom prst="rect">
            <a:avLst/>
          </a:prstGeom>
        </p:spPr>
        <p:txBody>
          <a:bodyPr vert="horz" lIns="91440" tIns="45720" rIns="91440" bIns="45720" rtlCol="0" anchor="ctr"/>
          <a:lstStyle>
            <a:lvl1pPr algn="l">
              <a:defRPr sz="10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7104552" y="6453386"/>
            <a:ext cx="1197219" cy="404614"/>
          </a:xfrm>
          <a:prstGeom prst="rect">
            <a:avLst/>
          </a:prstGeom>
        </p:spPr>
        <p:txBody>
          <a:bodyPr vert="horz" lIns="91440" tIns="45720" rIns="91440" bIns="45720" rtlCol="0" anchor="ctr"/>
          <a:lstStyle>
            <a:lvl1pPr algn="r">
              <a:defRPr sz="1000" baseline="0">
                <a:solidFill>
                  <a:schemeClr val="tx2"/>
                </a:solidFill>
              </a:defRPr>
            </a:lvl1pPr>
          </a:lstStyle>
          <a:p>
            <a:fld id="{0ECBCDE8-8D99-4AE2-A8C3-449CFDB7A5D1}" type="slidenum">
              <a:rPr lang="en-US" smtClean="0"/>
              <a:t>‹#›</a:t>
            </a:fld>
            <a:endParaRPr lang="en-US" dirty="0"/>
          </a:p>
        </p:txBody>
      </p:sp>
      <p:sp>
        <p:nvSpPr>
          <p:cNvPr id="9" name="Rectangle 8"/>
          <p:cNvSpPr/>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title="Side bar"/>
          <p:cNvSpPr/>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Rectangle 6"/>
          <p:cNvSpPr/>
          <p:nvPr userDrawn="1"/>
        </p:nvSpPr>
        <p:spPr>
          <a:xfrm>
            <a:off x="1560851" y="0"/>
            <a:ext cx="758315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title="Side bar"/>
          <p:cNvSpPr/>
          <p:nvPr userDrawn="1"/>
        </p:nvSpPr>
        <p:spPr>
          <a:xfrm>
            <a:off x="1389400" y="0"/>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29999201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6858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6858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6912">
          <p15:clr>
            <a:srgbClr val="F26B43"/>
          </p15:clr>
        </p15:guide>
        <p15:guide id="2" pos="936">
          <p15:clr>
            <a:srgbClr val="F26B43"/>
          </p15:clr>
        </p15:guide>
        <p15:guide id="3" pos="864">
          <p15:clr>
            <a:srgbClr val="F26B43"/>
          </p15:clr>
        </p15:guide>
        <p15:guide id="0" orient="horz" pos="1368">
          <p15:clr>
            <a:srgbClr val="F26B43"/>
          </p15:clr>
        </p15:guide>
        <p15:guide id="4" orient="horz" pos="1440">
          <p15:clr>
            <a:srgbClr val="F26B43"/>
          </p15:clr>
        </p15:guide>
        <p15:guide id="5" orient="horz" pos="3696">
          <p15:clr>
            <a:srgbClr val="F26B43"/>
          </p15:clr>
        </p15:guide>
        <p15:guide id="6" orient="horz" pos="432">
          <p15:clr>
            <a:srgbClr val="F26B43"/>
          </p15:clr>
        </p15:guide>
        <p15:guide id="7" orient="horz" pos="1512">
          <p15:clr>
            <a:srgbClr val="F26B43"/>
          </p15:clr>
        </p15:guide>
        <p15:guide id="8" pos="5184">
          <p15:clr>
            <a:srgbClr val="F26B43"/>
          </p15:clr>
        </p15:guide>
        <p15:guide id="9" pos="702">
          <p15:clr>
            <a:srgbClr val="F26B43"/>
          </p15:clr>
        </p15:guide>
        <p15:guide id="10" pos="648">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84B92712-6AF3-4520-8EFE-90AB269EDD0A}" type="datetimeFigureOut">
              <a:rPr lang="en-US" smtClean="0">
                <a:solidFill>
                  <a:prstClr val="black">
                    <a:tint val="75000"/>
                  </a:prstClr>
                </a:solidFill>
                <a:latin typeface="Calibri"/>
              </a:rPr>
              <a:pPr fontAlgn="auto">
                <a:spcBef>
                  <a:spcPts val="0"/>
                </a:spcBef>
                <a:spcAft>
                  <a:spcPts val="0"/>
                </a:spcAft>
              </a:pPr>
              <a:t>3/12/2017</a:t>
            </a:fld>
            <a:endParaRPr lang="en-US" dirty="0">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en-US" dirty="0">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D9AE2726-A73E-4110-9E2F-06203AE1C459}" type="slidenum">
              <a:rPr lang="en-US" smtClean="0">
                <a:solidFill>
                  <a:prstClr val="black">
                    <a:tint val="75000"/>
                  </a:prstClr>
                </a:solidFill>
                <a:latin typeface="Calibri"/>
              </a:rPr>
              <a:pPr fontAlgn="auto">
                <a:spcBef>
                  <a:spcPts val="0"/>
                </a:spcBef>
                <a:spcAft>
                  <a:spcPts val="0"/>
                </a:spcAft>
              </a:pPr>
              <a:t>‹#›</a:t>
            </a:fld>
            <a:endParaRPr lang="en-US" dirty="0">
              <a:solidFill>
                <a:prstClr val="black">
                  <a:tint val="75000"/>
                </a:prstClr>
              </a:solidFill>
              <a:latin typeface="Calibri"/>
            </a:endParaRPr>
          </a:p>
        </p:txBody>
      </p:sp>
      <p:pic>
        <p:nvPicPr>
          <p:cNvPr id="7" name="Picture 2" descr="http://fakti.org/sites/default/files/pictures_3/molitva_4n4.jpg"/>
          <p:cNvPicPr>
            <a:picLocks noChangeAspect="1" noChangeArrowheads="1"/>
          </p:cNvPicPr>
          <p:nvPr userDrawn="1"/>
        </p:nvPicPr>
        <p:blipFill rotWithShape="1">
          <a:blip r:embed="rId13">
            <a:lum bright="70000" contrast="-70000"/>
            <a:extLst>
              <a:ext uri="{28A0092B-C50C-407E-A947-70E740481C1C}">
                <a14:useLocalDpi xmlns:a14="http://schemas.microsoft.com/office/drawing/2010/main" val="0"/>
              </a:ext>
            </a:extLst>
          </a:blip>
          <a:srcRect l="6626" r="5029"/>
          <a:stretch/>
        </p:blipFill>
        <p:spPr bwMode="auto">
          <a:xfrm>
            <a:off x="0" y="0"/>
            <a:ext cx="9144000" cy="68948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460914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rot="16200000">
            <a:off x="-1542231" y="2321002"/>
            <a:ext cx="6858002" cy="2215991"/>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13800" cap="none" spc="0" dirty="0">
                <a:ln/>
                <a:solidFill>
                  <a:srgbClr val="0070C0"/>
                </a:solidFill>
                <a:effectLst>
                  <a:outerShdw blurRad="38100" dist="38100" dir="2700000" algn="tl">
                    <a:srgbClr val="000000">
                      <a:alpha val="43137"/>
                    </a:srgbClr>
                  </a:outerShdw>
                </a:effectLst>
                <a:latin typeface="AR BERKLEY" panose="02000000000000000000" pitchFamily="2" charset="0"/>
              </a:rPr>
              <a:t>Saving</a:t>
            </a:r>
          </a:p>
        </p:txBody>
      </p:sp>
      <p:sp>
        <p:nvSpPr>
          <p:cNvPr id="5" name="Rectangle 4"/>
          <p:cNvSpPr/>
          <p:nvPr/>
        </p:nvSpPr>
        <p:spPr>
          <a:xfrm>
            <a:off x="3542362" y="391697"/>
            <a:ext cx="5388013" cy="3785652"/>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marL="857250" indent="-857250">
              <a:buFont typeface="Wingdings" panose="05000000000000000000" pitchFamily="2" charset="2"/>
              <a:buChar char="ü"/>
            </a:pPr>
            <a:r>
              <a:rPr lang="en-US" sz="6000" cap="none" spc="0" dirty="0">
                <a:ln/>
                <a:solidFill>
                  <a:srgbClr val="0070C0"/>
                </a:solidFill>
                <a:effectLst>
                  <a:outerShdw blurRad="38100" dist="38100" dir="2700000" algn="tl">
                    <a:srgbClr val="000000">
                      <a:alpha val="43137"/>
                    </a:srgbClr>
                  </a:outerShdw>
                </a:effectLst>
                <a:latin typeface="AR BERKLEY" panose="02000000000000000000" pitchFamily="2" charset="0"/>
              </a:rPr>
              <a:t>The Erring</a:t>
            </a:r>
          </a:p>
          <a:p>
            <a:pPr marL="857250" indent="-857250">
              <a:buFont typeface="Wingdings" panose="05000000000000000000" pitchFamily="2" charset="2"/>
              <a:buChar char="ü"/>
            </a:pPr>
            <a:r>
              <a:rPr lang="en-US" sz="6000" dirty="0">
                <a:ln/>
                <a:solidFill>
                  <a:srgbClr val="0070C0"/>
                </a:solidFill>
                <a:effectLst>
                  <a:outerShdw blurRad="38100" dist="38100" dir="2700000" algn="tl">
                    <a:srgbClr val="000000">
                      <a:alpha val="43137"/>
                    </a:srgbClr>
                  </a:outerShdw>
                </a:effectLst>
                <a:latin typeface="AR BERKLEY" panose="02000000000000000000" pitchFamily="2" charset="0"/>
              </a:rPr>
              <a:t>The Church</a:t>
            </a:r>
          </a:p>
          <a:p>
            <a:pPr marL="857250" indent="-857250">
              <a:buFont typeface="Wingdings" panose="05000000000000000000" pitchFamily="2" charset="2"/>
              <a:buChar char="ü"/>
            </a:pPr>
            <a:r>
              <a:rPr lang="en-US" sz="6000" cap="none" spc="0" dirty="0">
                <a:ln/>
                <a:solidFill>
                  <a:srgbClr val="0070C0"/>
                </a:solidFill>
                <a:effectLst>
                  <a:outerShdw blurRad="38100" dist="38100" dir="2700000" algn="tl">
                    <a:srgbClr val="000000">
                      <a:alpha val="43137"/>
                    </a:srgbClr>
                  </a:outerShdw>
                </a:effectLst>
                <a:latin typeface="AR BERKLEY" panose="02000000000000000000" pitchFamily="2" charset="0"/>
              </a:rPr>
              <a:t>Our Families</a:t>
            </a:r>
          </a:p>
          <a:p>
            <a:pPr marL="857250" indent="-857250">
              <a:buFont typeface="Wingdings" panose="05000000000000000000" pitchFamily="2" charset="2"/>
              <a:buChar char="ü"/>
            </a:pPr>
            <a:r>
              <a:rPr lang="en-US" sz="6000" dirty="0">
                <a:ln/>
                <a:solidFill>
                  <a:srgbClr val="0070C0"/>
                </a:solidFill>
                <a:effectLst>
                  <a:outerShdw blurRad="38100" dist="38100" dir="2700000" algn="tl">
                    <a:srgbClr val="000000">
                      <a:alpha val="43137"/>
                    </a:srgbClr>
                  </a:outerShdw>
                </a:effectLst>
                <a:latin typeface="AR BERKLEY" panose="02000000000000000000" pitchFamily="2" charset="0"/>
              </a:rPr>
              <a:t>Ourselves</a:t>
            </a:r>
            <a:endParaRPr lang="en-US" sz="6000" cap="none" spc="0" dirty="0">
              <a:ln/>
              <a:solidFill>
                <a:srgbClr val="0070C0"/>
              </a:solidFill>
              <a:effectLst>
                <a:outerShdw blurRad="38100" dist="38100" dir="2700000" algn="tl">
                  <a:srgbClr val="000000">
                    <a:alpha val="43137"/>
                  </a:srgbClr>
                </a:outerShdw>
              </a:effectLst>
              <a:latin typeface="AR BERKLEY" panose="02000000000000000000" pitchFamily="2" charset="0"/>
            </a:endParaRPr>
          </a:p>
        </p:txBody>
      </p:sp>
      <p:cxnSp>
        <p:nvCxnSpPr>
          <p:cNvPr id="7" name="Straight Connector 6"/>
          <p:cNvCxnSpPr/>
          <p:nvPr/>
        </p:nvCxnSpPr>
        <p:spPr>
          <a:xfrm flipV="1">
            <a:off x="3293806" y="98323"/>
            <a:ext cx="58994" cy="6685935"/>
          </a:xfrm>
          <a:prstGeom prst="line">
            <a:avLst/>
          </a:prstGeom>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3293806" y="4701396"/>
            <a:ext cx="5850194" cy="461665"/>
          </a:xfrm>
          <a:prstGeom prst="rect">
            <a:avLst/>
          </a:prstGeom>
          <a:noFill/>
        </p:spPr>
        <p:txBody>
          <a:bodyPr wrap="square" rtlCol="0">
            <a:spAutoFit/>
          </a:bodyPr>
          <a:lstStyle/>
          <a:p>
            <a:pPr algn="ctr"/>
            <a:r>
              <a:rPr lang="en-US" sz="2400" dirty="0">
                <a:latin typeface="AR BERKLEY" panose="02000000000000000000" pitchFamily="2" charset="0"/>
              </a:rPr>
              <a:t>(A Study of Church Discipline)</a:t>
            </a:r>
          </a:p>
        </p:txBody>
      </p:sp>
    </p:spTree>
    <p:extLst>
      <p:ext uri="{BB962C8B-B14F-4D97-AF65-F5344CB8AC3E}">
        <p14:creationId xmlns:p14="http://schemas.microsoft.com/office/powerpoint/2010/main" val="2100938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rot="16200000">
            <a:off x="42897" y="1230609"/>
            <a:ext cx="3424687" cy="1446550"/>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8800" cap="none" spc="0" dirty="0">
                <a:ln/>
                <a:solidFill>
                  <a:srgbClr val="0070C0"/>
                </a:solidFill>
                <a:effectLst>
                  <a:outerShdw blurRad="38100" dist="38100" dir="2700000" algn="tl">
                    <a:srgbClr val="000000">
                      <a:alpha val="43137"/>
                    </a:srgbClr>
                  </a:outerShdw>
                </a:effectLst>
                <a:latin typeface="AR BERKLEY" panose="02000000000000000000" pitchFamily="2" charset="0"/>
              </a:rPr>
              <a:t>Saving</a:t>
            </a:r>
          </a:p>
        </p:txBody>
      </p:sp>
      <p:sp>
        <p:nvSpPr>
          <p:cNvPr id="5" name="Rectangle 4"/>
          <p:cNvSpPr/>
          <p:nvPr/>
        </p:nvSpPr>
        <p:spPr>
          <a:xfrm>
            <a:off x="730204" y="3911273"/>
            <a:ext cx="2494594" cy="2062103"/>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r>
              <a:rPr lang="en-US" sz="3200" cap="none" spc="0" dirty="0">
                <a:ln/>
                <a:solidFill>
                  <a:srgbClr val="0070C0"/>
                </a:solidFill>
                <a:effectLst>
                  <a:outerShdw blurRad="38100" dist="38100" dir="2700000" algn="tl">
                    <a:srgbClr val="000000">
                      <a:alpha val="43137"/>
                    </a:srgbClr>
                  </a:outerShdw>
                </a:effectLst>
                <a:latin typeface="AR BERKLEY" panose="02000000000000000000" pitchFamily="2" charset="0"/>
              </a:rPr>
              <a:t>The Erring</a:t>
            </a:r>
          </a:p>
          <a:p>
            <a:r>
              <a:rPr lang="en-US" sz="3200" dirty="0">
                <a:ln/>
                <a:solidFill>
                  <a:srgbClr val="0070C0"/>
                </a:solidFill>
                <a:effectLst>
                  <a:outerShdw blurRad="38100" dist="38100" dir="2700000" algn="tl">
                    <a:srgbClr val="000000">
                      <a:alpha val="43137"/>
                    </a:srgbClr>
                  </a:outerShdw>
                </a:effectLst>
                <a:latin typeface="AR BERKLEY" panose="02000000000000000000" pitchFamily="2" charset="0"/>
              </a:rPr>
              <a:t>The Church</a:t>
            </a:r>
          </a:p>
          <a:p>
            <a:r>
              <a:rPr lang="en-US" sz="3200" cap="none" spc="0" dirty="0">
                <a:ln/>
                <a:solidFill>
                  <a:srgbClr val="0070C0"/>
                </a:solidFill>
                <a:effectLst>
                  <a:outerShdw blurRad="38100" dist="38100" dir="2700000" algn="tl">
                    <a:srgbClr val="000000">
                      <a:alpha val="43137"/>
                    </a:srgbClr>
                  </a:outerShdw>
                </a:effectLst>
                <a:latin typeface="AR BERKLEY" panose="02000000000000000000" pitchFamily="2" charset="0"/>
              </a:rPr>
              <a:t>Our Families</a:t>
            </a:r>
          </a:p>
          <a:p>
            <a:r>
              <a:rPr lang="en-US" sz="3200" dirty="0">
                <a:ln/>
                <a:solidFill>
                  <a:srgbClr val="0070C0"/>
                </a:solidFill>
                <a:effectLst>
                  <a:outerShdw blurRad="38100" dist="38100" dir="2700000" algn="tl">
                    <a:srgbClr val="000000">
                      <a:alpha val="43137"/>
                    </a:srgbClr>
                  </a:outerShdw>
                </a:effectLst>
                <a:latin typeface="AR BERKLEY" panose="02000000000000000000" pitchFamily="2" charset="0"/>
              </a:rPr>
              <a:t>Ourselves</a:t>
            </a:r>
            <a:endParaRPr lang="en-US" sz="3200" cap="none" spc="0" dirty="0">
              <a:ln/>
              <a:solidFill>
                <a:srgbClr val="0070C0"/>
              </a:solidFill>
              <a:effectLst>
                <a:outerShdw blurRad="38100" dist="38100" dir="2700000" algn="tl">
                  <a:srgbClr val="000000">
                    <a:alpha val="43137"/>
                  </a:srgbClr>
                </a:outerShdw>
              </a:effectLst>
              <a:latin typeface="AR BERKLEY" panose="02000000000000000000" pitchFamily="2" charset="0"/>
            </a:endParaRPr>
          </a:p>
        </p:txBody>
      </p:sp>
      <p:cxnSp>
        <p:nvCxnSpPr>
          <p:cNvPr id="7" name="Straight Connector 6"/>
          <p:cNvCxnSpPr/>
          <p:nvPr/>
        </p:nvCxnSpPr>
        <p:spPr>
          <a:xfrm flipV="1">
            <a:off x="3293806" y="98323"/>
            <a:ext cx="58994" cy="6685935"/>
          </a:xfrm>
          <a:prstGeom prst="line">
            <a:avLst/>
          </a:prstGeom>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3536830" y="241539"/>
            <a:ext cx="5530626" cy="461665"/>
          </a:xfrm>
          <a:prstGeom prst="rect">
            <a:avLst/>
          </a:prstGeom>
          <a:noFill/>
        </p:spPr>
        <p:txBody>
          <a:bodyPr wrap="square" rtlCol="0">
            <a:spAutoFit/>
          </a:bodyPr>
          <a:lstStyle/>
          <a:p>
            <a:pPr algn="ctr"/>
            <a:r>
              <a:rPr lang="en-US" sz="2400" dirty="0">
                <a:latin typeface="AR BERKLEY" panose="02000000000000000000" pitchFamily="2" charset="0"/>
              </a:rPr>
              <a:t>(A Study of Church Discipline)</a:t>
            </a:r>
          </a:p>
        </p:txBody>
      </p:sp>
      <p:sp>
        <p:nvSpPr>
          <p:cNvPr id="6" name="TextBox 5"/>
          <p:cNvSpPr txBox="1"/>
          <p:nvPr/>
        </p:nvSpPr>
        <p:spPr>
          <a:xfrm>
            <a:off x="3536830" y="703204"/>
            <a:ext cx="5382883" cy="6001643"/>
          </a:xfrm>
          <a:prstGeom prst="rect">
            <a:avLst/>
          </a:prstGeom>
          <a:noFill/>
        </p:spPr>
        <p:txBody>
          <a:bodyPr wrap="square" rtlCol="0">
            <a:spAutoFit/>
          </a:bodyPr>
          <a:lstStyle/>
          <a:p>
            <a:pPr marL="342900" lvl="0" indent="-342900">
              <a:buFont typeface="+mj-lt"/>
              <a:buAutoNum type="arabicPeriod"/>
            </a:pPr>
            <a:r>
              <a:rPr lang="en-US" sz="2400" dirty="0">
                <a:latin typeface="Arial Narrow" panose="020B0606020202030204" pitchFamily="34" charset="0"/>
              </a:rPr>
              <a:t>What is Discipline?</a:t>
            </a:r>
          </a:p>
          <a:p>
            <a:pPr marL="342900" lvl="0" indent="-342900">
              <a:buFont typeface="+mj-lt"/>
              <a:buAutoNum type="arabicPeriod"/>
            </a:pPr>
            <a:r>
              <a:rPr lang="en-US" sz="2400" dirty="0">
                <a:latin typeface="Arial Narrow" panose="020B0606020202030204" pitchFamily="34" charset="0"/>
              </a:rPr>
              <a:t>Personal Offenses</a:t>
            </a:r>
          </a:p>
          <a:p>
            <a:pPr marL="342900" lvl="0" indent="-342900">
              <a:buFont typeface="+mj-lt"/>
              <a:buAutoNum type="arabicPeriod"/>
            </a:pPr>
            <a:r>
              <a:rPr lang="en-US" sz="2400" dirty="0">
                <a:latin typeface="Arial Narrow" panose="020B0606020202030204" pitchFamily="34" charset="0"/>
              </a:rPr>
              <a:t>Public Offenses</a:t>
            </a:r>
          </a:p>
          <a:p>
            <a:pPr marL="342900" lvl="0" indent="-342900">
              <a:buFont typeface="+mj-lt"/>
              <a:buAutoNum type="arabicPeriod"/>
            </a:pPr>
            <a:r>
              <a:rPr lang="en-US" sz="2400" dirty="0">
                <a:latin typeface="Arial Narrow" panose="020B0606020202030204" pitchFamily="34" charset="0"/>
              </a:rPr>
              <a:t>The Forgotten &amp; Misunderstood Command</a:t>
            </a:r>
          </a:p>
          <a:p>
            <a:pPr marL="342900" lvl="0" indent="-342900">
              <a:buFont typeface="+mj-lt"/>
              <a:buAutoNum type="arabicPeriod"/>
            </a:pPr>
            <a:r>
              <a:rPr lang="en-US" sz="2400" dirty="0">
                <a:latin typeface="Arial Narrow" panose="020B0606020202030204" pitchFamily="34" charset="0"/>
              </a:rPr>
              <a:t>The Purpose of Withdrawing &amp; From Whom Should We Withdraw?</a:t>
            </a:r>
          </a:p>
          <a:p>
            <a:pPr marL="342900" lvl="0" indent="-342900">
              <a:buFont typeface="+mj-lt"/>
              <a:buAutoNum type="arabicPeriod"/>
            </a:pPr>
            <a:r>
              <a:rPr lang="en-US" sz="2400" dirty="0">
                <a:latin typeface="Arial Narrow" panose="020B0606020202030204" pitchFamily="34" charset="0"/>
              </a:rPr>
              <a:t>The Case at Corinth (1 Cor. 5) – Part 1</a:t>
            </a:r>
          </a:p>
          <a:p>
            <a:pPr marL="342900" lvl="0" indent="-342900">
              <a:buFont typeface="+mj-lt"/>
              <a:buAutoNum type="arabicPeriod"/>
            </a:pPr>
            <a:r>
              <a:rPr lang="en-US" sz="2400" dirty="0">
                <a:latin typeface="Arial Narrow" panose="020B0606020202030204" pitchFamily="34" charset="0"/>
              </a:rPr>
              <a:t>The Case at Corinth (1 Cor. 5 &amp; 2 Cor. 2, 7) – Part 2</a:t>
            </a:r>
          </a:p>
          <a:p>
            <a:pPr marL="342900" lvl="0" indent="-342900">
              <a:buFont typeface="+mj-lt"/>
              <a:buAutoNum type="arabicPeriod"/>
            </a:pPr>
            <a:r>
              <a:rPr lang="en-US" sz="2400" dirty="0">
                <a:latin typeface="Arial Narrow" panose="020B0606020202030204" pitchFamily="34" charset="0"/>
              </a:rPr>
              <a:t>The Case at Thessalonica (2 Thess. 3)</a:t>
            </a:r>
          </a:p>
          <a:p>
            <a:pPr marL="342900" lvl="0" indent="-342900">
              <a:buFont typeface="+mj-lt"/>
              <a:buAutoNum type="arabicPeriod"/>
            </a:pPr>
            <a:r>
              <a:rPr lang="en-US" sz="2400" dirty="0">
                <a:latin typeface="Arial Narrow" panose="020B0606020202030204" pitchFamily="34" charset="0"/>
              </a:rPr>
              <a:t>How to Treat those Disfellowshipped </a:t>
            </a:r>
          </a:p>
          <a:p>
            <a:pPr marL="342900" lvl="0" indent="-342900">
              <a:buFont typeface="+mj-lt"/>
              <a:buAutoNum type="arabicPeriod"/>
            </a:pPr>
            <a:r>
              <a:rPr lang="en-US" sz="2400" dirty="0">
                <a:latin typeface="Arial Narrow" panose="020B0606020202030204" pitchFamily="34" charset="0"/>
              </a:rPr>
              <a:t> Does it Apply to Family?</a:t>
            </a:r>
          </a:p>
          <a:p>
            <a:pPr marL="342900" lvl="0" indent="-342900">
              <a:buFont typeface="+mj-lt"/>
              <a:buAutoNum type="arabicPeriod"/>
            </a:pPr>
            <a:r>
              <a:rPr lang="en-US" sz="2400" dirty="0">
                <a:latin typeface="Arial Narrow" panose="020B0606020202030204" pitchFamily="34" charset="0"/>
              </a:rPr>
              <a:t> Can We Withdraw from the Withdrawn?</a:t>
            </a:r>
          </a:p>
          <a:p>
            <a:pPr marL="342900" lvl="0" indent="-342900">
              <a:buFont typeface="+mj-lt"/>
              <a:buAutoNum type="arabicPeriod"/>
            </a:pPr>
            <a:r>
              <a:rPr lang="en-US" sz="2400" dirty="0">
                <a:latin typeface="Arial Narrow" panose="020B0606020202030204" pitchFamily="34" charset="0"/>
              </a:rPr>
              <a:t> Procedure for Withdrawal</a:t>
            </a:r>
          </a:p>
          <a:p>
            <a:pPr marL="342900" lvl="0" indent="-342900">
              <a:buFont typeface="+mj-lt"/>
              <a:buAutoNum type="arabicPeriod"/>
            </a:pPr>
            <a:r>
              <a:rPr lang="en-US" sz="2400" dirty="0">
                <a:latin typeface="Arial Narrow" panose="020B0606020202030204" pitchFamily="34" charset="0"/>
              </a:rPr>
              <a:t> Objections to and Questions about Withdrawal</a:t>
            </a:r>
          </a:p>
        </p:txBody>
      </p:sp>
      <p:sp>
        <p:nvSpPr>
          <p:cNvPr id="3" name="Rectangle: Rounded Corners 2"/>
          <p:cNvSpPr/>
          <p:nvPr/>
        </p:nvSpPr>
        <p:spPr>
          <a:xfrm>
            <a:off x="3421808" y="5112941"/>
            <a:ext cx="5497905" cy="420389"/>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8444090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9728" y="77637"/>
            <a:ext cx="7573993" cy="400110"/>
          </a:xfrm>
          <a:prstGeom prst="rect">
            <a:avLst/>
          </a:prstGeom>
          <a:noFill/>
        </p:spPr>
        <p:txBody>
          <a:bodyPr wrap="square" rtlCol="0">
            <a:spAutoFit/>
          </a:bodyPr>
          <a:lstStyle/>
          <a:p>
            <a:r>
              <a:rPr lang="en-US" sz="2000" dirty="0">
                <a:solidFill>
                  <a:srgbClr val="0070C0"/>
                </a:solidFill>
                <a:effectLst>
                  <a:outerShdw blurRad="38100" dist="38100" dir="2700000" algn="tl">
                    <a:srgbClr val="000000">
                      <a:alpha val="43137"/>
                    </a:srgbClr>
                  </a:outerShdw>
                </a:effectLst>
                <a:latin typeface="AR BERKLEY" panose="02000000000000000000" pitchFamily="2" charset="0"/>
              </a:rPr>
              <a:t>Saving the Erring, the Church, Our Families, and Ourselves</a:t>
            </a:r>
          </a:p>
        </p:txBody>
      </p:sp>
      <p:sp>
        <p:nvSpPr>
          <p:cNvPr id="3" name="Rectangle: Rounded Corners 2"/>
          <p:cNvSpPr/>
          <p:nvPr/>
        </p:nvSpPr>
        <p:spPr>
          <a:xfrm>
            <a:off x="1207699" y="646980"/>
            <a:ext cx="7470476" cy="1157597"/>
          </a:xfrm>
          <a:prstGeom prst="roundRect">
            <a:avLst/>
          </a:prstGeom>
          <a:solidFill>
            <a:srgbClr val="0070C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Can We Withdraw from the Withdrawn?</a:t>
            </a:r>
          </a:p>
        </p:txBody>
      </p:sp>
      <p:sp>
        <p:nvSpPr>
          <p:cNvPr id="5" name="TextBox 4"/>
          <p:cNvSpPr txBox="1"/>
          <p:nvPr/>
        </p:nvSpPr>
        <p:spPr>
          <a:xfrm>
            <a:off x="864248" y="1973810"/>
            <a:ext cx="8048375" cy="4585871"/>
          </a:xfrm>
          <a:prstGeom prst="rect">
            <a:avLst/>
          </a:prstGeom>
          <a:noFill/>
        </p:spPr>
        <p:txBody>
          <a:bodyPr wrap="square" rtlCol="0">
            <a:spAutoFit/>
          </a:bodyPr>
          <a:lstStyle/>
          <a:p>
            <a:pPr marL="285750" indent="-285750">
              <a:buFont typeface="Arial" panose="020B0604020202020204" pitchFamily="34" charset="0"/>
              <a:buChar char="•"/>
            </a:pPr>
            <a:r>
              <a:rPr lang="en-US" sz="2800" dirty="0">
                <a:latin typeface="Arial Narrow" panose="020B0606020202030204" pitchFamily="34" charset="0"/>
              </a:rPr>
              <a:t>The question is: Can the church withdraw from those who have “withdrawn” themselves?</a:t>
            </a:r>
          </a:p>
          <a:p>
            <a:pPr marL="285750" indent="-285750">
              <a:buFont typeface="Arial" panose="020B0604020202020204" pitchFamily="34" charset="0"/>
              <a:buChar char="•"/>
            </a:pPr>
            <a:endParaRPr lang="en-US" sz="1000" dirty="0">
              <a:latin typeface="Arial Narrow" panose="020B0606020202030204" pitchFamily="34" charset="0"/>
            </a:endParaRPr>
          </a:p>
          <a:p>
            <a:pPr marL="285750" indent="-285750">
              <a:buFont typeface="Arial" panose="020B0604020202020204" pitchFamily="34" charset="0"/>
              <a:buChar char="•"/>
            </a:pPr>
            <a:r>
              <a:rPr lang="en-US" sz="2800" dirty="0">
                <a:latin typeface="Arial Narrow" panose="020B0606020202030204" pitchFamily="34" charset="0"/>
              </a:rPr>
              <a:t>By “withdrawn” we mean – those who have quit assembling – no longer attend</a:t>
            </a:r>
          </a:p>
          <a:p>
            <a:pPr marL="285750" indent="-285750">
              <a:buFont typeface="Arial" panose="020B0604020202020204" pitchFamily="34" charset="0"/>
              <a:buChar char="•"/>
            </a:pPr>
            <a:endParaRPr lang="en-US" sz="1000" dirty="0">
              <a:latin typeface="Arial Narrow" panose="020B0606020202030204" pitchFamily="34" charset="0"/>
            </a:endParaRPr>
          </a:p>
          <a:p>
            <a:pPr marL="285750" indent="-285750">
              <a:buFont typeface="Arial" panose="020B0604020202020204" pitchFamily="34" charset="0"/>
              <a:buChar char="•"/>
            </a:pPr>
            <a:r>
              <a:rPr lang="en-US" sz="2800" dirty="0">
                <a:latin typeface="Arial Narrow" panose="020B0606020202030204" pitchFamily="34" charset="0"/>
              </a:rPr>
              <a:t>Good brethren disagree – argue that can’t withdraw from one who has withdrawn himself – “There is nothing to withdraw” they say</a:t>
            </a:r>
          </a:p>
          <a:p>
            <a:pPr marL="285750" indent="-285750">
              <a:buFont typeface="Arial" panose="020B0604020202020204" pitchFamily="34" charset="0"/>
              <a:buChar char="•"/>
            </a:pPr>
            <a:endParaRPr lang="en-US" sz="1000" dirty="0">
              <a:latin typeface="Arial Narrow" panose="020B0606020202030204" pitchFamily="34" charset="0"/>
            </a:endParaRPr>
          </a:p>
          <a:p>
            <a:pPr marL="285750" indent="-285750">
              <a:buFont typeface="Arial" panose="020B0604020202020204" pitchFamily="34" charset="0"/>
              <a:buChar char="•"/>
            </a:pPr>
            <a:r>
              <a:rPr lang="en-US" sz="2800" dirty="0">
                <a:latin typeface="Arial Narrow" panose="020B0606020202030204" pitchFamily="34" charset="0"/>
              </a:rPr>
              <a:t>We affirm that we can &amp; should withdraw from those who no longer attend.</a:t>
            </a:r>
          </a:p>
          <a:p>
            <a:pPr marL="914400" lvl="1" indent="-457200">
              <a:buFont typeface="Wingdings" panose="05000000000000000000" pitchFamily="2" charset="2"/>
              <a:buChar char="ü"/>
            </a:pPr>
            <a:endParaRPr lang="en-US" sz="1000" dirty="0">
              <a:latin typeface="Arial Narrow" panose="020B0606020202030204" pitchFamily="34" charset="0"/>
            </a:endParaRPr>
          </a:p>
        </p:txBody>
      </p:sp>
    </p:spTree>
    <p:extLst>
      <p:ext uri="{BB962C8B-B14F-4D97-AF65-F5344CB8AC3E}">
        <p14:creationId xmlns:p14="http://schemas.microsoft.com/office/powerpoint/2010/main" val="18141395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fade">
                                      <p:cBhvr>
                                        <p:cTn id="21" dur="1000"/>
                                        <p:tgtEl>
                                          <p:spTgt spid="5">
                                            <p:txEl>
                                              <p:pRg st="4" end="4"/>
                                            </p:txEl>
                                          </p:spTgt>
                                        </p:tgtEl>
                                      </p:cBhvr>
                                    </p:animEffect>
                                    <p:anim calcmode="lin" valueType="num">
                                      <p:cBhvr>
                                        <p:cTn id="22"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6" end="6"/>
                                            </p:txEl>
                                          </p:spTgt>
                                        </p:tgtEl>
                                        <p:attrNameLst>
                                          <p:attrName>style.visibility</p:attrName>
                                        </p:attrNameLst>
                                      </p:cBhvr>
                                      <p:to>
                                        <p:strVal val="visible"/>
                                      </p:to>
                                    </p:set>
                                    <p:animEffect transition="in" filter="fade">
                                      <p:cBhvr>
                                        <p:cTn id="28" dur="1000"/>
                                        <p:tgtEl>
                                          <p:spTgt spid="5">
                                            <p:txEl>
                                              <p:pRg st="6" end="6"/>
                                            </p:txEl>
                                          </p:spTgt>
                                        </p:tgtEl>
                                      </p:cBhvr>
                                    </p:animEffect>
                                    <p:anim calcmode="lin" valueType="num">
                                      <p:cBhvr>
                                        <p:cTn id="29"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9728" y="77637"/>
            <a:ext cx="7573993"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AR BERKLEY" panose="02000000000000000000" pitchFamily="2" charset="0"/>
                <a:ea typeface="+mn-ea"/>
                <a:cs typeface="+mn-cs"/>
              </a:rPr>
              <a:t>Saving the Erring, the Church, Our Families, and Ourselves</a:t>
            </a:r>
          </a:p>
        </p:txBody>
      </p:sp>
      <p:sp>
        <p:nvSpPr>
          <p:cNvPr id="4" name="TextBox 3"/>
          <p:cNvSpPr txBox="1"/>
          <p:nvPr/>
        </p:nvSpPr>
        <p:spPr>
          <a:xfrm>
            <a:off x="1062789" y="2182083"/>
            <a:ext cx="7760295" cy="584775"/>
          </a:xfrm>
          <a:prstGeom prst="rect">
            <a:avLst/>
          </a:prstGeom>
          <a:noFill/>
        </p:spPr>
        <p:txBody>
          <a:bodyPr wrap="square" rtlCol="0">
            <a:spAutoFit/>
          </a:bodyPr>
          <a:lstStyle/>
          <a:p>
            <a:pPr marL="571500" marR="0" lvl="0" indent="-571500" algn="l" defTabSz="457200" rtl="0" eaLnBrk="1" fontAlgn="auto" latinLnBrk="0" hangingPunct="1">
              <a:spcBef>
                <a:spcPts val="0"/>
              </a:spcBef>
              <a:spcAft>
                <a:spcPts val="0"/>
              </a:spcAft>
              <a:buClrTx/>
              <a:buSzTx/>
              <a:buFont typeface="+mj-lt"/>
              <a:buAutoNum type="romanUcPeriod"/>
              <a:tabLst/>
              <a:defRPr/>
            </a:pPr>
            <a:r>
              <a:rPr kumimoji="0" lang="en-US" sz="3200" b="0" i="0" u="none" strike="noStrike" kern="1200" cap="none" spc="0" normalizeH="0" baseline="0" noProof="0" dirty="0">
                <a:ln>
                  <a:noFill/>
                </a:ln>
                <a:solidFill>
                  <a:prstClr val="black"/>
                </a:solidFill>
                <a:effectLst/>
                <a:uLnTx/>
                <a:uFillTx/>
                <a:latin typeface="Arial Narrow" panose="020B0606020202030204" pitchFamily="34" charset="0"/>
              </a:rPr>
              <a:t>One Who Quits is Walking Disorderly</a:t>
            </a:r>
            <a:endParaRPr kumimoji="0" lang="en-US" sz="3200" i="0" u="none" strike="noStrike" kern="1200" cap="none" spc="0" normalizeH="0" baseline="0" noProof="0" dirty="0">
              <a:ln>
                <a:noFill/>
              </a:ln>
              <a:effectLst/>
              <a:uLnTx/>
              <a:uFillTx/>
              <a:latin typeface="Arial Narrow" panose="020B0606020202030204" pitchFamily="34" charset="0"/>
            </a:endParaRPr>
          </a:p>
        </p:txBody>
      </p:sp>
      <p:sp>
        <p:nvSpPr>
          <p:cNvPr id="5" name="Rectangle: Rounded Corners 4"/>
          <p:cNvSpPr/>
          <p:nvPr/>
        </p:nvSpPr>
        <p:spPr>
          <a:xfrm>
            <a:off x="1207699" y="646980"/>
            <a:ext cx="7470476" cy="1248321"/>
          </a:xfrm>
          <a:prstGeom prst="roundRect">
            <a:avLst/>
          </a:prstGeom>
          <a:solidFill>
            <a:srgbClr val="0070C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Can We Withdraw from the Withdrawn?</a:t>
            </a:r>
          </a:p>
        </p:txBody>
      </p:sp>
    </p:spTree>
    <p:extLst>
      <p:ext uri="{BB962C8B-B14F-4D97-AF65-F5344CB8AC3E}">
        <p14:creationId xmlns:p14="http://schemas.microsoft.com/office/powerpoint/2010/main" val="19388061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1725283" y="103700"/>
            <a:ext cx="7030528" cy="4893647"/>
          </a:xfrm>
          <a:prstGeom prst="rect">
            <a:avLst/>
          </a:prstGeom>
          <a:noFill/>
        </p:spPr>
        <p:txBody>
          <a:bodyPr wrap="square" rtlCol="0">
            <a:spAutoFit/>
          </a:bodyPr>
          <a:lstStyle/>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400" b="1" dirty="0">
                <a:solidFill>
                  <a:prstClr val="black"/>
                </a:solidFill>
                <a:latin typeface="Arial Narrow" panose="020B0606020202030204" pitchFamily="34" charset="0"/>
              </a:rPr>
              <a:t>Disorderly includes forsaking the assembling</a:t>
            </a:r>
            <a:endParaRPr lang="en-US" sz="2400" i="1" dirty="0">
              <a:solidFill>
                <a:srgbClr val="0070C0"/>
              </a:solidFill>
              <a:latin typeface="Arial Narrow" panose="020B0606020202030204" pitchFamily="34" charset="0"/>
            </a:endParaRPr>
          </a:p>
          <a:p>
            <a:pPr marL="914400" lvl="1" indent="-457200">
              <a:buFont typeface="+mj-lt"/>
              <a:buAutoNum type="arabicPeriod"/>
            </a:pPr>
            <a:r>
              <a:rPr kumimoji="0" lang="en-US" sz="2400" u="none" strike="noStrike" kern="1200" cap="none" spc="0" normalizeH="0" baseline="0" noProof="0" dirty="0">
                <a:ln>
                  <a:noFill/>
                </a:ln>
                <a:solidFill>
                  <a:prstClr val="black"/>
                </a:solidFill>
                <a:effectLst/>
                <a:uLnTx/>
                <a:uFillTx/>
                <a:latin typeface="Arial Narrow" panose="020B0606020202030204" pitchFamily="34" charset="0"/>
              </a:rPr>
              <a:t>“Disorderly” – “</a:t>
            </a:r>
            <a:r>
              <a:rPr lang="en-US" sz="2400" dirty="0">
                <a:solidFill>
                  <a:prstClr val="black"/>
                </a:solidFill>
                <a:latin typeface="Arial Narrow" panose="020B0606020202030204" pitchFamily="34" charset="0"/>
              </a:rPr>
              <a:t>out of the ranks, (often so of soldiers); …deviating from the prescribed order or rule” (Thayer, 83)</a:t>
            </a:r>
          </a:p>
          <a:p>
            <a:pPr marL="914400" lvl="1" indent="-457200">
              <a:buFont typeface="+mj-lt"/>
              <a:buAutoNum type="arabicPeriod"/>
            </a:pPr>
            <a:r>
              <a:rPr lang="en-US" sz="2400" dirty="0">
                <a:solidFill>
                  <a:prstClr val="black"/>
                </a:solidFill>
                <a:latin typeface="Arial Narrow" panose="020B0606020202030204" pitchFamily="34" charset="0"/>
              </a:rPr>
              <a:t>Disorderly involves / includes one who “does not obey our word in this epistle” (v. 14)</a:t>
            </a:r>
          </a:p>
          <a:p>
            <a:pPr marL="1371600" lvl="2" indent="-457200">
              <a:buFont typeface="+mj-lt"/>
              <a:buAutoNum type="alphaLcPeriod"/>
            </a:pPr>
            <a:r>
              <a:rPr lang="en-US" sz="2400" dirty="0">
                <a:solidFill>
                  <a:prstClr val="black"/>
                </a:solidFill>
                <a:latin typeface="Arial Narrow" panose="020B0606020202030204" pitchFamily="34" charset="0"/>
              </a:rPr>
              <a:t>Epistle taught: “stand fast and hold…” (2:15)</a:t>
            </a:r>
          </a:p>
          <a:p>
            <a:pPr marL="1371600" lvl="2" indent="-457200">
              <a:buFont typeface="+mj-lt"/>
              <a:buAutoNum type="alphaLcPeriod"/>
            </a:pPr>
            <a:r>
              <a:rPr lang="en-US" sz="2400" dirty="0">
                <a:solidFill>
                  <a:prstClr val="black"/>
                </a:solidFill>
                <a:latin typeface="Arial Narrow" panose="020B0606020202030204" pitchFamily="34" charset="0"/>
              </a:rPr>
              <a:t>Epistle warned about gossip (3:11)</a:t>
            </a:r>
          </a:p>
          <a:p>
            <a:pPr marL="1371600" lvl="2" indent="-457200">
              <a:buFont typeface="+mj-lt"/>
              <a:buAutoNum type="alphaLcPeriod"/>
            </a:pPr>
            <a:r>
              <a:rPr lang="en-US" sz="2400" dirty="0">
                <a:solidFill>
                  <a:prstClr val="black"/>
                </a:solidFill>
                <a:latin typeface="Arial Narrow" panose="020B0606020202030204" pitchFamily="34" charset="0"/>
              </a:rPr>
              <a:t>Epistle warned about the lazy (3:10-11)</a:t>
            </a:r>
          </a:p>
          <a:p>
            <a:pPr marL="914400" lvl="1" indent="-457200">
              <a:buFont typeface="+mj-lt"/>
              <a:buAutoNum type="arabicPeriod"/>
            </a:pPr>
            <a:r>
              <a:rPr lang="en-US" sz="2400" dirty="0">
                <a:solidFill>
                  <a:prstClr val="black"/>
                </a:solidFill>
                <a:latin typeface="Arial Narrow" panose="020B0606020202030204" pitchFamily="34" charset="0"/>
              </a:rPr>
              <a:t>This would include unfaithfulness in attendance (Heb. 10:25)</a:t>
            </a:r>
          </a:p>
          <a:p>
            <a:pPr marL="914400" lvl="1" indent="-457200">
              <a:buFont typeface="+mj-lt"/>
              <a:buAutoNum type="arabicPeriod"/>
            </a:pPr>
            <a:r>
              <a:rPr lang="en-US" sz="2400" dirty="0">
                <a:solidFill>
                  <a:prstClr val="black"/>
                </a:solidFill>
                <a:latin typeface="Arial Narrow" panose="020B0606020202030204" pitchFamily="34" charset="0"/>
              </a:rPr>
              <a:t>Otherwise, we have at least one sin with which we cannot deal</a:t>
            </a:r>
          </a:p>
        </p:txBody>
      </p:sp>
      <p:sp>
        <p:nvSpPr>
          <p:cNvPr id="5" name="TextBox 4"/>
          <p:cNvSpPr txBox="1"/>
          <p:nvPr/>
        </p:nvSpPr>
        <p:spPr>
          <a:xfrm rot="16200000">
            <a:off x="-2514246" y="3158411"/>
            <a:ext cx="6858003" cy="541174"/>
          </a:xfrm>
          <a:prstGeom prst="rect">
            <a:avLst/>
          </a:prstGeom>
          <a:noFill/>
        </p:spPr>
        <p:txBody>
          <a:bodyPr wrap="square" rtlCol="0">
            <a:spAutoFit/>
          </a:bodyPr>
          <a:lstStyle/>
          <a:p>
            <a:pPr marL="571500" marR="0" lvl="0" indent="-571500" algn="ctr" defTabSz="457200" rtl="0" eaLnBrk="1" fontAlgn="auto" latinLnBrk="0" hangingPunct="1">
              <a:lnSpc>
                <a:spcPts val="3500"/>
              </a:lnSpc>
              <a:spcBef>
                <a:spcPts val="0"/>
              </a:spcBef>
              <a:spcAft>
                <a:spcPts val="0"/>
              </a:spcAft>
              <a:buClrTx/>
              <a:buSzTx/>
              <a:buFont typeface="+mj-lt"/>
              <a:buAutoNum type="romanUcPeriod"/>
              <a:tabLst/>
              <a:defRPr/>
            </a:pPr>
            <a:r>
              <a:rPr kumimoji="0" lang="en-US" sz="3200" b="0" i="0" u="none" strike="noStrike" kern="1200" cap="none" spc="0" normalizeH="0" baseline="0" noProof="0" dirty="0">
                <a:ln>
                  <a:noFill/>
                </a:ln>
                <a:solidFill>
                  <a:prstClr val="black"/>
                </a:solidFill>
                <a:effectLst/>
                <a:uLnTx/>
                <a:uFillTx/>
                <a:latin typeface="Arial Narrow" panose="020B0606020202030204" pitchFamily="34" charset="0"/>
              </a:rPr>
              <a:t>One Who Quits is Walking Disorderly</a:t>
            </a:r>
            <a:endParaRPr kumimoji="0" lang="en-US" sz="3200" i="0" u="none" strike="noStrike" kern="1200" cap="none" spc="0" normalizeH="0" baseline="0" noProof="0" dirty="0">
              <a:ln>
                <a:noFill/>
              </a:ln>
              <a:effectLst/>
              <a:uLnTx/>
              <a:uFillTx/>
              <a:latin typeface="Arial Narrow" panose="020B0606020202030204" pitchFamily="34" charset="0"/>
            </a:endParaRPr>
          </a:p>
        </p:txBody>
      </p:sp>
    </p:spTree>
    <p:extLst>
      <p:ext uri="{BB962C8B-B14F-4D97-AF65-F5344CB8AC3E}">
        <p14:creationId xmlns:p14="http://schemas.microsoft.com/office/powerpoint/2010/main" val="4499651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Effect transition="in" filter="fade">
                                      <p:cBhvr>
                                        <p:cTn id="7" dur="1000"/>
                                        <p:tgtEl>
                                          <p:spTgt spid="9">
                                            <p:txEl>
                                              <p:pRg st="1" end="1"/>
                                            </p:txEl>
                                          </p:spTgt>
                                        </p:tgtEl>
                                      </p:cBhvr>
                                    </p:animEffect>
                                    <p:anim calcmode="lin" valueType="num">
                                      <p:cBhvr>
                                        <p:cTn id="8"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
                                            <p:txEl>
                                              <p:pRg st="2" end="2"/>
                                            </p:txEl>
                                          </p:spTgt>
                                        </p:tgtEl>
                                        <p:attrNameLst>
                                          <p:attrName>style.visibility</p:attrName>
                                        </p:attrNameLst>
                                      </p:cBhvr>
                                      <p:to>
                                        <p:strVal val="visible"/>
                                      </p:to>
                                    </p:set>
                                    <p:animEffect transition="in" filter="fade">
                                      <p:cBhvr>
                                        <p:cTn id="14" dur="1000"/>
                                        <p:tgtEl>
                                          <p:spTgt spid="9">
                                            <p:txEl>
                                              <p:pRg st="2" end="2"/>
                                            </p:txEl>
                                          </p:spTgt>
                                        </p:tgtEl>
                                      </p:cBhvr>
                                    </p:animEffect>
                                    <p:anim calcmode="lin" valueType="num">
                                      <p:cBhvr>
                                        <p:cTn id="15"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xEl>
                                              <p:pRg st="3" end="3"/>
                                            </p:txEl>
                                          </p:spTgt>
                                        </p:tgtEl>
                                        <p:attrNameLst>
                                          <p:attrName>style.visibility</p:attrName>
                                        </p:attrNameLst>
                                      </p:cBhvr>
                                      <p:to>
                                        <p:strVal val="visible"/>
                                      </p:to>
                                    </p:set>
                                    <p:animEffect transition="in" filter="fade">
                                      <p:cBhvr>
                                        <p:cTn id="21" dur="1000"/>
                                        <p:tgtEl>
                                          <p:spTgt spid="9">
                                            <p:txEl>
                                              <p:pRg st="3" end="3"/>
                                            </p:txEl>
                                          </p:spTgt>
                                        </p:tgtEl>
                                      </p:cBhvr>
                                    </p:animEffect>
                                    <p:anim calcmode="lin" valueType="num">
                                      <p:cBhvr>
                                        <p:cTn id="22" dur="1000" fill="hold"/>
                                        <p:tgtEl>
                                          <p:spTgt spid="9">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9">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9">
                                            <p:txEl>
                                              <p:pRg st="4" end="4"/>
                                            </p:txEl>
                                          </p:spTgt>
                                        </p:tgtEl>
                                        <p:attrNameLst>
                                          <p:attrName>style.visibility</p:attrName>
                                        </p:attrNameLst>
                                      </p:cBhvr>
                                      <p:to>
                                        <p:strVal val="visible"/>
                                      </p:to>
                                    </p:set>
                                    <p:animEffect transition="in" filter="fade">
                                      <p:cBhvr>
                                        <p:cTn id="28" dur="1000"/>
                                        <p:tgtEl>
                                          <p:spTgt spid="9">
                                            <p:txEl>
                                              <p:pRg st="4" end="4"/>
                                            </p:txEl>
                                          </p:spTgt>
                                        </p:tgtEl>
                                      </p:cBhvr>
                                    </p:animEffect>
                                    <p:anim calcmode="lin" valueType="num">
                                      <p:cBhvr>
                                        <p:cTn id="29" dur="1000" fill="hold"/>
                                        <p:tgtEl>
                                          <p:spTgt spid="9">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9">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9">
                                            <p:txEl>
                                              <p:pRg st="5" end="5"/>
                                            </p:txEl>
                                          </p:spTgt>
                                        </p:tgtEl>
                                        <p:attrNameLst>
                                          <p:attrName>style.visibility</p:attrName>
                                        </p:attrNameLst>
                                      </p:cBhvr>
                                      <p:to>
                                        <p:strVal val="visible"/>
                                      </p:to>
                                    </p:set>
                                    <p:animEffect transition="in" filter="fade">
                                      <p:cBhvr>
                                        <p:cTn id="35" dur="1000"/>
                                        <p:tgtEl>
                                          <p:spTgt spid="9">
                                            <p:txEl>
                                              <p:pRg st="5" end="5"/>
                                            </p:txEl>
                                          </p:spTgt>
                                        </p:tgtEl>
                                      </p:cBhvr>
                                    </p:animEffect>
                                    <p:anim calcmode="lin" valueType="num">
                                      <p:cBhvr>
                                        <p:cTn id="36" dur="1000" fill="hold"/>
                                        <p:tgtEl>
                                          <p:spTgt spid="9">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9">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9">
                                            <p:txEl>
                                              <p:pRg st="6" end="6"/>
                                            </p:txEl>
                                          </p:spTgt>
                                        </p:tgtEl>
                                        <p:attrNameLst>
                                          <p:attrName>style.visibility</p:attrName>
                                        </p:attrNameLst>
                                      </p:cBhvr>
                                      <p:to>
                                        <p:strVal val="visible"/>
                                      </p:to>
                                    </p:set>
                                    <p:animEffect transition="in" filter="fade">
                                      <p:cBhvr>
                                        <p:cTn id="42" dur="1000"/>
                                        <p:tgtEl>
                                          <p:spTgt spid="9">
                                            <p:txEl>
                                              <p:pRg st="6" end="6"/>
                                            </p:txEl>
                                          </p:spTgt>
                                        </p:tgtEl>
                                      </p:cBhvr>
                                    </p:animEffect>
                                    <p:anim calcmode="lin" valueType="num">
                                      <p:cBhvr>
                                        <p:cTn id="43" dur="1000" fill="hold"/>
                                        <p:tgtEl>
                                          <p:spTgt spid="9">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9">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9">
                                            <p:txEl>
                                              <p:pRg st="7" end="7"/>
                                            </p:txEl>
                                          </p:spTgt>
                                        </p:tgtEl>
                                        <p:attrNameLst>
                                          <p:attrName>style.visibility</p:attrName>
                                        </p:attrNameLst>
                                      </p:cBhvr>
                                      <p:to>
                                        <p:strVal val="visible"/>
                                      </p:to>
                                    </p:set>
                                    <p:animEffect transition="in" filter="fade">
                                      <p:cBhvr>
                                        <p:cTn id="49" dur="1000"/>
                                        <p:tgtEl>
                                          <p:spTgt spid="9">
                                            <p:txEl>
                                              <p:pRg st="7" end="7"/>
                                            </p:txEl>
                                          </p:spTgt>
                                        </p:tgtEl>
                                      </p:cBhvr>
                                    </p:animEffect>
                                    <p:anim calcmode="lin" valueType="num">
                                      <p:cBhvr>
                                        <p:cTn id="50" dur="1000" fill="hold"/>
                                        <p:tgtEl>
                                          <p:spTgt spid="9">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9">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1725283" y="103700"/>
            <a:ext cx="7030528" cy="1938992"/>
          </a:xfrm>
          <a:prstGeom prst="rect">
            <a:avLst/>
          </a:prstGeom>
          <a:noFill/>
        </p:spPr>
        <p:txBody>
          <a:bodyPr wrap="square" rtlCol="0">
            <a:spAutoFit/>
          </a:bodyPr>
          <a:lstStyle/>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400" b="1" dirty="0">
                <a:solidFill>
                  <a:prstClr val="black"/>
                </a:solidFill>
                <a:latin typeface="Arial Narrow" panose="020B0606020202030204" pitchFamily="34" charset="0"/>
              </a:rPr>
              <a:t>Disorderly includes forsaking the assembling</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400" b="1" dirty="0">
                <a:solidFill>
                  <a:prstClr val="black"/>
                </a:solidFill>
                <a:latin typeface="Arial Narrow" panose="020B0606020202030204" pitchFamily="34" charset="0"/>
              </a:rPr>
              <a:t>General principle with specific application</a:t>
            </a:r>
            <a:endParaRPr lang="en-US" sz="2400" dirty="0">
              <a:solidFill>
                <a:srgbClr val="0070C0"/>
              </a:solidFill>
              <a:latin typeface="Arial Narrow" panose="020B0606020202030204" pitchFamily="34" charset="0"/>
            </a:endParaRPr>
          </a:p>
          <a:p>
            <a:pPr marL="914400" lvl="1" indent="-457200">
              <a:buFont typeface="+mj-lt"/>
              <a:buAutoNum type="arabicPeriod"/>
            </a:pPr>
            <a:r>
              <a:rPr kumimoji="0" lang="en-US" sz="2400" u="none" strike="noStrike" kern="1200" cap="none" spc="0" normalizeH="0" baseline="0" noProof="0" dirty="0">
                <a:ln>
                  <a:noFill/>
                </a:ln>
                <a:solidFill>
                  <a:prstClr val="black"/>
                </a:solidFill>
                <a:effectLst/>
                <a:uLnTx/>
                <a:uFillTx/>
                <a:latin typeface="Arial Narrow" panose="020B0606020202030204" pitchFamily="34" charset="0"/>
              </a:rPr>
              <a:t>In 2 Thess. 3 &amp; 1 Cor. 5 – we have general principles with specific applications within the context</a:t>
            </a:r>
          </a:p>
          <a:p>
            <a:pPr marL="914400" lvl="1" indent="-457200">
              <a:buFont typeface="+mj-lt"/>
              <a:buAutoNum type="arabicPeriod"/>
            </a:pPr>
            <a:r>
              <a:rPr lang="en-US" sz="2400" dirty="0">
                <a:solidFill>
                  <a:prstClr val="black"/>
                </a:solidFill>
                <a:latin typeface="Arial Narrow" panose="020B0606020202030204" pitchFamily="34" charset="0"/>
              </a:rPr>
              <a:t>There are more applications to be made</a:t>
            </a:r>
          </a:p>
        </p:txBody>
      </p:sp>
      <p:sp>
        <p:nvSpPr>
          <p:cNvPr id="5" name="TextBox 4"/>
          <p:cNvSpPr txBox="1"/>
          <p:nvPr/>
        </p:nvSpPr>
        <p:spPr>
          <a:xfrm rot="16200000">
            <a:off x="-2514246" y="3158411"/>
            <a:ext cx="6858003" cy="541174"/>
          </a:xfrm>
          <a:prstGeom prst="rect">
            <a:avLst/>
          </a:prstGeom>
          <a:noFill/>
        </p:spPr>
        <p:txBody>
          <a:bodyPr wrap="square" rtlCol="0">
            <a:spAutoFit/>
          </a:bodyPr>
          <a:lstStyle/>
          <a:p>
            <a:pPr marL="571500" marR="0" lvl="0" indent="-571500" algn="ctr" defTabSz="457200" rtl="0" eaLnBrk="1" fontAlgn="auto" latinLnBrk="0" hangingPunct="1">
              <a:lnSpc>
                <a:spcPts val="3500"/>
              </a:lnSpc>
              <a:spcBef>
                <a:spcPts val="0"/>
              </a:spcBef>
              <a:spcAft>
                <a:spcPts val="0"/>
              </a:spcAft>
              <a:buClrTx/>
              <a:buSzTx/>
              <a:buFont typeface="+mj-lt"/>
              <a:buAutoNum type="romanUcPeriod"/>
              <a:tabLst/>
              <a:defRPr/>
            </a:pPr>
            <a:r>
              <a:rPr kumimoji="0" lang="en-US" sz="3200" b="0" i="0" u="none" strike="noStrike" kern="1200" cap="none" spc="0" normalizeH="0" baseline="0" noProof="0" dirty="0">
                <a:ln>
                  <a:noFill/>
                </a:ln>
                <a:solidFill>
                  <a:prstClr val="black"/>
                </a:solidFill>
                <a:effectLst/>
                <a:uLnTx/>
                <a:uFillTx/>
                <a:latin typeface="Arial Narrow" panose="020B0606020202030204" pitchFamily="34" charset="0"/>
              </a:rPr>
              <a:t>One Who Quits is Walking Disorderly</a:t>
            </a:r>
            <a:endParaRPr kumimoji="0" lang="en-US" sz="3200" i="0" u="none" strike="noStrike" kern="1200" cap="none" spc="0" normalizeH="0" baseline="0" noProof="0" dirty="0">
              <a:ln>
                <a:noFill/>
              </a:ln>
              <a:effectLst/>
              <a:uLnTx/>
              <a:uFillTx/>
              <a:latin typeface="Arial Narrow" panose="020B0606020202030204" pitchFamily="34" charset="0"/>
            </a:endParaRPr>
          </a:p>
        </p:txBody>
      </p:sp>
    </p:spTree>
    <p:extLst>
      <p:ext uri="{BB962C8B-B14F-4D97-AF65-F5344CB8AC3E}">
        <p14:creationId xmlns:p14="http://schemas.microsoft.com/office/powerpoint/2010/main" val="19385276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xEl>
                                              <p:pRg st="2" end="2"/>
                                            </p:txEl>
                                          </p:spTgt>
                                        </p:tgtEl>
                                        <p:attrNameLst>
                                          <p:attrName>style.visibility</p:attrName>
                                        </p:attrNameLst>
                                      </p:cBhvr>
                                      <p:to>
                                        <p:strVal val="visible"/>
                                      </p:to>
                                    </p:set>
                                    <p:animEffect transition="in" filter="fade">
                                      <p:cBhvr>
                                        <p:cTn id="7" dur="1000"/>
                                        <p:tgtEl>
                                          <p:spTgt spid="9">
                                            <p:txEl>
                                              <p:pRg st="2" end="2"/>
                                            </p:txEl>
                                          </p:spTgt>
                                        </p:tgtEl>
                                      </p:cBhvr>
                                    </p:animEffect>
                                    <p:anim calcmode="lin" valueType="num">
                                      <p:cBhvr>
                                        <p:cTn id="8"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
                                            <p:txEl>
                                              <p:pRg st="3" end="3"/>
                                            </p:txEl>
                                          </p:spTgt>
                                        </p:tgtEl>
                                        <p:attrNameLst>
                                          <p:attrName>style.visibility</p:attrName>
                                        </p:attrNameLst>
                                      </p:cBhvr>
                                      <p:to>
                                        <p:strVal val="visible"/>
                                      </p:to>
                                    </p:set>
                                    <p:animEffect transition="in" filter="fade">
                                      <p:cBhvr>
                                        <p:cTn id="14" dur="1000"/>
                                        <p:tgtEl>
                                          <p:spTgt spid="9">
                                            <p:txEl>
                                              <p:pRg st="3" end="3"/>
                                            </p:txEl>
                                          </p:spTgt>
                                        </p:tgtEl>
                                      </p:cBhvr>
                                    </p:animEffect>
                                    <p:anim calcmode="lin" valueType="num">
                                      <p:cBhvr>
                                        <p:cTn id="15" dur="1000" fill="hold"/>
                                        <p:tgtEl>
                                          <p:spTgt spid="9">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9">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p:cNvSpPr/>
          <p:nvPr/>
        </p:nvSpPr>
        <p:spPr>
          <a:xfrm>
            <a:off x="637956" y="350875"/>
            <a:ext cx="8378456" cy="1201479"/>
          </a:xfrm>
          <a:prstGeom prst="round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bg1"/>
                </a:solidFill>
                <a:latin typeface="Arial Narrow" panose="020B0606020202030204" pitchFamily="34" charset="0"/>
              </a:rPr>
              <a:t>General Principle with Specific Application</a:t>
            </a:r>
          </a:p>
          <a:p>
            <a:pPr algn="ctr"/>
            <a:r>
              <a:rPr lang="en-US" sz="3200" dirty="0">
                <a:solidFill>
                  <a:schemeClr val="bg1"/>
                </a:solidFill>
                <a:latin typeface="Arial Narrow" panose="020B0606020202030204" pitchFamily="34" charset="0"/>
              </a:rPr>
              <a:t>In Context</a:t>
            </a:r>
          </a:p>
        </p:txBody>
      </p:sp>
      <p:graphicFrame>
        <p:nvGraphicFramePr>
          <p:cNvPr id="5" name="Table 4"/>
          <p:cNvGraphicFramePr>
            <a:graphicFrameLocks noGrp="1"/>
          </p:cNvGraphicFramePr>
          <p:nvPr>
            <p:extLst>
              <p:ext uri="{D42A27DB-BD31-4B8C-83A1-F6EECF244321}">
                <p14:modId xmlns:p14="http://schemas.microsoft.com/office/powerpoint/2010/main" val="1811792232"/>
              </p:ext>
            </p:extLst>
          </p:nvPr>
        </p:nvGraphicFramePr>
        <p:xfrm>
          <a:off x="637956" y="1881761"/>
          <a:ext cx="8378456" cy="3291840"/>
        </p:xfrm>
        <a:graphic>
          <a:graphicData uri="http://schemas.openxmlformats.org/drawingml/2006/table">
            <a:tbl>
              <a:tblPr firstRow="1" bandRow="1">
                <a:tableStyleId>{5C22544A-7EE6-4342-B048-85BDC9FD1C3A}</a:tableStyleId>
              </a:tblPr>
              <a:tblGrid>
                <a:gridCol w="1871979">
                  <a:extLst>
                    <a:ext uri="{9D8B030D-6E8A-4147-A177-3AD203B41FA5}">
                      <a16:colId xmlns:a16="http://schemas.microsoft.com/office/drawing/2014/main" val="2655491156"/>
                    </a:ext>
                  </a:extLst>
                </a:gridCol>
                <a:gridCol w="2202024">
                  <a:extLst>
                    <a:ext uri="{9D8B030D-6E8A-4147-A177-3AD203B41FA5}">
                      <a16:colId xmlns:a16="http://schemas.microsoft.com/office/drawing/2014/main" val="2999213268"/>
                    </a:ext>
                  </a:extLst>
                </a:gridCol>
                <a:gridCol w="1912776">
                  <a:extLst>
                    <a:ext uri="{9D8B030D-6E8A-4147-A177-3AD203B41FA5}">
                      <a16:colId xmlns:a16="http://schemas.microsoft.com/office/drawing/2014/main" val="1463811134"/>
                    </a:ext>
                  </a:extLst>
                </a:gridCol>
                <a:gridCol w="2391677">
                  <a:extLst>
                    <a:ext uri="{9D8B030D-6E8A-4147-A177-3AD203B41FA5}">
                      <a16:colId xmlns:a16="http://schemas.microsoft.com/office/drawing/2014/main" val="2149075906"/>
                    </a:ext>
                  </a:extLst>
                </a:gridCol>
              </a:tblGrid>
              <a:tr h="744480">
                <a:tc>
                  <a:txBody>
                    <a:bodyPr/>
                    <a:lstStyle/>
                    <a:p>
                      <a:pPr algn="ctr"/>
                      <a:r>
                        <a:rPr lang="en-US" sz="2400" b="0" i="0" dirty="0">
                          <a:latin typeface="Arial Narrow" panose="020B0606020202030204" pitchFamily="34" charset="0"/>
                        </a:rPr>
                        <a:t>Passage</a:t>
                      </a:r>
                    </a:p>
                  </a:txBody>
                  <a:tcPr>
                    <a:solidFill>
                      <a:schemeClr val="bg1">
                        <a:lumMod val="50000"/>
                      </a:schemeClr>
                    </a:solidFill>
                  </a:tcPr>
                </a:tc>
                <a:tc>
                  <a:txBody>
                    <a:bodyPr/>
                    <a:lstStyle/>
                    <a:p>
                      <a:pPr algn="ctr"/>
                      <a:r>
                        <a:rPr lang="en-US" sz="2400" b="0" i="0" dirty="0">
                          <a:latin typeface="Arial Narrow" panose="020B0606020202030204" pitchFamily="34" charset="0"/>
                        </a:rPr>
                        <a:t>General Principle</a:t>
                      </a:r>
                    </a:p>
                  </a:txBody>
                  <a:tcPr>
                    <a:solidFill>
                      <a:schemeClr val="bg1">
                        <a:lumMod val="50000"/>
                      </a:schemeClr>
                    </a:solidFill>
                  </a:tcPr>
                </a:tc>
                <a:tc>
                  <a:txBody>
                    <a:bodyPr/>
                    <a:lstStyle/>
                    <a:p>
                      <a:pPr algn="ctr"/>
                      <a:r>
                        <a:rPr lang="en-US" sz="2400" b="0" i="0" dirty="0">
                          <a:latin typeface="Arial Narrow" panose="020B0606020202030204" pitchFamily="34" charset="0"/>
                        </a:rPr>
                        <a:t>Specific Application</a:t>
                      </a:r>
                    </a:p>
                  </a:txBody>
                  <a:tcPr>
                    <a:solidFill>
                      <a:schemeClr val="bg1">
                        <a:lumMod val="50000"/>
                      </a:schemeClr>
                    </a:solidFill>
                  </a:tcPr>
                </a:tc>
                <a:tc>
                  <a:txBody>
                    <a:bodyPr/>
                    <a:lstStyle/>
                    <a:p>
                      <a:pPr algn="ctr"/>
                      <a:r>
                        <a:rPr lang="en-US" sz="2400" b="0" i="0" dirty="0">
                          <a:latin typeface="Arial Narrow" panose="020B0606020202030204" pitchFamily="34" charset="0"/>
                        </a:rPr>
                        <a:t>Also Would Include:</a:t>
                      </a:r>
                    </a:p>
                  </a:txBody>
                  <a:tcPr>
                    <a:solidFill>
                      <a:schemeClr val="bg1">
                        <a:lumMod val="50000"/>
                      </a:schemeClr>
                    </a:solidFill>
                  </a:tcPr>
                </a:tc>
                <a:extLst>
                  <a:ext uri="{0D108BD9-81ED-4DB2-BD59-A6C34878D82A}">
                    <a16:rowId xmlns:a16="http://schemas.microsoft.com/office/drawing/2014/main" val="616713500"/>
                  </a:ext>
                </a:extLst>
              </a:tr>
              <a:tr h="744480">
                <a:tc>
                  <a:txBody>
                    <a:bodyPr/>
                    <a:lstStyle/>
                    <a:p>
                      <a:pPr algn="ctr"/>
                      <a:r>
                        <a:rPr lang="en-US" sz="2400" b="0" i="0" dirty="0">
                          <a:latin typeface="Arial Narrow" panose="020B0606020202030204" pitchFamily="34" charset="0"/>
                        </a:rPr>
                        <a:t>2 John 4-11</a:t>
                      </a:r>
                    </a:p>
                  </a:txBody>
                  <a:tcPr>
                    <a:solidFill>
                      <a:schemeClr val="bg1">
                        <a:lumMod val="85000"/>
                      </a:schemeClr>
                    </a:solidFill>
                  </a:tcPr>
                </a:tc>
                <a:tc>
                  <a:txBody>
                    <a:bodyPr/>
                    <a:lstStyle/>
                    <a:p>
                      <a:pPr algn="ctr"/>
                      <a:r>
                        <a:rPr lang="en-US" sz="2400" b="0" i="0" dirty="0">
                          <a:latin typeface="Arial Narrow" panose="020B0606020202030204" pitchFamily="34" charset="0"/>
                        </a:rPr>
                        <a:t>Not abiding in Doctrine (v. 9)</a:t>
                      </a:r>
                    </a:p>
                  </a:txBody>
                  <a:tcPr>
                    <a:solidFill>
                      <a:schemeClr val="bg1">
                        <a:lumMod val="85000"/>
                      </a:schemeClr>
                    </a:solidFill>
                  </a:tcPr>
                </a:tc>
                <a:tc>
                  <a:txBody>
                    <a:bodyPr/>
                    <a:lstStyle/>
                    <a:p>
                      <a:pPr algn="ctr"/>
                      <a:r>
                        <a:rPr lang="en-US" sz="2400" b="0" i="0" dirty="0">
                          <a:latin typeface="Arial Narrow" panose="020B0606020202030204" pitchFamily="34" charset="0"/>
                        </a:rPr>
                        <a:t>Denial of Christ (v. 7)</a:t>
                      </a:r>
                    </a:p>
                  </a:txBody>
                  <a:tcPr>
                    <a:solidFill>
                      <a:schemeClr val="bg1">
                        <a:lumMod val="85000"/>
                      </a:schemeClr>
                    </a:solidFill>
                  </a:tcPr>
                </a:tc>
                <a:tc>
                  <a:txBody>
                    <a:bodyPr/>
                    <a:lstStyle/>
                    <a:p>
                      <a:pPr algn="ctr"/>
                      <a:r>
                        <a:rPr lang="en-US" sz="2400" b="0" i="0" dirty="0">
                          <a:latin typeface="Arial Narrow" panose="020B0606020202030204" pitchFamily="34" charset="0"/>
                        </a:rPr>
                        <a:t>Deny </a:t>
                      </a:r>
                      <a:r>
                        <a:rPr lang="en-US" sz="2400" b="0" i="0" dirty="0" err="1">
                          <a:latin typeface="Arial Narrow" panose="020B0606020202030204" pitchFamily="34" charset="0"/>
                        </a:rPr>
                        <a:t>Inspir</a:t>
                      </a:r>
                      <a:r>
                        <a:rPr lang="en-US" sz="2400" b="0" i="0" dirty="0">
                          <a:latin typeface="Arial Narrow" panose="020B0606020202030204" pitchFamily="34" charset="0"/>
                        </a:rPr>
                        <a:t>.</a:t>
                      </a:r>
                    </a:p>
                    <a:p>
                      <a:pPr algn="ctr"/>
                      <a:r>
                        <a:rPr lang="en-US" sz="2400" b="0" i="0" dirty="0">
                          <a:latin typeface="Arial Narrow" panose="020B0606020202030204" pitchFamily="34" charset="0"/>
                        </a:rPr>
                        <a:t>Deny repent.</a:t>
                      </a:r>
                    </a:p>
                  </a:txBody>
                  <a:tcPr>
                    <a:solidFill>
                      <a:schemeClr val="bg1">
                        <a:lumMod val="85000"/>
                      </a:schemeClr>
                    </a:solidFill>
                  </a:tcPr>
                </a:tc>
                <a:extLst>
                  <a:ext uri="{0D108BD9-81ED-4DB2-BD59-A6C34878D82A}">
                    <a16:rowId xmlns:a16="http://schemas.microsoft.com/office/drawing/2014/main" val="922485136"/>
                  </a:ext>
                </a:extLst>
              </a:tr>
              <a:tr h="744480">
                <a:tc>
                  <a:txBody>
                    <a:bodyPr/>
                    <a:lstStyle/>
                    <a:p>
                      <a:pPr algn="ctr"/>
                      <a:r>
                        <a:rPr lang="en-US" sz="2400" b="0" i="0" dirty="0">
                          <a:latin typeface="Arial Narrow" panose="020B0606020202030204" pitchFamily="34" charset="0"/>
                        </a:rPr>
                        <a:t>1 Cor. 5</a:t>
                      </a:r>
                    </a:p>
                  </a:txBody>
                  <a:tcPr>
                    <a:solidFill>
                      <a:schemeClr val="bg1">
                        <a:lumMod val="85000"/>
                      </a:schemeClr>
                    </a:solidFill>
                  </a:tcPr>
                </a:tc>
                <a:tc>
                  <a:txBody>
                    <a:bodyPr/>
                    <a:lstStyle/>
                    <a:p>
                      <a:pPr algn="ctr"/>
                      <a:r>
                        <a:rPr lang="en-US" sz="2400" b="0" i="0" dirty="0">
                          <a:latin typeface="Arial Narrow" panose="020B0606020202030204" pitchFamily="34" charset="0"/>
                        </a:rPr>
                        <a:t>Fornication (vv. 1, 9)</a:t>
                      </a:r>
                    </a:p>
                  </a:txBody>
                  <a:tcPr>
                    <a:solidFill>
                      <a:schemeClr val="bg1">
                        <a:lumMod val="85000"/>
                      </a:schemeClr>
                    </a:solidFill>
                  </a:tcPr>
                </a:tc>
                <a:tc>
                  <a:txBody>
                    <a:bodyPr/>
                    <a:lstStyle/>
                    <a:p>
                      <a:pPr algn="ctr"/>
                      <a:r>
                        <a:rPr lang="en-US" sz="2400" b="0" i="0" dirty="0">
                          <a:latin typeface="Arial Narrow" panose="020B0606020202030204" pitchFamily="34" charset="0"/>
                        </a:rPr>
                        <a:t>Man -  father’s wife (v. 1)</a:t>
                      </a:r>
                    </a:p>
                  </a:txBody>
                  <a:tcPr>
                    <a:solidFill>
                      <a:schemeClr val="bg1">
                        <a:lumMod val="85000"/>
                      </a:schemeClr>
                    </a:solidFill>
                  </a:tcPr>
                </a:tc>
                <a:tc>
                  <a:txBody>
                    <a:bodyPr/>
                    <a:lstStyle/>
                    <a:p>
                      <a:pPr algn="ctr"/>
                      <a:r>
                        <a:rPr lang="en-US" sz="2400" b="0" i="0" dirty="0">
                          <a:latin typeface="Arial Narrow" panose="020B0606020202030204" pitchFamily="34" charset="0"/>
                        </a:rPr>
                        <a:t>Woman - mother’s husband</a:t>
                      </a:r>
                    </a:p>
                  </a:txBody>
                  <a:tcPr>
                    <a:solidFill>
                      <a:schemeClr val="bg1">
                        <a:lumMod val="85000"/>
                      </a:schemeClr>
                    </a:solidFill>
                  </a:tcPr>
                </a:tc>
                <a:extLst>
                  <a:ext uri="{0D108BD9-81ED-4DB2-BD59-A6C34878D82A}">
                    <a16:rowId xmlns:a16="http://schemas.microsoft.com/office/drawing/2014/main" val="1721860228"/>
                  </a:ext>
                </a:extLst>
              </a:tr>
              <a:tr h="770200">
                <a:tc>
                  <a:txBody>
                    <a:bodyPr/>
                    <a:lstStyle/>
                    <a:p>
                      <a:pPr algn="ctr"/>
                      <a:r>
                        <a:rPr lang="en-US" sz="2400" b="0" i="0" dirty="0">
                          <a:latin typeface="Arial Narrow" panose="020B0606020202030204" pitchFamily="34" charset="0"/>
                        </a:rPr>
                        <a:t>2 Thess. 3</a:t>
                      </a:r>
                    </a:p>
                  </a:txBody>
                  <a:tcPr>
                    <a:solidFill>
                      <a:schemeClr val="bg1">
                        <a:lumMod val="85000"/>
                      </a:schemeClr>
                    </a:solidFill>
                  </a:tcPr>
                </a:tc>
                <a:tc>
                  <a:txBody>
                    <a:bodyPr/>
                    <a:lstStyle/>
                    <a:p>
                      <a:pPr algn="ctr"/>
                      <a:r>
                        <a:rPr lang="en-US" sz="2400" b="0" i="0" dirty="0">
                          <a:latin typeface="Arial Narrow" panose="020B0606020202030204" pitchFamily="34" charset="0"/>
                        </a:rPr>
                        <a:t>Disorderly (v. 6)</a:t>
                      </a:r>
                    </a:p>
                  </a:txBody>
                  <a:tcPr>
                    <a:solidFill>
                      <a:schemeClr val="bg1">
                        <a:lumMod val="85000"/>
                      </a:schemeClr>
                    </a:solidFill>
                  </a:tcPr>
                </a:tc>
                <a:tc>
                  <a:txBody>
                    <a:bodyPr/>
                    <a:lstStyle/>
                    <a:p>
                      <a:pPr algn="ctr"/>
                      <a:r>
                        <a:rPr lang="en-US" sz="2400" b="0" i="0" dirty="0">
                          <a:latin typeface="Arial Narrow" panose="020B0606020202030204" pitchFamily="34" charset="0"/>
                        </a:rPr>
                        <a:t>Not working (vv. 10-11)</a:t>
                      </a:r>
                    </a:p>
                  </a:txBody>
                  <a:tcPr>
                    <a:solidFill>
                      <a:schemeClr val="bg1">
                        <a:lumMod val="85000"/>
                      </a:schemeClr>
                    </a:solidFill>
                  </a:tcPr>
                </a:tc>
                <a:tc>
                  <a:txBody>
                    <a:bodyPr/>
                    <a:lstStyle/>
                    <a:p>
                      <a:pPr algn="ctr"/>
                      <a:r>
                        <a:rPr lang="en-US" sz="2400" b="0" i="0" dirty="0">
                          <a:latin typeface="Arial Narrow" panose="020B0606020202030204" pitchFamily="34" charset="0"/>
                        </a:rPr>
                        <a:t>Refuses to care for family</a:t>
                      </a:r>
                    </a:p>
                  </a:txBody>
                  <a:tcPr>
                    <a:solidFill>
                      <a:schemeClr val="bg1">
                        <a:lumMod val="85000"/>
                      </a:schemeClr>
                    </a:solidFill>
                  </a:tcPr>
                </a:tc>
                <a:extLst>
                  <a:ext uri="{0D108BD9-81ED-4DB2-BD59-A6C34878D82A}">
                    <a16:rowId xmlns:a16="http://schemas.microsoft.com/office/drawing/2014/main" val="1727751002"/>
                  </a:ext>
                </a:extLst>
              </a:tr>
            </a:tbl>
          </a:graphicData>
        </a:graphic>
      </p:graphicFrame>
    </p:spTree>
    <p:extLst>
      <p:ext uri="{BB962C8B-B14F-4D97-AF65-F5344CB8AC3E}">
        <p14:creationId xmlns:p14="http://schemas.microsoft.com/office/powerpoint/2010/main" val="22605504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9728" y="77637"/>
            <a:ext cx="7573993"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AR BERKLEY" panose="02000000000000000000" pitchFamily="2" charset="0"/>
                <a:ea typeface="+mn-ea"/>
                <a:cs typeface="+mn-cs"/>
              </a:rPr>
              <a:t>Saving the Erring, the Church, Our Families, and Ourselves</a:t>
            </a:r>
          </a:p>
        </p:txBody>
      </p:sp>
      <p:sp>
        <p:nvSpPr>
          <p:cNvPr id="4" name="TextBox 3"/>
          <p:cNvSpPr txBox="1"/>
          <p:nvPr/>
        </p:nvSpPr>
        <p:spPr>
          <a:xfrm>
            <a:off x="1062789" y="2182083"/>
            <a:ext cx="7760295" cy="1077218"/>
          </a:xfrm>
          <a:prstGeom prst="rect">
            <a:avLst/>
          </a:prstGeom>
          <a:noFill/>
        </p:spPr>
        <p:txBody>
          <a:bodyPr wrap="square" rtlCol="0">
            <a:spAutoFit/>
          </a:bodyPr>
          <a:lstStyle/>
          <a:p>
            <a:pPr marL="571500" marR="0" lvl="0" indent="-571500" algn="l" defTabSz="457200" rtl="0" eaLnBrk="1" fontAlgn="auto" latinLnBrk="0" hangingPunct="1">
              <a:spcBef>
                <a:spcPts val="0"/>
              </a:spcBef>
              <a:spcAft>
                <a:spcPts val="0"/>
              </a:spcAft>
              <a:buClrTx/>
              <a:buSzTx/>
              <a:buFont typeface="+mj-lt"/>
              <a:buAutoNum type="romanUcPeriod"/>
              <a:tabLst/>
              <a:defRPr/>
            </a:pPr>
            <a:r>
              <a:rPr kumimoji="0" lang="en-US" sz="32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Arial Narrow" panose="020B0606020202030204" pitchFamily="34" charset="0"/>
              </a:rPr>
              <a:t>One Who Quits is Walking Disorderly</a:t>
            </a:r>
          </a:p>
          <a:p>
            <a:pPr marL="571500" marR="0" lvl="0" indent="-571500" algn="l" defTabSz="457200" rtl="0" eaLnBrk="1" fontAlgn="auto" latinLnBrk="0" hangingPunct="1">
              <a:spcBef>
                <a:spcPts val="0"/>
              </a:spcBef>
              <a:spcAft>
                <a:spcPts val="0"/>
              </a:spcAft>
              <a:buClrTx/>
              <a:buSzTx/>
              <a:buFont typeface="+mj-lt"/>
              <a:buAutoNum type="romanUcPeriod"/>
              <a:tabLst/>
              <a:defRPr/>
            </a:pPr>
            <a:r>
              <a:rPr lang="en-US" sz="3200" dirty="0">
                <a:solidFill>
                  <a:prstClr val="black"/>
                </a:solidFill>
                <a:latin typeface="Arial Narrow" panose="020B0606020202030204" pitchFamily="34" charset="0"/>
              </a:rPr>
              <a:t>The Purpose of Withdrawing is not Fulfilled</a:t>
            </a:r>
            <a:endParaRPr kumimoji="0" lang="en-US" sz="3200" i="0" u="none" strike="noStrike" kern="1200" cap="none" spc="0" normalizeH="0" baseline="0" noProof="0" dirty="0">
              <a:ln>
                <a:noFill/>
              </a:ln>
              <a:effectLst/>
              <a:uLnTx/>
              <a:uFillTx/>
              <a:latin typeface="Arial Narrow" panose="020B0606020202030204" pitchFamily="34" charset="0"/>
            </a:endParaRPr>
          </a:p>
        </p:txBody>
      </p:sp>
      <p:sp>
        <p:nvSpPr>
          <p:cNvPr id="5" name="Rectangle: Rounded Corners 4"/>
          <p:cNvSpPr/>
          <p:nvPr/>
        </p:nvSpPr>
        <p:spPr>
          <a:xfrm>
            <a:off x="1207699" y="646980"/>
            <a:ext cx="7470476" cy="1248321"/>
          </a:xfrm>
          <a:prstGeom prst="roundRect">
            <a:avLst/>
          </a:prstGeom>
          <a:solidFill>
            <a:srgbClr val="0070C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Can We Withdraw from the Withdrawn?</a:t>
            </a:r>
          </a:p>
        </p:txBody>
      </p:sp>
    </p:spTree>
    <p:extLst>
      <p:ext uri="{BB962C8B-B14F-4D97-AF65-F5344CB8AC3E}">
        <p14:creationId xmlns:p14="http://schemas.microsoft.com/office/powerpoint/2010/main" val="2752356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1725283" y="103700"/>
            <a:ext cx="7142270" cy="5109091"/>
          </a:xfrm>
          <a:prstGeom prst="rect">
            <a:avLst/>
          </a:prstGeom>
          <a:noFill/>
        </p:spPr>
        <p:txBody>
          <a:bodyPr wrap="square" rtlCol="0">
            <a:spAutoFit/>
          </a:bodyPr>
          <a:lstStyle/>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400" b="1" dirty="0">
                <a:solidFill>
                  <a:prstClr val="black"/>
                </a:solidFill>
                <a:latin typeface="Arial Narrow" panose="020B0606020202030204" pitchFamily="34" charset="0"/>
              </a:rPr>
              <a:t>There is more to withdrawing than a public announcement that the erring is not faithful – no longer considered a member here</a:t>
            </a:r>
            <a:endParaRPr lang="en-US" sz="2400" i="1" dirty="0">
              <a:solidFill>
                <a:srgbClr val="0070C0"/>
              </a:solidFill>
              <a:latin typeface="Arial Narrow" panose="020B0606020202030204" pitchFamily="34" charset="0"/>
            </a:endParaRPr>
          </a:p>
          <a:p>
            <a:pPr marL="914400" lvl="1" indent="-457200">
              <a:buFont typeface="+mj-lt"/>
              <a:buAutoNum type="arabicPeriod"/>
            </a:pPr>
            <a:r>
              <a:rPr kumimoji="0" lang="en-US" sz="2400" i="1" u="none" strike="noStrike" kern="1200" cap="none" spc="0" normalizeH="0" baseline="0" noProof="0" dirty="0">
                <a:ln>
                  <a:noFill/>
                </a:ln>
                <a:solidFill>
                  <a:prstClr val="black"/>
                </a:solidFill>
                <a:effectLst/>
                <a:uLnTx/>
                <a:uFillTx/>
                <a:latin typeface="Arial Narrow" panose="020B0606020202030204" pitchFamily="34" charset="0"/>
              </a:rPr>
              <a:t>There is contact &amp; association</a:t>
            </a:r>
            <a:r>
              <a:rPr kumimoji="0" lang="en-US" sz="2400" i="1" u="none" strike="noStrike" kern="1200" cap="none" spc="0" normalizeH="0" noProof="0" dirty="0">
                <a:ln>
                  <a:noFill/>
                </a:ln>
                <a:solidFill>
                  <a:prstClr val="black"/>
                </a:solidFill>
                <a:effectLst/>
                <a:uLnTx/>
                <a:uFillTx/>
                <a:latin typeface="Arial Narrow" panose="020B0606020202030204" pitchFamily="34" charset="0"/>
              </a:rPr>
              <a:t> beyond the assembly (1 Cor. 5:9, 11; 2 Thess. 3:14)</a:t>
            </a:r>
          </a:p>
          <a:p>
            <a:pPr marL="914400" lvl="1" indent="-457200">
              <a:buFont typeface="+mj-lt"/>
              <a:buAutoNum type="arabicPeriod"/>
            </a:pPr>
            <a:r>
              <a:rPr lang="en-US" sz="2400" i="1" dirty="0">
                <a:solidFill>
                  <a:prstClr val="black"/>
                </a:solidFill>
                <a:latin typeface="Arial Narrow" panose="020B0606020202030204" pitchFamily="34" charset="0"/>
              </a:rPr>
              <a:t>Possible that one could “withdrawn himself” (by not assembling) and yet desire company and association with the brethren</a:t>
            </a:r>
          </a:p>
          <a:p>
            <a:pPr marL="914400" lvl="1" indent="-457200">
              <a:buFont typeface="+mj-lt"/>
              <a:buAutoNum type="arabicPeriod"/>
            </a:pPr>
            <a:r>
              <a:rPr lang="en-US" sz="2400" i="1" dirty="0">
                <a:solidFill>
                  <a:prstClr val="black"/>
                </a:solidFill>
                <a:latin typeface="Arial Narrow" panose="020B0606020202030204" pitchFamily="34" charset="0"/>
              </a:rPr>
              <a:t>Part of problem: using the terms “withdraw fellowship”</a:t>
            </a:r>
          </a:p>
          <a:p>
            <a:pPr marL="1371600" lvl="2" indent="-457200">
              <a:buFont typeface="+mj-lt"/>
              <a:buAutoNum type="alphaLcPeriod"/>
            </a:pPr>
            <a:r>
              <a:rPr lang="en-US" sz="2200" dirty="0">
                <a:solidFill>
                  <a:prstClr val="black"/>
                </a:solidFill>
                <a:latin typeface="Arial Narrow" panose="020B0606020202030204" pitchFamily="34" charset="0"/>
              </a:rPr>
              <a:t>Text actually says: “withdraw yourselves” (v. 6)</a:t>
            </a:r>
          </a:p>
          <a:p>
            <a:pPr marL="1371600" lvl="2" indent="-457200">
              <a:buFont typeface="+mj-lt"/>
              <a:buAutoNum type="alphaLcPeriod"/>
            </a:pPr>
            <a:r>
              <a:rPr lang="en-US" sz="2200" dirty="0">
                <a:solidFill>
                  <a:prstClr val="black"/>
                </a:solidFill>
                <a:latin typeface="Arial Narrow" panose="020B0606020202030204" pitchFamily="34" charset="0"/>
              </a:rPr>
              <a:t>One who “withdrawn himself” – may have removed “fellowship” – but it goes beyond that.</a:t>
            </a:r>
          </a:p>
          <a:p>
            <a:pPr marL="1371600" lvl="2" indent="-457200">
              <a:buFont typeface="+mj-lt"/>
              <a:buAutoNum type="alphaLcPeriod"/>
            </a:pPr>
            <a:r>
              <a:rPr lang="en-US" sz="2200" dirty="0">
                <a:solidFill>
                  <a:prstClr val="black"/>
                </a:solidFill>
                <a:latin typeface="Arial Narrow" panose="020B0606020202030204" pitchFamily="34" charset="0"/>
              </a:rPr>
              <a:t>We are to remove our person, company and association from the person (2 Thess. 3:14).</a:t>
            </a:r>
          </a:p>
        </p:txBody>
      </p:sp>
      <p:sp>
        <p:nvSpPr>
          <p:cNvPr id="5" name="TextBox 4"/>
          <p:cNvSpPr txBox="1"/>
          <p:nvPr/>
        </p:nvSpPr>
        <p:spPr>
          <a:xfrm rot="16200000">
            <a:off x="-2120544" y="2934116"/>
            <a:ext cx="6197600" cy="964367"/>
          </a:xfrm>
          <a:prstGeom prst="rect">
            <a:avLst/>
          </a:prstGeom>
          <a:noFill/>
        </p:spPr>
        <p:txBody>
          <a:bodyPr wrap="square" rtlCol="0">
            <a:spAutoFit/>
          </a:bodyPr>
          <a:lstStyle/>
          <a:p>
            <a:pPr marL="571500" lvl="0" indent="-571500" algn="ctr">
              <a:lnSpc>
                <a:spcPts val="3400"/>
              </a:lnSpc>
              <a:buFont typeface="+mj-lt"/>
              <a:buAutoNum type="romanUcPeriod" startAt="2"/>
              <a:defRPr/>
            </a:pPr>
            <a:r>
              <a:rPr lang="en-US" sz="3200" dirty="0">
                <a:solidFill>
                  <a:prstClr val="black"/>
                </a:solidFill>
                <a:latin typeface="Arial Narrow" panose="020B0606020202030204" pitchFamily="34" charset="0"/>
              </a:rPr>
              <a:t>The Purpose of Withdrawing is not Fulfilled</a:t>
            </a:r>
            <a:endParaRPr lang="en-US" sz="3200" dirty="0">
              <a:latin typeface="Arial Narrow" panose="020B0606020202030204" pitchFamily="34" charset="0"/>
            </a:endParaRPr>
          </a:p>
        </p:txBody>
      </p:sp>
    </p:spTree>
    <p:extLst>
      <p:ext uri="{BB962C8B-B14F-4D97-AF65-F5344CB8AC3E}">
        <p14:creationId xmlns:p14="http://schemas.microsoft.com/office/powerpoint/2010/main" val="18608401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Effect transition="in" filter="fade">
                                      <p:cBhvr>
                                        <p:cTn id="7" dur="1000"/>
                                        <p:tgtEl>
                                          <p:spTgt spid="9">
                                            <p:txEl>
                                              <p:pRg st="1" end="1"/>
                                            </p:txEl>
                                          </p:spTgt>
                                        </p:tgtEl>
                                      </p:cBhvr>
                                    </p:animEffect>
                                    <p:anim calcmode="lin" valueType="num">
                                      <p:cBhvr>
                                        <p:cTn id="8"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
                                            <p:txEl>
                                              <p:pRg st="2" end="2"/>
                                            </p:txEl>
                                          </p:spTgt>
                                        </p:tgtEl>
                                        <p:attrNameLst>
                                          <p:attrName>style.visibility</p:attrName>
                                        </p:attrNameLst>
                                      </p:cBhvr>
                                      <p:to>
                                        <p:strVal val="visible"/>
                                      </p:to>
                                    </p:set>
                                    <p:animEffect transition="in" filter="fade">
                                      <p:cBhvr>
                                        <p:cTn id="14" dur="1000"/>
                                        <p:tgtEl>
                                          <p:spTgt spid="9">
                                            <p:txEl>
                                              <p:pRg st="2" end="2"/>
                                            </p:txEl>
                                          </p:spTgt>
                                        </p:tgtEl>
                                      </p:cBhvr>
                                    </p:animEffect>
                                    <p:anim calcmode="lin" valueType="num">
                                      <p:cBhvr>
                                        <p:cTn id="15"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xEl>
                                              <p:pRg st="3" end="3"/>
                                            </p:txEl>
                                          </p:spTgt>
                                        </p:tgtEl>
                                        <p:attrNameLst>
                                          <p:attrName>style.visibility</p:attrName>
                                        </p:attrNameLst>
                                      </p:cBhvr>
                                      <p:to>
                                        <p:strVal val="visible"/>
                                      </p:to>
                                    </p:set>
                                    <p:animEffect transition="in" filter="fade">
                                      <p:cBhvr>
                                        <p:cTn id="21" dur="1000"/>
                                        <p:tgtEl>
                                          <p:spTgt spid="9">
                                            <p:txEl>
                                              <p:pRg st="3" end="3"/>
                                            </p:txEl>
                                          </p:spTgt>
                                        </p:tgtEl>
                                      </p:cBhvr>
                                    </p:animEffect>
                                    <p:anim calcmode="lin" valueType="num">
                                      <p:cBhvr>
                                        <p:cTn id="22" dur="1000" fill="hold"/>
                                        <p:tgtEl>
                                          <p:spTgt spid="9">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9">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9">
                                            <p:txEl>
                                              <p:pRg st="4" end="4"/>
                                            </p:txEl>
                                          </p:spTgt>
                                        </p:tgtEl>
                                        <p:attrNameLst>
                                          <p:attrName>style.visibility</p:attrName>
                                        </p:attrNameLst>
                                      </p:cBhvr>
                                      <p:to>
                                        <p:strVal val="visible"/>
                                      </p:to>
                                    </p:set>
                                    <p:animEffect transition="in" filter="fade">
                                      <p:cBhvr>
                                        <p:cTn id="28" dur="1000"/>
                                        <p:tgtEl>
                                          <p:spTgt spid="9">
                                            <p:txEl>
                                              <p:pRg st="4" end="4"/>
                                            </p:txEl>
                                          </p:spTgt>
                                        </p:tgtEl>
                                      </p:cBhvr>
                                    </p:animEffect>
                                    <p:anim calcmode="lin" valueType="num">
                                      <p:cBhvr>
                                        <p:cTn id="29" dur="1000" fill="hold"/>
                                        <p:tgtEl>
                                          <p:spTgt spid="9">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9">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9">
                                            <p:txEl>
                                              <p:pRg st="5" end="5"/>
                                            </p:txEl>
                                          </p:spTgt>
                                        </p:tgtEl>
                                        <p:attrNameLst>
                                          <p:attrName>style.visibility</p:attrName>
                                        </p:attrNameLst>
                                      </p:cBhvr>
                                      <p:to>
                                        <p:strVal val="visible"/>
                                      </p:to>
                                    </p:set>
                                    <p:animEffect transition="in" filter="fade">
                                      <p:cBhvr>
                                        <p:cTn id="35" dur="1000"/>
                                        <p:tgtEl>
                                          <p:spTgt spid="9">
                                            <p:txEl>
                                              <p:pRg st="5" end="5"/>
                                            </p:txEl>
                                          </p:spTgt>
                                        </p:tgtEl>
                                      </p:cBhvr>
                                    </p:animEffect>
                                    <p:anim calcmode="lin" valueType="num">
                                      <p:cBhvr>
                                        <p:cTn id="36" dur="1000" fill="hold"/>
                                        <p:tgtEl>
                                          <p:spTgt spid="9">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9">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9">
                                            <p:txEl>
                                              <p:pRg st="6" end="6"/>
                                            </p:txEl>
                                          </p:spTgt>
                                        </p:tgtEl>
                                        <p:attrNameLst>
                                          <p:attrName>style.visibility</p:attrName>
                                        </p:attrNameLst>
                                      </p:cBhvr>
                                      <p:to>
                                        <p:strVal val="visible"/>
                                      </p:to>
                                    </p:set>
                                    <p:animEffect transition="in" filter="fade">
                                      <p:cBhvr>
                                        <p:cTn id="42" dur="1000"/>
                                        <p:tgtEl>
                                          <p:spTgt spid="9">
                                            <p:txEl>
                                              <p:pRg st="6" end="6"/>
                                            </p:txEl>
                                          </p:spTgt>
                                        </p:tgtEl>
                                      </p:cBhvr>
                                    </p:animEffect>
                                    <p:anim calcmode="lin" valueType="num">
                                      <p:cBhvr>
                                        <p:cTn id="43" dur="1000" fill="hold"/>
                                        <p:tgtEl>
                                          <p:spTgt spid="9">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9">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1725283" y="103700"/>
            <a:ext cx="7142270" cy="5139869"/>
          </a:xfrm>
          <a:prstGeom prst="rect">
            <a:avLst/>
          </a:prstGeom>
          <a:noFill/>
        </p:spPr>
        <p:txBody>
          <a:bodyPr wrap="square" rtlCol="0">
            <a:spAutoFit/>
          </a:bodyPr>
          <a:lstStyle/>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400" b="1" dirty="0">
                <a:solidFill>
                  <a:prstClr val="black"/>
                </a:solidFill>
                <a:latin typeface="Arial Narrow" panose="020B0606020202030204" pitchFamily="34" charset="0"/>
              </a:rPr>
              <a:t>There is more to withdrawing than a public announcement that the erring is not faithful – no longer considered a member here</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400" b="1" dirty="0">
                <a:solidFill>
                  <a:prstClr val="black"/>
                </a:solidFill>
                <a:latin typeface="Arial Narrow" panose="020B0606020202030204" pitchFamily="34" charset="0"/>
              </a:rPr>
              <a:t>Purpose – not all been fulfilled</a:t>
            </a:r>
            <a:endParaRPr lang="en-US" sz="2400" dirty="0">
              <a:solidFill>
                <a:srgbClr val="0070C0"/>
              </a:solidFill>
              <a:latin typeface="Arial Narrow" panose="020B0606020202030204" pitchFamily="34" charset="0"/>
            </a:endParaRPr>
          </a:p>
          <a:p>
            <a:pPr marL="914400" lvl="1" indent="-457200">
              <a:buFont typeface="+mj-lt"/>
              <a:buAutoNum type="arabicPeriod"/>
            </a:pPr>
            <a:r>
              <a:rPr kumimoji="0" lang="en-US" sz="2400" i="1" u="none" strike="noStrike" kern="1200" cap="none" spc="0" normalizeH="0" baseline="0" noProof="0" dirty="0">
                <a:ln>
                  <a:noFill/>
                </a:ln>
                <a:solidFill>
                  <a:prstClr val="black"/>
                </a:solidFill>
                <a:effectLst/>
                <a:uLnTx/>
                <a:uFillTx/>
                <a:latin typeface="Arial Narrow" panose="020B0606020202030204" pitchFamily="34" charset="0"/>
              </a:rPr>
              <a:t>Seeking</a:t>
            </a:r>
            <a:r>
              <a:rPr kumimoji="0" lang="en-US" sz="2400" i="1" u="none" strike="noStrike" kern="1200" cap="none" spc="0" normalizeH="0" noProof="0" dirty="0">
                <a:ln>
                  <a:noFill/>
                </a:ln>
                <a:solidFill>
                  <a:prstClr val="black"/>
                </a:solidFill>
                <a:effectLst/>
                <a:uLnTx/>
                <a:uFillTx/>
                <a:latin typeface="Arial Narrow" panose="020B0606020202030204" pitchFamily="34" charset="0"/>
              </a:rPr>
              <a:t> to save the erring (1 Cor. 5:5)</a:t>
            </a:r>
          </a:p>
          <a:p>
            <a:pPr marL="1371600" lvl="2" indent="-457200">
              <a:buFont typeface="+mj-lt"/>
              <a:buAutoNum type="alphaLcPeriod"/>
            </a:pPr>
            <a:r>
              <a:rPr lang="en-US" sz="2400" dirty="0">
                <a:solidFill>
                  <a:prstClr val="black"/>
                </a:solidFill>
                <a:latin typeface="Arial Narrow" panose="020B0606020202030204" pitchFamily="34" charset="0"/>
              </a:rPr>
              <a:t>His quitting does nothing on our part to restore him.</a:t>
            </a:r>
          </a:p>
          <a:p>
            <a:pPr marL="1371600" lvl="2" indent="-457200">
              <a:buFont typeface="+mj-lt"/>
              <a:buAutoNum type="alphaLcPeriod"/>
            </a:pPr>
            <a:r>
              <a:rPr kumimoji="0" lang="en-US" sz="2400" u="none" strike="noStrike" kern="1200" cap="none" spc="0" normalizeH="0" noProof="0" dirty="0">
                <a:ln>
                  <a:noFill/>
                </a:ln>
                <a:solidFill>
                  <a:prstClr val="black"/>
                </a:solidFill>
                <a:effectLst/>
                <a:uLnTx/>
                <a:uFillTx/>
                <a:latin typeface="Arial Narrow" panose="020B0606020202030204" pitchFamily="34" charset="0"/>
              </a:rPr>
              <a:t>Refusing association is to make him ashamed (2 Thess. 3:14).</a:t>
            </a:r>
          </a:p>
          <a:p>
            <a:pPr marL="914400" lvl="1" indent="-457200">
              <a:buFont typeface="+mj-lt"/>
              <a:buAutoNum type="arabicPeriod"/>
            </a:pPr>
            <a:r>
              <a:rPr lang="en-US" sz="2400" i="1" dirty="0">
                <a:solidFill>
                  <a:prstClr val="black"/>
                </a:solidFill>
                <a:latin typeface="Arial Narrow" panose="020B0606020202030204" pitchFamily="34" charset="0"/>
              </a:rPr>
              <a:t>Maintain purity of the church (1 Cor. 5:6-7)</a:t>
            </a:r>
          </a:p>
          <a:p>
            <a:pPr marL="1371600" lvl="2" indent="-457200">
              <a:buFont typeface="+mj-lt"/>
              <a:buAutoNum type="alphaLcPeriod"/>
            </a:pPr>
            <a:r>
              <a:rPr lang="en-US" sz="2200" dirty="0">
                <a:solidFill>
                  <a:prstClr val="black"/>
                </a:solidFill>
                <a:latin typeface="Arial Narrow" panose="020B0606020202030204" pitchFamily="34" charset="0"/>
              </a:rPr>
              <a:t>The leavening influence of his sin (quitting) is not removed by his absence</a:t>
            </a:r>
          </a:p>
          <a:p>
            <a:pPr marL="1371600" lvl="2" indent="-457200">
              <a:buFont typeface="+mj-lt"/>
              <a:buAutoNum type="alphaLcPeriod"/>
            </a:pPr>
            <a:r>
              <a:rPr lang="en-US" sz="2200" dirty="0">
                <a:solidFill>
                  <a:prstClr val="black"/>
                </a:solidFill>
                <a:latin typeface="Arial Narrow" panose="020B0606020202030204" pitchFamily="34" charset="0"/>
              </a:rPr>
              <a:t>Others are influenced by his lack of service – when see no action is taken – they can do the same!</a:t>
            </a:r>
          </a:p>
        </p:txBody>
      </p:sp>
      <p:sp>
        <p:nvSpPr>
          <p:cNvPr id="5" name="TextBox 4"/>
          <p:cNvSpPr txBox="1"/>
          <p:nvPr/>
        </p:nvSpPr>
        <p:spPr>
          <a:xfrm rot="16200000">
            <a:off x="-2120544" y="2934116"/>
            <a:ext cx="6197600" cy="964367"/>
          </a:xfrm>
          <a:prstGeom prst="rect">
            <a:avLst/>
          </a:prstGeom>
          <a:noFill/>
        </p:spPr>
        <p:txBody>
          <a:bodyPr wrap="square" rtlCol="0">
            <a:spAutoFit/>
          </a:bodyPr>
          <a:lstStyle/>
          <a:p>
            <a:pPr marL="571500" lvl="0" indent="-571500" algn="ctr">
              <a:lnSpc>
                <a:spcPts val="3400"/>
              </a:lnSpc>
              <a:buFont typeface="+mj-lt"/>
              <a:buAutoNum type="romanUcPeriod" startAt="2"/>
              <a:defRPr/>
            </a:pPr>
            <a:r>
              <a:rPr lang="en-US" sz="3200" dirty="0">
                <a:solidFill>
                  <a:prstClr val="black"/>
                </a:solidFill>
                <a:latin typeface="Arial Narrow" panose="020B0606020202030204" pitchFamily="34" charset="0"/>
              </a:rPr>
              <a:t>The Purpose of Withdrawing is not Fulfilled</a:t>
            </a:r>
            <a:endParaRPr lang="en-US" sz="3200" dirty="0">
              <a:latin typeface="Arial Narrow" panose="020B0606020202030204" pitchFamily="34" charset="0"/>
            </a:endParaRPr>
          </a:p>
        </p:txBody>
      </p:sp>
    </p:spTree>
    <p:extLst>
      <p:ext uri="{BB962C8B-B14F-4D97-AF65-F5344CB8AC3E}">
        <p14:creationId xmlns:p14="http://schemas.microsoft.com/office/powerpoint/2010/main" val="31768490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xEl>
                                              <p:pRg st="2" end="2"/>
                                            </p:txEl>
                                          </p:spTgt>
                                        </p:tgtEl>
                                        <p:attrNameLst>
                                          <p:attrName>style.visibility</p:attrName>
                                        </p:attrNameLst>
                                      </p:cBhvr>
                                      <p:to>
                                        <p:strVal val="visible"/>
                                      </p:to>
                                    </p:set>
                                    <p:animEffect transition="in" filter="fade">
                                      <p:cBhvr>
                                        <p:cTn id="7" dur="1000"/>
                                        <p:tgtEl>
                                          <p:spTgt spid="9">
                                            <p:txEl>
                                              <p:pRg st="2" end="2"/>
                                            </p:txEl>
                                          </p:spTgt>
                                        </p:tgtEl>
                                      </p:cBhvr>
                                    </p:animEffect>
                                    <p:anim calcmode="lin" valueType="num">
                                      <p:cBhvr>
                                        <p:cTn id="8"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
                                            <p:txEl>
                                              <p:pRg st="3" end="3"/>
                                            </p:txEl>
                                          </p:spTgt>
                                        </p:tgtEl>
                                        <p:attrNameLst>
                                          <p:attrName>style.visibility</p:attrName>
                                        </p:attrNameLst>
                                      </p:cBhvr>
                                      <p:to>
                                        <p:strVal val="visible"/>
                                      </p:to>
                                    </p:set>
                                    <p:animEffect transition="in" filter="fade">
                                      <p:cBhvr>
                                        <p:cTn id="14" dur="1000"/>
                                        <p:tgtEl>
                                          <p:spTgt spid="9">
                                            <p:txEl>
                                              <p:pRg st="3" end="3"/>
                                            </p:txEl>
                                          </p:spTgt>
                                        </p:tgtEl>
                                      </p:cBhvr>
                                    </p:animEffect>
                                    <p:anim calcmode="lin" valueType="num">
                                      <p:cBhvr>
                                        <p:cTn id="15" dur="1000" fill="hold"/>
                                        <p:tgtEl>
                                          <p:spTgt spid="9">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9">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xEl>
                                              <p:pRg st="4" end="4"/>
                                            </p:txEl>
                                          </p:spTgt>
                                        </p:tgtEl>
                                        <p:attrNameLst>
                                          <p:attrName>style.visibility</p:attrName>
                                        </p:attrNameLst>
                                      </p:cBhvr>
                                      <p:to>
                                        <p:strVal val="visible"/>
                                      </p:to>
                                    </p:set>
                                    <p:animEffect transition="in" filter="fade">
                                      <p:cBhvr>
                                        <p:cTn id="21" dur="1000"/>
                                        <p:tgtEl>
                                          <p:spTgt spid="9">
                                            <p:txEl>
                                              <p:pRg st="4" end="4"/>
                                            </p:txEl>
                                          </p:spTgt>
                                        </p:tgtEl>
                                      </p:cBhvr>
                                    </p:animEffect>
                                    <p:anim calcmode="lin" valueType="num">
                                      <p:cBhvr>
                                        <p:cTn id="22" dur="1000" fill="hold"/>
                                        <p:tgtEl>
                                          <p:spTgt spid="9">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9">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9">
                                            <p:txEl>
                                              <p:pRg st="5" end="5"/>
                                            </p:txEl>
                                          </p:spTgt>
                                        </p:tgtEl>
                                        <p:attrNameLst>
                                          <p:attrName>style.visibility</p:attrName>
                                        </p:attrNameLst>
                                      </p:cBhvr>
                                      <p:to>
                                        <p:strVal val="visible"/>
                                      </p:to>
                                    </p:set>
                                    <p:animEffect transition="in" filter="fade">
                                      <p:cBhvr>
                                        <p:cTn id="28" dur="1000"/>
                                        <p:tgtEl>
                                          <p:spTgt spid="9">
                                            <p:txEl>
                                              <p:pRg st="5" end="5"/>
                                            </p:txEl>
                                          </p:spTgt>
                                        </p:tgtEl>
                                      </p:cBhvr>
                                    </p:animEffect>
                                    <p:anim calcmode="lin" valueType="num">
                                      <p:cBhvr>
                                        <p:cTn id="29" dur="1000" fill="hold"/>
                                        <p:tgtEl>
                                          <p:spTgt spid="9">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9">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9">
                                            <p:txEl>
                                              <p:pRg st="6" end="6"/>
                                            </p:txEl>
                                          </p:spTgt>
                                        </p:tgtEl>
                                        <p:attrNameLst>
                                          <p:attrName>style.visibility</p:attrName>
                                        </p:attrNameLst>
                                      </p:cBhvr>
                                      <p:to>
                                        <p:strVal val="visible"/>
                                      </p:to>
                                    </p:set>
                                    <p:animEffect transition="in" filter="fade">
                                      <p:cBhvr>
                                        <p:cTn id="35" dur="1000"/>
                                        <p:tgtEl>
                                          <p:spTgt spid="9">
                                            <p:txEl>
                                              <p:pRg st="6" end="6"/>
                                            </p:txEl>
                                          </p:spTgt>
                                        </p:tgtEl>
                                      </p:cBhvr>
                                    </p:animEffect>
                                    <p:anim calcmode="lin" valueType="num">
                                      <p:cBhvr>
                                        <p:cTn id="36" dur="1000" fill="hold"/>
                                        <p:tgtEl>
                                          <p:spTgt spid="9">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9">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9">
                                            <p:txEl>
                                              <p:pRg st="7" end="7"/>
                                            </p:txEl>
                                          </p:spTgt>
                                        </p:tgtEl>
                                        <p:attrNameLst>
                                          <p:attrName>style.visibility</p:attrName>
                                        </p:attrNameLst>
                                      </p:cBhvr>
                                      <p:to>
                                        <p:strVal val="visible"/>
                                      </p:to>
                                    </p:set>
                                    <p:animEffect transition="in" filter="fade">
                                      <p:cBhvr>
                                        <p:cTn id="42" dur="1000"/>
                                        <p:tgtEl>
                                          <p:spTgt spid="9">
                                            <p:txEl>
                                              <p:pRg st="7" end="7"/>
                                            </p:txEl>
                                          </p:spTgt>
                                        </p:tgtEl>
                                      </p:cBhvr>
                                    </p:animEffect>
                                    <p:anim calcmode="lin" valueType="num">
                                      <p:cBhvr>
                                        <p:cTn id="43" dur="1000" fill="hold"/>
                                        <p:tgtEl>
                                          <p:spTgt spid="9">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9">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9728" y="77637"/>
            <a:ext cx="7573993"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AR BERKLEY" panose="02000000000000000000" pitchFamily="2" charset="0"/>
                <a:ea typeface="+mn-ea"/>
                <a:cs typeface="+mn-cs"/>
              </a:rPr>
              <a:t>Saving the Erring, the Church, Our Families, and Ourselves</a:t>
            </a:r>
          </a:p>
        </p:txBody>
      </p:sp>
      <p:sp>
        <p:nvSpPr>
          <p:cNvPr id="4" name="TextBox 3"/>
          <p:cNvSpPr txBox="1"/>
          <p:nvPr/>
        </p:nvSpPr>
        <p:spPr>
          <a:xfrm>
            <a:off x="1062789" y="2182083"/>
            <a:ext cx="7760295" cy="1569660"/>
          </a:xfrm>
          <a:prstGeom prst="rect">
            <a:avLst/>
          </a:prstGeom>
          <a:noFill/>
        </p:spPr>
        <p:txBody>
          <a:bodyPr wrap="square" rtlCol="0">
            <a:spAutoFit/>
          </a:bodyPr>
          <a:lstStyle/>
          <a:p>
            <a:pPr marL="571500" marR="0" lvl="0" indent="-571500" algn="l" defTabSz="457200" rtl="0" eaLnBrk="1" fontAlgn="auto" latinLnBrk="0" hangingPunct="1">
              <a:spcBef>
                <a:spcPts val="0"/>
              </a:spcBef>
              <a:spcAft>
                <a:spcPts val="0"/>
              </a:spcAft>
              <a:buClrTx/>
              <a:buSzTx/>
              <a:buFont typeface="+mj-lt"/>
              <a:buAutoNum type="romanUcPeriod"/>
              <a:tabLst/>
              <a:defRPr/>
            </a:pPr>
            <a:r>
              <a:rPr kumimoji="0" lang="en-US" sz="32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Arial Narrow" panose="020B0606020202030204" pitchFamily="34" charset="0"/>
              </a:rPr>
              <a:t>One Who Quits is Walking Disorderly</a:t>
            </a:r>
          </a:p>
          <a:p>
            <a:pPr marL="571500" marR="0" lvl="0" indent="-571500" algn="l" defTabSz="457200" rtl="0" eaLnBrk="1" fontAlgn="auto" latinLnBrk="0" hangingPunct="1">
              <a:spcBef>
                <a:spcPts val="0"/>
              </a:spcBef>
              <a:spcAft>
                <a:spcPts val="0"/>
              </a:spcAft>
              <a:buClrTx/>
              <a:buSzTx/>
              <a:buFont typeface="+mj-lt"/>
              <a:buAutoNum type="romanUcPeriod"/>
              <a:tabLst/>
              <a:defRPr/>
            </a:pPr>
            <a:r>
              <a:rPr lang="en-US" sz="3200" dirty="0">
                <a:solidFill>
                  <a:schemeClr val="bg1"/>
                </a:solidFill>
                <a:effectLst>
                  <a:outerShdw blurRad="38100" dist="38100" dir="2700000" algn="tl">
                    <a:srgbClr val="000000">
                      <a:alpha val="43137"/>
                    </a:srgbClr>
                  </a:outerShdw>
                </a:effectLst>
                <a:latin typeface="Arial Narrow" panose="020B0606020202030204" pitchFamily="34" charset="0"/>
              </a:rPr>
              <a:t>The Purpose of Withdrawing is not Fulfilled</a:t>
            </a:r>
          </a:p>
          <a:p>
            <a:pPr marL="571500" marR="0" lvl="0" indent="-571500" algn="l" defTabSz="457200" rtl="0" eaLnBrk="1" fontAlgn="auto" latinLnBrk="0" hangingPunct="1">
              <a:spcBef>
                <a:spcPts val="0"/>
              </a:spcBef>
              <a:spcAft>
                <a:spcPts val="0"/>
              </a:spcAft>
              <a:buClrTx/>
              <a:buSzTx/>
              <a:buFont typeface="+mj-lt"/>
              <a:buAutoNum type="romanUcPeriod"/>
              <a:tabLst/>
              <a:defRPr/>
            </a:pPr>
            <a:r>
              <a:rPr kumimoji="0" lang="en-US" sz="3200" i="0" u="none" strike="noStrike" kern="1200" cap="none" spc="0" normalizeH="0" baseline="0" noProof="0" dirty="0">
                <a:ln>
                  <a:noFill/>
                </a:ln>
                <a:solidFill>
                  <a:prstClr val="black"/>
                </a:solidFill>
                <a:effectLst/>
                <a:uLnTx/>
                <a:uFillTx/>
                <a:latin typeface="Arial Narrow" panose="020B0606020202030204" pitchFamily="34" charset="0"/>
              </a:rPr>
              <a:t>It is the Church that is to Withdraw</a:t>
            </a:r>
            <a:endParaRPr kumimoji="0" lang="en-US" sz="3200" i="0" u="none" strike="noStrike" kern="1200" cap="none" spc="0" normalizeH="0" baseline="0" noProof="0" dirty="0">
              <a:ln>
                <a:noFill/>
              </a:ln>
              <a:effectLst/>
              <a:uLnTx/>
              <a:uFillTx/>
              <a:latin typeface="Arial Narrow" panose="020B0606020202030204" pitchFamily="34" charset="0"/>
            </a:endParaRPr>
          </a:p>
        </p:txBody>
      </p:sp>
      <p:sp>
        <p:nvSpPr>
          <p:cNvPr id="5" name="Rectangle: Rounded Corners 4"/>
          <p:cNvSpPr/>
          <p:nvPr/>
        </p:nvSpPr>
        <p:spPr>
          <a:xfrm>
            <a:off x="1207699" y="646980"/>
            <a:ext cx="7470476" cy="1248321"/>
          </a:xfrm>
          <a:prstGeom prst="roundRect">
            <a:avLst/>
          </a:prstGeom>
          <a:solidFill>
            <a:srgbClr val="0070C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Can We Withdraw from the Withdrawn?</a:t>
            </a:r>
          </a:p>
        </p:txBody>
      </p:sp>
    </p:spTree>
    <p:extLst>
      <p:ext uri="{BB962C8B-B14F-4D97-AF65-F5344CB8AC3E}">
        <p14:creationId xmlns:p14="http://schemas.microsoft.com/office/powerpoint/2010/main" val="26867960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1725283" y="103700"/>
            <a:ext cx="7030528" cy="5047536"/>
          </a:xfrm>
          <a:prstGeom prst="rect">
            <a:avLst/>
          </a:prstGeom>
          <a:noFill/>
        </p:spPr>
        <p:txBody>
          <a:bodyPr wrap="square" rtlCol="0">
            <a:spAutoFit/>
          </a:bodyPr>
          <a:lstStyle/>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400" b="1" dirty="0">
                <a:solidFill>
                  <a:prstClr val="black"/>
                </a:solidFill>
                <a:latin typeface="Arial Narrow" panose="020B0606020202030204" pitchFamily="34" charset="0"/>
              </a:rPr>
              <a:t>The church was told to withdraw from the erring</a:t>
            </a:r>
            <a:endParaRPr lang="en-US" sz="2400" i="1" dirty="0">
              <a:solidFill>
                <a:srgbClr val="0070C0"/>
              </a:solidFill>
              <a:latin typeface="Arial Narrow" panose="020B0606020202030204" pitchFamily="34" charset="0"/>
            </a:endParaRPr>
          </a:p>
          <a:p>
            <a:pPr marL="914400" lvl="1" indent="-457200">
              <a:buFont typeface="+mj-lt"/>
              <a:buAutoNum type="arabicPeriod"/>
            </a:pPr>
            <a:r>
              <a:rPr kumimoji="0" lang="en-US" sz="2400" i="1" u="none" strike="noStrike" kern="1200" cap="none" spc="0" normalizeH="0" baseline="0" noProof="0" dirty="0">
                <a:ln>
                  <a:noFill/>
                </a:ln>
                <a:solidFill>
                  <a:prstClr val="black"/>
                </a:solidFill>
                <a:effectLst/>
                <a:uLnTx/>
                <a:uFillTx/>
                <a:latin typeface="Arial Narrow" panose="020B0606020202030204" pitchFamily="34" charset="0"/>
              </a:rPr>
              <a:t>Corinth </a:t>
            </a:r>
            <a:r>
              <a:rPr kumimoji="0" lang="en-US" sz="2400" i="1" u="none" strike="noStrike" kern="1200" cap="none" spc="0" normalizeH="0" baseline="0" noProof="0" dirty="0" err="1">
                <a:ln>
                  <a:noFill/>
                </a:ln>
                <a:solidFill>
                  <a:prstClr val="black"/>
                </a:solidFill>
                <a:effectLst/>
                <a:uLnTx/>
                <a:uFillTx/>
                <a:latin typeface="Arial Narrow" panose="020B0606020202030204" pitchFamily="34" charset="0"/>
              </a:rPr>
              <a:t>wa</a:t>
            </a:r>
            <a:r>
              <a:rPr lang="en-US" sz="2400" i="1" dirty="0">
                <a:solidFill>
                  <a:prstClr val="black"/>
                </a:solidFill>
                <a:latin typeface="Arial Narrow" panose="020B0606020202030204" pitchFamily="34" charset="0"/>
              </a:rPr>
              <a:t>s told to put away the wicked (1 Cor 5:13)</a:t>
            </a:r>
          </a:p>
          <a:p>
            <a:pPr marL="914400" lvl="1" indent="-457200">
              <a:buFont typeface="+mj-lt"/>
              <a:buAutoNum type="arabicPeriod"/>
            </a:pPr>
            <a:r>
              <a:rPr lang="en-US" sz="2400" i="1" dirty="0">
                <a:solidFill>
                  <a:prstClr val="black"/>
                </a:solidFill>
                <a:latin typeface="Arial Narrow" panose="020B0606020202030204" pitchFamily="34" charset="0"/>
              </a:rPr>
              <a:t>Thessalonica was told to withdraw themselves (2 Thess. 3:6)</a:t>
            </a:r>
          </a:p>
          <a:p>
            <a:pPr marL="914400" lvl="1" indent="-457200">
              <a:buFont typeface="+mj-lt"/>
              <a:buAutoNum type="arabicPeriod"/>
            </a:pPr>
            <a:r>
              <a:rPr lang="en-US" sz="2400" i="1" dirty="0">
                <a:solidFill>
                  <a:prstClr val="black"/>
                </a:solidFill>
                <a:latin typeface="Arial Narrow" panose="020B0606020202030204" pitchFamily="34" charset="0"/>
              </a:rPr>
              <a:t>That instruction included:</a:t>
            </a:r>
          </a:p>
          <a:p>
            <a:pPr marL="1371600" lvl="2" indent="-457200">
              <a:buFont typeface="+mj-lt"/>
              <a:buAutoNum type="alphaLcPeriod"/>
            </a:pPr>
            <a:r>
              <a:rPr lang="en-US" sz="2400" dirty="0">
                <a:solidFill>
                  <a:prstClr val="black"/>
                </a:solidFill>
                <a:latin typeface="Arial Narrow" panose="020B0606020202030204" pitchFamily="34" charset="0"/>
              </a:rPr>
              <a:t>Something done &amp; said in assembly (1 Cor. 5:4)</a:t>
            </a:r>
          </a:p>
          <a:p>
            <a:pPr marL="1371600" lvl="2" indent="-457200">
              <a:buFont typeface="+mj-lt"/>
              <a:buAutoNum type="alphaLcPeriod"/>
            </a:pPr>
            <a:r>
              <a:rPr lang="en-US" sz="2400" dirty="0">
                <a:solidFill>
                  <a:prstClr val="black"/>
                </a:solidFill>
                <a:latin typeface="Arial Narrow" panose="020B0606020202030204" pitchFamily="34" charset="0"/>
              </a:rPr>
              <a:t>Withholding social contact (1 Cor. 5:9, 11; 2 Thess. 3:14)</a:t>
            </a:r>
          </a:p>
          <a:p>
            <a:pPr marL="914400" lvl="1" indent="-457200">
              <a:buFont typeface="+mj-lt"/>
              <a:buAutoNum type="arabicPeriod"/>
            </a:pPr>
            <a:endParaRPr lang="en-US" sz="1000" i="1" dirty="0">
              <a:solidFill>
                <a:prstClr val="black"/>
              </a:solidFill>
              <a:latin typeface="Arial Narrow" panose="020B0606020202030204" pitchFamily="34" charset="0"/>
            </a:endParaRPr>
          </a:p>
          <a:p>
            <a:pPr marL="457200" indent="-457200">
              <a:buFont typeface="+mj-lt"/>
              <a:buAutoNum type="alphaUcPeriod"/>
            </a:pPr>
            <a:r>
              <a:rPr lang="en-US" sz="2400" b="1" dirty="0">
                <a:solidFill>
                  <a:prstClr val="black"/>
                </a:solidFill>
                <a:latin typeface="Arial Narrow" panose="020B0606020202030204" pitchFamily="34" charset="0"/>
              </a:rPr>
              <a:t>The erring was not instructed to withdraw from the church</a:t>
            </a:r>
          </a:p>
          <a:p>
            <a:pPr marL="914400" lvl="1" indent="-457200">
              <a:buFont typeface="+mj-lt"/>
              <a:buAutoNum type="arabicPeriod"/>
            </a:pPr>
            <a:r>
              <a:rPr lang="en-US" sz="2400" i="1" dirty="0">
                <a:solidFill>
                  <a:prstClr val="black"/>
                </a:solidFill>
                <a:latin typeface="Arial Narrow" panose="020B0606020202030204" pitchFamily="34" charset="0"/>
              </a:rPr>
              <a:t>When he quits – the church still has responsibility</a:t>
            </a:r>
          </a:p>
          <a:p>
            <a:pPr marL="914400" lvl="1" indent="-457200">
              <a:buFont typeface="+mj-lt"/>
              <a:buAutoNum type="arabicPeriod"/>
            </a:pPr>
            <a:r>
              <a:rPr lang="en-US" sz="2400" i="1" dirty="0">
                <a:solidFill>
                  <a:prstClr val="black"/>
                </a:solidFill>
                <a:latin typeface="Arial Narrow" panose="020B0606020202030204" pitchFamily="34" charset="0"/>
              </a:rPr>
              <a:t>To say otherwise – means that when one quits – our responsibility to him is over!</a:t>
            </a:r>
          </a:p>
        </p:txBody>
      </p:sp>
      <p:sp>
        <p:nvSpPr>
          <p:cNvPr id="5" name="TextBox 4"/>
          <p:cNvSpPr txBox="1"/>
          <p:nvPr/>
        </p:nvSpPr>
        <p:spPr>
          <a:xfrm rot="16200000">
            <a:off x="-2514246" y="3158411"/>
            <a:ext cx="6858003" cy="541174"/>
          </a:xfrm>
          <a:prstGeom prst="rect">
            <a:avLst/>
          </a:prstGeom>
          <a:noFill/>
        </p:spPr>
        <p:txBody>
          <a:bodyPr wrap="square" rtlCol="0">
            <a:spAutoFit/>
          </a:bodyPr>
          <a:lstStyle/>
          <a:p>
            <a:pPr marL="571500" marR="0" lvl="0" indent="-571500" algn="ctr" defTabSz="457200" rtl="0" eaLnBrk="1" fontAlgn="auto" latinLnBrk="0" hangingPunct="1">
              <a:lnSpc>
                <a:spcPts val="3500"/>
              </a:lnSpc>
              <a:spcBef>
                <a:spcPts val="0"/>
              </a:spcBef>
              <a:spcAft>
                <a:spcPts val="0"/>
              </a:spcAft>
              <a:buClrTx/>
              <a:buSzTx/>
              <a:buFont typeface="+mj-lt"/>
              <a:buAutoNum type="romanUcPeriod" startAt="3"/>
              <a:tabLst/>
              <a:defRPr/>
            </a:pPr>
            <a:r>
              <a:rPr kumimoji="0" lang="en-US" sz="3200" b="0" i="0" u="none" strike="noStrike" kern="1200" cap="none" spc="0" normalizeH="0" baseline="0" noProof="0" dirty="0">
                <a:ln>
                  <a:noFill/>
                </a:ln>
                <a:solidFill>
                  <a:prstClr val="black"/>
                </a:solidFill>
                <a:effectLst/>
                <a:uLnTx/>
                <a:uFillTx/>
                <a:latin typeface="Arial Narrow" panose="020B0606020202030204" pitchFamily="34" charset="0"/>
              </a:rPr>
              <a:t>It is the Church that is to Withdraw</a:t>
            </a:r>
            <a:endParaRPr kumimoji="0" lang="en-US" sz="3200" i="0" u="none" strike="noStrike" kern="1200" cap="none" spc="0" normalizeH="0" baseline="0" noProof="0" dirty="0">
              <a:ln>
                <a:noFill/>
              </a:ln>
              <a:effectLst/>
              <a:uLnTx/>
              <a:uFillTx/>
              <a:latin typeface="Arial Narrow" panose="020B0606020202030204" pitchFamily="34" charset="0"/>
            </a:endParaRPr>
          </a:p>
        </p:txBody>
      </p:sp>
    </p:spTree>
    <p:extLst>
      <p:ext uri="{BB962C8B-B14F-4D97-AF65-F5344CB8AC3E}">
        <p14:creationId xmlns:p14="http://schemas.microsoft.com/office/powerpoint/2010/main" val="33306891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Effect transition="in" filter="fade">
                                      <p:cBhvr>
                                        <p:cTn id="7" dur="1000"/>
                                        <p:tgtEl>
                                          <p:spTgt spid="9">
                                            <p:txEl>
                                              <p:pRg st="1" end="1"/>
                                            </p:txEl>
                                          </p:spTgt>
                                        </p:tgtEl>
                                      </p:cBhvr>
                                    </p:animEffect>
                                    <p:anim calcmode="lin" valueType="num">
                                      <p:cBhvr>
                                        <p:cTn id="8"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
                                            <p:txEl>
                                              <p:pRg st="2" end="2"/>
                                            </p:txEl>
                                          </p:spTgt>
                                        </p:tgtEl>
                                        <p:attrNameLst>
                                          <p:attrName>style.visibility</p:attrName>
                                        </p:attrNameLst>
                                      </p:cBhvr>
                                      <p:to>
                                        <p:strVal val="visible"/>
                                      </p:to>
                                    </p:set>
                                    <p:animEffect transition="in" filter="fade">
                                      <p:cBhvr>
                                        <p:cTn id="14" dur="1000"/>
                                        <p:tgtEl>
                                          <p:spTgt spid="9">
                                            <p:txEl>
                                              <p:pRg st="2" end="2"/>
                                            </p:txEl>
                                          </p:spTgt>
                                        </p:tgtEl>
                                      </p:cBhvr>
                                    </p:animEffect>
                                    <p:anim calcmode="lin" valueType="num">
                                      <p:cBhvr>
                                        <p:cTn id="15"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xEl>
                                              <p:pRg st="3" end="3"/>
                                            </p:txEl>
                                          </p:spTgt>
                                        </p:tgtEl>
                                        <p:attrNameLst>
                                          <p:attrName>style.visibility</p:attrName>
                                        </p:attrNameLst>
                                      </p:cBhvr>
                                      <p:to>
                                        <p:strVal val="visible"/>
                                      </p:to>
                                    </p:set>
                                    <p:animEffect transition="in" filter="fade">
                                      <p:cBhvr>
                                        <p:cTn id="21" dur="1000"/>
                                        <p:tgtEl>
                                          <p:spTgt spid="9">
                                            <p:txEl>
                                              <p:pRg st="3" end="3"/>
                                            </p:txEl>
                                          </p:spTgt>
                                        </p:tgtEl>
                                      </p:cBhvr>
                                    </p:animEffect>
                                    <p:anim calcmode="lin" valueType="num">
                                      <p:cBhvr>
                                        <p:cTn id="22" dur="1000" fill="hold"/>
                                        <p:tgtEl>
                                          <p:spTgt spid="9">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9">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9">
                                            <p:txEl>
                                              <p:pRg st="4" end="4"/>
                                            </p:txEl>
                                          </p:spTgt>
                                        </p:tgtEl>
                                        <p:attrNameLst>
                                          <p:attrName>style.visibility</p:attrName>
                                        </p:attrNameLst>
                                      </p:cBhvr>
                                      <p:to>
                                        <p:strVal val="visible"/>
                                      </p:to>
                                    </p:set>
                                    <p:animEffect transition="in" filter="fade">
                                      <p:cBhvr>
                                        <p:cTn id="28" dur="1000"/>
                                        <p:tgtEl>
                                          <p:spTgt spid="9">
                                            <p:txEl>
                                              <p:pRg st="4" end="4"/>
                                            </p:txEl>
                                          </p:spTgt>
                                        </p:tgtEl>
                                      </p:cBhvr>
                                    </p:animEffect>
                                    <p:anim calcmode="lin" valueType="num">
                                      <p:cBhvr>
                                        <p:cTn id="29" dur="1000" fill="hold"/>
                                        <p:tgtEl>
                                          <p:spTgt spid="9">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9">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9">
                                            <p:txEl>
                                              <p:pRg st="5" end="5"/>
                                            </p:txEl>
                                          </p:spTgt>
                                        </p:tgtEl>
                                        <p:attrNameLst>
                                          <p:attrName>style.visibility</p:attrName>
                                        </p:attrNameLst>
                                      </p:cBhvr>
                                      <p:to>
                                        <p:strVal val="visible"/>
                                      </p:to>
                                    </p:set>
                                    <p:animEffect transition="in" filter="fade">
                                      <p:cBhvr>
                                        <p:cTn id="35" dur="1000"/>
                                        <p:tgtEl>
                                          <p:spTgt spid="9">
                                            <p:txEl>
                                              <p:pRg st="5" end="5"/>
                                            </p:txEl>
                                          </p:spTgt>
                                        </p:tgtEl>
                                      </p:cBhvr>
                                    </p:animEffect>
                                    <p:anim calcmode="lin" valueType="num">
                                      <p:cBhvr>
                                        <p:cTn id="36" dur="1000" fill="hold"/>
                                        <p:tgtEl>
                                          <p:spTgt spid="9">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9">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9">
                                            <p:txEl>
                                              <p:pRg st="7" end="7"/>
                                            </p:txEl>
                                          </p:spTgt>
                                        </p:tgtEl>
                                        <p:attrNameLst>
                                          <p:attrName>style.visibility</p:attrName>
                                        </p:attrNameLst>
                                      </p:cBhvr>
                                      <p:to>
                                        <p:strVal val="visible"/>
                                      </p:to>
                                    </p:set>
                                    <p:animEffect transition="in" filter="fade">
                                      <p:cBhvr>
                                        <p:cTn id="42" dur="1000"/>
                                        <p:tgtEl>
                                          <p:spTgt spid="9">
                                            <p:txEl>
                                              <p:pRg st="7" end="7"/>
                                            </p:txEl>
                                          </p:spTgt>
                                        </p:tgtEl>
                                      </p:cBhvr>
                                    </p:animEffect>
                                    <p:anim calcmode="lin" valueType="num">
                                      <p:cBhvr>
                                        <p:cTn id="43" dur="1000" fill="hold"/>
                                        <p:tgtEl>
                                          <p:spTgt spid="9">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9">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9">
                                            <p:txEl>
                                              <p:pRg st="8" end="8"/>
                                            </p:txEl>
                                          </p:spTgt>
                                        </p:tgtEl>
                                        <p:attrNameLst>
                                          <p:attrName>style.visibility</p:attrName>
                                        </p:attrNameLst>
                                      </p:cBhvr>
                                      <p:to>
                                        <p:strVal val="visible"/>
                                      </p:to>
                                    </p:set>
                                    <p:animEffect transition="in" filter="fade">
                                      <p:cBhvr>
                                        <p:cTn id="49" dur="1000"/>
                                        <p:tgtEl>
                                          <p:spTgt spid="9">
                                            <p:txEl>
                                              <p:pRg st="8" end="8"/>
                                            </p:txEl>
                                          </p:spTgt>
                                        </p:tgtEl>
                                      </p:cBhvr>
                                    </p:animEffect>
                                    <p:anim calcmode="lin" valueType="num">
                                      <p:cBhvr>
                                        <p:cTn id="50" dur="1000" fill="hold"/>
                                        <p:tgtEl>
                                          <p:spTgt spid="9">
                                            <p:txEl>
                                              <p:pRg st="8" end="8"/>
                                            </p:txEl>
                                          </p:spTgt>
                                        </p:tgtEl>
                                        <p:attrNameLst>
                                          <p:attrName>ppt_x</p:attrName>
                                        </p:attrNameLst>
                                      </p:cBhvr>
                                      <p:tavLst>
                                        <p:tav tm="0">
                                          <p:val>
                                            <p:strVal val="#ppt_x"/>
                                          </p:val>
                                        </p:tav>
                                        <p:tav tm="100000">
                                          <p:val>
                                            <p:strVal val="#ppt_x"/>
                                          </p:val>
                                        </p:tav>
                                      </p:tavLst>
                                    </p:anim>
                                    <p:anim calcmode="lin" valueType="num">
                                      <p:cBhvr>
                                        <p:cTn id="51" dur="1000" fill="hold"/>
                                        <p:tgtEl>
                                          <p:spTgt spid="9">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9">
                                            <p:txEl>
                                              <p:pRg st="9" end="9"/>
                                            </p:txEl>
                                          </p:spTgt>
                                        </p:tgtEl>
                                        <p:attrNameLst>
                                          <p:attrName>style.visibility</p:attrName>
                                        </p:attrNameLst>
                                      </p:cBhvr>
                                      <p:to>
                                        <p:strVal val="visible"/>
                                      </p:to>
                                    </p:set>
                                    <p:animEffect transition="in" filter="fade">
                                      <p:cBhvr>
                                        <p:cTn id="56" dur="1000"/>
                                        <p:tgtEl>
                                          <p:spTgt spid="9">
                                            <p:txEl>
                                              <p:pRg st="9" end="9"/>
                                            </p:txEl>
                                          </p:spTgt>
                                        </p:tgtEl>
                                      </p:cBhvr>
                                    </p:animEffect>
                                    <p:anim calcmode="lin" valueType="num">
                                      <p:cBhvr>
                                        <p:cTn id="57" dur="1000" fill="hold"/>
                                        <p:tgtEl>
                                          <p:spTgt spid="9">
                                            <p:txEl>
                                              <p:pRg st="9" end="9"/>
                                            </p:txEl>
                                          </p:spTgt>
                                        </p:tgtEl>
                                        <p:attrNameLst>
                                          <p:attrName>ppt_x</p:attrName>
                                        </p:attrNameLst>
                                      </p:cBhvr>
                                      <p:tavLst>
                                        <p:tav tm="0">
                                          <p:val>
                                            <p:strVal val="#ppt_x"/>
                                          </p:val>
                                        </p:tav>
                                        <p:tav tm="100000">
                                          <p:val>
                                            <p:strVal val="#ppt_x"/>
                                          </p:val>
                                        </p:tav>
                                      </p:tavLst>
                                    </p:anim>
                                    <p:anim calcmode="lin" valueType="num">
                                      <p:cBhvr>
                                        <p:cTn id="58" dur="1000" fill="hold"/>
                                        <p:tgtEl>
                                          <p:spTgt spid="9">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9728" y="77637"/>
            <a:ext cx="7573993"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AR BERKLEY" panose="02000000000000000000" pitchFamily="2" charset="0"/>
                <a:ea typeface="+mn-ea"/>
                <a:cs typeface="+mn-cs"/>
              </a:rPr>
              <a:t>Saving the Erring, the Church, Our Families, and Ourselves</a:t>
            </a:r>
          </a:p>
        </p:txBody>
      </p:sp>
      <p:sp>
        <p:nvSpPr>
          <p:cNvPr id="4" name="TextBox 3"/>
          <p:cNvSpPr txBox="1"/>
          <p:nvPr/>
        </p:nvSpPr>
        <p:spPr>
          <a:xfrm>
            <a:off x="1062789" y="2182083"/>
            <a:ext cx="7760295" cy="2062103"/>
          </a:xfrm>
          <a:prstGeom prst="rect">
            <a:avLst/>
          </a:prstGeom>
          <a:noFill/>
        </p:spPr>
        <p:txBody>
          <a:bodyPr wrap="square" rtlCol="0">
            <a:spAutoFit/>
          </a:bodyPr>
          <a:lstStyle/>
          <a:p>
            <a:pPr marL="571500" marR="0" lvl="0" indent="-571500" algn="l" defTabSz="457200" rtl="0" eaLnBrk="1" fontAlgn="auto" latinLnBrk="0" hangingPunct="1">
              <a:spcBef>
                <a:spcPts val="0"/>
              </a:spcBef>
              <a:spcAft>
                <a:spcPts val="0"/>
              </a:spcAft>
              <a:buClrTx/>
              <a:buSzTx/>
              <a:buFont typeface="+mj-lt"/>
              <a:buAutoNum type="romanUcPeriod"/>
              <a:tabLst/>
              <a:defRPr/>
            </a:pPr>
            <a:r>
              <a:rPr kumimoji="0" lang="en-US" sz="32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Arial Narrow" panose="020B0606020202030204" pitchFamily="34" charset="0"/>
              </a:rPr>
              <a:t>One Who Quits is Walking Disorderly</a:t>
            </a:r>
          </a:p>
          <a:p>
            <a:pPr marL="571500" marR="0" lvl="0" indent="-571500" algn="l" defTabSz="457200" rtl="0" eaLnBrk="1" fontAlgn="auto" latinLnBrk="0" hangingPunct="1">
              <a:spcBef>
                <a:spcPts val="0"/>
              </a:spcBef>
              <a:spcAft>
                <a:spcPts val="0"/>
              </a:spcAft>
              <a:buClrTx/>
              <a:buSzTx/>
              <a:buFont typeface="+mj-lt"/>
              <a:buAutoNum type="romanUcPeriod"/>
              <a:tabLst/>
              <a:defRPr/>
            </a:pPr>
            <a:r>
              <a:rPr lang="en-US" sz="3200" dirty="0">
                <a:solidFill>
                  <a:schemeClr val="bg1"/>
                </a:solidFill>
                <a:effectLst>
                  <a:outerShdw blurRad="38100" dist="38100" dir="2700000" algn="tl">
                    <a:srgbClr val="000000">
                      <a:alpha val="43137"/>
                    </a:srgbClr>
                  </a:outerShdw>
                </a:effectLst>
                <a:latin typeface="Arial Narrow" panose="020B0606020202030204" pitchFamily="34" charset="0"/>
              </a:rPr>
              <a:t>The Purpose of Withdrawing is not Fulfilled</a:t>
            </a:r>
          </a:p>
          <a:p>
            <a:pPr marL="571500" marR="0" lvl="0" indent="-571500" algn="l" defTabSz="457200" rtl="0" eaLnBrk="1" fontAlgn="auto" latinLnBrk="0" hangingPunct="1">
              <a:spcBef>
                <a:spcPts val="0"/>
              </a:spcBef>
              <a:spcAft>
                <a:spcPts val="0"/>
              </a:spcAft>
              <a:buClrTx/>
              <a:buSzTx/>
              <a:buFont typeface="+mj-lt"/>
              <a:buAutoNum type="romanUcPeriod"/>
              <a:tabLst/>
              <a:defRPr/>
            </a:pPr>
            <a:r>
              <a:rPr kumimoji="0" lang="en-US" sz="320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Arial Narrow" panose="020B0606020202030204" pitchFamily="34" charset="0"/>
              </a:rPr>
              <a:t>It is the Church that is to Withdraw</a:t>
            </a:r>
          </a:p>
          <a:p>
            <a:pPr marL="571500" marR="0" lvl="0" indent="-571500" algn="l" defTabSz="457200" rtl="0" eaLnBrk="1" fontAlgn="auto" latinLnBrk="0" hangingPunct="1">
              <a:spcBef>
                <a:spcPts val="0"/>
              </a:spcBef>
              <a:spcAft>
                <a:spcPts val="0"/>
              </a:spcAft>
              <a:buClrTx/>
              <a:buSzTx/>
              <a:buFont typeface="+mj-lt"/>
              <a:buAutoNum type="romanUcPeriod"/>
              <a:tabLst/>
              <a:defRPr/>
            </a:pPr>
            <a:r>
              <a:rPr lang="en-US" sz="3200" dirty="0">
                <a:solidFill>
                  <a:prstClr val="black"/>
                </a:solidFill>
                <a:latin typeface="Arial Narrow" panose="020B0606020202030204" pitchFamily="34" charset="0"/>
              </a:rPr>
              <a:t>Parallels</a:t>
            </a:r>
            <a:endParaRPr kumimoji="0" lang="en-US" sz="3200" i="0" u="none" strike="noStrike" kern="1200" cap="none" spc="0" normalizeH="0" baseline="0" noProof="0" dirty="0">
              <a:ln>
                <a:noFill/>
              </a:ln>
              <a:effectLst/>
              <a:uLnTx/>
              <a:uFillTx/>
              <a:latin typeface="Arial Narrow" panose="020B0606020202030204" pitchFamily="34" charset="0"/>
            </a:endParaRPr>
          </a:p>
        </p:txBody>
      </p:sp>
      <p:sp>
        <p:nvSpPr>
          <p:cNvPr id="5" name="Rectangle: Rounded Corners 4"/>
          <p:cNvSpPr/>
          <p:nvPr/>
        </p:nvSpPr>
        <p:spPr>
          <a:xfrm>
            <a:off x="1207699" y="646980"/>
            <a:ext cx="7470476" cy="1248321"/>
          </a:xfrm>
          <a:prstGeom prst="roundRect">
            <a:avLst/>
          </a:prstGeom>
          <a:solidFill>
            <a:srgbClr val="0070C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Can We Withdraw from the Withdrawn?</a:t>
            </a:r>
          </a:p>
        </p:txBody>
      </p:sp>
      <p:sp>
        <p:nvSpPr>
          <p:cNvPr id="3" name="TextBox 2"/>
          <p:cNvSpPr txBox="1"/>
          <p:nvPr/>
        </p:nvSpPr>
        <p:spPr>
          <a:xfrm>
            <a:off x="1062789" y="4748193"/>
            <a:ext cx="7443258" cy="1200329"/>
          </a:xfrm>
          <a:prstGeom prst="rect">
            <a:avLst/>
          </a:prstGeom>
          <a:solidFill>
            <a:schemeClr val="accent2">
              <a:lumMod val="20000"/>
              <a:lumOff val="80000"/>
            </a:schemeClr>
          </a:solidFill>
          <a:ln>
            <a:solidFill>
              <a:schemeClr val="accent2">
                <a:lumMod val="50000"/>
              </a:schemeClr>
            </a:solidFill>
          </a:ln>
        </p:spPr>
        <p:txBody>
          <a:bodyPr wrap="square" rtlCol="0">
            <a:spAutoFit/>
          </a:bodyPr>
          <a:lstStyle/>
          <a:p>
            <a:pPr algn="ctr"/>
            <a:r>
              <a:rPr lang="en-US" sz="2400" dirty="0">
                <a:latin typeface="Arial Narrow" panose="020B0606020202030204" pitchFamily="34" charset="0"/>
              </a:rPr>
              <a:t>Some have drawn parallels to show we can’t withdraw from withdrawn:</a:t>
            </a:r>
          </a:p>
          <a:p>
            <a:pPr algn="ctr"/>
            <a:r>
              <a:rPr lang="en-US" sz="2400" dirty="0">
                <a:latin typeface="Arial Narrow" panose="020B0606020202030204" pitchFamily="34" charset="0"/>
              </a:rPr>
              <a:t>Example: If one quits his job – can’t be fired!</a:t>
            </a:r>
          </a:p>
        </p:txBody>
      </p:sp>
    </p:spTree>
    <p:extLst>
      <p:ext uri="{BB962C8B-B14F-4D97-AF65-F5344CB8AC3E}">
        <p14:creationId xmlns:p14="http://schemas.microsoft.com/office/powerpoint/2010/main" val="25679991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rot="16200000">
            <a:off x="-2514246" y="3158411"/>
            <a:ext cx="6858003" cy="541174"/>
          </a:xfrm>
          <a:prstGeom prst="rect">
            <a:avLst/>
          </a:prstGeom>
          <a:noFill/>
        </p:spPr>
        <p:txBody>
          <a:bodyPr wrap="square" rtlCol="0">
            <a:spAutoFit/>
          </a:bodyPr>
          <a:lstStyle/>
          <a:p>
            <a:pPr marL="571500" marR="0" lvl="0" indent="-571500" algn="ctr" defTabSz="457200" rtl="0" eaLnBrk="1" fontAlgn="auto" latinLnBrk="0" hangingPunct="1">
              <a:lnSpc>
                <a:spcPts val="3500"/>
              </a:lnSpc>
              <a:spcBef>
                <a:spcPts val="0"/>
              </a:spcBef>
              <a:spcAft>
                <a:spcPts val="0"/>
              </a:spcAft>
              <a:buClrTx/>
              <a:buSzTx/>
              <a:buFont typeface="+mj-lt"/>
              <a:buAutoNum type="romanUcPeriod" startAt="4"/>
              <a:tabLst/>
              <a:defRPr/>
            </a:pPr>
            <a:r>
              <a:rPr kumimoji="0" lang="en-US" sz="3200" b="0" i="0" u="none" strike="noStrike" kern="1200" cap="none" spc="0" normalizeH="0" baseline="0" noProof="0" dirty="0">
                <a:ln>
                  <a:noFill/>
                </a:ln>
                <a:solidFill>
                  <a:prstClr val="black"/>
                </a:solidFill>
                <a:effectLst/>
                <a:uLnTx/>
                <a:uFillTx/>
                <a:latin typeface="Arial Narrow" panose="020B0606020202030204" pitchFamily="34" charset="0"/>
              </a:rPr>
              <a:t>Parallels</a:t>
            </a:r>
            <a:endParaRPr kumimoji="0" lang="en-US" sz="3200" i="0" u="none" strike="noStrike" kern="1200" cap="none" spc="0" normalizeH="0" baseline="0" noProof="0" dirty="0">
              <a:ln>
                <a:noFill/>
              </a:ln>
              <a:effectLst/>
              <a:uLnTx/>
              <a:uFillTx/>
              <a:latin typeface="Arial Narrow" panose="020B0606020202030204" pitchFamily="34" charset="0"/>
            </a:endParaRPr>
          </a:p>
        </p:txBody>
      </p:sp>
      <p:sp>
        <p:nvSpPr>
          <p:cNvPr id="4" name="TextBox 3"/>
          <p:cNvSpPr txBox="1"/>
          <p:nvPr/>
        </p:nvSpPr>
        <p:spPr>
          <a:xfrm>
            <a:off x="1725283" y="103700"/>
            <a:ext cx="7030528" cy="2308324"/>
          </a:xfrm>
          <a:prstGeom prst="rect">
            <a:avLst/>
          </a:prstGeom>
          <a:noFill/>
        </p:spPr>
        <p:txBody>
          <a:bodyPr wrap="square" rtlCol="0">
            <a:spAutoFit/>
          </a:bodyPr>
          <a:lstStyle/>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400" b="1" dirty="0">
                <a:solidFill>
                  <a:prstClr val="black"/>
                </a:solidFill>
                <a:latin typeface="Arial Narrow" panose="020B0606020202030204" pitchFamily="34" charset="0"/>
              </a:rPr>
              <a:t>Israel &amp; Judah </a:t>
            </a:r>
            <a:endParaRPr lang="en-US" sz="2400" i="1" dirty="0">
              <a:solidFill>
                <a:srgbClr val="0070C0"/>
              </a:solidFill>
              <a:latin typeface="Arial Narrow" panose="020B0606020202030204" pitchFamily="34" charset="0"/>
            </a:endParaRPr>
          </a:p>
          <a:p>
            <a:pPr marL="914400" lvl="1" indent="-457200">
              <a:buFont typeface="+mj-lt"/>
              <a:buAutoNum type="arabicPeriod"/>
            </a:pPr>
            <a:r>
              <a:rPr kumimoji="0" lang="en-US" sz="2400" i="1" u="none" strike="noStrike" kern="1200" cap="none" spc="0" normalizeH="0" baseline="0" noProof="0" dirty="0">
                <a:ln>
                  <a:noFill/>
                </a:ln>
                <a:solidFill>
                  <a:prstClr val="black"/>
                </a:solidFill>
                <a:effectLst/>
                <a:uLnTx/>
                <a:uFillTx/>
                <a:latin typeface="Arial Narrow" panose="020B0606020202030204" pitchFamily="34" charset="0"/>
              </a:rPr>
              <a:t>Forgot God (Jer.</a:t>
            </a:r>
            <a:r>
              <a:rPr kumimoji="0" lang="en-US" sz="2400" i="1" u="none" strike="noStrike" kern="1200" cap="none" spc="0" normalizeH="0" noProof="0" dirty="0">
                <a:ln>
                  <a:noFill/>
                </a:ln>
                <a:solidFill>
                  <a:prstClr val="black"/>
                </a:solidFill>
                <a:effectLst/>
                <a:uLnTx/>
                <a:uFillTx/>
                <a:latin typeface="Arial Narrow" panose="020B0606020202030204" pitchFamily="34" charset="0"/>
              </a:rPr>
              <a:t> 2:32; 3:6-10)</a:t>
            </a:r>
          </a:p>
          <a:p>
            <a:pPr marL="914400" lvl="1" indent="-457200">
              <a:buFont typeface="+mj-lt"/>
              <a:buAutoNum type="arabicPeriod"/>
            </a:pPr>
            <a:r>
              <a:rPr lang="en-US" sz="2400" i="1" dirty="0">
                <a:solidFill>
                  <a:prstClr val="black"/>
                </a:solidFill>
                <a:latin typeface="Arial Narrow" panose="020B0606020202030204" pitchFamily="34" charset="0"/>
              </a:rPr>
              <a:t>Forsook the Lord (Isa. 1:4)</a:t>
            </a:r>
          </a:p>
          <a:p>
            <a:pPr marL="914400" lvl="1" indent="-457200">
              <a:buFont typeface="+mj-lt"/>
              <a:buAutoNum type="arabicPeriod"/>
            </a:pPr>
            <a:r>
              <a:rPr lang="en-US" sz="2400" i="1" dirty="0">
                <a:solidFill>
                  <a:prstClr val="black"/>
                </a:solidFill>
                <a:latin typeface="Arial Narrow" panose="020B0606020202030204" pitchFamily="34" charset="0"/>
              </a:rPr>
              <a:t>Their withdrawal from God did not mean God would not exercise discipline upon them – by Assyrian and Babylonian captivity!</a:t>
            </a:r>
            <a:endParaRPr lang="en-US" sz="2200" dirty="0">
              <a:solidFill>
                <a:prstClr val="black"/>
              </a:solidFill>
              <a:latin typeface="Arial Narrow" panose="020B0606020202030204" pitchFamily="34" charset="0"/>
            </a:endParaRPr>
          </a:p>
        </p:txBody>
      </p:sp>
    </p:spTree>
    <p:extLst>
      <p:ext uri="{BB962C8B-B14F-4D97-AF65-F5344CB8AC3E}">
        <p14:creationId xmlns:p14="http://schemas.microsoft.com/office/powerpoint/2010/main" val="22933703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rot="16200000">
            <a:off x="-2514246" y="3158411"/>
            <a:ext cx="6858003" cy="541174"/>
          </a:xfrm>
          <a:prstGeom prst="rect">
            <a:avLst/>
          </a:prstGeom>
          <a:noFill/>
        </p:spPr>
        <p:txBody>
          <a:bodyPr wrap="square" rtlCol="0">
            <a:spAutoFit/>
          </a:bodyPr>
          <a:lstStyle/>
          <a:p>
            <a:pPr marL="571500" marR="0" lvl="0" indent="-571500" algn="ctr" defTabSz="457200" rtl="0" eaLnBrk="1" fontAlgn="auto" latinLnBrk="0" hangingPunct="1">
              <a:lnSpc>
                <a:spcPts val="3500"/>
              </a:lnSpc>
              <a:spcBef>
                <a:spcPts val="0"/>
              </a:spcBef>
              <a:spcAft>
                <a:spcPts val="0"/>
              </a:spcAft>
              <a:buClrTx/>
              <a:buSzTx/>
              <a:buFont typeface="+mj-lt"/>
              <a:buAutoNum type="romanUcPeriod" startAt="4"/>
              <a:tabLst/>
              <a:defRPr/>
            </a:pPr>
            <a:r>
              <a:rPr kumimoji="0" lang="en-US" sz="3200" b="0" i="0" u="none" strike="noStrike" kern="1200" cap="none" spc="0" normalizeH="0" baseline="0" noProof="0" dirty="0">
                <a:ln>
                  <a:noFill/>
                </a:ln>
                <a:solidFill>
                  <a:prstClr val="black"/>
                </a:solidFill>
                <a:effectLst/>
                <a:uLnTx/>
                <a:uFillTx/>
                <a:latin typeface="Arial Narrow" panose="020B0606020202030204" pitchFamily="34" charset="0"/>
              </a:rPr>
              <a:t>Parallels</a:t>
            </a:r>
            <a:endParaRPr kumimoji="0" lang="en-US" sz="3200" i="0" u="none" strike="noStrike" kern="1200" cap="none" spc="0" normalizeH="0" baseline="0" noProof="0" dirty="0">
              <a:ln>
                <a:noFill/>
              </a:ln>
              <a:effectLst/>
              <a:uLnTx/>
              <a:uFillTx/>
              <a:latin typeface="Arial Narrow" panose="020B0606020202030204" pitchFamily="34" charset="0"/>
            </a:endParaRPr>
          </a:p>
        </p:txBody>
      </p:sp>
      <p:sp>
        <p:nvSpPr>
          <p:cNvPr id="6" name="TextBox 5"/>
          <p:cNvSpPr txBox="1"/>
          <p:nvPr/>
        </p:nvSpPr>
        <p:spPr>
          <a:xfrm>
            <a:off x="1725283" y="103700"/>
            <a:ext cx="7030528" cy="4678204"/>
          </a:xfrm>
          <a:prstGeom prst="rect">
            <a:avLst/>
          </a:prstGeom>
          <a:noFill/>
        </p:spPr>
        <p:txBody>
          <a:bodyPr wrap="square" rtlCol="0">
            <a:spAutoFit/>
          </a:bodyPr>
          <a:lstStyle/>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400" b="1" dirty="0">
                <a:solidFill>
                  <a:prstClr val="black"/>
                </a:solidFill>
                <a:latin typeface="Arial Narrow" panose="020B0606020202030204" pitchFamily="34" charset="0"/>
              </a:rPr>
              <a:t>Israel &amp; Judah </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endParaRPr lang="en-US" sz="1000" b="1" i="1" dirty="0">
              <a:solidFill>
                <a:prstClr val="black"/>
              </a:solidFill>
              <a:latin typeface="Arial Narrow" panose="020B0606020202030204" pitchFamily="34" charset="0"/>
            </a:endParaRP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400" b="1" dirty="0">
                <a:solidFill>
                  <a:prstClr val="black"/>
                </a:solidFill>
                <a:latin typeface="Arial Narrow" panose="020B0606020202030204" pitchFamily="34" charset="0"/>
              </a:rPr>
              <a:t>Sheep</a:t>
            </a:r>
            <a:endParaRPr lang="en-US" sz="2400" dirty="0">
              <a:solidFill>
                <a:srgbClr val="0070C0"/>
              </a:solidFill>
              <a:latin typeface="Arial Narrow" panose="020B0606020202030204" pitchFamily="34" charset="0"/>
            </a:endParaRPr>
          </a:p>
          <a:p>
            <a:pPr marL="914400" lvl="1" indent="-457200">
              <a:buFont typeface="+mj-lt"/>
              <a:buAutoNum type="arabicPeriod"/>
            </a:pPr>
            <a:r>
              <a:rPr kumimoji="0" lang="en-US" sz="2400" i="1" u="none" strike="noStrike" kern="1200" cap="none" spc="0" normalizeH="0" baseline="0" noProof="0" dirty="0">
                <a:ln>
                  <a:noFill/>
                </a:ln>
                <a:solidFill>
                  <a:prstClr val="black"/>
                </a:solidFill>
                <a:effectLst/>
                <a:uLnTx/>
                <a:uFillTx/>
                <a:latin typeface="Arial Narrow" panose="020B0606020202030204" pitchFamily="34" charset="0"/>
              </a:rPr>
              <a:t>God</a:t>
            </a:r>
            <a:r>
              <a:rPr lang="en-US" sz="2400" i="1" noProof="0" dirty="0">
                <a:solidFill>
                  <a:prstClr val="black"/>
                </a:solidFill>
                <a:latin typeface="Arial Narrow" panose="020B0606020202030204" pitchFamily="34" charset="0"/>
              </a:rPr>
              <a:t>’s people are compared to sheep (John 10; Luke 15)</a:t>
            </a:r>
          </a:p>
          <a:p>
            <a:pPr marL="914400" lvl="1" indent="-457200">
              <a:buFont typeface="+mj-lt"/>
              <a:buAutoNum type="arabicPeriod"/>
            </a:pPr>
            <a:r>
              <a:rPr kumimoji="0" lang="en-US" sz="2400" i="1" u="none" strike="noStrike" kern="1200" cap="none" spc="0" normalizeH="0" baseline="0" dirty="0">
                <a:ln>
                  <a:noFill/>
                </a:ln>
                <a:solidFill>
                  <a:prstClr val="black"/>
                </a:solidFill>
                <a:effectLst/>
                <a:uLnTx/>
                <a:uFillTx/>
                <a:latin typeface="Arial Narrow" panose="020B0606020202030204" pitchFamily="34" charset="0"/>
              </a:rPr>
              <a:t>Good</a:t>
            </a:r>
            <a:r>
              <a:rPr kumimoji="0" lang="en-US" sz="2400" i="1" u="none" strike="noStrike" kern="1200" cap="none" spc="0" normalizeH="0" dirty="0">
                <a:ln>
                  <a:noFill/>
                </a:ln>
                <a:solidFill>
                  <a:prstClr val="black"/>
                </a:solidFill>
                <a:effectLst/>
                <a:uLnTx/>
                <a:uFillTx/>
                <a:latin typeface="Arial Narrow" panose="020B0606020202030204" pitchFamily="34" charset="0"/>
              </a:rPr>
              <a:t> Shepherd goes after his sheep that has gone astray (Luke 15)</a:t>
            </a:r>
          </a:p>
          <a:p>
            <a:pPr marL="914400" lvl="1" indent="-457200">
              <a:buFont typeface="+mj-lt"/>
              <a:buAutoNum type="arabicPeriod"/>
            </a:pPr>
            <a:r>
              <a:rPr lang="en-US" sz="2400" i="1" baseline="0" noProof="0" dirty="0">
                <a:solidFill>
                  <a:prstClr val="black"/>
                </a:solidFill>
                <a:latin typeface="Arial Narrow" panose="020B0606020202030204" pitchFamily="34" charset="0"/>
              </a:rPr>
              <a:t>Elders</a:t>
            </a:r>
            <a:r>
              <a:rPr lang="en-US" sz="2400" i="1" noProof="0" dirty="0">
                <a:solidFill>
                  <a:prstClr val="black"/>
                </a:solidFill>
                <a:latin typeface="Arial Narrow" panose="020B0606020202030204" pitchFamily="34" charset="0"/>
              </a:rPr>
              <a:t> are shepherds (Acts 20:28: 1 Pet 5:1-4)</a:t>
            </a:r>
          </a:p>
          <a:p>
            <a:pPr marL="914400" lvl="1" indent="-457200">
              <a:buFont typeface="+mj-lt"/>
              <a:buAutoNum type="arabicPeriod"/>
            </a:pPr>
            <a:r>
              <a:rPr kumimoji="0" lang="en-US" sz="2400" i="1" u="none" strike="noStrike" kern="1200" cap="none" spc="0" normalizeH="0" baseline="0" dirty="0">
                <a:ln>
                  <a:noFill/>
                </a:ln>
                <a:solidFill>
                  <a:prstClr val="black"/>
                </a:solidFill>
                <a:effectLst/>
                <a:uLnTx/>
                <a:uFillTx/>
                <a:latin typeface="Arial Narrow" panose="020B0606020202030204" pitchFamily="34" charset="0"/>
              </a:rPr>
              <a:t>To</a:t>
            </a:r>
            <a:r>
              <a:rPr kumimoji="0" lang="en-US" sz="2400" i="1" u="none" strike="noStrike" kern="1200" cap="none" spc="0" normalizeH="0" dirty="0">
                <a:ln>
                  <a:noFill/>
                </a:ln>
                <a:solidFill>
                  <a:prstClr val="black"/>
                </a:solidFill>
                <a:effectLst/>
                <a:uLnTx/>
                <a:uFillTx/>
                <a:latin typeface="Arial Narrow" panose="020B0606020202030204" pitchFamily="34" charset="0"/>
              </a:rPr>
              <a:t> say we can’t withdraw from the “withdrawn”  is to say the shepherd cannot go after his sheep!</a:t>
            </a:r>
          </a:p>
          <a:p>
            <a:pPr marL="914400" lvl="1" indent="-457200">
              <a:buFont typeface="+mj-lt"/>
              <a:buAutoNum type="arabicPeriod"/>
            </a:pPr>
            <a:r>
              <a:rPr lang="en-US" sz="2400" i="1" baseline="0" noProof="0" dirty="0">
                <a:solidFill>
                  <a:prstClr val="black"/>
                </a:solidFill>
                <a:latin typeface="Arial Narrow" panose="020B0606020202030204" pitchFamily="34" charset="0"/>
              </a:rPr>
              <a:t>Note</a:t>
            </a:r>
            <a:r>
              <a:rPr lang="en-US" sz="2400" i="1" noProof="0" dirty="0">
                <a:solidFill>
                  <a:prstClr val="black"/>
                </a:solidFill>
                <a:latin typeface="Arial Narrow" panose="020B0606020202030204" pitchFamily="34" charset="0"/>
              </a:rPr>
              <a:t> the context of Matthew 18:</a:t>
            </a:r>
          </a:p>
          <a:p>
            <a:pPr marL="1371600" lvl="2" indent="-457200">
              <a:buFont typeface="+mj-lt"/>
              <a:buAutoNum type="alphaLcPeriod"/>
            </a:pPr>
            <a:r>
              <a:rPr kumimoji="0" lang="en-US" sz="2400" u="none" strike="noStrike" kern="1200" cap="none" spc="0" normalizeH="0" baseline="0" dirty="0">
                <a:ln>
                  <a:noFill/>
                </a:ln>
                <a:solidFill>
                  <a:prstClr val="black"/>
                </a:solidFill>
                <a:effectLst/>
                <a:uLnTx/>
                <a:uFillTx/>
                <a:latin typeface="Arial Narrow" panose="020B0606020202030204" pitchFamily="34" charset="0"/>
              </a:rPr>
              <a:t>Vv. 12-14 – Seeking the straying</a:t>
            </a:r>
          </a:p>
          <a:p>
            <a:pPr marL="1371600" lvl="2" indent="-457200">
              <a:buFont typeface="+mj-lt"/>
              <a:buAutoNum type="alphaLcPeriod"/>
            </a:pPr>
            <a:r>
              <a:rPr lang="en-US" sz="2400" noProof="0" dirty="0" err="1">
                <a:solidFill>
                  <a:prstClr val="black"/>
                </a:solidFill>
                <a:latin typeface="Arial Narrow" panose="020B0606020202030204" pitchFamily="34" charset="0"/>
              </a:rPr>
              <a:t>Vv</a:t>
            </a:r>
            <a:r>
              <a:rPr lang="en-US" sz="2400" dirty="0">
                <a:solidFill>
                  <a:prstClr val="black"/>
                </a:solidFill>
                <a:latin typeface="Arial Narrow" panose="020B0606020202030204" pitchFamily="34" charset="0"/>
              </a:rPr>
              <a:t>. 15-17 – Corrective discipline</a:t>
            </a:r>
            <a:endParaRPr kumimoji="0" lang="en-US" sz="2400" u="none" strike="noStrike" kern="1200" cap="none" spc="0" normalizeH="0" baseline="0" noProof="0" dirty="0">
              <a:ln>
                <a:noFill/>
              </a:ln>
              <a:solidFill>
                <a:prstClr val="black"/>
              </a:solidFill>
              <a:effectLst/>
              <a:uLnTx/>
              <a:uFillTx/>
              <a:latin typeface="Arial Narrow" panose="020B0606020202030204" pitchFamily="34" charset="0"/>
            </a:endParaRPr>
          </a:p>
        </p:txBody>
      </p:sp>
    </p:spTree>
    <p:extLst>
      <p:ext uri="{BB962C8B-B14F-4D97-AF65-F5344CB8AC3E}">
        <p14:creationId xmlns:p14="http://schemas.microsoft.com/office/powerpoint/2010/main" val="12466388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animEffect transition="in" filter="fade">
                                      <p:cBhvr>
                                        <p:cTn id="7" dur="1000"/>
                                        <p:tgtEl>
                                          <p:spTgt spid="6">
                                            <p:txEl>
                                              <p:pRg st="3" end="3"/>
                                            </p:txEl>
                                          </p:spTgt>
                                        </p:tgtEl>
                                      </p:cBhvr>
                                    </p:animEffect>
                                    <p:anim calcmode="lin" valueType="num">
                                      <p:cBhvr>
                                        <p:cTn id="8"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xEl>
                                              <p:pRg st="4" end="4"/>
                                            </p:txEl>
                                          </p:spTgt>
                                        </p:tgtEl>
                                        <p:attrNameLst>
                                          <p:attrName>style.visibility</p:attrName>
                                        </p:attrNameLst>
                                      </p:cBhvr>
                                      <p:to>
                                        <p:strVal val="visible"/>
                                      </p:to>
                                    </p:set>
                                    <p:animEffect transition="in" filter="fade">
                                      <p:cBhvr>
                                        <p:cTn id="14" dur="1000"/>
                                        <p:tgtEl>
                                          <p:spTgt spid="6">
                                            <p:txEl>
                                              <p:pRg st="4" end="4"/>
                                            </p:txEl>
                                          </p:spTgt>
                                        </p:tgtEl>
                                      </p:cBhvr>
                                    </p:animEffect>
                                    <p:anim calcmode="lin" valueType="num">
                                      <p:cBhvr>
                                        <p:cTn id="15"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6">
                                            <p:txEl>
                                              <p:pRg st="5" end="5"/>
                                            </p:txEl>
                                          </p:spTgt>
                                        </p:tgtEl>
                                        <p:attrNameLst>
                                          <p:attrName>style.visibility</p:attrName>
                                        </p:attrNameLst>
                                      </p:cBhvr>
                                      <p:to>
                                        <p:strVal val="visible"/>
                                      </p:to>
                                    </p:set>
                                    <p:animEffect transition="in" filter="fade">
                                      <p:cBhvr>
                                        <p:cTn id="21" dur="1000"/>
                                        <p:tgtEl>
                                          <p:spTgt spid="6">
                                            <p:txEl>
                                              <p:pRg st="5" end="5"/>
                                            </p:txEl>
                                          </p:spTgt>
                                        </p:tgtEl>
                                      </p:cBhvr>
                                    </p:animEffect>
                                    <p:anim calcmode="lin" valueType="num">
                                      <p:cBhvr>
                                        <p:cTn id="22"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6">
                                            <p:txEl>
                                              <p:pRg st="6" end="6"/>
                                            </p:txEl>
                                          </p:spTgt>
                                        </p:tgtEl>
                                        <p:attrNameLst>
                                          <p:attrName>style.visibility</p:attrName>
                                        </p:attrNameLst>
                                      </p:cBhvr>
                                      <p:to>
                                        <p:strVal val="visible"/>
                                      </p:to>
                                    </p:set>
                                    <p:animEffect transition="in" filter="fade">
                                      <p:cBhvr>
                                        <p:cTn id="28" dur="1000"/>
                                        <p:tgtEl>
                                          <p:spTgt spid="6">
                                            <p:txEl>
                                              <p:pRg st="6" end="6"/>
                                            </p:txEl>
                                          </p:spTgt>
                                        </p:tgtEl>
                                      </p:cBhvr>
                                    </p:animEffect>
                                    <p:anim calcmode="lin" valueType="num">
                                      <p:cBhvr>
                                        <p:cTn id="29"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6">
                                            <p:txEl>
                                              <p:pRg st="7" end="7"/>
                                            </p:txEl>
                                          </p:spTgt>
                                        </p:tgtEl>
                                        <p:attrNameLst>
                                          <p:attrName>style.visibility</p:attrName>
                                        </p:attrNameLst>
                                      </p:cBhvr>
                                      <p:to>
                                        <p:strVal val="visible"/>
                                      </p:to>
                                    </p:set>
                                    <p:animEffect transition="in" filter="fade">
                                      <p:cBhvr>
                                        <p:cTn id="35" dur="1000"/>
                                        <p:tgtEl>
                                          <p:spTgt spid="6">
                                            <p:txEl>
                                              <p:pRg st="7" end="7"/>
                                            </p:txEl>
                                          </p:spTgt>
                                        </p:tgtEl>
                                      </p:cBhvr>
                                    </p:animEffect>
                                    <p:anim calcmode="lin" valueType="num">
                                      <p:cBhvr>
                                        <p:cTn id="36" dur="1000" fill="hold"/>
                                        <p:tgtEl>
                                          <p:spTgt spid="6">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6">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6">
                                            <p:txEl>
                                              <p:pRg st="8" end="8"/>
                                            </p:txEl>
                                          </p:spTgt>
                                        </p:tgtEl>
                                        <p:attrNameLst>
                                          <p:attrName>style.visibility</p:attrName>
                                        </p:attrNameLst>
                                      </p:cBhvr>
                                      <p:to>
                                        <p:strVal val="visible"/>
                                      </p:to>
                                    </p:set>
                                    <p:animEffect transition="in" filter="fade">
                                      <p:cBhvr>
                                        <p:cTn id="42" dur="1000"/>
                                        <p:tgtEl>
                                          <p:spTgt spid="6">
                                            <p:txEl>
                                              <p:pRg st="8" end="8"/>
                                            </p:txEl>
                                          </p:spTgt>
                                        </p:tgtEl>
                                      </p:cBhvr>
                                    </p:animEffect>
                                    <p:anim calcmode="lin" valueType="num">
                                      <p:cBhvr>
                                        <p:cTn id="43" dur="1000" fill="hold"/>
                                        <p:tgtEl>
                                          <p:spTgt spid="6">
                                            <p:txEl>
                                              <p:pRg st="8" end="8"/>
                                            </p:txEl>
                                          </p:spTgt>
                                        </p:tgtEl>
                                        <p:attrNameLst>
                                          <p:attrName>ppt_x</p:attrName>
                                        </p:attrNameLst>
                                      </p:cBhvr>
                                      <p:tavLst>
                                        <p:tav tm="0">
                                          <p:val>
                                            <p:strVal val="#ppt_x"/>
                                          </p:val>
                                        </p:tav>
                                        <p:tav tm="100000">
                                          <p:val>
                                            <p:strVal val="#ppt_x"/>
                                          </p:val>
                                        </p:tav>
                                      </p:tavLst>
                                    </p:anim>
                                    <p:anim calcmode="lin" valueType="num">
                                      <p:cBhvr>
                                        <p:cTn id="44" dur="1000" fill="hold"/>
                                        <p:tgtEl>
                                          <p:spTgt spid="6">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6">
                                            <p:txEl>
                                              <p:pRg st="9" end="9"/>
                                            </p:txEl>
                                          </p:spTgt>
                                        </p:tgtEl>
                                        <p:attrNameLst>
                                          <p:attrName>style.visibility</p:attrName>
                                        </p:attrNameLst>
                                      </p:cBhvr>
                                      <p:to>
                                        <p:strVal val="visible"/>
                                      </p:to>
                                    </p:set>
                                    <p:animEffect transition="in" filter="fade">
                                      <p:cBhvr>
                                        <p:cTn id="49" dur="1000"/>
                                        <p:tgtEl>
                                          <p:spTgt spid="6">
                                            <p:txEl>
                                              <p:pRg st="9" end="9"/>
                                            </p:txEl>
                                          </p:spTgt>
                                        </p:tgtEl>
                                      </p:cBhvr>
                                    </p:animEffect>
                                    <p:anim calcmode="lin" valueType="num">
                                      <p:cBhvr>
                                        <p:cTn id="50" dur="1000" fill="hold"/>
                                        <p:tgtEl>
                                          <p:spTgt spid="6">
                                            <p:txEl>
                                              <p:pRg st="9" end="9"/>
                                            </p:txEl>
                                          </p:spTgt>
                                        </p:tgtEl>
                                        <p:attrNameLst>
                                          <p:attrName>ppt_x</p:attrName>
                                        </p:attrNameLst>
                                      </p:cBhvr>
                                      <p:tavLst>
                                        <p:tav tm="0">
                                          <p:val>
                                            <p:strVal val="#ppt_x"/>
                                          </p:val>
                                        </p:tav>
                                        <p:tav tm="100000">
                                          <p:val>
                                            <p:strVal val="#ppt_x"/>
                                          </p:val>
                                        </p:tav>
                                      </p:tavLst>
                                    </p:anim>
                                    <p:anim calcmode="lin" valueType="num">
                                      <p:cBhvr>
                                        <p:cTn id="51" dur="1000" fill="hold"/>
                                        <p:tgtEl>
                                          <p:spTgt spid="6">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rot="16200000">
            <a:off x="-2514246" y="3158411"/>
            <a:ext cx="6858003" cy="541174"/>
          </a:xfrm>
          <a:prstGeom prst="rect">
            <a:avLst/>
          </a:prstGeom>
          <a:noFill/>
        </p:spPr>
        <p:txBody>
          <a:bodyPr wrap="square" rtlCol="0">
            <a:spAutoFit/>
          </a:bodyPr>
          <a:lstStyle/>
          <a:p>
            <a:pPr marL="571500" marR="0" lvl="0" indent="-571500" algn="ctr" defTabSz="457200" rtl="0" eaLnBrk="1" fontAlgn="auto" latinLnBrk="0" hangingPunct="1">
              <a:lnSpc>
                <a:spcPts val="3500"/>
              </a:lnSpc>
              <a:spcBef>
                <a:spcPts val="0"/>
              </a:spcBef>
              <a:spcAft>
                <a:spcPts val="0"/>
              </a:spcAft>
              <a:buClrTx/>
              <a:buSzTx/>
              <a:buFont typeface="+mj-lt"/>
              <a:buAutoNum type="romanUcPeriod" startAt="4"/>
              <a:tabLst/>
              <a:defRPr/>
            </a:pPr>
            <a:r>
              <a:rPr kumimoji="0" lang="en-US" sz="3200" b="0" i="0" u="none" strike="noStrike" kern="1200" cap="none" spc="0" normalizeH="0" baseline="0" noProof="0" dirty="0">
                <a:ln>
                  <a:noFill/>
                </a:ln>
                <a:solidFill>
                  <a:prstClr val="black"/>
                </a:solidFill>
                <a:effectLst/>
                <a:uLnTx/>
                <a:uFillTx/>
                <a:latin typeface="Arial Narrow" panose="020B0606020202030204" pitchFamily="34" charset="0"/>
              </a:rPr>
              <a:t>Parallels</a:t>
            </a:r>
            <a:endParaRPr kumimoji="0" lang="en-US" sz="3200" i="0" u="none" strike="noStrike" kern="1200" cap="none" spc="0" normalizeH="0" baseline="0" noProof="0" dirty="0">
              <a:ln>
                <a:noFill/>
              </a:ln>
              <a:effectLst/>
              <a:uLnTx/>
              <a:uFillTx/>
              <a:latin typeface="Arial Narrow" panose="020B0606020202030204" pitchFamily="34" charset="0"/>
            </a:endParaRPr>
          </a:p>
        </p:txBody>
      </p:sp>
      <p:sp>
        <p:nvSpPr>
          <p:cNvPr id="6" name="TextBox 5"/>
          <p:cNvSpPr txBox="1"/>
          <p:nvPr/>
        </p:nvSpPr>
        <p:spPr>
          <a:xfrm>
            <a:off x="1725283" y="103700"/>
            <a:ext cx="7030528" cy="2985433"/>
          </a:xfrm>
          <a:prstGeom prst="rect">
            <a:avLst/>
          </a:prstGeom>
          <a:noFill/>
        </p:spPr>
        <p:txBody>
          <a:bodyPr wrap="square" rtlCol="0">
            <a:spAutoFit/>
          </a:bodyPr>
          <a:lstStyle/>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400" b="1" dirty="0">
                <a:solidFill>
                  <a:prstClr val="black"/>
                </a:solidFill>
                <a:latin typeface="Arial Narrow" panose="020B0606020202030204" pitchFamily="34" charset="0"/>
              </a:rPr>
              <a:t>Israel &amp; Judah </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endParaRPr lang="en-US" sz="1000" b="1" i="1" dirty="0">
              <a:solidFill>
                <a:prstClr val="black"/>
              </a:solidFill>
              <a:latin typeface="Arial Narrow" panose="020B0606020202030204" pitchFamily="34" charset="0"/>
            </a:endParaRP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400" b="1" dirty="0">
                <a:solidFill>
                  <a:prstClr val="black"/>
                </a:solidFill>
                <a:latin typeface="Arial Narrow" panose="020B0606020202030204" pitchFamily="34" charset="0"/>
              </a:rPr>
              <a:t>Sheep</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endParaRPr lang="en-US" sz="1000" b="1" dirty="0">
              <a:solidFill>
                <a:prstClr val="black"/>
              </a:solidFill>
              <a:latin typeface="Arial Narrow" panose="020B0606020202030204" pitchFamily="34" charset="0"/>
            </a:endParaRP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400" b="1" dirty="0">
                <a:solidFill>
                  <a:prstClr val="black"/>
                </a:solidFill>
                <a:latin typeface="Arial Narrow" panose="020B0606020202030204" pitchFamily="34" charset="0"/>
              </a:rPr>
              <a:t>Soldier</a:t>
            </a:r>
            <a:endParaRPr lang="en-US" sz="2400" dirty="0">
              <a:solidFill>
                <a:srgbClr val="0070C0"/>
              </a:solidFill>
              <a:latin typeface="Arial Narrow" panose="020B0606020202030204" pitchFamily="34" charset="0"/>
            </a:endParaRPr>
          </a:p>
          <a:p>
            <a:pPr marL="914400" lvl="1" indent="-457200">
              <a:buFont typeface="+mj-lt"/>
              <a:buAutoNum type="arabicPeriod"/>
            </a:pPr>
            <a:r>
              <a:rPr kumimoji="0" lang="en-US" sz="2400" i="1" u="none" strike="noStrike" kern="1200" cap="none" spc="0" normalizeH="0" baseline="0" noProof="0" dirty="0">
                <a:ln>
                  <a:noFill/>
                </a:ln>
                <a:solidFill>
                  <a:prstClr val="black"/>
                </a:solidFill>
                <a:effectLst/>
                <a:uLnTx/>
                <a:uFillTx/>
                <a:latin typeface="Arial Narrow" panose="020B0606020202030204" pitchFamily="34" charset="0"/>
              </a:rPr>
              <a:t>Christian</a:t>
            </a:r>
            <a:r>
              <a:rPr kumimoji="0" lang="en-US" sz="2400" i="1" u="none" strike="noStrike" kern="1200" cap="none" spc="0" normalizeH="0" noProof="0" dirty="0">
                <a:ln>
                  <a:noFill/>
                </a:ln>
                <a:solidFill>
                  <a:prstClr val="black"/>
                </a:solidFill>
                <a:effectLst/>
                <a:uLnTx/>
                <a:uFillTx/>
                <a:latin typeface="Arial Narrow" panose="020B0606020202030204" pitchFamily="34" charset="0"/>
              </a:rPr>
              <a:t> is compared to soldier (2 </a:t>
            </a:r>
            <a:r>
              <a:rPr kumimoji="0" lang="en-US" sz="2400" i="1" u="none" strike="noStrike" kern="1200" cap="none" spc="0" normalizeH="0" noProof="0" dirty="0" err="1">
                <a:ln>
                  <a:noFill/>
                </a:ln>
                <a:solidFill>
                  <a:prstClr val="black"/>
                </a:solidFill>
                <a:effectLst/>
                <a:uLnTx/>
                <a:uFillTx/>
                <a:latin typeface="Arial Narrow" panose="020B0606020202030204" pitchFamily="34" charset="0"/>
              </a:rPr>
              <a:t>Ti</a:t>
            </a:r>
            <a:r>
              <a:rPr lang="en-US" sz="2400" i="1" dirty="0">
                <a:solidFill>
                  <a:prstClr val="black"/>
                </a:solidFill>
                <a:latin typeface="Arial Narrow" panose="020B0606020202030204" pitchFamily="34" charset="0"/>
              </a:rPr>
              <a:t>m. 2:3-4; Eph. 6:10-18; Phil. 2:25)</a:t>
            </a:r>
          </a:p>
          <a:p>
            <a:pPr marL="914400" lvl="1" indent="-457200">
              <a:buFont typeface="+mj-lt"/>
              <a:buAutoNum type="arabicPeriod"/>
            </a:pPr>
            <a:r>
              <a:rPr kumimoji="0" lang="en-US" sz="2400" i="1" u="none" strike="noStrike" kern="1200" cap="none" spc="0" normalizeH="0" baseline="0" noProof="0" dirty="0">
                <a:ln>
                  <a:noFill/>
                </a:ln>
                <a:solidFill>
                  <a:prstClr val="black"/>
                </a:solidFill>
                <a:effectLst/>
                <a:uLnTx/>
                <a:uFillTx/>
                <a:latin typeface="Arial Narrow" panose="020B0606020202030204" pitchFamily="34" charset="0"/>
              </a:rPr>
              <a:t>If</a:t>
            </a:r>
            <a:r>
              <a:rPr kumimoji="0" lang="en-US" sz="2400" i="1" u="none" strike="noStrike" kern="1200" cap="none" spc="0" normalizeH="0" noProof="0" dirty="0">
                <a:ln>
                  <a:noFill/>
                </a:ln>
                <a:solidFill>
                  <a:prstClr val="black"/>
                </a:solidFill>
                <a:effectLst/>
                <a:uLnTx/>
                <a:uFillTx/>
                <a:latin typeface="Arial Narrow" panose="020B0606020202030204" pitchFamily="34" charset="0"/>
              </a:rPr>
              <a:t> a soldier goes AWOL he is not free of any disciplinary action simply because he withdrew first!</a:t>
            </a:r>
            <a:endParaRPr kumimoji="0" lang="en-US" sz="2400" u="none" strike="noStrike" kern="1200" cap="none" spc="0" normalizeH="0" baseline="0" noProof="0" dirty="0">
              <a:ln>
                <a:noFill/>
              </a:ln>
              <a:solidFill>
                <a:prstClr val="black"/>
              </a:solidFill>
              <a:effectLst/>
              <a:uLnTx/>
              <a:uFillTx/>
              <a:latin typeface="Arial Narrow" panose="020B0606020202030204" pitchFamily="34" charset="0"/>
            </a:endParaRPr>
          </a:p>
        </p:txBody>
      </p:sp>
    </p:spTree>
    <p:extLst>
      <p:ext uri="{BB962C8B-B14F-4D97-AF65-F5344CB8AC3E}">
        <p14:creationId xmlns:p14="http://schemas.microsoft.com/office/powerpoint/2010/main" val="34892658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5" end="5"/>
                                            </p:txEl>
                                          </p:spTgt>
                                        </p:tgtEl>
                                        <p:attrNameLst>
                                          <p:attrName>style.visibility</p:attrName>
                                        </p:attrNameLst>
                                      </p:cBhvr>
                                      <p:to>
                                        <p:strVal val="visible"/>
                                      </p:to>
                                    </p:set>
                                    <p:animEffect transition="in" filter="fade">
                                      <p:cBhvr>
                                        <p:cTn id="7" dur="1000"/>
                                        <p:tgtEl>
                                          <p:spTgt spid="6">
                                            <p:txEl>
                                              <p:pRg st="5" end="5"/>
                                            </p:txEl>
                                          </p:spTgt>
                                        </p:tgtEl>
                                      </p:cBhvr>
                                    </p:animEffect>
                                    <p:anim calcmode="lin" valueType="num">
                                      <p:cBhvr>
                                        <p:cTn id="8"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xEl>
                                              <p:pRg st="6" end="6"/>
                                            </p:txEl>
                                          </p:spTgt>
                                        </p:tgtEl>
                                        <p:attrNameLst>
                                          <p:attrName>style.visibility</p:attrName>
                                        </p:attrNameLst>
                                      </p:cBhvr>
                                      <p:to>
                                        <p:strVal val="visible"/>
                                      </p:to>
                                    </p:set>
                                    <p:animEffect transition="in" filter="fade">
                                      <p:cBhvr>
                                        <p:cTn id="14" dur="1000"/>
                                        <p:tgtEl>
                                          <p:spTgt spid="6">
                                            <p:txEl>
                                              <p:pRg st="6" end="6"/>
                                            </p:txEl>
                                          </p:spTgt>
                                        </p:tgtEl>
                                      </p:cBhvr>
                                    </p:animEffect>
                                    <p:anim calcmode="lin" valueType="num">
                                      <p:cBhvr>
                                        <p:cTn id="15"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9728" y="77637"/>
            <a:ext cx="7573993"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AR BERKLEY" panose="02000000000000000000" pitchFamily="2" charset="0"/>
                <a:ea typeface="+mn-ea"/>
                <a:cs typeface="+mn-cs"/>
              </a:rPr>
              <a:t>Saving the Erring, the Church, Our Families, and Ourselves</a:t>
            </a:r>
          </a:p>
        </p:txBody>
      </p:sp>
      <p:sp>
        <p:nvSpPr>
          <p:cNvPr id="4" name="TextBox 3"/>
          <p:cNvSpPr txBox="1"/>
          <p:nvPr/>
        </p:nvSpPr>
        <p:spPr>
          <a:xfrm>
            <a:off x="1062789" y="2182083"/>
            <a:ext cx="7760295" cy="2554545"/>
          </a:xfrm>
          <a:prstGeom prst="rect">
            <a:avLst/>
          </a:prstGeom>
          <a:noFill/>
        </p:spPr>
        <p:txBody>
          <a:bodyPr wrap="square" rtlCol="0">
            <a:spAutoFit/>
          </a:bodyPr>
          <a:lstStyle/>
          <a:p>
            <a:pPr marL="571500" marR="0" lvl="0" indent="-571500" algn="l" defTabSz="457200" rtl="0" eaLnBrk="1" fontAlgn="auto" latinLnBrk="0" hangingPunct="1">
              <a:spcBef>
                <a:spcPts val="0"/>
              </a:spcBef>
              <a:spcAft>
                <a:spcPts val="0"/>
              </a:spcAft>
              <a:buClrTx/>
              <a:buSzTx/>
              <a:buFont typeface="+mj-lt"/>
              <a:buAutoNum type="romanUcPeriod"/>
              <a:tabLst/>
              <a:defRPr/>
            </a:pPr>
            <a:r>
              <a:rPr kumimoji="0" lang="en-US" sz="32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Arial Narrow" panose="020B0606020202030204" pitchFamily="34" charset="0"/>
              </a:rPr>
              <a:t>One Who Quits is Walking Disorderly</a:t>
            </a:r>
          </a:p>
          <a:p>
            <a:pPr marL="571500" marR="0" lvl="0" indent="-571500" algn="l" defTabSz="457200" rtl="0" eaLnBrk="1" fontAlgn="auto" latinLnBrk="0" hangingPunct="1">
              <a:spcBef>
                <a:spcPts val="0"/>
              </a:spcBef>
              <a:spcAft>
                <a:spcPts val="0"/>
              </a:spcAft>
              <a:buClrTx/>
              <a:buSzTx/>
              <a:buFont typeface="+mj-lt"/>
              <a:buAutoNum type="romanUcPeriod"/>
              <a:tabLst/>
              <a:defRPr/>
            </a:pPr>
            <a:r>
              <a:rPr lang="en-US" sz="3200" dirty="0">
                <a:solidFill>
                  <a:schemeClr val="bg1"/>
                </a:solidFill>
                <a:effectLst>
                  <a:outerShdw blurRad="38100" dist="38100" dir="2700000" algn="tl">
                    <a:srgbClr val="000000">
                      <a:alpha val="43137"/>
                    </a:srgbClr>
                  </a:outerShdw>
                </a:effectLst>
                <a:latin typeface="Arial Narrow" panose="020B0606020202030204" pitchFamily="34" charset="0"/>
              </a:rPr>
              <a:t>The Purpose of Withdrawing is not Fulfilled</a:t>
            </a:r>
          </a:p>
          <a:p>
            <a:pPr marL="571500" marR="0" lvl="0" indent="-571500" algn="l" defTabSz="457200" rtl="0" eaLnBrk="1" fontAlgn="auto" latinLnBrk="0" hangingPunct="1">
              <a:spcBef>
                <a:spcPts val="0"/>
              </a:spcBef>
              <a:spcAft>
                <a:spcPts val="0"/>
              </a:spcAft>
              <a:buClrTx/>
              <a:buSzTx/>
              <a:buFont typeface="+mj-lt"/>
              <a:buAutoNum type="romanUcPeriod"/>
              <a:tabLst/>
              <a:defRPr/>
            </a:pPr>
            <a:r>
              <a:rPr kumimoji="0" lang="en-US" sz="320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Arial Narrow" panose="020B0606020202030204" pitchFamily="34" charset="0"/>
              </a:rPr>
              <a:t>It is the Church that is to Withdraw</a:t>
            </a:r>
          </a:p>
          <a:p>
            <a:pPr marL="571500" marR="0" lvl="0" indent="-571500" algn="l" defTabSz="457200" rtl="0" eaLnBrk="1" fontAlgn="auto" latinLnBrk="0" hangingPunct="1">
              <a:spcBef>
                <a:spcPts val="0"/>
              </a:spcBef>
              <a:spcAft>
                <a:spcPts val="0"/>
              </a:spcAft>
              <a:buClrTx/>
              <a:buSzTx/>
              <a:buFont typeface="+mj-lt"/>
              <a:buAutoNum type="romanUcPeriod"/>
              <a:tabLst/>
              <a:defRPr/>
            </a:pPr>
            <a:r>
              <a:rPr lang="en-US" sz="3200" dirty="0">
                <a:solidFill>
                  <a:schemeClr val="bg1"/>
                </a:solidFill>
                <a:effectLst>
                  <a:outerShdw blurRad="38100" dist="38100" dir="2700000" algn="tl">
                    <a:srgbClr val="000000">
                      <a:alpha val="43137"/>
                    </a:srgbClr>
                  </a:outerShdw>
                </a:effectLst>
                <a:latin typeface="Arial Narrow" panose="020B0606020202030204" pitchFamily="34" charset="0"/>
              </a:rPr>
              <a:t>Parallels</a:t>
            </a:r>
          </a:p>
          <a:p>
            <a:pPr marL="571500" marR="0" lvl="0" indent="-571500" algn="l" defTabSz="457200" rtl="0" eaLnBrk="1" fontAlgn="auto" latinLnBrk="0" hangingPunct="1">
              <a:spcBef>
                <a:spcPts val="0"/>
              </a:spcBef>
              <a:spcAft>
                <a:spcPts val="0"/>
              </a:spcAft>
              <a:buClrTx/>
              <a:buSzTx/>
              <a:buFont typeface="+mj-lt"/>
              <a:buAutoNum type="romanUcPeriod"/>
              <a:tabLst/>
              <a:defRPr/>
            </a:pPr>
            <a:r>
              <a:rPr kumimoji="0" lang="en-US" sz="3200" i="0" u="none" strike="noStrike" kern="1200" cap="none" spc="0" normalizeH="0" baseline="0" noProof="0" dirty="0">
                <a:ln>
                  <a:noFill/>
                </a:ln>
                <a:solidFill>
                  <a:prstClr val="black"/>
                </a:solidFill>
                <a:effectLst/>
                <a:uLnTx/>
                <a:uFillTx/>
                <a:latin typeface="Arial Narrow" panose="020B0606020202030204" pitchFamily="34" charset="0"/>
              </a:rPr>
              <a:t>Creates a Loophole – Can Beat </a:t>
            </a:r>
            <a:r>
              <a:rPr kumimoji="0" lang="en-US" sz="3200" i="0" u="none" strike="noStrike" kern="1200" cap="none" spc="0" normalizeH="0" baseline="0" noProof="0" dirty="0" err="1">
                <a:ln>
                  <a:noFill/>
                </a:ln>
                <a:solidFill>
                  <a:prstClr val="black"/>
                </a:solidFill>
                <a:effectLst/>
                <a:uLnTx/>
                <a:uFillTx/>
                <a:latin typeface="Arial Narrow" panose="020B0606020202030204" pitchFamily="34" charset="0"/>
              </a:rPr>
              <a:t>th</a:t>
            </a:r>
            <a:r>
              <a:rPr lang="en-US" sz="3200" dirty="0">
                <a:solidFill>
                  <a:prstClr val="black"/>
                </a:solidFill>
                <a:latin typeface="Arial Narrow" panose="020B0606020202030204" pitchFamily="34" charset="0"/>
              </a:rPr>
              <a:t>e System</a:t>
            </a:r>
            <a:endParaRPr kumimoji="0" lang="en-US" sz="3200" i="0" u="none" strike="noStrike" kern="1200" cap="none" spc="0" normalizeH="0" baseline="0" noProof="0" dirty="0">
              <a:ln>
                <a:noFill/>
              </a:ln>
              <a:effectLst/>
              <a:uLnTx/>
              <a:uFillTx/>
              <a:latin typeface="Arial Narrow" panose="020B0606020202030204" pitchFamily="34" charset="0"/>
            </a:endParaRPr>
          </a:p>
        </p:txBody>
      </p:sp>
      <p:sp>
        <p:nvSpPr>
          <p:cNvPr id="5" name="Rectangle: Rounded Corners 4"/>
          <p:cNvSpPr/>
          <p:nvPr/>
        </p:nvSpPr>
        <p:spPr>
          <a:xfrm>
            <a:off x="1207699" y="646980"/>
            <a:ext cx="7470476" cy="1248321"/>
          </a:xfrm>
          <a:prstGeom prst="roundRect">
            <a:avLst/>
          </a:prstGeom>
          <a:solidFill>
            <a:srgbClr val="0070C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Can We Withdraw from the Withdrawn?</a:t>
            </a:r>
          </a:p>
        </p:txBody>
      </p:sp>
    </p:spTree>
    <p:extLst>
      <p:ext uri="{BB962C8B-B14F-4D97-AF65-F5344CB8AC3E}">
        <p14:creationId xmlns:p14="http://schemas.microsoft.com/office/powerpoint/2010/main" val="6057517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1725283" y="103700"/>
            <a:ext cx="7030528" cy="4154984"/>
          </a:xfrm>
          <a:prstGeom prst="rect">
            <a:avLst/>
          </a:prstGeom>
          <a:noFill/>
        </p:spPr>
        <p:txBody>
          <a:bodyPr wrap="square" rtlCol="0">
            <a:spAutoFit/>
          </a:bodyPr>
          <a:lstStyle/>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400" b="1" dirty="0">
                <a:solidFill>
                  <a:prstClr val="black"/>
                </a:solidFill>
                <a:latin typeface="Arial Narrow" panose="020B0606020202030204" pitchFamily="34" charset="0"/>
              </a:rPr>
              <a:t>God has a system in place to deal with the disorderly</a:t>
            </a:r>
            <a:endParaRPr lang="en-US" sz="2400" i="1" dirty="0">
              <a:solidFill>
                <a:srgbClr val="0070C0"/>
              </a:solidFill>
              <a:latin typeface="Arial Narrow" panose="020B0606020202030204" pitchFamily="34" charset="0"/>
            </a:endParaRPr>
          </a:p>
          <a:p>
            <a:pPr marL="914400" lvl="1" indent="-457200">
              <a:buFont typeface="+mj-lt"/>
              <a:buAutoNum type="arabicPeriod"/>
            </a:pPr>
            <a:r>
              <a:rPr lang="en-US" sz="2400" i="1" dirty="0">
                <a:solidFill>
                  <a:prstClr val="black"/>
                </a:solidFill>
                <a:latin typeface="Arial Narrow" panose="020B0606020202030204" pitchFamily="34" charset="0"/>
              </a:rPr>
              <a:t>Withdraw when one persist in sin (2 Thess. 3:6)</a:t>
            </a:r>
          </a:p>
          <a:p>
            <a:pPr marL="914400" lvl="1" indent="-457200">
              <a:buFont typeface="+mj-lt"/>
              <a:buAutoNum type="arabicPeriod"/>
            </a:pPr>
            <a:r>
              <a:rPr lang="en-US" sz="2400" i="1" dirty="0">
                <a:solidFill>
                  <a:prstClr val="black"/>
                </a:solidFill>
                <a:latin typeface="Arial Narrow" panose="020B0606020202030204" pitchFamily="34" charset="0"/>
              </a:rPr>
              <a:t>Includes not socializing (2 Thess. 3:14)</a:t>
            </a:r>
          </a:p>
          <a:p>
            <a:pPr marL="914400" lvl="1" indent="-457200">
              <a:buFont typeface="+mj-lt"/>
              <a:buAutoNum type="arabicPeriod"/>
            </a:pPr>
            <a:r>
              <a:rPr lang="en-US" sz="2400" i="1" dirty="0">
                <a:solidFill>
                  <a:prstClr val="black"/>
                </a:solidFill>
                <a:latin typeface="Arial Narrow" panose="020B0606020202030204" pitchFamily="34" charset="0"/>
              </a:rPr>
              <a:t>Designed to make him ashamed and repent (v. 14)</a:t>
            </a:r>
          </a:p>
          <a:p>
            <a:pPr marL="914400" lvl="1" indent="-457200">
              <a:buFont typeface="+mj-lt"/>
              <a:buAutoNum type="arabicPeriod"/>
            </a:pPr>
            <a:endParaRPr lang="en-US" sz="2400" i="1" dirty="0">
              <a:solidFill>
                <a:prstClr val="black"/>
              </a:solidFill>
              <a:latin typeface="Arial Narrow" panose="020B0606020202030204" pitchFamily="34" charset="0"/>
            </a:endParaRPr>
          </a:p>
          <a:p>
            <a:pPr marL="457200" indent="-457200">
              <a:buFont typeface="+mj-lt"/>
              <a:buAutoNum type="alphaUcPeriod"/>
            </a:pPr>
            <a:r>
              <a:rPr lang="en-US" sz="2400" b="1" dirty="0">
                <a:solidFill>
                  <a:prstClr val="black"/>
                </a:solidFill>
                <a:latin typeface="Arial Narrow" panose="020B0606020202030204" pitchFamily="34" charset="0"/>
              </a:rPr>
              <a:t>If can’t withdraw from one who quits – have a loophole:</a:t>
            </a:r>
          </a:p>
          <a:p>
            <a:pPr marL="914400" lvl="1" indent="-457200">
              <a:buFont typeface="+mj-lt"/>
              <a:buAutoNum type="alphaUcPeriod"/>
            </a:pPr>
            <a:r>
              <a:rPr lang="en-US" sz="2400" i="1" dirty="0">
                <a:solidFill>
                  <a:prstClr val="black"/>
                </a:solidFill>
                <a:latin typeface="Arial Narrow" panose="020B0606020202030204" pitchFamily="34" charset="0"/>
              </a:rPr>
              <a:t>All one has to do when see discipline coming is say “I quit”</a:t>
            </a:r>
          </a:p>
          <a:p>
            <a:pPr marL="914400" lvl="1" indent="-457200">
              <a:buFont typeface="+mj-lt"/>
              <a:buAutoNum type="alphaUcPeriod"/>
            </a:pPr>
            <a:r>
              <a:rPr lang="en-US" sz="2400" i="1" dirty="0">
                <a:solidFill>
                  <a:prstClr val="black"/>
                </a:solidFill>
                <a:latin typeface="Arial Narrow" panose="020B0606020202030204" pitchFamily="34" charset="0"/>
              </a:rPr>
              <a:t>That removes all possibility of any discipline on the part of the church!</a:t>
            </a:r>
          </a:p>
        </p:txBody>
      </p:sp>
      <p:sp>
        <p:nvSpPr>
          <p:cNvPr id="5" name="TextBox 4"/>
          <p:cNvSpPr txBox="1"/>
          <p:nvPr/>
        </p:nvSpPr>
        <p:spPr>
          <a:xfrm rot="16200000">
            <a:off x="-2450746" y="2959514"/>
            <a:ext cx="6858003" cy="964367"/>
          </a:xfrm>
          <a:prstGeom prst="rect">
            <a:avLst/>
          </a:prstGeom>
          <a:noFill/>
        </p:spPr>
        <p:txBody>
          <a:bodyPr wrap="square" rtlCol="0">
            <a:spAutoFit/>
          </a:bodyPr>
          <a:lstStyle/>
          <a:p>
            <a:pPr marL="571500" lvl="0" indent="-571500" algn="ctr">
              <a:lnSpc>
                <a:spcPts val="3400"/>
              </a:lnSpc>
              <a:buFont typeface="+mj-lt"/>
              <a:buAutoNum type="romanUcPeriod" startAt="5"/>
              <a:defRPr/>
            </a:pPr>
            <a:r>
              <a:rPr lang="en-US" sz="3200" dirty="0">
                <a:solidFill>
                  <a:prstClr val="black"/>
                </a:solidFill>
                <a:latin typeface="Arial Narrow" panose="020B0606020202030204" pitchFamily="34" charset="0"/>
              </a:rPr>
              <a:t>Creates a Loophole – Can Beat the System</a:t>
            </a:r>
            <a:endParaRPr lang="en-US" sz="3200" dirty="0">
              <a:latin typeface="Arial Narrow" panose="020B0606020202030204" pitchFamily="34" charset="0"/>
            </a:endParaRPr>
          </a:p>
        </p:txBody>
      </p:sp>
    </p:spTree>
    <p:extLst>
      <p:ext uri="{BB962C8B-B14F-4D97-AF65-F5344CB8AC3E}">
        <p14:creationId xmlns:p14="http://schemas.microsoft.com/office/powerpoint/2010/main" val="6073295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Effect transition="in" filter="fade">
                                      <p:cBhvr>
                                        <p:cTn id="7" dur="1000"/>
                                        <p:tgtEl>
                                          <p:spTgt spid="9">
                                            <p:txEl>
                                              <p:pRg st="1" end="1"/>
                                            </p:txEl>
                                          </p:spTgt>
                                        </p:tgtEl>
                                      </p:cBhvr>
                                    </p:animEffect>
                                    <p:anim calcmode="lin" valueType="num">
                                      <p:cBhvr>
                                        <p:cTn id="8"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9">
                                            <p:txEl>
                                              <p:pRg st="2" end="2"/>
                                            </p:txEl>
                                          </p:spTgt>
                                        </p:tgtEl>
                                        <p:attrNameLst>
                                          <p:attrName>style.visibility</p:attrName>
                                        </p:attrNameLst>
                                      </p:cBhvr>
                                      <p:to>
                                        <p:strVal val="visible"/>
                                      </p:to>
                                    </p:set>
                                    <p:animEffect transition="in" filter="fade">
                                      <p:cBhvr>
                                        <p:cTn id="14" dur="1000"/>
                                        <p:tgtEl>
                                          <p:spTgt spid="9">
                                            <p:txEl>
                                              <p:pRg st="2" end="2"/>
                                            </p:txEl>
                                          </p:spTgt>
                                        </p:tgtEl>
                                      </p:cBhvr>
                                    </p:animEffect>
                                    <p:anim calcmode="lin" valueType="num">
                                      <p:cBhvr>
                                        <p:cTn id="15"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9">
                                            <p:txEl>
                                              <p:pRg st="3" end="3"/>
                                            </p:txEl>
                                          </p:spTgt>
                                        </p:tgtEl>
                                        <p:attrNameLst>
                                          <p:attrName>style.visibility</p:attrName>
                                        </p:attrNameLst>
                                      </p:cBhvr>
                                      <p:to>
                                        <p:strVal val="visible"/>
                                      </p:to>
                                    </p:set>
                                    <p:animEffect transition="in" filter="fade">
                                      <p:cBhvr>
                                        <p:cTn id="21" dur="1000"/>
                                        <p:tgtEl>
                                          <p:spTgt spid="9">
                                            <p:txEl>
                                              <p:pRg st="3" end="3"/>
                                            </p:txEl>
                                          </p:spTgt>
                                        </p:tgtEl>
                                      </p:cBhvr>
                                    </p:animEffect>
                                    <p:anim calcmode="lin" valueType="num">
                                      <p:cBhvr>
                                        <p:cTn id="22" dur="1000" fill="hold"/>
                                        <p:tgtEl>
                                          <p:spTgt spid="9">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9">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9">
                                            <p:txEl>
                                              <p:pRg st="5" end="5"/>
                                            </p:txEl>
                                          </p:spTgt>
                                        </p:tgtEl>
                                        <p:attrNameLst>
                                          <p:attrName>style.visibility</p:attrName>
                                        </p:attrNameLst>
                                      </p:cBhvr>
                                      <p:to>
                                        <p:strVal val="visible"/>
                                      </p:to>
                                    </p:set>
                                    <p:animEffect transition="in" filter="fade">
                                      <p:cBhvr>
                                        <p:cTn id="28" dur="1000"/>
                                        <p:tgtEl>
                                          <p:spTgt spid="9">
                                            <p:txEl>
                                              <p:pRg st="5" end="5"/>
                                            </p:txEl>
                                          </p:spTgt>
                                        </p:tgtEl>
                                      </p:cBhvr>
                                    </p:animEffect>
                                    <p:anim calcmode="lin" valueType="num">
                                      <p:cBhvr>
                                        <p:cTn id="29" dur="1000" fill="hold"/>
                                        <p:tgtEl>
                                          <p:spTgt spid="9">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9">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9">
                                            <p:txEl>
                                              <p:pRg st="6" end="6"/>
                                            </p:txEl>
                                          </p:spTgt>
                                        </p:tgtEl>
                                        <p:attrNameLst>
                                          <p:attrName>style.visibility</p:attrName>
                                        </p:attrNameLst>
                                      </p:cBhvr>
                                      <p:to>
                                        <p:strVal val="visible"/>
                                      </p:to>
                                    </p:set>
                                    <p:animEffect transition="in" filter="fade">
                                      <p:cBhvr>
                                        <p:cTn id="35" dur="1000"/>
                                        <p:tgtEl>
                                          <p:spTgt spid="9">
                                            <p:txEl>
                                              <p:pRg st="6" end="6"/>
                                            </p:txEl>
                                          </p:spTgt>
                                        </p:tgtEl>
                                      </p:cBhvr>
                                    </p:animEffect>
                                    <p:anim calcmode="lin" valueType="num">
                                      <p:cBhvr>
                                        <p:cTn id="36" dur="1000" fill="hold"/>
                                        <p:tgtEl>
                                          <p:spTgt spid="9">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9">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9">
                                            <p:txEl>
                                              <p:pRg st="7" end="7"/>
                                            </p:txEl>
                                          </p:spTgt>
                                        </p:tgtEl>
                                        <p:attrNameLst>
                                          <p:attrName>style.visibility</p:attrName>
                                        </p:attrNameLst>
                                      </p:cBhvr>
                                      <p:to>
                                        <p:strVal val="visible"/>
                                      </p:to>
                                    </p:set>
                                    <p:animEffect transition="in" filter="fade">
                                      <p:cBhvr>
                                        <p:cTn id="42" dur="1000"/>
                                        <p:tgtEl>
                                          <p:spTgt spid="9">
                                            <p:txEl>
                                              <p:pRg st="7" end="7"/>
                                            </p:txEl>
                                          </p:spTgt>
                                        </p:tgtEl>
                                      </p:cBhvr>
                                    </p:animEffect>
                                    <p:anim calcmode="lin" valueType="num">
                                      <p:cBhvr>
                                        <p:cTn id="43" dur="1000" fill="hold"/>
                                        <p:tgtEl>
                                          <p:spTgt spid="9">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9">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bldLvl="5"/>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9728" y="77637"/>
            <a:ext cx="7573993"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AR BERKLEY" panose="02000000000000000000" pitchFamily="2" charset="0"/>
                <a:ea typeface="+mn-ea"/>
                <a:cs typeface="+mn-cs"/>
              </a:rPr>
              <a:t>Saving the Erring, the Church, Our Families, and Ourselves</a:t>
            </a:r>
          </a:p>
        </p:txBody>
      </p:sp>
      <p:sp>
        <p:nvSpPr>
          <p:cNvPr id="4" name="TextBox 3"/>
          <p:cNvSpPr txBox="1"/>
          <p:nvPr/>
        </p:nvSpPr>
        <p:spPr>
          <a:xfrm>
            <a:off x="1062789" y="2182083"/>
            <a:ext cx="7760295" cy="3046988"/>
          </a:xfrm>
          <a:prstGeom prst="rect">
            <a:avLst/>
          </a:prstGeom>
          <a:noFill/>
        </p:spPr>
        <p:txBody>
          <a:bodyPr wrap="square" rtlCol="0">
            <a:spAutoFit/>
          </a:bodyPr>
          <a:lstStyle/>
          <a:p>
            <a:pPr marL="571500" marR="0" lvl="0" indent="-571500" algn="l" defTabSz="457200" rtl="0" eaLnBrk="1" fontAlgn="auto" latinLnBrk="0" hangingPunct="1">
              <a:spcBef>
                <a:spcPts val="0"/>
              </a:spcBef>
              <a:spcAft>
                <a:spcPts val="0"/>
              </a:spcAft>
              <a:buClrTx/>
              <a:buSzTx/>
              <a:buFont typeface="+mj-lt"/>
              <a:buAutoNum type="romanUcPeriod"/>
              <a:tabLst/>
              <a:defRPr/>
            </a:pPr>
            <a:r>
              <a:rPr kumimoji="0" lang="en-US" sz="32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Arial Narrow" panose="020B0606020202030204" pitchFamily="34" charset="0"/>
              </a:rPr>
              <a:t>One Who Quits is Walking Disorderly</a:t>
            </a:r>
          </a:p>
          <a:p>
            <a:pPr marL="571500" marR="0" lvl="0" indent="-571500" algn="l" defTabSz="457200" rtl="0" eaLnBrk="1" fontAlgn="auto" latinLnBrk="0" hangingPunct="1">
              <a:spcBef>
                <a:spcPts val="0"/>
              </a:spcBef>
              <a:spcAft>
                <a:spcPts val="0"/>
              </a:spcAft>
              <a:buClrTx/>
              <a:buSzTx/>
              <a:buFont typeface="+mj-lt"/>
              <a:buAutoNum type="romanUcPeriod"/>
              <a:tabLst/>
              <a:defRPr/>
            </a:pPr>
            <a:r>
              <a:rPr lang="en-US" sz="3200" dirty="0">
                <a:solidFill>
                  <a:schemeClr val="bg1"/>
                </a:solidFill>
                <a:effectLst>
                  <a:outerShdw blurRad="38100" dist="38100" dir="2700000" algn="tl">
                    <a:srgbClr val="000000">
                      <a:alpha val="43137"/>
                    </a:srgbClr>
                  </a:outerShdw>
                </a:effectLst>
                <a:latin typeface="Arial Narrow" panose="020B0606020202030204" pitchFamily="34" charset="0"/>
              </a:rPr>
              <a:t>The Purpose of Withdrawing is not Fulfilled</a:t>
            </a:r>
          </a:p>
          <a:p>
            <a:pPr marL="571500" marR="0" lvl="0" indent="-571500" algn="l" defTabSz="457200" rtl="0" eaLnBrk="1" fontAlgn="auto" latinLnBrk="0" hangingPunct="1">
              <a:spcBef>
                <a:spcPts val="0"/>
              </a:spcBef>
              <a:spcAft>
                <a:spcPts val="0"/>
              </a:spcAft>
              <a:buClrTx/>
              <a:buSzTx/>
              <a:buFont typeface="+mj-lt"/>
              <a:buAutoNum type="romanUcPeriod"/>
              <a:tabLst/>
              <a:defRPr/>
            </a:pPr>
            <a:r>
              <a:rPr kumimoji="0" lang="en-US" sz="320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Arial Narrow" panose="020B0606020202030204" pitchFamily="34" charset="0"/>
              </a:rPr>
              <a:t>It is the Church that is to Withdraw</a:t>
            </a:r>
          </a:p>
          <a:p>
            <a:pPr marL="571500" marR="0" lvl="0" indent="-571500" algn="l" defTabSz="457200" rtl="0" eaLnBrk="1" fontAlgn="auto" latinLnBrk="0" hangingPunct="1">
              <a:spcBef>
                <a:spcPts val="0"/>
              </a:spcBef>
              <a:spcAft>
                <a:spcPts val="0"/>
              </a:spcAft>
              <a:buClrTx/>
              <a:buSzTx/>
              <a:buFont typeface="+mj-lt"/>
              <a:buAutoNum type="romanUcPeriod"/>
              <a:tabLst/>
              <a:defRPr/>
            </a:pPr>
            <a:r>
              <a:rPr lang="en-US" sz="3200" dirty="0">
                <a:solidFill>
                  <a:schemeClr val="bg1"/>
                </a:solidFill>
                <a:effectLst>
                  <a:outerShdw blurRad="38100" dist="38100" dir="2700000" algn="tl">
                    <a:srgbClr val="000000">
                      <a:alpha val="43137"/>
                    </a:srgbClr>
                  </a:outerShdw>
                </a:effectLst>
                <a:latin typeface="Arial Narrow" panose="020B0606020202030204" pitchFamily="34" charset="0"/>
              </a:rPr>
              <a:t>Parallels</a:t>
            </a:r>
          </a:p>
          <a:p>
            <a:pPr marL="571500" marR="0" lvl="0" indent="-571500" algn="l" defTabSz="457200" rtl="0" eaLnBrk="1" fontAlgn="auto" latinLnBrk="0" hangingPunct="1">
              <a:spcBef>
                <a:spcPts val="0"/>
              </a:spcBef>
              <a:spcAft>
                <a:spcPts val="0"/>
              </a:spcAft>
              <a:buClrTx/>
              <a:buSzTx/>
              <a:buFont typeface="+mj-lt"/>
              <a:buAutoNum type="romanUcPeriod"/>
              <a:tabLst/>
              <a:defRPr/>
            </a:pPr>
            <a:r>
              <a:rPr kumimoji="0" lang="en-US" sz="320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Arial Narrow" panose="020B0606020202030204" pitchFamily="34" charset="0"/>
              </a:rPr>
              <a:t>Creates a Loophole – Can Beat </a:t>
            </a:r>
            <a:r>
              <a:rPr kumimoji="0" lang="en-US" sz="3200" i="0" u="none" strike="noStrike" kern="1200" cap="none" spc="0" normalizeH="0" baseline="0" noProof="0" dirty="0" err="1">
                <a:ln>
                  <a:noFill/>
                </a:ln>
                <a:solidFill>
                  <a:schemeClr val="bg1"/>
                </a:solidFill>
                <a:effectLst>
                  <a:outerShdw blurRad="38100" dist="38100" dir="2700000" algn="tl">
                    <a:srgbClr val="000000">
                      <a:alpha val="43137"/>
                    </a:srgbClr>
                  </a:outerShdw>
                </a:effectLst>
                <a:uLnTx/>
                <a:uFillTx/>
                <a:latin typeface="Arial Narrow" panose="020B0606020202030204" pitchFamily="34" charset="0"/>
              </a:rPr>
              <a:t>th</a:t>
            </a:r>
            <a:r>
              <a:rPr lang="en-US" sz="3200" dirty="0">
                <a:solidFill>
                  <a:schemeClr val="bg1"/>
                </a:solidFill>
                <a:effectLst>
                  <a:outerShdw blurRad="38100" dist="38100" dir="2700000" algn="tl">
                    <a:srgbClr val="000000">
                      <a:alpha val="43137"/>
                    </a:srgbClr>
                  </a:outerShdw>
                </a:effectLst>
                <a:latin typeface="Arial Narrow" panose="020B0606020202030204" pitchFamily="34" charset="0"/>
              </a:rPr>
              <a:t>e System</a:t>
            </a:r>
          </a:p>
          <a:p>
            <a:pPr marL="571500" marR="0" lvl="0" indent="-571500" algn="l" defTabSz="457200" rtl="0" eaLnBrk="1" fontAlgn="auto" latinLnBrk="0" hangingPunct="1">
              <a:spcBef>
                <a:spcPts val="0"/>
              </a:spcBef>
              <a:spcAft>
                <a:spcPts val="0"/>
              </a:spcAft>
              <a:buClrTx/>
              <a:buSzTx/>
              <a:buFont typeface="+mj-lt"/>
              <a:buAutoNum type="romanUcPeriod"/>
              <a:tabLst/>
              <a:defRPr/>
            </a:pPr>
            <a:r>
              <a:rPr kumimoji="0" lang="en-US" sz="3200" i="0" u="none" strike="noStrike" kern="1200" cap="none" spc="0" normalizeH="0" baseline="0" noProof="0" dirty="0">
                <a:ln>
                  <a:noFill/>
                </a:ln>
                <a:effectLst/>
                <a:uLnTx/>
                <a:uFillTx/>
                <a:latin typeface="Arial Narrow" panose="020B0606020202030204" pitchFamily="34" charset="0"/>
              </a:rPr>
              <a:t>What is Not Accomplished</a:t>
            </a:r>
          </a:p>
        </p:txBody>
      </p:sp>
      <p:sp>
        <p:nvSpPr>
          <p:cNvPr id="5" name="Rectangle: Rounded Corners 4"/>
          <p:cNvSpPr/>
          <p:nvPr/>
        </p:nvSpPr>
        <p:spPr>
          <a:xfrm>
            <a:off x="1207699" y="646980"/>
            <a:ext cx="7470476" cy="1248321"/>
          </a:xfrm>
          <a:prstGeom prst="roundRect">
            <a:avLst/>
          </a:prstGeom>
          <a:solidFill>
            <a:srgbClr val="0070C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Can We Withdraw from the Withdrawn?</a:t>
            </a:r>
          </a:p>
        </p:txBody>
      </p:sp>
    </p:spTree>
    <p:extLst>
      <p:ext uri="{BB962C8B-B14F-4D97-AF65-F5344CB8AC3E}">
        <p14:creationId xmlns:p14="http://schemas.microsoft.com/office/powerpoint/2010/main" val="13690440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1725283" y="103700"/>
            <a:ext cx="7030528" cy="2308324"/>
          </a:xfrm>
          <a:prstGeom prst="rect">
            <a:avLst/>
          </a:prstGeom>
          <a:noFill/>
        </p:spPr>
        <p:txBody>
          <a:bodyPr wrap="square" rtlCol="0">
            <a:spAutoFit/>
          </a:bodyPr>
          <a:lstStyle/>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400" b="1" dirty="0">
                <a:solidFill>
                  <a:prstClr val="black"/>
                </a:solidFill>
                <a:latin typeface="Arial Narrow" panose="020B0606020202030204" pitchFamily="34" charset="0"/>
              </a:rPr>
              <a:t>The offender doesn’t know that the church has withdrawn from him</a:t>
            </a:r>
            <a:endParaRPr lang="en-US" sz="2400" i="1" dirty="0">
              <a:solidFill>
                <a:srgbClr val="0070C0"/>
              </a:solidFill>
              <a:latin typeface="Arial Narrow" panose="020B0606020202030204" pitchFamily="34" charset="0"/>
            </a:endParaRPr>
          </a:p>
          <a:p>
            <a:pPr marL="914400" lvl="1" indent="-457200">
              <a:buFont typeface="+mj-lt"/>
              <a:buAutoNum type="arabicPeriod"/>
            </a:pPr>
            <a:r>
              <a:rPr kumimoji="0" lang="en-US" sz="2400" i="1" u="none" strike="noStrike" kern="1200" cap="none" spc="0" normalizeH="0" baseline="0" noProof="0" dirty="0">
                <a:ln>
                  <a:noFill/>
                </a:ln>
                <a:solidFill>
                  <a:prstClr val="black"/>
                </a:solidFill>
                <a:effectLst/>
                <a:uLnTx/>
                <a:uFillTx/>
                <a:latin typeface="Arial Narrow" panose="020B0606020202030204" pitchFamily="34" charset="0"/>
              </a:rPr>
              <a:t>Since he is the one that quit or left – he thinks he withdrew from them</a:t>
            </a:r>
          </a:p>
          <a:p>
            <a:pPr marL="914400" lvl="1" indent="-457200">
              <a:buFont typeface="+mj-lt"/>
              <a:buAutoNum type="arabicPeriod"/>
            </a:pPr>
            <a:r>
              <a:rPr lang="en-US" sz="2400" i="1" dirty="0">
                <a:solidFill>
                  <a:prstClr val="black"/>
                </a:solidFill>
                <a:latin typeface="Arial Narrow" panose="020B0606020202030204" pitchFamily="34" charset="0"/>
              </a:rPr>
              <a:t>If the church does not withdraw – he knows nothing about any disciplinary action toward him</a:t>
            </a:r>
            <a:endParaRPr kumimoji="0" lang="en-US" sz="2400" i="1" u="none" strike="noStrike" kern="1200" cap="none" spc="0" normalizeH="0" baseline="0" noProof="0" dirty="0">
              <a:ln>
                <a:noFill/>
              </a:ln>
              <a:solidFill>
                <a:prstClr val="black"/>
              </a:solidFill>
              <a:effectLst/>
              <a:uLnTx/>
              <a:uFillTx/>
              <a:latin typeface="Arial Narrow" panose="020B0606020202030204" pitchFamily="34" charset="0"/>
            </a:endParaRPr>
          </a:p>
        </p:txBody>
      </p:sp>
      <p:sp>
        <p:nvSpPr>
          <p:cNvPr id="5" name="TextBox 4"/>
          <p:cNvSpPr txBox="1"/>
          <p:nvPr/>
        </p:nvSpPr>
        <p:spPr>
          <a:xfrm rot="16200000">
            <a:off x="-2514246" y="3158411"/>
            <a:ext cx="6858003" cy="541174"/>
          </a:xfrm>
          <a:prstGeom prst="rect">
            <a:avLst/>
          </a:prstGeom>
          <a:noFill/>
        </p:spPr>
        <p:txBody>
          <a:bodyPr wrap="square" rtlCol="0">
            <a:spAutoFit/>
          </a:bodyPr>
          <a:lstStyle/>
          <a:p>
            <a:pPr marL="571500" marR="0" lvl="0" indent="-571500" algn="ctr" defTabSz="457200" rtl="0" eaLnBrk="1" fontAlgn="auto" latinLnBrk="0" hangingPunct="1">
              <a:lnSpc>
                <a:spcPts val="3500"/>
              </a:lnSpc>
              <a:spcBef>
                <a:spcPts val="0"/>
              </a:spcBef>
              <a:spcAft>
                <a:spcPts val="0"/>
              </a:spcAft>
              <a:buClrTx/>
              <a:buSzTx/>
              <a:buFont typeface="+mj-lt"/>
              <a:buAutoNum type="romanUcPeriod" startAt="6"/>
              <a:tabLst/>
              <a:defRPr/>
            </a:pPr>
            <a:r>
              <a:rPr kumimoji="0" lang="en-US" sz="3200" b="0" i="0" u="none" strike="noStrike" kern="1200" cap="none" spc="0" normalizeH="0" baseline="0" noProof="0" dirty="0">
                <a:ln>
                  <a:noFill/>
                </a:ln>
                <a:solidFill>
                  <a:prstClr val="black"/>
                </a:solidFill>
                <a:effectLst/>
                <a:uLnTx/>
                <a:uFillTx/>
                <a:latin typeface="Arial Narrow" panose="020B0606020202030204" pitchFamily="34" charset="0"/>
              </a:rPr>
              <a:t>What is Not Accomplished</a:t>
            </a:r>
            <a:endParaRPr kumimoji="0" lang="en-US" sz="3200" i="0" u="none" strike="noStrike" kern="1200" cap="none" spc="0" normalizeH="0" baseline="0" noProof="0" dirty="0">
              <a:ln>
                <a:noFill/>
              </a:ln>
              <a:effectLst/>
              <a:uLnTx/>
              <a:uFillTx/>
              <a:latin typeface="Arial Narrow" panose="020B0606020202030204" pitchFamily="34" charset="0"/>
            </a:endParaRPr>
          </a:p>
        </p:txBody>
      </p:sp>
    </p:spTree>
    <p:extLst>
      <p:ext uri="{BB962C8B-B14F-4D97-AF65-F5344CB8AC3E}">
        <p14:creationId xmlns:p14="http://schemas.microsoft.com/office/powerpoint/2010/main" val="42240820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Effect transition="in" filter="fade">
                                      <p:cBhvr>
                                        <p:cTn id="7" dur="1000"/>
                                        <p:tgtEl>
                                          <p:spTgt spid="9">
                                            <p:txEl>
                                              <p:pRg st="1" end="1"/>
                                            </p:txEl>
                                          </p:spTgt>
                                        </p:tgtEl>
                                      </p:cBhvr>
                                    </p:animEffect>
                                    <p:anim calcmode="lin" valueType="num">
                                      <p:cBhvr>
                                        <p:cTn id="8"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
                                            <p:txEl>
                                              <p:pRg st="2" end="2"/>
                                            </p:txEl>
                                          </p:spTgt>
                                        </p:tgtEl>
                                        <p:attrNameLst>
                                          <p:attrName>style.visibility</p:attrName>
                                        </p:attrNameLst>
                                      </p:cBhvr>
                                      <p:to>
                                        <p:strVal val="visible"/>
                                      </p:to>
                                    </p:set>
                                    <p:animEffect transition="in" filter="fade">
                                      <p:cBhvr>
                                        <p:cTn id="14" dur="1000"/>
                                        <p:tgtEl>
                                          <p:spTgt spid="9">
                                            <p:txEl>
                                              <p:pRg st="2" end="2"/>
                                            </p:txEl>
                                          </p:spTgt>
                                        </p:tgtEl>
                                      </p:cBhvr>
                                    </p:animEffect>
                                    <p:anim calcmode="lin" valueType="num">
                                      <p:cBhvr>
                                        <p:cTn id="15"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9">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1725283" y="103700"/>
            <a:ext cx="7030528" cy="3785652"/>
          </a:xfrm>
          <a:prstGeom prst="rect">
            <a:avLst/>
          </a:prstGeom>
          <a:noFill/>
        </p:spPr>
        <p:txBody>
          <a:bodyPr wrap="square" rtlCol="0">
            <a:spAutoFit/>
          </a:bodyPr>
          <a:lstStyle/>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400" b="1" dirty="0">
                <a:solidFill>
                  <a:prstClr val="black"/>
                </a:solidFill>
                <a:latin typeface="Arial Narrow" panose="020B0606020202030204" pitchFamily="34" charset="0"/>
              </a:rPr>
              <a:t>The offender doesn’t know that the church has withdrawn from him</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400" b="1" dirty="0">
                <a:solidFill>
                  <a:prstClr val="black"/>
                </a:solidFill>
                <a:latin typeface="Arial Narrow" panose="020B0606020202030204" pitchFamily="34" charset="0"/>
              </a:rPr>
              <a:t>He does not realize that he has been delivered to Satan (1 Cor. 5:5)</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400" b="1" dirty="0">
                <a:solidFill>
                  <a:prstClr val="black"/>
                </a:solidFill>
                <a:latin typeface="Arial Narrow" panose="020B0606020202030204" pitchFamily="34" charset="0"/>
              </a:rPr>
              <a:t>The rest of the church does not know that he has been disciplined</a:t>
            </a:r>
            <a:endParaRPr lang="en-US" sz="2400" dirty="0">
              <a:solidFill>
                <a:srgbClr val="0070C0"/>
              </a:solidFill>
              <a:latin typeface="Arial Narrow" panose="020B0606020202030204" pitchFamily="34" charset="0"/>
            </a:endParaRPr>
          </a:p>
          <a:p>
            <a:pPr marL="914400" lvl="1" indent="-457200">
              <a:buFont typeface="+mj-lt"/>
              <a:buAutoNum type="arabicPeriod"/>
            </a:pPr>
            <a:r>
              <a:rPr kumimoji="0" lang="en-US" sz="2400" i="1" u="none" strike="noStrike" kern="1200" cap="none" spc="0" normalizeH="0" baseline="0" noProof="0" dirty="0">
                <a:ln>
                  <a:noFill/>
                </a:ln>
                <a:solidFill>
                  <a:prstClr val="black"/>
                </a:solidFill>
                <a:effectLst/>
                <a:uLnTx/>
                <a:uFillTx/>
                <a:latin typeface="Arial Narrow" panose="020B0606020202030204" pitchFamily="34" charset="0"/>
              </a:rPr>
              <a:t>They don’t know that the action</a:t>
            </a:r>
            <a:r>
              <a:rPr kumimoji="0" lang="en-US" sz="2400" i="1" u="none" strike="noStrike" kern="1200" cap="none" spc="0" normalizeH="0" noProof="0" dirty="0">
                <a:ln>
                  <a:noFill/>
                </a:ln>
                <a:solidFill>
                  <a:prstClr val="black"/>
                </a:solidFill>
                <a:effectLst/>
                <a:uLnTx/>
                <a:uFillTx/>
                <a:latin typeface="Arial Narrow" panose="020B0606020202030204" pitchFamily="34" charset="0"/>
              </a:rPr>
              <a:t> of 1 Cor. 5 has been accomplished by his leaving</a:t>
            </a:r>
          </a:p>
          <a:p>
            <a:pPr marL="914400" lvl="1" indent="-457200">
              <a:buFont typeface="+mj-lt"/>
              <a:buAutoNum type="arabicPeriod"/>
            </a:pPr>
            <a:r>
              <a:rPr lang="en-US" sz="2400" i="1" baseline="0" dirty="0">
                <a:solidFill>
                  <a:prstClr val="black"/>
                </a:solidFill>
                <a:latin typeface="Arial Narrow" panose="020B0606020202030204" pitchFamily="34" charset="0"/>
              </a:rPr>
              <a:t>They</a:t>
            </a:r>
            <a:r>
              <a:rPr lang="en-US" sz="2400" i="1" dirty="0">
                <a:solidFill>
                  <a:prstClr val="black"/>
                </a:solidFill>
                <a:latin typeface="Arial Narrow" panose="020B0606020202030204" pitchFamily="34" charset="0"/>
              </a:rPr>
              <a:t> don’t know that they should not have company with him (1 Cor. 5:9, 11)</a:t>
            </a:r>
            <a:endParaRPr kumimoji="0" lang="en-US" sz="2400" i="1" u="none" strike="noStrike" kern="1200" cap="none" spc="0" normalizeH="0" baseline="0" noProof="0" dirty="0">
              <a:ln>
                <a:noFill/>
              </a:ln>
              <a:solidFill>
                <a:prstClr val="black"/>
              </a:solidFill>
              <a:effectLst/>
              <a:uLnTx/>
              <a:uFillTx/>
              <a:latin typeface="Arial Narrow" panose="020B0606020202030204" pitchFamily="34" charset="0"/>
            </a:endParaRPr>
          </a:p>
        </p:txBody>
      </p:sp>
      <p:sp>
        <p:nvSpPr>
          <p:cNvPr id="5" name="TextBox 4"/>
          <p:cNvSpPr txBox="1"/>
          <p:nvPr/>
        </p:nvSpPr>
        <p:spPr>
          <a:xfrm rot="16200000">
            <a:off x="-2514246" y="3158411"/>
            <a:ext cx="6858003" cy="541174"/>
          </a:xfrm>
          <a:prstGeom prst="rect">
            <a:avLst/>
          </a:prstGeom>
          <a:noFill/>
        </p:spPr>
        <p:txBody>
          <a:bodyPr wrap="square" rtlCol="0">
            <a:spAutoFit/>
          </a:bodyPr>
          <a:lstStyle/>
          <a:p>
            <a:pPr marL="571500" marR="0" lvl="0" indent="-571500" algn="ctr" defTabSz="457200" rtl="0" eaLnBrk="1" fontAlgn="auto" latinLnBrk="0" hangingPunct="1">
              <a:lnSpc>
                <a:spcPts val="3500"/>
              </a:lnSpc>
              <a:spcBef>
                <a:spcPts val="0"/>
              </a:spcBef>
              <a:spcAft>
                <a:spcPts val="0"/>
              </a:spcAft>
              <a:buClrTx/>
              <a:buSzTx/>
              <a:buFont typeface="+mj-lt"/>
              <a:buAutoNum type="romanUcPeriod" startAt="6"/>
              <a:tabLst/>
              <a:defRPr/>
            </a:pPr>
            <a:r>
              <a:rPr kumimoji="0" lang="en-US" sz="3200" b="0" i="0" u="none" strike="noStrike" kern="1200" cap="none" spc="0" normalizeH="0" baseline="0" noProof="0" dirty="0">
                <a:ln>
                  <a:noFill/>
                </a:ln>
                <a:solidFill>
                  <a:prstClr val="black"/>
                </a:solidFill>
                <a:effectLst/>
                <a:uLnTx/>
                <a:uFillTx/>
                <a:latin typeface="Arial Narrow" panose="020B0606020202030204" pitchFamily="34" charset="0"/>
              </a:rPr>
              <a:t>What is Not Accomplished</a:t>
            </a:r>
            <a:endParaRPr kumimoji="0" lang="en-US" sz="3200" i="0" u="none" strike="noStrike" kern="1200" cap="none" spc="0" normalizeH="0" baseline="0" noProof="0" dirty="0">
              <a:ln>
                <a:noFill/>
              </a:ln>
              <a:effectLst/>
              <a:uLnTx/>
              <a:uFillTx/>
              <a:latin typeface="Arial Narrow" panose="020B0606020202030204" pitchFamily="34" charset="0"/>
            </a:endParaRPr>
          </a:p>
        </p:txBody>
      </p:sp>
    </p:spTree>
    <p:extLst>
      <p:ext uri="{BB962C8B-B14F-4D97-AF65-F5344CB8AC3E}">
        <p14:creationId xmlns:p14="http://schemas.microsoft.com/office/powerpoint/2010/main" val="12719404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xEl>
                                              <p:pRg st="2" end="2"/>
                                            </p:txEl>
                                          </p:spTgt>
                                        </p:tgtEl>
                                        <p:attrNameLst>
                                          <p:attrName>style.visibility</p:attrName>
                                        </p:attrNameLst>
                                      </p:cBhvr>
                                      <p:to>
                                        <p:strVal val="visible"/>
                                      </p:to>
                                    </p:set>
                                    <p:animEffect transition="in" filter="fade">
                                      <p:cBhvr>
                                        <p:cTn id="7" dur="1000"/>
                                        <p:tgtEl>
                                          <p:spTgt spid="9">
                                            <p:txEl>
                                              <p:pRg st="2" end="2"/>
                                            </p:txEl>
                                          </p:spTgt>
                                        </p:tgtEl>
                                      </p:cBhvr>
                                    </p:animEffect>
                                    <p:anim calcmode="lin" valueType="num">
                                      <p:cBhvr>
                                        <p:cTn id="8"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9">
                                            <p:txEl>
                                              <p:pRg st="3" end="3"/>
                                            </p:txEl>
                                          </p:spTgt>
                                        </p:tgtEl>
                                        <p:attrNameLst>
                                          <p:attrName>style.visibility</p:attrName>
                                        </p:attrNameLst>
                                      </p:cBhvr>
                                      <p:to>
                                        <p:strVal val="visible"/>
                                      </p:to>
                                    </p:set>
                                    <p:animEffect transition="in" filter="fade">
                                      <p:cBhvr>
                                        <p:cTn id="14" dur="1000"/>
                                        <p:tgtEl>
                                          <p:spTgt spid="9">
                                            <p:txEl>
                                              <p:pRg st="3" end="3"/>
                                            </p:txEl>
                                          </p:spTgt>
                                        </p:tgtEl>
                                      </p:cBhvr>
                                    </p:animEffect>
                                    <p:anim calcmode="lin" valueType="num">
                                      <p:cBhvr>
                                        <p:cTn id="15" dur="1000" fill="hold"/>
                                        <p:tgtEl>
                                          <p:spTgt spid="9">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9">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9">
                                            <p:txEl>
                                              <p:pRg st="4" end="4"/>
                                            </p:txEl>
                                          </p:spTgt>
                                        </p:tgtEl>
                                        <p:attrNameLst>
                                          <p:attrName>style.visibility</p:attrName>
                                        </p:attrNameLst>
                                      </p:cBhvr>
                                      <p:to>
                                        <p:strVal val="visible"/>
                                      </p:to>
                                    </p:set>
                                    <p:animEffect transition="in" filter="fade">
                                      <p:cBhvr>
                                        <p:cTn id="21" dur="1000"/>
                                        <p:tgtEl>
                                          <p:spTgt spid="9">
                                            <p:txEl>
                                              <p:pRg st="4" end="4"/>
                                            </p:txEl>
                                          </p:spTgt>
                                        </p:tgtEl>
                                      </p:cBhvr>
                                    </p:animEffect>
                                    <p:anim calcmode="lin" valueType="num">
                                      <p:cBhvr>
                                        <p:cTn id="22" dur="1000" fill="hold"/>
                                        <p:tgtEl>
                                          <p:spTgt spid="9">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9">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bldLvl="5"/>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1725283" y="103700"/>
            <a:ext cx="7030528" cy="4154984"/>
          </a:xfrm>
          <a:prstGeom prst="rect">
            <a:avLst/>
          </a:prstGeom>
          <a:noFill/>
        </p:spPr>
        <p:txBody>
          <a:bodyPr wrap="square" rtlCol="0">
            <a:spAutoFit/>
          </a:bodyPr>
          <a:lstStyle/>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400" b="1" dirty="0">
                <a:solidFill>
                  <a:prstClr val="black"/>
                </a:solidFill>
                <a:latin typeface="Arial Narrow" panose="020B0606020202030204" pitchFamily="34" charset="0"/>
              </a:rPr>
              <a:t>The offender doesn’t know that the church has withdrawn from him</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400" b="1" dirty="0">
                <a:solidFill>
                  <a:prstClr val="black"/>
                </a:solidFill>
                <a:latin typeface="Arial Narrow" panose="020B0606020202030204" pitchFamily="34" charset="0"/>
              </a:rPr>
              <a:t>He does not realize that he has been delivered to Satan (1 Cor. 5:5)</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400" b="1" dirty="0">
                <a:solidFill>
                  <a:prstClr val="black"/>
                </a:solidFill>
                <a:latin typeface="Arial Narrow" panose="020B0606020202030204" pitchFamily="34" charset="0"/>
              </a:rPr>
              <a:t>The rest of the church does not know that he has been disciplined</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400" b="1" dirty="0">
                <a:solidFill>
                  <a:prstClr val="black"/>
                </a:solidFill>
                <a:latin typeface="Arial Narrow" panose="020B0606020202030204" pitchFamily="34" charset="0"/>
              </a:rPr>
              <a:t>The primary purpose of discipline is not accomplished</a:t>
            </a:r>
            <a:endParaRPr lang="en-US" sz="2400" dirty="0">
              <a:solidFill>
                <a:srgbClr val="0070C0"/>
              </a:solidFill>
              <a:latin typeface="Arial Narrow" panose="020B0606020202030204" pitchFamily="34" charset="0"/>
            </a:endParaRPr>
          </a:p>
          <a:p>
            <a:pPr marL="914400" lvl="1" indent="-457200">
              <a:buFont typeface="+mj-lt"/>
              <a:buAutoNum type="arabicPeriod"/>
            </a:pPr>
            <a:r>
              <a:rPr kumimoji="0" lang="en-US" sz="2400" i="1" u="none" strike="noStrike" kern="1200" cap="none" spc="0" normalizeH="0" baseline="0" noProof="0" dirty="0">
                <a:ln>
                  <a:noFill/>
                </a:ln>
                <a:solidFill>
                  <a:prstClr val="black"/>
                </a:solidFill>
                <a:effectLst/>
                <a:uLnTx/>
                <a:uFillTx/>
                <a:latin typeface="Arial Narrow" panose="020B0606020202030204" pitchFamily="34" charset="0"/>
              </a:rPr>
              <a:t>He is to be made ashamed of his sin (2 Thess. 3:14)</a:t>
            </a:r>
          </a:p>
          <a:p>
            <a:pPr marL="914400" lvl="1" indent="-457200">
              <a:buFont typeface="+mj-lt"/>
              <a:buAutoNum type="arabicPeriod"/>
            </a:pPr>
            <a:r>
              <a:rPr kumimoji="0" lang="en-US" sz="2400" i="1" u="none" strike="noStrike" kern="1200" cap="none" spc="0" normalizeH="0" baseline="0" noProof="0" dirty="0">
                <a:ln>
                  <a:noFill/>
                </a:ln>
                <a:solidFill>
                  <a:prstClr val="black"/>
                </a:solidFill>
                <a:effectLst/>
                <a:uLnTx/>
                <a:uFillTx/>
                <a:latin typeface="Arial Narrow" panose="020B0606020202030204" pitchFamily="34" charset="0"/>
              </a:rPr>
              <a:t>Discipline</a:t>
            </a:r>
            <a:r>
              <a:rPr kumimoji="0" lang="en-US" sz="2400" i="1" u="none" strike="noStrike" kern="1200" cap="none" spc="0" normalizeH="0" noProof="0" dirty="0">
                <a:ln>
                  <a:noFill/>
                </a:ln>
                <a:solidFill>
                  <a:prstClr val="black"/>
                </a:solidFill>
                <a:effectLst/>
                <a:uLnTx/>
                <a:uFillTx/>
                <a:latin typeface="Arial Narrow" panose="020B0606020202030204" pitchFamily="34" charset="0"/>
              </a:rPr>
              <a:t> is done that he might be saved (1 Cor. 5:5)</a:t>
            </a:r>
            <a:endParaRPr lang="en-US" sz="2400" i="1" noProof="0" dirty="0">
              <a:solidFill>
                <a:prstClr val="black"/>
              </a:solidFill>
              <a:latin typeface="Arial Narrow" panose="020B0606020202030204" pitchFamily="34" charset="0"/>
            </a:endParaRPr>
          </a:p>
          <a:p>
            <a:pPr marL="914400" lvl="1" indent="-457200">
              <a:buFont typeface="+mj-lt"/>
              <a:buAutoNum type="arabicPeriod"/>
            </a:pPr>
            <a:r>
              <a:rPr lang="en-US" sz="2400" i="1" dirty="0">
                <a:solidFill>
                  <a:prstClr val="black"/>
                </a:solidFill>
                <a:latin typeface="Arial Narrow" panose="020B0606020202030204" pitchFamily="34" charset="0"/>
              </a:rPr>
              <a:t>Nothing has been done to make him ashamed</a:t>
            </a:r>
          </a:p>
        </p:txBody>
      </p:sp>
      <p:sp>
        <p:nvSpPr>
          <p:cNvPr id="5" name="TextBox 4"/>
          <p:cNvSpPr txBox="1"/>
          <p:nvPr/>
        </p:nvSpPr>
        <p:spPr>
          <a:xfrm rot="16200000">
            <a:off x="-2514246" y="3158411"/>
            <a:ext cx="6858003" cy="541174"/>
          </a:xfrm>
          <a:prstGeom prst="rect">
            <a:avLst/>
          </a:prstGeom>
          <a:noFill/>
        </p:spPr>
        <p:txBody>
          <a:bodyPr wrap="square" rtlCol="0">
            <a:spAutoFit/>
          </a:bodyPr>
          <a:lstStyle/>
          <a:p>
            <a:pPr marL="571500" marR="0" lvl="0" indent="-571500" algn="ctr" defTabSz="457200" rtl="0" eaLnBrk="1" fontAlgn="auto" latinLnBrk="0" hangingPunct="1">
              <a:lnSpc>
                <a:spcPts val="3500"/>
              </a:lnSpc>
              <a:spcBef>
                <a:spcPts val="0"/>
              </a:spcBef>
              <a:spcAft>
                <a:spcPts val="0"/>
              </a:spcAft>
              <a:buClrTx/>
              <a:buSzTx/>
              <a:buFont typeface="+mj-lt"/>
              <a:buAutoNum type="romanUcPeriod" startAt="6"/>
              <a:tabLst/>
              <a:defRPr/>
            </a:pPr>
            <a:r>
              <a:rPr kumimoji="0" lang="en-US" sz="3200" b="0" i="0" u="none" strike="noStrike" kern="1200" cap="none" spc="0" normalizeH="0" baseline="0" noProof="0" dirty="0">
                <a:ln>
                  <a:noFill/>
                </a:ln>
                <a:solidFill>
                  <a:prstClr val="black"/>
                </a:solidFill>
                <a:effectLst/>
                <a:uLnTx/>
                <a:uFillTx/>
                <a:latin typeface="Arial Narrow" panose="020B0606020202030204" pitchFamily="34" charset="0"/>
              </a:rPr>
              <a:t>What is Not Accomplished</a:t>
            </a:r>
            <a:endParaRPr kumimoji="0" lang="en-US" sz="3200" i="0" u="none" strike="noStrike" kern="1200" cap="none" spc="0" normalizeH="0" baseline="0" noProof="0" dirty="0">
              <a:ln>
                <a:noFill/>
              </a:ln>
              <a:effectLst/>
              <a:uLnTx/>
              <a:uFillTx/>
              <a:latin typeface="Arial Narrow" panose="020B0606020202030204" pitchFamily="34" charset="0"/>
            </a:endParaRPr>
          </a:p>
        </p:txBody>
      </p:sp>
    </p:spTree>
    <p:extLst>
      <p:ext uri="{BB962C8B-B14F-4D97-AF65-F5344CB8AC3E}">
        <p14:creationId xmlns:p14="http://schemas.microsoft.com/office/powerpoint/2010/main" val="10238769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xEl>
                                              <p:pRg st="4" end="4"/>
                                            </p:txEl>
                                          </p:spTgt>
                                        </p:tgtEl>
                                        <p:attrNameLst>
                                          <p:attrName>style.visibility</p:attrName>
                                        </p:attrNameLst>
                                      </p:cBhvr>
                                      <p:to>
                                        <p:strVal val="visible"/>
                                      </p:to>
                                    </p:set>
                                    <p:animEffect transition="in" filter="fade">
                                      <p:cBhvr>
                                        <p:cTn id="7" dur="1000"/>
                                        <p:tgtEl>
                                          <p:spTgt spid="9">
                                            <p:txEl>
                                              <p:pRg st="4" end="4"/>
                                            </p:txEl>
                                          </p:spTgt>
                                        </p:tgtEl>
                                      </p:cBhvr>
                                    </p:animEffect>
                                    <p:anim calcmode="lin" valueType="num">
                                      <p:cBhvr>
                                        <p:cTn id="8" dur="1000" fill="hold"/>
                                        <p:tgtEl>
                                          <p:spTgt spid="9">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
                                            <p:txEl>
                                              <p:pRg st="5" end="5"/>
                                            </p:txEl>
                                          </p:spTgt>
                                        </p:tgtEl>
                                        <p:attrNameLst>
                                          <p:attrName>style.visibility</p:attrName>
                                        </p:attrNameLst>
                                      </p:cBhvr>
                                      <p:to>
                                        <p:strVal val="visible"/>
                                      </p:to>
                                    </p:set>
                                    <p:animEffect transition="in" filter="fade">
                                      <p:cBhvr>
                                        <p:cTn id="14" dur="1000"/>
                                        <p:tgtEl>
                                          <p:spTgt spid="9">
                                            <p:txEl>
                                              <p:pRg st="5" end="5"/>
                                            </p:txEl>
                                          </p:spTgt>
                                        </p:tgtEl>
                                      </p:cBhvr>
                                    </p:animEffect>
                                    <p:anim calcmode="lin" valueType="num">
                                      <p:cBhvr>
                                        <p:cTn id="15" dur="1000" fill="hold"/>
                                        <p:tgtEl>
                                          <p:spTgt spid="9">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9">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xEl>
                                              <p:pRg st="6" end="6"/>
                                            </p:txEl>
                                          </p:spTgt>
                                        </p:tgtEl>
                                        <p:attrNameLst>
                                          <p:attrName>style.visibility</p:attrName>
                                        </p:attrNameLst>
                                      </p:cBhvr>
                                      <p:to>
                                        <p:strVal val="visible"/>
                                      </p:to>
                                    </p:set>
                                    <p:animEffect transition="in" filter="fade">
                                      <p:cBhvr>
                                        <p:cTn id="21" dur="1000"/>
                                        <p:tgtEl>
                                          <p:spTgt spid="9">
                                            <p:txEl>
                                              <p:pRg st="6" end="6"/>
                                            </p:txEl>
                                          </p:spTgt>
                                        </p:tgtEl>
                                      </p:cBhvr>
                                    </p:animEffect>
                                    <p:anim calcmode="lin" valueType="num">
                                      <p:cBhvr>
                                        <p:cTn id="22" dur="1000" fill="hold"/>
                                        <p:tgtEl>
                                          <p:spTgt spid="9">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9">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1725283" y="103700"/>
            <a:ext cx="7030528" cy="4893647"/>
          </a:xfrm>
          <a:prstGeom prst="rect">
            <a:avLst/>
          </a:prstGeom>
          <a:noFill/>
        </p:spPr>
        <p:txBody>
          <a:bodyPr wrap="square" rtlCol="0">
            <a:spAutoFit/>
          </a:bodyPr>
          <a:lstStyle/>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400" b="1" dirty="0">
                <a:solidFill>
                  <a:prstClr val="black"/>
                </a:solidFill>
                <a:latin typeface="Arial Narrow" panose="020B0606020202030204" pitchFamily="34" charset="0"/>
              </a:rPr>
              <a:t>The offender doesn’t know that the church has withdrawn from him</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400" b="1" dirty="0">
                <a:solidFill>
                  <a:prstClr val="black"/>
                </a:solidFill>
                <a:latin typeface="Arial Narrow" panose="020B0606020202030204" pitchFamily="34" charset="0"/>
              </a:rPr>
              <a:t>He does not realize that he has been delivered to Satan (1 Cor. 5:5)</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400" b="1" dirty="0">
                <a:solidFill>
                  <a:prstClr val="black"/>
                </a:solidFill>
                <a:latin typeface="Arial Narrow" panose="020B0606020202030204" pitchFamily="34" charset="0"/>
              </a:rPr>
              <a:t>The rest of the church does not know that he has been disciplined</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400" b="1" dirty="0">
                <a:solidFill>
                  <a:prstClr val="black"/>
                </a:solidFill>
                <a:latin typeface="Arial Narrow" panose="020B0606020202030204" pitchFamily="34" charset="0"/>
              </a:rPr>
              <a:t>The primary purpose of discipline is not accomplished</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400" b="1" dirty="0">
                <a:solidFill>
                  <a:prstClr val="black"/>
                </a:solidFill>
                <a:latin typeface="Arial Narrow" panose="020B0606020202030204" pitchFamily="34" charset="0"/>
              </a:rPr>
              <a:t>His corrupting influence has not been addressed</a:t>
            </a:r>
            <a:endParaRPr lang="en-US" sz="2400" dirty="0">
              <a:solidFill>
                <a:srgbClr val="0070C0"/>
              </a:solidFill>
              <a:latin typeface="Arial Narrow" panose="020B0606020202030204" pitchFamily="34" charset="0"/>
            </a:endParaRPr>
          </a:p>
          <a:p>
            <a:pPr marL="914400" lvl="1" indent="-457200">
              <a:buFont typeface="+mj-lt"/>
              <a:buAutoNum type="arabicPeriod"/>
            </a:pPr>
            <a:r>
              <a:rPr kumimoji="0" lang="en-US" sz="2400" i="1" u="none" strike="noStrike" kern="1200" cap="none" spc="0" normalizeH="0" baseline="0" noProof="0" dirty="0">
                <a:ln>
                  <a:noFill/>
                </a:ln>
                <a:solidFill>
                  <a:prstClr val="black"/>
                </a:solidFill>
                <a:effectLst/>
                <a:uLnTx/>
                <a:uFillTx/>
                <a:latin typeface="Arial Narrow" panose="020B0606020202030204" pitchFamily="34" charset="0"/>
              </a:rPr>
              <a:t>His example of quitting – and no action taken is corrupting</a:t>
            </a:r>
          </a:p>
          <a:p>
            <a:pPr marL="914400" lvl="1" indent="-457200">
              <a:buFont typeface="+mj-lt"/>
              <a:buAutoNum type="arabicPeriod"/>
            </a:pPr>
            <a:r>
              <a:rPr lang="en-US" sz="2400" i="1" dirty="0">
                <a:solidFill>
                  <a:prstClr val="black"/>
                </a:solidFill>
                <a:latin typeface="Arial Narrow" panose="020B0606020202030204" pitchFamily="34" charset="0"/>
              </a:rPr>
              <a:t>He may still have social contact – thus corrupting influence on the faithful</a:t>
            </a:r>
          </a:p>
        </p:txBody>
      </p:sp>
      <p:sp>
        <p:nvSpPr>
          <p:cNvPr id="5" name="TextBox 4"/>
          <p:cNvSpPr txBox="1"/>
          <p:nvPr/>
        </p:nvSpPr>
        <p:spPr>
          <a:xfrm rot="16200000">
            <a:off x="-2514246" y="3158411"/>
            <a:ext cx="6858003" cy="541174"/>
          </a:xfrm>
          <a:prstGeom prst="rect">
            <a:avLst/>
          </a:prstGeom>
          <a:noFill/>
        </p:spPr>
        <p:txBody>
          <a:bodyPr wrap="square" rtlCol="0">
            <a:spAutoFit/>
          </a:bodyPr>
          <a:lstStyle/>
          <a:p>
            <a:pPr marL="571500" marR="0" lvl="0" indent="-571500" algn="ctr" defTabSz="457200" rtl="0" eaLnBrk="1" fontAlgn="auto" latinLnBrk="0" hangingPunct="1">
              <a:lnSpc>
                <a:spcPts val="3500"/>
              </a:lnSpc>
              <a:spcBef>
                <a:spcPts val="0"/>
              </a:spcBef>
              <a:spcAft>
                <a:spcPts val="0"/>
              </a:spcAft>
              <a:buClrTx/>
              <a:buSzTx/>
              <a:buFont typeface="+mj-lt"/>
              <a:buAutoNum type="romanUcPeriod" startAt="6"/>
              <a:tabLst/>
              <a:defRPr/>
            </a:pPr>
            <a:r>
              <a:rPr kumimoji="0" lang="en-US" sz="3200" b="0" i="0" u="none" strike="noStrike" kern="1200" cap="none" spc="0" normalizeH="0" baseline="0" noProof="0" dirty="0">
                <a:ln>
                  <a:noFill/>
                </a:ln>
                <a:solidFill>
                  <a:prstClr val="black"/>
                </a:solidFill>
                <a:effectLst/>
                <a:uLnTx/>
                <a:uFillTx/>
                <a:latin typeface="Arial Narrow" panose="020B0606020202030204" pitchFamily="34" charset="0"/>
              </a:rPr>
              <a:t>What is Not Accomplished</a:t>
            </a:r>
            <a:endParaRPr kumimoji="0" lang="en-US" sz="3200" i="0" u="none" strike="noStrike" kern="1200" cap="none" spc="0" normalizeH="0" baseline="0" noProof="0" dirty="0">
              <a:ln>
                <a:noFill/>
              </a:ln>
              <a:effectLst/>
              <a:uLnTx/>
              <a:uFillTx/>
              <a:latin typeface="Arial Narrow" panose="020B0606020202030204" pitchFamily="34" charset="0"/>
            </a:endParaRPr>
          </a:p>
        </p:txBody>
      </p:sp>
    </p:spTree>
    <p:extLst>
      <p:ext uri="{BB962C8B-B14F-4D97-AF65-F5344CB8AC3E}">
        <p14:creationId xmlns:p14="http://schemas.microsoft.com/office/powerpoint/2010/main" val="63143133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xEl>
                                              <p:pRg st="5" end="5"/>
                                            </p:txEl>
                                          </p:spTgt>
                                        </p:tgtEl>
                                        <p:attrNameLst>
                                          <p:attrName>style.visibility</p:attrName>
                                        </p:attrNameLst>
                                      </p:cBhvr>
                                      <p:to>
                                        <p:strVal val="visible"/>
                                      </p:to>
                                    </p:set>
                                    <p:animEffect transition="in" filter="fade">
                                      <p:cBhvr>
                                        <p:cTn id="7" dur="1000"/>
                                        <p:tgtEl>
                                          <p:spTgt spid="9">
                                            <p:txEl>
                                              <p:pRg st="5" end="5"/>
                                            </p:txEl>
                                          </p:spTgt>
                                        </p:tgtEl>
                                      </p:cBhvr>
                                    </p:animEffect>
                                    <p:anim calcmode="lin" valueType="num">
                                      <p:cBhvr>
                                        <p:cTn id="8" dur="1000" fill="hold"/>
                                        <p:tgtEl>
                                          <p:spTgt spid="9">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
                                            <p:txEl>
                                              <p:pRg st="6" end="6"/>
                                            </p:txEl>
                                          </p:spTgt>
                                        </p:tgtEl>
                                        <p:attrNameLst>
                                          <p:attrName>style.visibility</p:attrName>
                                        </p:attrNameLst>
                                      </p:cBhvr>
                                      <p:to>
                                        <p:strVal val="visible"/>
                                      </p:to>
                                    </p:set>
                                    <p:animEffect transition="in" filter="fade">
                                      <p:cBhvr>
                                        <p:cTn id="14" dur="1000"/>
                                        <p:tgtEl>
                                          <p:spTgt spid="9">
                                            <p:txEl>
                                              <p:pRg st="6" end="6"/>
                                            </p:txEl>
                                          </p:spTgt>
                                        </p:tgtEl>
                                      </p:cBhvr>
                                    </p:animEffect>
                                    <p:anim calcmode="lin" valueType="num">
                                      <p:cBhvr>
                                        <p:cTn id="15" dur="1000" fill="hold"/>
                                        <p:tgtEl>
                                          <p:spTgt spid="9">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9">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9728" y="77637"/>
            <a:ext cx="7573993"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AR BERKLEY" panose="02000000000000000000" pitchFamily="2" charset="0"/>
                <a:ea typeface="+mn-ea"/>
                <a:cs typeface="+mn-cs"/>
              </a:rPr>
              <a:t>Saving the Erring, the Church, Our Families, and Ourselves</a:t>
            </a:r>
          </a:p>
        </p:txBody>
      </p:sp>
      <p:sp>
        <p:nvSpPr>
          <p:cNvPr id="4" name="TextBox 3"/>
          <p:cNvSpPr txBox="1"/>
          <p:nvPr/>
        </p:nvSpPr>
        <p:spPr>
          <a:xfrm>
            <a:off x="1062789" y="2182083"/>
            <a:ext cx="7760295" cy="3539430"/>
          </a:xfrm>
          <a:prstGeom prst="rect">
            <a:avLst/>
          </a:prstGeom>
          <a:noFill/>
        </p:spPr>
        <p:txBody>
          <a:bodyPr wrap="square" rtlCol="0">
            <a:spAutoFit/>
          </a:bodyPr>
          <a:lstStyle/>
          <a:p>
            <a:pPr marL="571500" marR="0" lvl="0" indent="-571500" algn="l" defTabSz="457200" rtl="0" eaLnBrk="1" fontAlgn="auto" latinLnBrk="0" hangingPunct="1">
              <a:spcBef>
                <a:spcPts val="0"/>
              </a:spcBef>
              <a:spcAft>
                <a:spcPts val="0"/>
              </a:spcAft>
              <a:buClrTx/>
              <a:buSzTx/>
              <a:buFont typeface="+mj-lt"/>
              <a:buAutoNum type="romanUcPeriod"/>
              <a:tabLst/>
              <a:defRPr/>
            </a:pPr>
            <a:r>
              <a:rPr kumimoji="0" lang="en-US" sz="32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Arial Narrow" panose="020B0606020202030204" pitchFamily="34" charset="0"/>
              </a:rPr>
              <a:t>One Who Quits is Walking Disorderly</a:t>
            </a:r>
          </a:p>
          <a:p>
            <a:pPr marL="571500" marR="0" lvl="0" indent="-571500" algn="l" defTabSz="457200" rtl="0" eaLnBrk="1" fontAlgn="auto" latinLnBrk="0" hangingPunct="1">
              <a:spcBef>
                <a:spcPts val="0"/>
              </a:spcBef>
              <a:spcAft>
                <a:spcPts val="0"/>
              </a:spcAft>
              <a:buClrTx/>
              <a:buSzTx/>
              <a:buFont typeface="+mj-lt"/>
              <a:buAutoNum type="romanUcPeriod"/>
              <a:tabLst/>
              <a:defRPr/>
            </a:pPr>
            <a:r>
              <a:rPr lang="en-US" sz="3200" dirty="0">
                <a:solidFill>
                  <a:schemeClr val="bg1"/>
                </a:solidFill>
                <a:effectLst>
                  <a:outerShdw blurRad="38100" dist="38100" dir="2700000" algn="tl">
                    <a:srgbClr val="000000">
                      <a:alpha val="43137"/>
                    </a:srgbClr>
                  </a:outerShdw>
                </a:effectLst>
                <a:latin typeface="Arial Narrow" panose="020B0606020202030204" pitchFamily="34" charset="0"/>
              </a:rPr>
              <a:t>The Purpose of Withdrawing is not Fulfilled</a:t>
            </a:r>
          </a:p>
          <a:p>
            <a:pPr marL="571500" marR="0" lvl="0" indent="-571500" algn="l" defTabSz="457200" rtl="0" eaLnBrk="1" fontAlgn="auto" latinLnBrk="0" hangingPunct="1">
              <a:spcBef>
                <a:spcPts val="0"/>
              </a:spcBef>
              <a:spcAft>
                <a:spcPts val="0"/>
              </a:spcAft>
              <a:buClrTx/>
              <a:buSzTx/>
              <a:buFont typeface="+mj-lt"/>
              <a:buAutoNum type="romanUcPeriod"/>
              <a:tabLst/>
              <a:defRPr/>
            </a:pPr>
            <a:r>
              <a:rPr kumimoji="0" lang="en-US" sz="320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Arial Narrow" panose="020B0606020202030204" pitchFamily="34" charset="0"/>
              </a:rPr>
              <a:t>It is the Church that is to Withdraw</a:t>
            </a:r>
          </a:p>
          <a:p>
            <a:pPr marL="571500" marR="0" lvl="0" indent="-571500" algn="l" defTabSz="457200" rtl="0" eaLnBrk="1" fontAlgn="auto" latinLnBrk="0" hangingPunct="1">
              <a:spcBef>
                <a:spcPts val="0"/>
              </a:spcBef>
              <a:spcAft>
                <a:spcPts val="0"/>
              </a:spcAft>
              <a:buClrTx/>
              <a:buSzTx/>
              <a:buFont typeface="+mj-lt"/>
              <a:buAutoNum type="romanUcPeriod"/>
              <a:tabLst/>
              <a:defRPr/>
            </a:pPr>
            <a:r>
              <a:rPr lang="en-US" sz="3200" dirty="0">
                <a:solidFill>
                  <a:schemeClr val="bg1"/>
                </a:solidFill>
                <a:effectLst>
                  <a:outerShdw blurRad="38100" dist="38100" dir="2700000" algn="tl">
                    <a:srgbClr val="000000">
                      <a:alpha val="43137"/>
                    </a:srgbClr>
                  </a:outerShdw>
                </a:effectLst>
                <a:latin typeface="Arial Narrow" panose="020B0606020202030204" pitchFamily="34" charset="0"/>
              </a:rPr>
              <a:t>Parallels</a:t>
            </a:r>
          </a:p>
          <a:p>
            <a:pPr marL="571500" marR="0" lvl="0" indent="-571500" algn="l" defTabSz="457200" rtl="0" eaLnBrk="1" fontAlgn="auto" latinLnBrk="0" hangingPunct="1">
              <a:spcBef>
                <a:spcPts val="0"/>
              </a:spcBef>
              <a:spcAft>
                <a:spcPts val="0"/>
              </a:spcAft>
              <a:buClrTx/>
              <a:buSzTx/>
              <a:buFont typeface="+mj-lt"/>
              <a:buAutoNum type="romanUcPeriod"/>
              <a:tabLst/>
              <a:defRPr/>
            </a:pPr>
            <a:r>
              <a:rPr kumimoji="0" lang="en-US" sz="320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Arial Narrow" panose="020B0606020202030204" pitchFamily="34" charset="0"/>
              </a:rPr>
              <a:t>Creates a Loophole – Can Beat </a:t>
            </a:r>
            <a:r>
              <a:rPr kumimoji="0" lang="en-US" sz="3200" i="0" u="none" strike="noStrike" kern="1200" cap="none" spc="0" normalizeH="0" baseline="0" noProof="0" dirty="0" err="1">
                <a:ln>
                  <a:noFill/>
                </a:ln>
                <a:solidFill>
                  <a:schemeClr val="bg1"/>
                </a:solidFill>
                <a:effectLst>
                  <a:outerShdw blurRad="38100" dist="38100" dir="2700000" algn="tl">
                    <a:srgbClr val="000000">
                      <a:alpha val="43137"/>
                    </a:srgbClr>
                  </a:outerShdw>
                </a:effectLst>
                <a:uLnTx/>
                <a:uFillTx/>
                <a:latin typeface="Arial Narrow" panose="020B0606020202030204" pitchFamily="34" charset="0"/>
              </a:rPr>
              <a:t>th</a:t>
            </a:r>
            <a:r>
              <a:rPr lang="en-US" sz="3200" dirty="0">
                <a:solidFill>
                  <a:schemeClr val="bg1"/>
                </a:solidFill>
                <a:effectLst>
                  <a:outerShdw blurRad="38100" dist="38100" dir="2700000" algn="tl">
                    <a:srgbClr val="000000">
                      <a:alpha val="43137"/>
                    </a:srgbClr>
                  </a:outerShdw>
                </a:effectLst>
                <a:latin typeface="Arial Narrow" panose="020B0606020202030204" pitchFamily="34" charset="0"/>
              </a:rPr>
              <a:t>e System</a:t>
            </a:r>
          </a:p>
          <a:p>
            <a:pPr marL="571500" marR="0" lvl="0" indent="-571500" algn="l" defTabSz="457200" rtl="0" eaLnBrk="1" fontAlgn="auto" latinLnBrk="0" hangingPunct="1">
              <a:spcBef>
                <a:spcPts val="0"/>
              </a:spcBef>
              <a:spcAft>
                <a:spcPts val="0"/>
              </a:spcAft>
              <a:buClrTx/>
              <a:buSzTx/>
              <a:buFont typeface="+mj-lt"/>
              <a:buAutoNum type="romanUcPeriod"/>
              <a:tabLst/>
              <a:defRPr/>
            </a:pPr>
            <a:r>
              <a:rPr kumimoji="0" lang="en-US" sz="320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Arial Narrow" panose="020B0606020202030204" pitchFamily="34" charset="0"/>
              </a:rPr>
              <a:t>What is Not Accomplished</a:t>
            </a:r>
          </a:p>
          <a:p>
            <a:pPr marL="571500" marR="0" lvl="0" indent="-571500" algn="l" defTabSz="457200" rtl="0" eaLnBrk="1" fontAlgn="auto" latinLnBrk="0" hangingPunct="1">
              <a:spcBef>
                <a:spcPts val="0"/>
              </a:spcBef>
              <a:spcAft>
                <a:spcPts val="0"/>
              </a:spcAft>
              <a:buClrTx/>
              <a:buSzTx/>
              <a:buFont typeface="+mj-lt"/>
              <a:buAutoNum type="romanUcPeriod"/>
              <a:tabLst/>
              <a:defRPr/>
            </a:pPr>
            <a:r>
              <a:rPr lang="en-US" sz="3200" dirty="0">
                <a:latin typeface="Arial Narrow" panose="020B0606020202030204" pitchFamily="34" charset="0"/>
              </a:rPr>
              <a:t>Questions to be Answered</a:t>
            </a:r>
          </a:p>
        </p:txBody>
      </p:sp>
      <p:sp>
        <p:nvSpPr>
          <p:cNvPr id="5" name="Rectangle: Rounded Corners 4"/>
          <p:cNvSpPr/>
          <p:nvPr/>
        </p:nvSpPr>
        <p:spPr>
          <a:xfrm>
            <a:off x="1207699" y="646980"/>
            <a:ext cx="7470476" cy="1248321"/>
          </a:xfrm>
          <a:prstGeom prst="roundRect">
            <a:avLst/>
          </a:prstGeom>
          <a:solidFill>
            <a:srgbClr val="0070C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Can We Withdraw from the Withdrawn?</a:t>
            </a:r>
          </a:p>
        </p:txBody>
      </p:sp>
    </p:spTree>
    <p:extLst>
      <p:ext uri="{BB962C8B-B14F-4D97-AF65-F5344CB8AC3E}">
        <p14:creationId xmlns:p14="http://schemas.microsoft.com/office/powerpoint/2010/main" val="11474466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1725283" y="103700"/>
            <a:ext cx="7030528" cy="1938992"/>
          </a:xfrm>
          <a:prstGeom prst="rect">
            <a:avLst/>
          </a:prstGeom>
          <a:noFill/>
        </p:spPr>
        <p:txBody>
          <a:bodyPr wrap="square" rtlCol="0">
            <a:spAutoFit/>
          </a:bodyPr>
          <a:lstStyle/>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400" b="1"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Is the one who quits</a:t>
            </a:r>
            <a:r>
              <a:rPr kumimoji="0" lang="en-US" sz="2400" b="1" i="0" u="none" strike="noStrike" kern="1200" cap="none" spc="0" normalizeH="0" noProof="0" dirty="0">
                <a:ln>
                  <a:noFill/>
                </a:ln>
                <a:solidFill>
                  <a:prstClr val="black"/>
                </a:solidFill>
                <a:effectLst/>
                <a:uLnTx/>
                <a:uFillTx/>
                <a:latin typeface="Arial Narrow" panose="020B0606020202030204" pitchFamily="34" charset="0"/>
                <a:ea typeface="+mn-ea"/>
                <a:cs typeface="+mn-cs"/>
              </a:rPr>
              <a:t> (“withdraws himself”) walking disorderly?</a:t>
            </a:r>
            <a:endParaRPr kumimoji="0" lang="en-US" sz="2400" b="0" i="1" u="none" strike="noStrike" kern="1200" cap="none" spc="0" normalizeH="0" baseline="0" noProof="0" dirty="0">
              <a:ln>
                <a:noFill/>
              </a:ln>
              <a:solidFill>
                <a:srgbClr val="0070C0"/>
              </a:solidFill>
              <a:effectLst/>
              <a:uLnTx/>
              <a:uFillTx/>
              <a:latin typeface="Arial Narrow" panose="020B0606020202030204" pitchFamily="34" charset="0"/>
              <a:ea typeface="+mn-ea"/>
              <a:cs typeface="+mn-cs"/>
            </a:endParaRPr>
          </a:p>
          <a:p>
            <a:pPr marL="914400" marR="0" lvl="1" indent="-45720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2400" b="0" i="1"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If he is, should</a:t>
            </a:r>
            <a:r>
              <a:rPr kumimoji="0" lang="en-US" sz="2400" b="0" i="1" u="none" strike="noStrike" kern="1200" cap="none" spc="0" normalizeH="0" noProof="0" dirty="0">
                <a:ln>
                  <a:noFill/>
                </a:ln>
                <a:solidFill>
                  <a:prstClr val="black"/>
                </a:solidFill>
                <a:effectLst/>
                <a:uLnTx/>
                <a:uFillTx/>
                <a:latin typeface="Arial Narrow" panose="020B0606020202030204" pitchFamily="34" charset="0"/>
                <a:ea typeface="+mn-ea"/>
                <a:cs typeface="+mn-cs"/>
              </a:rPr>
              <a:t> we not withdrawn from him (2 Thess. 3:6)?</a:t>
            </a:r>
          </a:p>
          <a:p>
            <a:pPr marL="914400" marR="0" lvl="1" indent="-457200" algn="l" defTabSz="457200" rtl="0" eaLnBrk="1" fontAlgn="auto" latinLnBrk="0" hangingPunct="1">
              <a:lnSpc>
                <a:spcPct val="100000"/>
              </a:lnSpc>
              <a:spcBef>
                <a:spcPts val="0"/>
              </a:spcBef>
              <a:spcAft>
                <a:spcPts val="0"/>
              </a:spcAft>
              <a:buClrTx/>
              <a:buSzTx/>
              <a:buFont typeface="+mj-lt"/>
              <a:buAutoNum type="arabicPeriod"/>
              <a:tabLst/>
              <a:defRPr/>
            </a:pPr>
            <a:r>
              <a:rPr lang="en-US" sz="2400" i="1" baseline="0" dirty="0">
                <a:solidFill>
                  <a:prstClr val="black"/>
                </a:solidFill>
                <a:latin typeface="Arial Narrow" panose="020B0606020202030204" pitchFamily="34" charset="0"/>
              </a:rPr>
              <a:t>If</a:t>
            </a:r>
            <a:r>
              <a:rPr lang="en-US" sz="2400" i="1" dirty="0">
                <a:solidFill>
                  <a:prstClr val="black"/>
                </a:solidFill>
                <a:latin typeface="Arial Narrow" panose="020B0606020202030204" pitchFamily="34" charset="0"/>
              </a:rPr>
              <a:t> not, is his action </a:t>
            </a:r>
            <a:r>
              <a:rPr lang="en-US" sz="2400" i="1" u="sng" dirty="0">
                <a:solidFill>
                  <a:prstClr val="black"/>
                </a:solidFill>
                <a:latin typeface="Arial Narrow" panose="020B0606020202030204" pitchFamily="34" charset="0"/>
              </a:rPr>
              <a:t>orderly</a:t>
            </a:r>
            <a:r>
              <a:rPr lang="en-US" sz="2400" i="1" dirty="0">
                <a:solidFill>
                  <a:prstClr val="black"/>
                </a:solidFill>
                <a:latin typeface="Arial Narrow" panose="020B0606020202030204" pitchFamily="34" charset="0"/>
              </a:rPr>
              <a:t> – keeping ranks?</a:t>
            </a:r>
            <a:endParaRPr kumimoji="0" lang="en-US" sz="22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endParaRPr>
          </a:p>
        </p:txBody>
      </p:sp>
      <p:sp>
        <p:nvSpPr>
          <p:cNvPr id="5" name="TextBox 4"/>
          <p:cNvSpPr txBox="1"/>
          <p:nvPr/>
        </p:nvSpPr>
        <p:spPr>
          <a:xfrm rot="16200000">
            <a:off x="-2514246" y="3158411"/>
            <a:ext cx="6858003" cy="541174"/>
          </a:xfrm>
          <a:prstGeom prst="rect">
            <a:avLst/>
          </a:prstGeom>
          <a:noFill/>
        </p:spPr>
        <p:txBody>
          <a:bodyPr wrap="square" rtlCol="0">
            <a:spAutoFit/>
          </a:bodyPr>
          <a:lstStyle/>
          <a:p>
            <a:pPr marL="571500" marR="0" lvl="0" indent="-571500" algn="ctr" defTabSz="457200" rtl="0" eaLnBrk="1" fontAlgn="auto" latinLnBrk="0" hangingPunct="1">
              <a:lnSpc>
                <a:spcPts val="3500"/>
              </a:lnSpc>
              <a:spcBef>
                <a:spcPts val="0"/>
              </a:spcBef>
              <a:spcAft>
                <a:spcPts val="0"/>
              </a:spcAft>
              <a:buClrTx/>
              <a:buSzTx/>
              <a:buFont typeface="+mj-lt"/>
              <a:buAutoNum type="romanUcPeriod" startAt="7"/>
              <a:tabLst/>
              <a:defRPr/>
            </a:pPr>
            <a:r>
              <a:rPr kumimoji="0" lang="en-US" sz="32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Questions to be Answered</a:t>
            </a:r>
          </a:p>
        </p:txBody>
      </p:sp>
    </p:spTree>
    <p:extLst>
      <p:ext uri="{BB962C8B-B14F-4D97-AF65-F5344CB8AC3E}">
        <p14:creationId xmlns:p14="http://schemas.microsoft.com/office/powerpoint/2010/main" val="25964605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Effect transition="in" filter="fade">
                                      <p:cBhvr>
                                        <p:cTn id="7" dur="1000"/>
                                        <p:tgtEl>
                                          <p:spTgt spid="9">
                                            <p:txEl>
                                              <p:pRg st="1" end="1"/>
                                            </p:txEl>
                                          </p:spTgt>
                                        </p:tgtEl>
                                      </p:cBhvr>
                                    </p:animEffect>
                                    <p:anim calcmode="lin" valueType="num">
                                      <p:cBhvr>
                                        <p:cTn id="8"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
                                            <p:txEl>
                                              <p:pRg st="2" end="2"/>
                                            </p:txEl>
                                          </p:spTgt>
                                        </p:tgtEl>
                                        <p:attrNameLst>
                                          <p:attrName>style.visibility</p:attrName>
                                        </p:attrNameLst>
                                      </p:cBhvr>
                                      <p:to>
                                        <p:strVal val="visible"/>
                                      </p:to>
                                    </p:set>
                                    <p:animEffect transition="in" filter="fade">
                                      <p:cBhvr>
                                        <p:cTn id="14" dur="1000"/>
                                        <p:tgtEl>
                                          <p:spTgt spid="9">
                                            <p:txEl>
                                              <p:pRg st="2" end="2"/>
                                            </p:txEl>
                                          </p:spTgt>
                                        </p:tgtEl>
                                      </p:cBhvr>
                                    </p:animEffect>
                                    <p:anim calcmode="lin" valueType="num">
                                      <p:cBhvr>
                                        <p:cTn id="15"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9">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1725283" y="103700"/>
            <a:ext cx="7030528" cy="4524315"/>
          </a:xfrm>
          <a:prstGeom prst="rect">
            <a:avLst/>
          </a:prstGeom>
          <a:noFill/>
        </p:spPr>
        <p:txBody>
          <a:bodyPr wrap="square" rtlCol="0">
            <a:spAutoFit/>
          </a:bodyPr>
          <a:lstStyle/>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400" b="1"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Is the one who quits</a:t>
            </a:r>
            <a:r>
              <a:rPr kumimoji="0" lang="en-US" sz="2400" b="1" i="0" u="none" strike="noStrike" kern="1200" cap="none" spc="0" normalizeH="0" noProof="0" dirty="0">
                <a:ln>
                  <a:noFill/>
                </a:ln>
                <a:solidFill>
                  <a:prstClr val="black"/>
                </a:solidFill>
                <a:effectLst/>
                <a:uLnTx/>
                <a:uFillTx/>
                <a:latin typeface="Arial Narrow" panose="020B0606020202030204" pitchFamily="34" charset="0"/>
                <a:ea typeface="+mn-ea"/>
                <a:cs typeface="+mn-cs"/>
              </a:rPr>
              <a:t> (“withdraws himself”) walking disorderly?</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400" b="1" baseline="0" dirty="0">
                <a:solidFill>
                  <a:prstClr val="black"/>
                </a:solidFill>
                <a:latin typeface="Arial Narrow" panose="020B0606020202030204" pitchFamily="34" charset="0"/>
              </a:rPr>
              <a:t>Can we socialize with one</a:t>
            </a:r>
            <a:r>
              <a:rPr lang="en-US" sz="2400" b="1" dirty="0">
                <a:solidFill>
                  <a:prstClr val="black"/>
                </a:solidFill>
                <a:latin typeface="Arial Narrow" panose="020B0606020202030204" pitchFamily="34" charset="0"/>
              </a:rPr>
              <a:t> who has quit?</a:t>
            </a:r>
            <a:endParaRPr kumimoji="0" lang="en-US" sz="2400" b="0" u="none" strike="noStrike" kern="1200" cap="none" spc="0" normalizeH="0" baseline="0" noProof="0" dirty="0">
              <a:ln>
                <a:noFill/>
              </a:ln>
              <a:solidFill>
                <a:srgbClr val="0070C0"/>
              </a:solidFill>
              <a:effectLst/>
              <a:uLnTx/>
              <a:uFillTx/>
              <a:latin typeface="Arial Narrow" panose="020B0606020202030204" pitchFamily="34" charset="0"/>
              <a:ea typeface="+mn-ea"/>
              <a:cs typeface="+mn-cs"/>
            </a:endParaRPr>
          </a:p>
          <a:p>
            <a:pPr marL="914400" marR="0" lvl="1" indent="-45720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2400" b="0" i="1"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If not</a:t>
            </a:r>
            <a:r>
              <a:rPr kumimoji="0" lang="en-US" sz="2400" b="0" i="1" u="none" strike="noStrike" kern="1200" cap="none" spc="0" normalizeH="0" noProof="0" dirty="0">
                <a:ln>
                  <a:noFill/>
                </a:ln>
                <a:solidFill>
                  <a:prstClr val="black"/>
                </a:solidFill>
                <a:effectLst/>
                <a:uLnTx/>
                <a:uFillTx/>
                <a:latin typeface="Arial Narrow" panose="020B0606020202030204" pitchFamily="34" charset="0"/>
                <a:ea typeface="+mn-ea"/>
                <a:cs typeface="+mn-cs"/>
              </a:rPr>
              <a:t> keeping company is designed to bring others to repentance –wouldn’t that also be true of one who quits?</a:t>
            </a:r>
          </a:p>
          <a:p>
            <a:pPr marL="914400" marR="0" lvl="1" indent="-457200" algn="l" defTabSz="457200" rtl="0" eaLnBrk="1" fontAlgn="auto" latinLnBrk="0" hangingPunct="1">
              <a:lnSpc>
                <a:spcPct val="100000"/>
              </a:lnSpc>
              <a:spcBef>
                <a:spcPts val="0"/>
              </a:spcBef>
              <a:spcAft>
                <a:spcPts val="0"/>
              </a:spcAft>
              <a:buClrTx/>
              <a:buSzTx/>
              <a:buFont typeface="+mj-lt"/>
              <a:buAutoNum type="arabicPeriod"/>
              <a:tabLst/>
              <a:defRPr/>
            </a:pPr>
            <a:r>
              <a:rPr lang="en-US" sz="2400" i="1" baseline="0" dirty="0">
                <a:solidFill>
                  <a:prstClr val="black"/>
                </a:solidFill>
                <a:latin typeface="Arial Narrow" panose="020B0606020202030204" pitchFamily="34" charset="0"/>
              </a:rPr>
              <a:t>If we are to not</a:t>
            </a:r>
            <a:r>
              <a:rPr lang="en-US" sz="2400" i="1" dirty="0">
                <a:solidFill>
                  <a:prstClr val="black"/>
                </a:solidFill>
                <a:latin typeface="Arial Narrow" panose="020B0606020202030204" pitchFamily="34" charset="0"/>
              </a:rPr>
              <a:t> keep company with him – why can’t we withdraw from him?</a:t>
            </a:r>
          </a:p>
          <a:p>
            <a:pPr marL="914400" marR="0" lvl="1" indent="-45720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2400" b="0" i="1"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If one part of the withdrawing instructions apply to him –</a:t>
            </a:r>
            <a:r>
              <a:rPr kumimoji="0" lang="en-US" sz="2400" b="0" i="1" u="none" strike="noStrike" kern="1200" cap="none" spc="0" normalizeH="0" noProof="0" dirty="0">
                <a:ln>
                  <a:noFill/>
                </a:ln>
                <a:solidFill>
                  <a:prstClr val="black"/>
                </a:solidFill>
                <a:effectLst/>
                <a:uLnTx/>
                <a:uFillTx/>
                <a:latin typeface="Arial Narrow" panose="020B0606020202030204" pitchFamily="34" charset="0"/>
                <a:ea typeface="+mn-ea"/>
                <a:cs typeface="+mn-cs"/>
              </a:rPr>
              <a:t> why not the rest?</a:t>
            </a:r>
          </a:p>
          <a:p>
            <a:pPr marL="914400" marR="0" lvl="1" indent="-457200" algn="l" defTabSz="457200" rtl="0" eaLnBrk="1" fontAlgn="auto" latinLnBrk="0" hangingPunct="1">
              <a:lnSpc>
                <a:spcPct val="100000"/>
              </a:lnSpc>
              <a:spcBef>
                <a:spcPts val="0"/>
              </a:spcBef>
              <a:spcAft>
                <a:spcPts val="0"/>
              </a:spcAft>
              <a:buClrTx/>
              <a:buSzTx/>
              <a:buFont typeface="+mj-lt"/>
              <a:buAutoNum type="arabicPeriod"/>
              <a:tabLst/>
              <a:defRPr/>
            </a:pPr>
            <a:r>
              <a:rPr lang="en-US" sz="2400" i="1" dirty="0">
                <a:solidFill>
                  <a:prstClr val="black"/>
                </a:solidFill>
                <a:latin typeface="Arial Narrow" panose="020B0606020202030204" pitchFamily="34" charset="0"/>
              </a:rPr>
              <a:t>If we can socialize with him – why would that not deter his repentance as in case of the fornicator?</a:t>
            </a:r>
            <a:endParaRPr kumimoji="0" lang="en-US" sz="2400" b="0" i="1" u="none" strike="noStrike" kern="1200" cap="none" spc="0" normalizeH="0" noProof="0" dirty="0">
              <a:ln>
                <a:noFill/>
              </a:ln>
              <a:solidFill>
                <a:prstClr val="black"/>
              </a:solidFill>
              <a:effectLst/>
              <a:uLnTx/>
              <a:uFillTx/>
              <a:latin typeface="Arial Narrow" panose="020B0606020202030204" pitchFamily="34" charset="0"/>
              <a:ea typeface="+mn-ea"/>
              <a:cs typeface="+mn-cs"/>
            </a:endParaRPr>
          </a:p>
        </p:txBody>
      </p:sp>
      <p:sp>
        <p:nvSpPr>
          <p:cNvPr id="5" name="TextBox 4"/>
          <p:cNvSpPr txBox="1"/>
          <p:nvPr/>
        </p:nvSpPr>
        <p:spPr>
          <a:xfrm rot="16200000">
            <a:off x="-2514246" y="3158411"/>
            <a:ext cx="6858003" cy="541174"/>
          </a:xfrm>
          <a:prstGeom prst="rect">
            <a:avLst/>
          </a:prstGeom>
          <a:noFill/>
        </p:spPr>
        <p:txBody>
          <a:bodyPr wrap="square" rtlCol="0">
            <a:spAutoFit/>
          </a:bodyPr>
          <a:lstStyle/>
          <a:p>
            <a:pPr marL="571500" marR="0" lvl="0" indent="-571500" algn="ctr" defTabSz="457200" rtl="0" eaLnBrk="1" fontAlgn="auto" latinLnBrk="0" hangingPunct="1">
              <a:lnSpc>
                <a:spcPts val="3500"/>
              </a:lnSpc>
              <a:spcBef>
                <a:spcPts val="0"/>
              </a:spcBef>
              <a:spcAft>
                <a:spcPts val="0"/>
              </a:spcAft>
              <a:buClrTx/>
              <a:buSzTx/>
              <a:buFont typeface="+mj-lt"/>
              <a:buAutoNum type="romanUcPeriod" startAt="7"/>
              <a:tabLst/>
              <a:defRPr/>
            </a:pPr>
            <a:r>
              <a:rPr kumimoji="0" lang="en-US" sz="32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Questions to be Answered</a:t>
            </a:r>
          </a:p>
        </p:txBody>
      </p:sp>
    </p:spTree>
    <p:extLst>
      <p:ext uri="{BB962C8B-B14F-4D97-AF65-F5344CB8AC3E}">
        <p14:creationId xmlns:p14="http://schemas.microsoft.com/office/powerpoint/2010/main" val="6902731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xEl>
                                              <p:pRg st="2" end="2"/>
                                            </p:txEl>
                                          </p:spTgt>
                                        </p:tgtEl>
                                        <p:attrNameLst>
                                          <p:attrName>style.visibility</p:attrName>
                                        </p:attrNameLst>
                                      </p:cBhvr>
                                      <p:to>
                                        <p:strVal val="visible"/>
                                      </p:to>
                                    </p:set>
                                    <p:animEffect transition="in" filter="fade">
                                      <p:cBhvr>
                                        <p:cTn id="7" dur="1000"/>
                                        <p:tgtEl>
                                          <p:spTgt spid="9">
                                            <p:txEl>
                                              <p:pRg st="2" end="2"/>
                                            </p:txEl>
                                          </p:spTgt>
                                        </p:tgtEl>
                                      </p:cBhvr>
                                    </p:animEffect>
                                    <p:anim calcmode="lin" valueType="num">
                                      <p:cBhvr>
                                        <p:cTn id="8"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
                                            <p:txEl>
                                              <p:pRg st="3" end="3"/>
                                            </p:txEl>
                                          </p:spTgt>
                                        </p:tgtEl>
                                        <p:attrNameLst>
                                          <p:attrName>style.visibility</p:attrName>
                                        </p:attrNameLst>
                                      </p:cBhvr>
                                      <p:to>
                                        <p:strVal val="visible"/>
                                      </p:to>
                                    </p:set>
                                    <p:animEffect transition="in" filter="fade">
                                      <p:cBhvr>
                                        <p:cTn id="14" dur="1000"/>
                                        <p:tgtEl>
                                          <p:spTgt spid="9">
                                            <p:txEl>
                                              <p:pRg st="3" end="3"/>
                                            </p:txEl>
                                          </p:spTgt>
                                        </p:tgtEl>
                                      </p:cBhvr>
                                    </p:animEffect>
                                    <p:anim calcmode="lin" valueType="num">
                                      <p:cBhvr>
                                        <p:cTn id="15" dur="1000" fill="hold"/>
                                        <p:tgtEl>
                                          <p:spTgt spid="9">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9">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xEl>
                                              <p:pRg st="4" end="4"/>
                                            </p:txEl>
                                          </p:spTgt>
                                        </p:tgtEl>
                                        <p:attrNameLst>
                                          <p:attrName>style.visibility</p:attrName>
                                        </p:attrNameLst>
                                      </p:cBhvr>
                                      <p:to>
                                        <p:strVal val="visible"/>
                                      </p:to>
                                    </p:set>
                                    <p:animEffect transition="in" filter="fade">
                                      <p:cBhvr>
                                        <p:cTn id="21" dur="1000"/>
                                        <p:tgtEl>
                                          <p:spTgt spid="9">
                                            <p:txEl>
                                              <p:pRg st="4" end="4"/>
                                            </p:txEl>
                                          </p:spTgt>
                                        </p:tgtEl>
                                      </p:cBhvr>
                                    </p:animEffect>
                                    <p:anim calcmode="lin" valueType="num">
                                      <p:cBhvr>
                                        <p:cTn id="22" dur="1000" fill="hold"/>
                                        <p:tgtEl>
                                          <p:spTgt spid="9">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9">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9">
                                            <p:txEl>
                                              <p:pRg st="5" end="5"/>
                                            </p:txEl>
                                          </p:spTgt>
                                        </p:tgtEl>
                                        <p:attrNameLst>
                                          <p:attrName>style.visibility</p:attrName>
                                        </p:attrNameLst>
                                      </p:cBhvr>
                                      <p:to>
                                        <p:strVal val="visible"/>
                                      </p:to>
                                    </p:set>
                                    <p:animEffect transition="in" filter="fade">
                                      <p:cBhvr>
                                        <p:cTn id="28" dur="1000"/>
                                        <p:tgtEl>
                                          <p:spTgt spid="9">
                                            <p:txEl>
                                              <p:pRg st="5" end="5"/>
                                            </p:txEl>
                                          </p:spTgt>
                                        </p:tgtEl>
                                      </p:cBhvr>
                                    </p:animEffect>
                                    <p:anim calcmode="lin" valueType="num">
                                      <p:cBhvr>
                                        <p:cTn id="29" dur="1000" fill="hold"/>
                                        <p:tgtEl>
                                          <p:spTgt spid="9">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9">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1725283" y="103700"/>
            <a:ext cx="7030528" cy="5262979"/>
          </a:xfrm>
          <a:prstGeom prst="rect">
            <a:avLst/>
          </a:prstGeom>
          <a:noFill/>
        </p:spPr>
        <p:txBody>
          <a:bodyPr wrap="square" rtlCol="0">
            <a:spAutoFit/>
          </a:bodyPr>
          <a:lstStyle/>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400" b="1"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Is the one who quits</a:t>
            </a:r>
            <a:r>
              <a:rPr kumimoji="0" lang="en-US" sz="2400" b="1" i="0" u="none" strike="noStrike" kern="1200" cap="none" spc="0" normalizeH="0" noProof="0" dirty="0">
                <a:ln>
                  <a:noFill/>
                </a:ln>
                <a:solidFill>
                  <a:prstClr val="black"/>
                </a:solidFill>
                <a:effectLst/>
                <a:uLnTx/>
                <a:uFillTx/>
                <a:latin typeface="Arial Narrow" panose="020B0606020202030204" pitchFamily="34" charset="0"/>
                <a:ea typeface="+mn-ea"/>
                <a:cs typeface="+mn-cs"/>
              </a:rPr>
              <a:t> (“withdraws himself”) walking disorderly?</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400" b="1" baseline="0" dirty="0">
                <a:solidFill>
                  <a:prstClr val="black"/>
                </a:solidFill>
                <a:latin typeface="Arial Narrow" panose="020B0606020202030204" pitchFamily="34" charset="0"/>
              </a:rPr>
              <a:t>Can we socialize with one</a:t>
            </a:r>
            <a:r>
              <a:rPr lang="en-US" sz="2400" b="1" dirty="0">
                <a:solidFill>
                  <a:prstClr val="black"/>
                </a:solidFill>
                <a:latin typeface="Arial Narrow" panose="020B0606020202030204" pitchFamily="34" charset="0"/>
              </a:rPr>
              <a:t> who has quit?</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400" b="1"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If one quits attending</a:t>
            </a:r>
            <a:r>
              <a:rPr kumimoji="0" lang="en-US" sz="2400" b="1" u="none" strike="noStrike" kern="1200" cap="none" spc="0" normalizeH="0" noProof="0" dirty="0">
                <a:ln>
                  <a:noFill/>
                </a:ln>
                <a:solidFill>
                  <a:prstClr val="black"/>
                </a:solidFill>
                <a:effectLst/>
                <a:uLnTx/>
                <a:uFillTx/>
                <a:latin typeface="Arial Narrow" panose="020B0606020202030204" pitchFamily="34" charset="0"/>
                <a:ea typeface="+mn-ea"/>
                <a:cs typeface="+mn-cs"/>
              </a:rPr>
              <a:t> – should something be said to identify him as being in sin?</a:t>
            </a:r>
            <a:endParaRPr kumimoji="0" lang="en-US" sz="2400" b="0" u="none" strike="noStrike" kern="1200" cap="none" spc="0" normalizeH="0" baseline="0" noProof="0" dirty="0">
              <a:ln>
                <a:noFill/>
              </a:ln>
              <a:solidFill>
                <a:srgbClr val="0070C0"/>
              </a:solidFill>
              <a:effectLst/>
              <a:uLnTx/>
              <a:uFillTx/>
              <a:latin typeface="Arial Narrow" panose="020B0606020202030204" pitchFamily="34" charset="0"/>
              <a:ea typeface="+mn-ea"/>
              <a:cs typeface="+mn-cs"/>
            </a:endParaRPr>
          </a:p>
          <a:p>
            <a:pPr marL="914400" marR="0" lvl="1" indent="-45720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2400" b="0" i="1"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Should something be said to him that he is no longer</a:t>
            </a:r>
            <a:r>
              <a:rPr kumimoji="0" lang="en-US" sz="2400" b="0" i="1" u="none" strike="noStrike" kern="1200" cap="none" spc="0" normalizeH="0" noProof="0" dirty="0">
                <a:ln>
                  <a:noFill/>
                </a:ln>
                <a:solidFill>
                  <a:prstClr val="black"/>
                </a:solidFill>
                <a:effectLst/>
                <a:uLnTx/>
                <a:uFillTx/>
                <a:latin typeface="Arial Narrow" panose="020B0606020202030204" pitchFamily="34" charset="0"/>
                <a:ea typeface="+mn-ea"/>
                <a:cs typeface="+mn-cs"/>
              </a:rPr>
              <a:t> considered as </a:t>
            </a:r>
            <a:r>
              <a:rPr lang="en-US" sz="2400" i="1" dirty="0">
                <a:solidFill>
                  <a:prstClr val="black"/>
                </a:solidFill>
                <a:latin typeface="Arial Narrow" panose="020B0606020202030204" pitchFamily="34" charset="0"/>
              </a:rPr>
              <a:t>a </a:t>
            </a:r>
            <a:r>
              <a:rPr kumimoji="0" lang="en-US" sz="2400" b="0" i="1" u="none" strike="noStrike" kern="1200" cap="none" spc="0" normalizeH="0" noProof="0" dirty="0">
                <a:ln>
                  <a:noFill/>
                </a:ln>
                <a:solidFill>
                  <a:prstClr val="black"/>
                </a:solidFill>
                <a:effectLst/>
                <a:uLnTx/>
                <a:uFillTx/>
                <a:latin typeface="Arial Narrow" panose="020B0606020202030204" pitchFamily="34" charset="0"/>
                <a:ea typeface="+mn-ea"/>
                <a:cs typeface="+mn-cs"/>
              </a:rPr>
              <a:t>faithful member?</a:t>
            </a:r>
          </a:p>
          <a:p>
            <a:pPr marL="914400" marR="0" lvl="1" indent="-457200" algn="l" defTabSz="457200" rtl="0" eaLnBrk="1" fontAlgn="auto" latinLnBrk="0" hangingPunct="1">
              <a:lnSpc>
                <a:spcPct val="100000"/>
              </a:lnSpc>
              <a:spcBef>
                <a:spcPts val="0"/>
              </a:spcBef>
              <a:spcAft>
                <a:spcPts val="0"/>
              </a:spcAft>
              <a:buClrTx/>
              <a:buSzTx/>
              <a:buFont typeface="+mj-lt"/>
              <a:buAutoNum type="arabicPeriod"/>
              <a:tabLst/>
              <a:defRPr/>
            </a:pPr>
            <a:r>
              <a:rPr lang="en-US" sz="2400" i="1" dirty="0">
                <a:solidFill>
                  <a:prstClr val="black"/>
                </a:solidFill>
                <a:latin typeface="Arial Narrow" panose="020B0606020202030204" pitchFamily="34" charset="0"/>
              </a:rPr>
              <a:t>Should something be said to the church that the erring is no longer considered a member?</a:t>
            </a:r>
          </a:p>
          <a:p>
            <a:pPr marL="914400" marR="0" lvl="1" indent="-45720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2400" b="0" i="1" u="none" strike="noStrike" kern="1200" cap="none" spc="0" normalizeH="0" noProof="0" dirty="0">
                <a:ln>
                  <a:noFill/>
                </a:ln>
                <a:solidFill>
                  <a:prstClr val="black"/>
                </a:solidFill>
                <a:effectLst/>
                <a:uLnTx/>
                <a:uFillTx/>
                <a:latin typeface="Arial Narrow" panose="020B0606020202030204" pitchFamily="34" charset="0"/>
                <a:ea typeface="+mn-ea"/>
                <a:cs typeface="+mn-cs"/>
              </a:rPr>
              <a:t>If he wants to socialize, should we identify his sin and refuse?</a:t>
            </a:r>
          </a:p>
          <a:p>
            <a:pPr marL="914400" marR="0" lvl="1" indent="-457200" algn="l" defTabSz="457200" rtl="0" eaLnBrk="1" fontAlgn="auto" latinLnBrk="0" hangingPunct="1">
              <a:lnSpc>
                <a:spcPct val="100000"/>
              </a:lnSpc>
              <a:spcBef>
                <a:spcPts val="0"/>
              </a:spcBef>
              <a:spcAft>
                <a:spcPts val="0"/>
              </a:spcAft>
              <a:buClrTx/>
              <a:buSzTx/>
              <a:buFont typeface="+mj-lt"/>
              <a:buAutoNum type="arabicPeriod"/>
              <a:tabLst/>
              <a:defRPr/>
            </a:pPr>
            <a:r>
              <a:rPr lang="en-US" sz="2400" i="1" dirty="0">
                <a:solidFill>
                  <a:prstClr val="black"/>
                </a:solidFill>
                <a:latin typeface="Arial Narrow" panose="020B0606020202030204" pitchFamily="34" charset="0"/>
              </a:rPr>
              <a:t>If yes to the above, what is the difference in that and withdrawing from him?</a:t>
            </a:r>
          </a:p>
          <a:p>
            <a:pPr marL="914400" marR="0" lvl="1" indent="-45720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2400" b="0" i="1" u="none" strike="noStrike" kern="1200" cap="none" spc="0" normalizeH="0" noProof="0" dirty="0">
                <a:ln>
                  <a:noFill/>
                </a:ln>
                <a:solidFill>
                  <a:prstClr val="black"/>
                </a:solidFill>
                <a:effectLst/>
                <a:uLnTx/>
                <a:uFillTx/>
                <a:latin typeface="Arial Narrow" panose="020B0606020202030204" pitchFamily="34" charset="0"/>
                <a:ea typeface="+mn-ea"/>
                <a:cs typeface="+mn-cs"/>
              </a:rPr>
              <a:t>If no to the above, why would you answer “no”?</a:t>
            </a:r>
          </a:p>
        </p:txBody>
      </p:sp>
      <p:sp>
        <p:nvSpPr>
          <p:cNvPr id="5" name="TextBox 4"/>
          <p:cNvSpPr txBox="1"/>
          <p:nvPr/>
        </p:nvSpPr>
        <p:spPr>
          <a:xfrm rot="16200000">
            <a:off x="-2514246" y="3158411"/>
            <a:ext cx="6858003" cy="541174"/>
          </a:xfrm>
          <a:prstGeom prst="rect">
            <a:avLst/>
          </a:prstGeom>
          <a:noFill/>
        </p:spPr>
        <p:txBody>
          <a:bodyPr wrap="square" rtlCol="0">
            <a:spAutoFit/>
          </a:bodyPr>
          <a:lstStyle/>
          <a:p>
            <a:pPr marL="571500" marR="0" lvl="0" indent="-571500" algn="ctr" defTabSz="457200" rtl="0" eaLnBrk="1" fontAlgn="auto" latinLnBrk="0" hangingPunct="1">
              <a:lnSpc>
                <a:spcPts val="3500"/>
              </a:lnSpc>
              <a:spcBef>
                <a:spcPts val="0"/>
              </a:spcBef>
              <a:spcAft>
                <a:spcPts val="0"/>
              </a:spcAft>
              <a:buClrTx/>
              <a:buSzTx/>
              <a:buFont typeface="+mj-lt"/>
              <a:buAutoNum type="romanUcPeriod" startAt="7"/>
              <a:tabLst/>
              <a:defRPr/>
            </a:pPr>
            <a:r>
              <a:rPr kumimoji="0" lang="en-US" sz="32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Questions to be Answered</a:t>
            </a:r>
          </a:p>
        </p:txBody>
      </p:sp>
    </p:spTree>
    <p:extLst>
      <p:ext uri="{BB962C8B-B14F-4D97-AF65-F5344CB8AC3E}">
        <p14:creationId xmlns:p14="http://schemas.microsoft.com/office/powerpoint/2010/main" val="42388982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xEl>
                                              <p:pRg st="3" end="3"/>
                                            </p:txEl>
                                          </p:spTgt>
                                        </p:tgtEl>
                                        <p:attrNameLst>
                                          <p:attrName>style.visibility</p:attrName>
                                        </p:attrNameLst>
                                      </p:cBhvr>
                                      <p:to>
                                        <p:strVal val="visible"/>
                                      </p:to>
                                    </p:set>
                                    <p:animEffect transition="in" filter="fade">
                                      <p:cBhvr>
                                        <p:cTn id="7" dur="1000"/>
                                        <p:tgtEl>
                                          <p:spTgt spid="9">
                                            <p:txEl>
                                              <p:pRg st="3" end="3"/>
                                            </p:txEl>
                                          </p:spTgt>
                                        </p:tgtEl>
                                      </p:cBhvr>
                                    </p:animEffect>
                                    <p:anim calcmode="lin" valueType="num">
                                      <p:cBhvr>
                                        <p:cTn id="8" dur="1000" fill="hold"/>
                                        <p:tgtEl>
                                          <p:spTgt spid="9">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
                                            <p:txEl>
                                              <p:pRg st="4" end="4"/>
                                            </p:txEl>
                                          </p:spTgt>
                                        </p:tgtEl>
                                        <p:attrNameLst>
                                          <p:attrName>style.visibility</p:attrName>
                                        </p:attrNameLst>
                                      </p:cBhvr>
                                      <p:to>
                                        <p:strVal val="visible"/>
                                      </p:to>
                                    </p:set>
                                    <p:animEffect transition="in" filter="fade">
                                      <p:cBhvr>
                                        <p:cTn id="14" dur="1000"/>
                                        <p:tgtEl>
                                          <p:spTgt spid="9">
                                            <p:txEl>
                                              <p:pRg st="4" end="4"/>
                                            </p:txEl>
                                          </p:spTgt>
                                        </p:tgtEl>
                                      </p:cBhvr>
                                    </p:animEffect>
                                    <p:anim calcmode="lin" valueType="num">
                                      <p:cBhvr>
                                        <p:cTn id="15" dur="1000" fill="hold"/>
                                        <p:tgtEl>
                                          <p:spTgt spid="9">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9">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xEl>
                                              <p:pRg st="5" end="5"/>
                                            </p:txEl>
                                          </p:spTgt>
                                        </p:tgtEl>
                                        <p:attrNameLst>
                                          <p:attrName>style.visibility</p:attrName>
                                        </p:attrNameLst>
                                      </p:cBhvr>
                                      <p:to>
                                        <p:strVal val="visible"/>
                                      </p:to>
                                    </p:set>
                                    <p:animEffect transition="in" filter="fade">
                                      <p:cBhvr>
                                        <p:cTn id="21" dur="1000"/>
                                        <p:tgtEl>
                                          <p:spTgt spid="9">
                                            <p:txEl>
                                              <p:pRg st="5" end="5"/>
                                            </p:txEl>
                                          </p:spTgt>
                                        </p:tgtEl>
                                      </p:cBhvr>
                                    </p:animEffect>
                                    <p:anim calcmode="lin" valueType="num">
                                      <p:cBhvr>
                                        <p:cTn id="22" dur="1000" fill="hold"/>
                                        <p:tgtEl>
                                          <p:spTgt spid="9">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9">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9">
                                            <p:txEl>
                                              <p:pRg st="6" end="6"/>
                                            </p:txEl>
                                          </p:spTgt>
                                        </p:tgtEl>
                                        <p:attrNameLst>
                                          <p:attrName>style.visibility</p:attrName>
                                        </p:attrNameLst>
                                      </p:cBhvr>
                                      <p:to>
                                        <p:strVal val="visible"/>
                                      </p:to>
                                    </p:set>
                                    <p:animEffect transition="in" filter="fade">
                                      <p:cBhvr>
                                        <p:cTn id="28" dur="1000"/>
                                        <p:tgtEl>
                                          <p:spTgt spid="9">
                                            <p:txEl>
                                              <p:pRg st="6" end="6"/>
                                            </p:txEl>
                                          </p:spTgt>
                                        </p:tgtEl>
                                      </p:cBhvr>
                                    </p:animEffect>
                                    <p:anim calcmode="lin" valueType="num">
                                      <p:cBhvr>
                                        <p:cTn id="29" dur="1000" fill="hold"/>
                                        <p:tgtEl>
                                          <p:spTgt spid="9">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9">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9">
                                            <p:txEl>
                                              <p:pRg st="7" end="7"/>
                                            </p:txEl>
                                          </p:spTgt>
                                        </p:tgtEl>
                                        <p:attrNameLst>
                                          <p:attrName>style.visibility</p:attrName>
                                        </p:attrNameLst>
                                      </p:cBhvr>
                                      <p:to>
                                        <p:strVal val="visible"/>
                                      </p:to>
                                    </p:set>
                                    <p:animEffect transition="in" filter="fade">
                                      <p:cBhvr>
                                        <p:cTn id="35" dur="1000"/>
                                        <p:tgtEl>
                                          <p:spTgt spid="9">
                                            <p:txEl>
                                              <p:pRg st="7" end="7"/>
                                            </p:txEl>
                                          </p:spTgt>
                                        </p:tgtEl>
                                      </p:cBhvr>
                                    </p:animEffect>
                                    <p:anim calcmode="lin" valueType="num">
                                      <p:cBhvr>
                                        <p:cTn id="36" dur="1000" fill="hold"/>
                                        <p:tgtEl>
                                          <p:spTgt spid="9">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9">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1725283" y="103700"/>
            <a:ext cx="7030528" cy="3785652"/>
          </a:xfrm>
          <a:prstGeom prst="rect">
            <a:avLst/>
          </a:prstGeom>
          <a:noFill/>
        </p:spPr>
        <p:txBody>
          <a:bodyPr wrap="square" rtlCol="0">
            <a:spAutoFit/>
          </a:bodyPr>
          <a:lstStyle/>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400" b="1"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Is the one who quits</a:t>
            </a:r>
            <a:r>
              <a:rPr kumimoji="0" lang="en-US" sz="2400" b="1" i="0" u="none" strike="noStrike" kern="1200" cap="none" spc="0" normalizeH="0" noProof="0" dirty="0">
                <a:ln>
                  <a:noFill/>
                </a:ln>
                <a:solidFill>
                  <a:prstClr val="black"/>
                </a:solidFill>
                <a:effectLst/>
                <a:uLnTx/>
                <a:uFillTx/>
                <a:latin typeface="Arial Narrow" panose="020B0606020202030204" pitchFamily="34" charset="0"/>
                <a:ea typeface="+mn-ea"/>
                <a:cs typeface="+mn-cs"/>
              </a:rPr>
              <a:t> (“withdraws himself”) walking disorderly?</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400" b="1" baseline="0" dirty="0">
                <a:solidFill>
                  <a:prstClr val="black"/>
                </a:solidFill>
                <a:latin typeface="Arial Narrow" panose="020B0606020202030204" pitchFamily="34" charset="0"/>
              </a:rPr>
              <a:t>Can we socialize with one</a:t>
            </a:r>
            <a:r>
              <a:rPr lang="en-US" sz="2400" b="1" dirty="0">
                <a:solidFill>
                  <a:prstClr val="black"/>
                </a:solidFill>
                <a:latin typeface="Arial Narrow" panose="020B0606020202030204" pitchFamily="34" charset="0"/>
              </a:rPr>
              <a:t> who has quit?</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400" b="1"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If one quits attending</a:t>
            </a:r>
            <a:r>
              <a:rPr kumimoji="0" lang="en-US" sz="2400" b="1" u="none" strike="noStrike" kern="1200" cap="none" spc="0" normalizeH="0" noProof="0" dirty="0">
                <a:ln>
                  <a:noFill/>
                </a:ln>
                <a:solidFill>
                  <a:prstClr val="black"/>
                </a:solidFill>
                <a:effectLst/>
                <a:uLnTx/>
                <a:uFillTx/>
                <a:latin typeface="Arial Narrow" panose="020B0606020202030204" pitchFamily="34" charset="0"/>
                <a:ea typeface="+mn-ea"/>
                <a:cs typeface="+mn-cs"/>
              </a:rPr>
              <a:t> – should something be said to identify him as being in sin?</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400" b="1" baseline="0" dirty="0">
                <a:solidFill>
                  <a:prstClr val="black"/>
                </a:solidFill>
                <a:latin typeface="Arial Narrow" panose="020B0606020202030204" pitchFamily="34" charset="0"/>
              </a:rPr>
              <a:t>What if one quits</a:t>
            </a:r>
            <a:r>
              <a:rPr lang="en-US" sz="2400" b="1" dirty="0">
                <a:solidFill>
                  <a:prstClr val="black"/>
                </a:solidFill>
                <a:latin typeface="Arial Narrow" panose="020B0606020202030204" pitchFamily="34" charset="0"/>
              </a:rPr>
              <a:t> attending – and joins a denomination?</a:t>
            </a:r>
            <a:endParaRPr kumimoji="0" lang="en-US" sz="2400" b="0" u="none" strike="noStrike" kern="1200" cap="none" spc="0" normalizeH="0" baseline="0" noProof="0" dirty="0">
              <a:ln>
                <a:noFill/>
              </a:ln>
              <a:solidFill>
                <a:srgbClr val="0070C0"/>
              </a:solidFill>
              <a:effectLst/>
              <a:uLnTx/>
              <a:uFillTx/>
              <a:latin typeface="Arial Narrow" panose="020B0606020202030204" pitchFamily="34" charset="0"/>
              <a:ea typeface="+mn-ea"/>
              <a:cs typeface="+mn-cs"/>
            </a:endParaRPr>
          </a:p>
          <a:p>
            <a:pPr marL="914400" marR="0" lvl="1" indent="-45720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2400" b="0" i="1"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Does the sin of denominationalism</a:t>
            </a:r>
            <a:r>
              <a:rPr kumimoji="0" lang="en-US" sz="2400" b="0" i="1" u="none" strike="noStrike" kern="1200" cap="none" spc="0" normalizeH="0" noProof="0" dirty="0">
                <a:ln>
                  <a:noFill/>
                </a:ln>
                <a:solidFill>
                  <a:prstClr val="black"/>
                </a:solidFill>
                <a:effectLst/>
                <a:uLnTx/>
                <a:uFillTx/>
                <a:latin typeface="Arial Narrow" panose="020B0606020202030204" pitchFamily="34" charset="0"/>
                <a:ea typeface="+mn-ea"/>
                <a:cs typeface="+mn-cs"/>
              </a:rPr>
              <a:t> make a difference?</a:t>
            </a:r>
          </a:p>
          <a:p>
            <a:pPr marL="914400" marR="0" lvl="1" indent="-457200" algn="l" defTabSz="457200" rtl="0" eaLnBrk="1" fontAlgn="auto" latinLnBrk="0" hangingPunct="1">
              <a:lnSpc>
                <a:spcPct val="100000"/>
              </a:lnSpc>
              <a:spcBef>
                <a:spcPts val="0"/>
              </a:spcBef>
              <a:spcAft>
                <a:spcPts val="0"/>
              </a:spcAft>
              <a:buClrTx/>
              <a:buSzTx/>
              <a:buFont typeface="+mj-lt"/>
              <a:buAutoNum type="arabicPeriod"/>
              <a:tabLst/>
              <a:defRPr/>
            </a:pPr>
            <a:r>
              <a:rPr lang="en-US" sz="2400" i="1" noProof="0" dirty="0">
                <a:solidFill>
                  <a:prstClr val="black"/>
                </a:solidFill>
                <a:latin typeface="Arial Narrow" panose="020B0606020202030204" pitchFamily="34" charset="0"/>
              </a:rPr>
              <a:t>Should the church withdraw?</a:t>
            </a:r>
            <a:endParaRPr kumimoji="0" lang="en-US" sz="2400" b="0" i="1" u="none" strike="noStrike" kern="1200" cap="none" spc="0" normalizeH="0" noProof="0" dirty="0">
              <a:ln>
                <a:noFill/>
              </a:ln>
              <a:solidFill>
                <a:prstClr val="black"/>
              </a:solidFill>
              <a:effectLst/>
              <a:uLnTx/>
              <a:uFillTx/>
              <a:latin typeface="Arial Narrow" panose="020B0606020202030204" pitchFamily="34" charset="0"/>
              <a:ea typeface="+mn-ea"/>
              <a:cs typeface="+mn-cs"/>
            </a:endParaRPr>
          </a:p>
        </p:txBody>
      </p:sp>
      <p:sp>
        <p:nvSpPr>
          <p:cNvPr id="5" name="TextBox 4"/>
          <p:cNvSpPr txBox="1"/>
          <p:nvPr/>
        </p:nvSpPr>
        <p:spPr>
          <a:xfrm rot="16200000">
            <a:off x="-2514246" y="3158411"/>
            <a:ext cx="6858003" cy="541174"/>
          </a:xfrm>
          <a:prstGeom prst="rect">
            <a:avLst/>
          </a:prstGeom>
          <a:noFill/>
        </p:spPr>
        <p:txBody>
          <a:bodyPr wrap="square" rtlCol="0">
            <a:spAutoFit/>
          </a:bodyPr>
          <a:lstStyle/>
          <a:p>
            <a:pPr marL="571500" marR="0" lvl="0" indent="-571500" algn="ctr" defTabSz="457200" rtl="0" eaLnBrk="1" fontAlgn="auto" latinLnBrk="0" hangingPunct="1">
              <a:lnSpc>
                <a:spcPts val="3500"/>
              </a:lnSpc>
              <a:spcBef>
                <a:spcPts val="0"/>
              </a:spcBef>
              <a:spcAft>
                <a:spcPts val="0"/>
              </a:spcAft>
              <a:buClrTx/>
              <a:buSzTx/>
              <a:buFont typeface="+mj-lt"/>
              <a:buAutoNum type="romanUcPeriod" startAt="7"/>
              <a:tabLst/>
              <a:defRPr/>
            </a:pPr>
            <a:r>
              <a:rPr kumimoji="0" lang="en-US" sz="32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Questions to be Answered</a:t>
            </a:r>
          </a:p>
        </p:txBody>
      </p:sp>
    </p:spTree>
    <p:extLst>
      <p:ext uri="{BB962C8B-B14F-4D97-AF65-F5344CB8AC3E}">
        <p14:creationId xmlns:p14="http://schemas.microsoft.com/office/powerpoint/2010/main" val="35813202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xEl>
                                              <p:pRg st="4" end="4"/>
                                            </p:txEl>
                                          </p:spTgt>
                                        </p:tgtEl>
                                        <p:attrNameLst>
                                          <p:attrName>style.visibility</p:attrName>
                                        </p:attrNameLst>
                                      </p:cBhvr>
                                      <p:to>
                                        <p:strVal val="visible"/>
                                      </p:to>
                                    </p:set>
                                    <p:animEffect transition="in" filter="fade">
                                      <p:cBhvr>
                                        <p:cTn id="7" dur="1000"/>
                                        <p:tgtEl>
                                          <p:spTgt spid="9">
                                            <p:txEl>
                                              <p:pRg st="4" end="4"/>
                                            </p:txEl>
                                          </p:spTgt>
                                        </p:tgtEl>
                                      </p:cBhvr>
                                    </p:animEffect>
                                    <p:anim calcmode="lin" valueType="num">
                                      <p:cBhvr>
                                        <p:cTn id="8" dur="1000" fill="hold"/>
                                        <p:tgtEl>
                                          <p:spTgt spid="9">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
                                            <p:txEl>
                                              <p:pRg st="5" end="5"/>
                                            </p:txEl>
                                          </p:spTgt>
                                        </p:tgtEl>
                                        <p:attrNameLst>
                                          <p:attrName>style.visibility</p:attrName>
                                        </p:attrNameLst>
                                      </p:cBhvr>
                                      <p:to>
                                        <p:strVal val="visible"/>
                                      </p:to>
                                    </p:set>
                                    <p:animEffect transition="in" filter="fade">
                                      <p:cBhvr>
                                        <p:cTn id="14" dur="1000"/>
                                        <p:tgtEl>
                                          <p:spTgt spid="9">
                                            <p:txEl>
                                              <p:pRg st="5" end="5"/>
                                            </p:txEl>
                                          </p:spTgt>
                                        </p:tgtEl>
                                      </p:cBhvr>
                                    </p:animEffect>
                                    <p:anim calcmode="lin" valueType="num">
                                      <p:cBhvr>
                                        <p:cTn id="15" dur="1000" fill="hold"/>
                                        <p:tgtEl>
                                          <p:spTgt spid="9">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9">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1725283" y="103700"/>
            <a:ext cx="7030528" cy="4524315"/>
          </a:xfrm>
          <a:prstGeom prst="rect">
            <a:avLst/>
          </a:prstGeom>
          <a:noFill/>
        </p:spPr>
        <p:txBody>
          <a:bodyPr wrap="square" rtlCol="0">
            <a:spAutoFit/>
          </a:bodyPr>
          <a:lstStyle/>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400" b="1"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Is the one who quits</a:t>
            </a:r>
            <a:r>
              <a:rPr kumimoji="0" lang="en-US" sz="2400" b="1" i="0" u="none" strike="noStrike" kern="1200" cap="none" spc="0" normalizeH="0" noProof="0" dirty="0">
                <a:ln>
                  <a:noFill/>
                </a:ln>
                <a:solidFill>
                  <a:prstClr val="black"/>
                </a:solidFill>
                <a:effectLst/>
                <a:uLnTx/>
                <a:uFillTx/>
                <a:latin typeface="Arial Narrow" panose="020B0606020202030204" pitchFamily="34" charset="0"/>
                <a:ea typeface="+mn-ea"/>
                <a:cs typeface="+mn-cs"/>
              </a:rPr>
              <a:t> (“withdraws himself”) walking disorderly?</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400" b="1" baseline="0" dirty="0">
                <a:solidFill>
                  <a:prstClr val="black"/>
                </a:solidFill>
                <a:latin typeface="Arial Narrow" panose="020B0606020202030204" pitchFamily="34" charset="0"/>
              </a:rPr>
              <a:t>Can we socialize with one</a:t>
            </a:r>
            <a:r>
              <a:rPr lang="en-US" sz="2400" b="1" dirty="0">
                <a:solidFill>
                  <a:prstClr val="black"/>
                </a:solidFill>
                <a:latin typeface="Arial Narrow" panose="020B0606020202030204" pitchFamily="34" charset="0"/>
              </a:rPr>
              <a:t> who has quit?</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400" b="1"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If one quits attending</a:t>
            </a:r>
            <a:r>
              <a:rPr kumimoji="0" lang="en-US" sz="2400" b="1" u="none" strike="noStrike" kern="1200" cap="none" spc="0" normalizeH="0" noProof="0" dirty="0">
                <a:ln>
                  <a:noFill/>
                </a:ln>
                <a:solidFill>
                  <a:prstClr val="black"/>
                </a:solidFill>
                <a:effectLst/>
                <a:uLnTx/>
                <a:uFillTx/>
                <a:latin typeface="Arial Narrow" panose="020B0606020202030204" pitchFamily="34" charset="0"/>
                <a:ea typeface="+mn-ea"/>
                <a:cs typeface="+mn-cs"/>
              </a:rPr>
              <a:t> – should something be said to identify him as being in sin?</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400" b="1" baseline="0" dirty="0">
                <a:solidFill>
                  <a:prstClr val="black"/>
                </a:solidFill>
                <a:latin typeface="Arial Narrow" panose="020B0606020202030204" pitchFamily="34" charset="0"/>
              </a:rPr>
              <a:t>What if one quits</a:t>
            </a:r>
            <a:r>
              <a:rPr lang="en-US" sz="2400" b="1" dirty="0">
                <a:solidFill>
                  <a:prstClr val="black"/>
                </a:solidFill>
                <a:latin typeface="Arial Narrow" panose="020B0606020202030204" pitchFamily="34" charset="0"/>
              </a:rPr>
              <a:t> attending – and joins a denomination?</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400" b="1"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What if a fornicator</a:t>
            </a:r>
            <a:r>
              <a:rPr lang="en-US" sz="2400" b="1" dirty="0">
                <a:solidFill>
                  <a:prstClr val="black"/>
                </a:solidFill>
                <a:latin typeface="Arial Narrow" panose="020B0606020202030204" pitchFamily="34" charset="0"/>
              </a:rPr>
              <a:t> says, “I withdraw myself” and yet keeps attending?</a:t>
            </a:r>
            <a:endParaRPr kumimoji="0" lang="en-US" sz="2400" b="0" u="none" strike="noStrike" kern="1200" cap="none" spc="0" normalizeH="0" baseline="0" noProof="0" dirty="0">
              <a:ln>
                <a:noFill/>
              </a:ln>
              <a:solidFill>
                <a:srgbClr val="0070C0"/>
              </a:solidFill>
              <a:effectLst/>
              <a:uLnTx/>
              <a:uFillTx/>
              <a:latin typeface="Arial Narrow" panose="020B0606020202030204" pitchFamily="34" charset="0"/>
              <a:ea typeface="+mn-ea"/>
              <a:cs typeface="+mn-cs"/>
            </a:endParaRPr>
          </a:p>
          <a:p>
            <a:pPr marL="914400" marR="0" lvl="1" indent="-457200" algn="l" defTabSz="457200" rtl="0" eaLnBrk="1" fontAlgn="auto" latinLnBrk="0" hangingPunct="1">
              <a:lnSpc>
                <a:spcPct val="100000"/>
              </a:lnSpc>
              <a:spcBef>
                <a:spcPts val="0"/>
              </a:spcBef>
              <a:spcAft>
                <a:spcPts val="0"/>
              </a:spcAft>
              <a:buClrTx/>
              <a:buSzTx/>
              <a:buFont typeface="+mj-lt"/>
              <a:buAutoNum type="arabicPeriod"/>
              <a:tabLst/>
              <a:defRPr/>
            </a:pPr>
            <a:r>
              <a:rPr lang="en-US" sz="2400" i="1" dirty="0">
                <a:solidFill>
                  <a:prstClr val="black"/>
                </a:solidFill>
                <a:latin typeface="Arial Narrow" panose="020B0606020202030204" pitchFamily="34" charset="0"/>
              </a:rPr>
              <a:t>“What is left to withdraw?”</a:t>
            </a:r>
          </a:p>
          <a:p>
            <a:pPr marL="914400" marR="0" lvl="1" indent="-45720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2400" b="0" i="1" u="none" strike="noStrike" kern="1200" cap="none" spc="0" normalizeH="0" noProof="0" dirty="0">
                <a:ln>
                  <a:noFill/>
                </a:ln>
                <a:solidFill>
                  <a:prstClr val="black"/>
                </a:solidFill>
                <a:effectLst/>
                <a:uLnTx/>
                <a:uFillTx/>
                <a:latin typeface="Arial Narrow" panose="020B0606020202030204" pitchFamily="34" charset="0"/>
                <a:ea typeface="+mn-ea"/>
                <a:cs typeface="+mn-cs"/>
              </a:rPr>
              <a:t>Does the fact that he has “withdrawn himself” mean that the principles of 1 Cor. 5 do not come to play?</a:t>
            </a:r>
          </a:p>
        </p:txBody>
      </p:sp>
      <p:sp>
        <p:nvSpPr>
          <p:cNvPr id="5" name="TextBox 4"/>
          <p:cNvSpPr txBox="1"/>
          <p:nvPr/>
        </p:nvSpPr>
        <p:spPr>
          <a:xfrm rot="16200000">
            <a:off x="-2514246" y="3158411"/>
            <a:ext cx="6858003" cy="541174"/>
          </a:xfrm>
          <a:prstGeom prst="rect">
            <a:avLst/>
          </a:prstGeom>
          <a:noFill/>
        </p:spPr>
        <p:txBody>
          <a:bodyPr wrap="square" rtlCol="0">
            <a:spAutoFit/>
          </a:bodyPr>
          <a:lstStyle/>
          <a:p>
            <a:pPr marL="571500" marR="0" lvl="0" indent="-571500" algn="ctr" defTabSz="457200" rtl="0" eaLnBrk="1" fontAlgn="auto" latinLnBrk="0" hangingPunct="1">
              <a:lnSpc>
                <a:spcPts val="3500"/>
              </a:lnSpc>
              <a:spcBef>
                <a:spcPts val="0"/>
              </a:spcBef>
              <a:spcAft>
                <a:spcPts val="0"/>
              </a:spcAft>
              <a:buClrTx/>
              <a:buSzTx/>
              <a:buFont typeface="+mj-lt"/>
              <a:buAutoNum type="romanUcPeriod" startAt="7"/>
              <a:tabLst/>
              <a:defRPr/>
            </a:pPr>
            <a:r>
              <a:rPr kumimoji="0" lang="en-US" sz="32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Questions to be Answered</a:t>
            </a:r>
          </a:p>
        </p:txBody>
      </p:sp>
    </p:spTree>
    <p:extLst>
      <p:ext uri="{BB962C8B-B14F-4D97-AF65-F5344CB8AC3E}">
        <p14:creationId xmlns:p14="http://schemas.microsoft.com/office/powerpoint/2010/main" val="15749414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xEl>
                                              <p:pRg st="5" end="5"/>
                                            </p:txEl>
                                          </p:spTgt>
                                        </p:tgtEl>
                                        <p:attrNameLst>
                                          <p:attrName>style.visibility</p:attrName>
                                        </p:attrNameLst>
                                      </p:cBhvr>
                                      <p:to>
                                        <p:strVal val="visible"/>
                                      </p:to>
                                    </p:set>
                                    <p:animEffect transition="in" filter="fade">
                                      <p:cBhvr>
                                        <p:cTn id="7" dur="1000"/>
                                        <p:tgtEl>
                                          <p:spTgt spid="9">
                                            <p:txEl>
                                              <p:pRg st="5" end="5"/>
                                            </p:txEl>
                                          </p:spTgt>
                                        </p:tgtEl>
                                      </p:cBhvr>
                                    </p:animEffect>
                                    <p:anim calcmode="lin" valueType="num">
                                      <p:cBhvr>
                                        <p:cTn id="8" dur="1000" fill="hold"/>
                                        <p:tgtEl>
                                          <p:spTgt spid="9">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
                                            <p:txEl>
                                              <p:pRg st="6" end="6"/>
                                            </p:txEl>
                                          </p:spTgt>
                                        </p:tgtEl>
                                        <p:attrNameLst>
                                          <p:attrName>style.visibility</p:attrName>
                                        </p:attrNameLst>
                                      </p:cBhvr>
                                      <p:to>
                                        <p:strVal val="visible"/>
                                      </p:to>
                                    </p:set>
                                    <p:animEffect transition="in" filter="fade">
                                      <p:cBhvr>
                                        <p:cTn id="14" dur="1000"/>
                                        <p:tgtEl>
                                          <p:spTgt spid="9">
                                            <p:txEl>
                                              <p:pRg st="6" end="6"/>
                                            </p:txEl>
                                          </p:spTgt>
                                        </p:tgtEl>
                                      </p:cBhvr>
                                    </p:animEffect>
                                    <p:anim calcmode="lin" valueType="num">
                                      <p:cBhvr>
                                        <p:cTn id="15" dur="1000" fill="hold"/>
                                        <p:tgtEl>
                                          <p:spTgt spid="9">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9">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9728" y="77637"/>
            <a:ext cx="7573993"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AR BERKLEY" panose="02000000000000000000" pitchFamily="2" charset="0"/>
                <a:ea typeface="+mn-ea"/>
                <a:cs typeface="+mn-cs"/>
              </a:rPr>
              <a:t>Saving the Erring, the Church, Our Families, and Ourselves</a:t>
            </a:r>
          </a:p>
        </p:txBody>
      </p:sp>
      <p:sp>
        <p:nvSpPr>
          <p:cNvPr id="4" name="TextBox 3"/>
          <p:cNvSpPr txBox="1"/>
          <p:nvPr/>
        </p:nvSpPr>
        <p:spPr>
          <a:xfrm>
            <a:off x="1062789" y="2182083"/>
            <a:ext cx="7760295" cy="4524315"/>
          </a:xfrm>
          <a:prstGeom prst="rect">
            <a:avLst/>
          </a:prstGeom>
          <a:noFill/>
        </p:spPr>
        <p:txBody>
          <a:bodyPr wrap="square" rtlCol="0">
            <a:spAutoFit/>
          </a:bodyPr>
          <a:lstStyle/>
          <a:p>
            <a:pPr marL="571500" marR="0" lvl="0" indent="-571500" algn="l" defTabSz="457200" rtl="0" eaLnBrk="1" fontAlgn="auto" latinLnBrk="0" hangingPunct="1">
              <a:spcBef>
                <a:spcPts val="0"/>
              </a:spcBef>
              <a:spcAft>
                <a:spcPts val="0"/>
              </a:spcAft>
              <a:buClrTx/>
              <a:buSzTx/>
              <a:buFont typeface="+mj-lt"/>
              <a:buAutoNum type="romanUcPeriod"/>
              <a:tabLst/>
              <a:defRPr/>
            </a:pPr>
            <a:r>
              <a:rPr kumimoji="0" lang="en-US" sz="32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Arial Narrow" panose="020B0606020202030204" pitchFamily="34" charset="0"/>
              </a:rPr>
              <a:t>One Who Quits is Walking Disorderly</a:t>
            </a:r>
          </a:p>
          <a:p>
            <a:pPr marL="571500" marR="0" lvl="0" indent="-571500" algn="l" defTabSz="457200" rtl="0" eaLnBrk="1" fontAlgn="auto" latinLnBrk="0" hangingPunct="1">
              <a:spcBef>
                <a:spcPts val="0"/>
              </a:spcBef>
              <a:spcAft>
                <a:spcPts val="0"/>
              </a:spcAft>
              <a:buClrTx/>
              <a:buSzTx/>
              <a:buFont typeface="+mj-lt"/>
              <a:buAutoNum type="romanUcPeriod"/>
              <a:tabLst/>
              <a:defRPr/>
            </a:pPr>
            <a:r>
              <a:rPr lang="en-US" sz="3200" dirty="0">
                <a:solidFill>
                  <a:schemeClr val="bg1"/>
                </a:solidFill>
                <a:effectLst>
                  <a:outerShdw blurRad="38100" dist="38100" dir="2700000" algn="tl">
                    <a:srgbClr val="000000">
                      <a:alpha val="43137"/>
                    </a:srgbClr>
                  </a:outerShdw>
                </a:effectLst>
                <a:latin typeface="Arial Narrow" panose="020B0606020202030204" pitchFamily="34" charset="0"/>
              </a:rPr>
              <a:t>The Purpose of Withdrawing is not Fulfilled</a:t>
            </a:r>
          </a:p>
          <a:p>
            <a:pPr marL="571500" marR="0" lvl="0" indent="-571500" algn="l" defTabSz="457200" rtl="0" eaLnBrk="1" fontAlgn="auto" latinLnBrk="0" hangingPunct="1">
              <a:spcBef>
                <a:spcPts val="0"/>
              </a:spcBef>
              <a:spcAft>
                <a:spcPts val="0"/>
              </a:spcAft>
              <a:buClrTx/>
              <a:buSzTx/>
              <a:buFont typeface="+mj-lt"/>
              <a:buAutoNum type="romanUcPeriod"/>
              <a:tabLst/>
              <a:defRPr/>
            </a:pPr>
            <a:r>
              <a:rPr kumimoji="0" lang="en-US" sz="320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Arial Narrow" panose="020B0606020202030204" pitchFamily="34" charset="0"/>
              </a:rPr>
              <a:t>It is the Church that is to Withdraw</a:t>
            </a:r>
          </a:p>
          <a:p>
            <a:pPr marL="571500" marR="0" lvl="0" indent="-571500" algn="l" defTabSz="457200" rtl="0" eaLnBrk="1" fontAlgn="auto" latinLnBrk="0" hangingPunct="1">
              <a:spcBef>
                <a:spcPts val="0"/>
              </a:spcBef>
              <a:spcAft>
                <a:spcPts val="0"/>
              </a:spcAft>
              <a:buClrTx/>
              <a:buSzTx/>
              <a:buFont typeface="+mj-lt"/>
              <a:buAutoNum type="romanUcPeriod"/>
              <a:tabLst/>
              <a:defRPr/>
            </a:pPr>
            <a:r>
              <a:rPr lang="en-US" sz="3200" dirty="0">
                <a:solidFill>
                  <a:schemeClr val="bg1"/>
                </a:solidFill>
                <a:effectLst>
                  <a:outerShdw blurRad="38100" dist="38100" dir="2700000" algn="tl">
                    <a:srgbClr val="000000">
                      <a:alpha val="43137"/>
                    </a:srgbClr>
                  </a:outerShdw>
                </a:effectLst>
                <a:latin typeface="Arial Narrow" panose="020B0606020202030204" pitchFamily="34" charset="0"/>
              </a:rPr>
              <a:t>Parallels</a:t>
            </a:r>
          </a:p>
          <a:p>
            <a:pPr marL="571500" marR="0" lvl="0" indent="-571500" algn="l" defTabSz="457200" rtl="0" eaLnBrk="1" fontAlgn="auto" latinLnBrk="0" hangingPunct="1">
              <a:spcBef>
                <a:spcPts val="0"/>
              </a:spcBef>
              <a:spcAft>
                <a:spcPts val="0"/>
              </a:spcAft>
              <a:buClrTx/>
              <a:buSzTx/>
              <a:buFont typeface="+mj-lt"/>
              <a:buAutoNum type="romanUcPeriod"/>
              <a:tabLst/>
              <a:defRPr/>
            </a:pPr>
            <a:r>
              <a:rPr kumimoji="0" lang="en-US" sz="320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Arial Narrow" panose="020B0606020202030204" pitchFamily="34" charset="0"/>
              </a:rPr>
              <a:t>Creates a Loophole – Can Beat </a:t>
            </a:r>
            <a:r>
              <a:rPr kumimoji="0" lang="en-US" sz="3200" i="0" u="none" strike="noStrike" kern="1200" cap="none" spc="0" normalizeH="0" baseline="0" noProof="0" dirty="0" err="1">
                <a:ln>
                  <a:noFill/>
                </a:ln>
                <a:solidFill>
                  <a:schemeClr val="bg1"/>
                </a:solidFill>
                <a:effectLst>
                  <a:outerShdw blurRad="38100" dist="38100" dir="2700000" algn="tl">
                    <a:srgbClr val="000000">
                      <a:alpha val="43137"/>
                    </a:srgbClr>
                  </a:outerShdw>
                </a:effectLst>
                <a:uLnTx/>
                <a:uFillTx/>
                <a:latin typeface="Arial Narrow" panose="020B0606020202030204" pitchFamily="34" charset="0"/>
              </a:rPr>
              <a:t>th</a:t>
            </a:r>
            <a:r>
              <a:rPr lang="en-US" sz="3200" dirty="0">
                <a:solidFill>
                  <a:schemeClr val="bg1"/>
                </a:solidFill>
                <a:effectLst>
                  <a:outerShdw blurRad="38100" dist="38100" dir="2700000" algn="tl">
                    <a:srgbClr val="000000">
                      <a:alpha val="43137"/>
                    </a:srgbClr>
                  </a:outerShdw>
                </a:effectLst>
                <a:latin typeface="Arial Narrow" panose="020B0606020202030204" pitchFamily="34" charset="0"/>
              </a:rPr>
              <a:t>e System</a:t>
            </a:r>
          </a:p>
          <a:p>
            <a:pPr marL="571500" marR="0" lvl="0" indent="-571500" algn="l" defTabSz="457200" rtl="0" eaLnBrk="1" fontAlgn="auto" latinLnBrk="0" hangingPunct="1">
              <a:spcBef>
                <a:spcPts val="0"/>
              </a:spcBef>
              <a:spcAft>
                <a:spcPts val="0"/>
              </a:spcAft>
              <a:buClrTx/>
              <a:buSzTx/>
              <a:buFont typeface="+mj-lt"/>
              <a:buAutoNum type="romanUcPeriod"/>
              <a:tabLst/>
              <a:defRPr/>
            </a:pPr>
            <a:r>
              <a:rPr kumimoji="0" lang="en-US" sz="320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Arial Narrow" panose="020B0606020202030204" pitchFamily="34" charset="0"/>
              </a:rPr>
              <a:t>What is Not Accomplished</a:t>
            </a:r>
          </a:p>
          <a:p>
            <a:pPr marL="571500" marR="0" lvl="0" indent="-571500" algn="l" defTabSz="457200" rtl="0" eaLnBrk="1" fontAlgn="auto" latinLnBrk="0" hangingPunct="1">
              <a:spcBef>
                <a:spcPts val="0"/>
              </a:spcBef>
              <a:spcAft>
                <a:spcPts val="0"/>
              </a:spcAft>
              <a:buClrTx/>
              <a:buSzTx/>
              <a:buFont typeface="+mj-lt"/>
              <a:buAutoNum type="romanUcPeriod"/>
              <a:tabLst/>
              <a:defRPr/>
            </a:pPr>
            <a:r>
              <a:rPr lang="en-US" sz="3200" dirty="0">
                <a:solidFill>
                  <a:schemeClr val="bg1"/>
                </a:solidFill>
                <a:effectLst>
                  <a:outerShdw blurRad="38100" dist="38100" dir="2700000" algn="tl">
                    <a:srgbClr val="000000">
                      <a:alpha val="43137"/>
                    </a:srgbClr>
                  </a:outerShdw>
                </a:effectLst>
                <a:latin typeface="Arial Narrow" panose="020B0606020202030204" pitchFamily="34" charset="0"/>
              </a:rPr>
              <a:t>Questions to be Answered</a:t>
            </a:r>
          </a:p>
          <a:p>
            <a:pPr marL="571500" marR="0" lvl="0" indent="-571500" algn="l" defTabSz="457200" rtl="0" eaLnBrk="1" fontAlgn="auto" latinLnBrk="0" hangingPunct="1">
              <a:spcBef>
                <a:spcPts val="0"/>
              </a:spcBef>
              <a:spcAft>
                <a:spcPts val="0"/>
              </a:spcAft>
              <a:buClrTx/>
              <a:buSzTx/>
              <a:buFont typeface="+mj-lt"/>
              <a:buAutoNum type="romanUcPeriod"/>
              <a:tabLst/>
              <a:defRPr/>
            </a:pPr>
            <a:r>
              <a:rPr kumimoji="0" lang="en-US" sz="3200" i="0" u="none" strike="noStrike" kern="1200" cap="none" spc="0" normalizeH="0" baseline="0" noProof="0" dirty="0">
                <a:ln>
                  <a:noFill/>
                </a:ln>
                <a:effectLst/>
                <a:uLnTx/>
                <a:uFillTx/>
                <a:latin typeface="Arial Narrow" panose="020B0606020202030204" pitchFamily="34" charset="0"/>
              </a:rPr>
              <a:t> Arguments</a:t>
            </a:r>
            <a:r>
              <a:rPr lang="en-US" sz="3200" dirty="0">
                <a:latin typeface="Arial Narrow" panose="020B0606020202030204" pitchFamily="34" charset="0"/>
              </a:rPr>
              <a:t> Made Against Withdrawing from the Withdrawn</a:t>
            </a:r>
            <a:endParaRPr kumimoji="0" lang="en-US" sz="3200" i="0" u="none" strike="noStrike" kern="1200" cap="none" spc="0" normalizeH="0" baseline="0" noProof="0" dirty="0">
              <a:ln>
                <a:noFill/>
              </a:ln>
              <a:effectLst/>
              <a:uLnTx/>
              <a:uFillTx/>
              <a:latin typeface="Arial Narrow" panose="020B0606020202030204" pitchFamily="34" charset="0"/>
            </a:endParaRPr>
          </a:p>
        </p:txBody>
      </p:sp>
      <p:sp>
        <p:nvSpPr>
          <p:cNvPr id="5" name="Rectangle: Rounded Corners 4"/>
          <p:cNvSpPr/>
          <p:nvPr/>
        </p:nvSpPr>
        <p:spPr>
          <a:xfrm>
            <a:off x="1207699" y="646980"/>
            <a:ext cx="7470476" cy="1248321"/>
          </a:xfrm>
          <a:prstGeom prst="roundRect">
            <a:avLst/>
          </a:prstGeom>
          <a:solidFill>
            <a:srgbClr val="0070C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Can We Withdraw from the Withdrawn?</a:t>
            </a:r>
          </a:p>
        </p:txBody>
      </p:sp>
    </p:spTree>
    <p:extLst>
      <p:ext uri="{BB962C8B-B14F-4D97-AF65-F5344CB8AC3E}">
        <p14:creationId xmlns:p14="http://schemas.microsoft.com/office/powerpoint/2010/main" val="12356806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1725283" y="103700"/>
            <a:ext cx="7030528" cy="6709529"/>
          </a:xfrm>
          <a:prstGeom prst="rect">
            <a:avLst/>
          </a:prstGeom>
          <a:noFill/>
        </p:spPr>
        <p:txBody>
          <a:bodyPr wrap="square" rtlCol="0">
            <a:spAutoFit/>
          </a:bodyPr>
          <a:lstStyle/>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400" b="1" dirty="0">
                <a:solidFill>
                  <a:prstClr val="black"/>
                </a:solidFill>
                <a:latin typeface="Arial Narrow" panose="020B0606020202030204" pitchFamily="34" charset="0"/>
              </a:rPr>
              <a:t>“Those who were to be withdrawn from were still attending because they were ‘among you’ (1 Cor. 5:1,2; 2 Thess. 3:11)”</a:t>
            </a:r>
            <a:endParaRPr lang="en-US" sz="2400" i="1" dirty="0">
              <a:solidFill>
                <a:srgbClr val="0070C0"/>
              </a:solidFill>
              <a:latin typeface="Arial Narrow" panose="020B0606020202030204" pitchFamily="34" charset="0"/>
            </a:endParaRPr>
          </a:p>
          <a:p>
            <a:pPr marL="914400" lvl="1" indent="-457200">
              <a:buFont typeface="+mj-lt"/>
              <a:buAutoNum type="arabicPeriod"/>
            </a:pPr>
            <a:r>
              <a:rPr kumimoji="0" lang="en-US" sz="2400" i="1" u="none" strike="noStrike" kern="1200" cap="none" spc="0" normalizeH="0" baseline="0" noProof="0" dirty="0">
                <a:ln>
                  <a:noFill/>
                </a:ln>
                <a:solidFill>
                  <a:prstClr val="black"/>
                </a:solidFill>
                <a:effectLst/>
                <a:uLnTx/>
                <a:uFillTx/>
                <a:latin typeface="Arial Narrow" panose="020B0606020202030204" pitchFamily="34" charset="0"/>
              </a:rPr>
              <a:t>There is nothing in these</a:t>
            </a:r>
            <a:r>
              <a:rPr kumimoji="0" lang="en-US" sz="2400" i="1" u="none" strike="noStrike" kern="1200" cap="none" spc="0" normalizeH="0" noProof="0" dirty="0">
                <a:ln>
                  <a:noFill/>
                </a:ln>
                <a:solidFill>
                  <a:prstClr val="black"/>
                </a:solidFill>
                <a:effectLst/>
                <a:uLnTx/>
                <a:uFillTx/>
                <a:latin typeface="Arial Narrow" panose="020B0606020202030204" pitchFamily="34" charset="0"/>
              </a:rPr>
              <a:t> passages that demands a conclusion that the erring were still attending</a:t>
            </a:r>
          </a:p>
          <a:p>
            <a:pPr marL="914400" lvl="1" indent="-457200">
              <a:buFont typeface="+mj-lt"/>
              <a:buAutoNum type="arabicPeriod"/>
            </a:pPr>
            <a:r>
              <a:rPr lang="en-US" sz="2400" i="1" dirty="0">
                <a:solidFill>
                  <a:prstClr val="black"/>
                </a:solidFill>
                <a:latin typeface="Arial Narrow" panose="020B0606020202030204" pitchFamily="34" charset="0"/>
              </a:rPr>
              <a:t>“Among you” is not limited to the assembly</a:t>
            </a:r>
          </a:p>
          <a:p>
            <a:pPr marL="1371600" lvl="2" indent="-457200">
              <a:buFont typeface="+mj-lt"/>
              <a:buAutoNum type="alphaLcPeriod"/>
            </a:pPr>
            <a:r>
              <a:rPr lang="en-US" sz="2200" dirty="0">
                <a:solidFill>
                  <a:prstClr val="black"/>
                </a:solidFill>
                <a:latin typeface="Arial Narrow" panose="020B0606020202030204" pitchFamily="34" charset="0"/>
              </a:rPr>
              <a:t>Elders have oversight of flock of God “among you” (1 Pet. 5:1-2)</a:t>
            </a:r>
          </a:p>
          <a:p>
            <a:pPr marL="1828800" lvl="3" indent="-457200">
              <a:buFont typeface="Arial" panose="020B0604020202020204" pitchFamily="34" charset="0"/>
              <a:buChar char="•"/>
            </a:pPr>
            <a:r>
              <a:rPr lang="en-US" sz="2200" dirty="0">
                <a:solidFill>
                  <a:prstClr val="black"/>
                </a:solidFill>
                <a:latin typeface="Arial Narrow" panose="020B0606020202030204" pitchFamily="34" charset="0"/>
              </a:rPr>
              <a:t>Include all that takes place in the assembly</a:t>
            </a:r>
          </a:p>
          <a:p>
            <a:pPr marL="1828800" lvl="3" indent="-457200">
              <a:buFont typeface="Arial" panose="020B0604020202020204" pitchFamily="34" charset="0"/>
              <a:buChar char="•"/>
            </a:pPr>
            <a:r>
              <a:rPr lang="en-US" sz="2200" dirty="0">
                <a:solidFill>
                  <a:prstClr val="black"/>
                </a:solidFill>
                <a:latin typeface="Arial Narrow" panose="020B0606020202030204" pitchFamily="34" charset="0"/>
              </a:rPr>
              <a:t>Also includes when church is not assembled</a:t>
            </a:r>
          </a:p>
          <a:p>
            <a:pPr marL="1371600" lvl="2" indent="-457200">
              <a:buFont typeface="+mj-lt"/>
              <a:buAutoNum type="alphaLcPeriod"/>
            </a:pPr>
            <a:r>
              <a:rPr lang="en-US" sz="2200" dirty="0">
                <a:solidFill>
                  <a:prstClr val="black"/>
                </a:solidFill>
                <a:latin typeface="Arial Narrow" panose="020B0606020202030204" pitchFamily="34" charset="0"/>
              </a:rPr>
              <a:t>Paul worked night a day “among them” (1 Thess. 2:7,9; 2 Thess. 3:7-8).</a:t>
            </a:r>
          </a:p>
          <a:p>
            <a:pPr marL="1828800" lvl="3" indent="-457200">
              <a:buFont typeface="Arial" panose="020B0604020202020204" pitchFamily="34" charset="0"/>
              <a:buChar char="•"/>
            </a:pPr>
            <a:r>
              <a:rPr lang="en-US" sz="2200" dirty="0">
                <a:solidFill>
                  <a:prstClr val="black"/>
                </a:solidFill>
                <a:latin typeface="Arial Narrow" panose="020B0606020202030204" pitchFamily="34" charset="0"/>
              </a:rPr>
              <a:t>Secular work was not in the assembly</a:t>
            </a:r>
          </a:p>
          <a:p>
            <a:pPr marL="1828800" lvl="3" indent="-457200">
              <a:buFont typeface="Arial" panose="020B0604020202020204" pitchFamily="34" charset="0"/>
              <a:buChar char="•"/>
            </a:pPr>
            <a:r>
              <a:rPr lang="en-US" sz="2200" dirty="0">
                <a:solidFill>
                  <a:prstClr val="black"/>
                </a:solidFill>
                <a:latin typeface="Arial Narrow" panose="020B0606020202030204" pitchFamily="34" charset="0"/>
              </a:rPr>
              <a:t>“Were they all working on the same job at the same place and time? Impossible to prove. Yet Paul could say he was ‘among them’ even during the time he was working night and day, though he might not have seen them for days at a time.” (Ralph Williams, </a:t>
            </a:r>
            <a:r>
              <a:rPr lang="en-US" sz="2200" i="1" dirty="0">
                <a:solidFill>
                  <a:prstClr val="black"/>
                </a:solidFill>
                <a:latin typeface="Arial Narrow" panose="020B0606020202030204" pitchFamily="34" charset="0"/>
              </a:rPr>
              <a:t>Torch</a:t>
            </a:r>
            <a:r>
              <a:rPr lang="en-US" sz="2200" dirty="0">
                <a:solidFill>
                  <a:prstClr val="black"/>
                </a:solidFill>
                <a:latin typeface="Arial Narrow" panose="020B0606020202030204" pitchFamily="34" charset="0"/>
              </a:rPr>
              <a:t>, July 1977, 9.</a:t>
            </a:r>
          </a:p>
        </p:txBody>
      </p:sp>
      <p:sp>
        <p:nvSpPr>
          <p:cNvPr id="5" name="TextBox 4"/>
          <p:cNvSpPr txBox="1"/>
          <p:nvPr/>
        </p:nvSpPr>
        <p:spPr>
          <a:xfrm rot="16200000">
            <a:off x="-2463446" y="2933991"/>
            <a:ext cx="6858003" cy="990015"/>
          </a:xfrm>
          <a:prstGeom prst="rect">
            <a:avLst/>
          </a:prstGeom>
          <a:noFill/>
        </p:spPr>
        <p:txBody>
          <a:bodyPr wrap="square" rtlCol="0">
            <a:spAutoFit/>
          </a:bodyPr>
          <a:lstStyle/>
          <a:p>
            <a:pPr marL="571500" lvl="0" indent="-571500" algn="ctr">
              <a:lnSpc>
                <a:spcPts val="3400"/>
              </a:lnSpc>
              <a:buFont typeface="+mj-lt"/>
              <a:buAutoNum type="romanUcPeriod" startAt="8"/>
              <a:defRPr/>
            </a:pPr>
            <a:r>
              <a:rPr lang="en-US" sz="3200" dirty="0">
                <a:latin typeface="Arial Narrow" panose="020B0606020202030204" pitchFamily="34" charset="0"/>
              </a:rPr>
              <a:t>Arguments Made Against Withdrawing from the Withdrawn</a:t>
            </a:r>
            <a:endParaRPr kumimoji="0" lang="en-US" sz="3200" i="0" u="none" strike="noStrike" kern="1200" cap="none" spc="0" normalizeH="0" baseline="0" noProof="0" dirty="0">
              <a:ln>
                <a:noFill/>
              </a:ln>
              <a:effectLst/>
              <a:uLnTx/>
              <a:uFillTx/>
              <a:latin typeface="Arial Narrow" panose="020B0606020202030204" pitchFamily="34" charset="0"/>
            </a:endParaRPr>
          </a:p>
        </p:txBody>
      </p:sp>
    </p:spTree>
    <p:extLst>
      <p:ext uri="{BB962C8B-B14F-4D97-AF65-F5344CB8AC3E}">
        <p14:creationId xmlns:p14="http://schemas.microsoft.com/office/powerpoint/2010/main" val="28541238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Effect transition="in" filter="fade">
                                      <p:cBhvr>
                                        <p:cTn id="7" dur="1000"/>
                                        <p:tgtEl>
                                          <p:spTgt spid="9">
                                            <p:txEl>
                                              <p:pRg st="1" end="1"/>
                                            </p:txEl>
                                          </p:spTgt>
                                        </p:tgtEl>
                                      </p:cBhvr>
                                    </p:animEffect>
                                    <p:anim calcmode="lin" valueType="num">
                                      <p:cBhvr>
                                        <p:cTn id="8"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
                                            <p:txEl>
                                              <p:pRg st="2" end="2"/>
                                            </p:txEl>
                                          </p:spTgt>
                                        </p:tgtEl>
                                        <p:attrNameLst>
                                          <p:attrName>style.visibility</p:attrName>
                                        </p:attrNameLst>
                                      </p:cBhvr>
                                      <p:to>
                                        <p:strVal val="visible"/>
                                      </p:to>
                                    </p:set>
                                    <p:animEffect transition="in" filter="fade">
                                      <p:cBhvr>
                                        <p:cTn id="14" dur="1000"/>
                                        <p:tgtEl>
                                          <p:spTgt spid="9">
                                            <p:txEl>
                                              <p:pRg st="2" end="2"/>
                                            </p:txEl>
                                          </p:spTgt>
                                        </p:tgtEl>
                                      </p:cBhvr>
                                    </p:animEffect>
                                    <p:anim calcmode="lin" valueType="num">
                                      <p:cBhvr>
                                        <p:cTn id="15"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xEl>
                                              <p:pRg st="3" end="3"/>
                                            </p:txEl>
                                          </p:spTgt>
                                        </p:tgtEl>
                                        <p:attrNameLst>
                                          <p:attrName>style.visibility</p:attrName>
                                        </p:attrNameLst>
                                      </p:cBhvr>
                                      <p:to>
                                        <p:strVal val="visible"/>
                                      </p:to>
                                    </p:set>
                                    <p:animEffect transition="in" filter="fade">
                                      <p:cBhvr>
                                        <p:cTn id="21" dur="1000"/>
                                        <p:tgtEl>
                                          <p:spTgt spid="9">
                                            <p:txEl>
                                              <p:pRg st="3" end="3"/>
                                            </p:txEl>
                                          </p:spTgt>
                                        </p:tgtEl>
                                      </p:cBhvr>
                                    </p:animEffect>
                                    <p:anim calcmode="lin" valueType="num">
                                      <p:cBhvr>
                                        <p:cTn id="22" dur="1000" fill="hold"/>
                                        <p:tgtEl>
                                          <p:spTgt spid="9">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9">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9">
                                            <p:txEl>
                                              <p:pRg st="4" end="4"/>
                                            </p:txEl>
                                          </p:spTgt>
                                        </p:tgtEl>
                                        <p:attrNameLst>
                                          <p:attrName>style.visibility</p:attrName>
                                        </p:attrNameLst>
                                      </p:cBhvr>
                                      <p:to>
                                        <p:strVal val="visible"/>
                                      </p:to>
                                    </p:set>
                                    <p:animEffect transition="in" filter="fade">
                                      <p:cBhvr>
                                        <p:cTn id="28" dur="1000"/>
                                        <p:tgtEl>
                                          <p:spTgt spid="9">
                                            <p:txEl>
                                              <p:pRg st="4" end="4"/>
                                            </p:txEl>
                                          </p:spTgt>
                                        </p:tgtEl>
                                      </p:cBhvr>
                                    </p:animEffect>
                                    <p:anim calcmode="lin" valueType="num">
                                      <p:cBhvr>
                                        <p:cTn id="29" dur="1000" fill="hold"/>
                                        <p:tgtEl>
                                          <p:spTgt spid="9">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9">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9">
                                            <p:txEl>
                                              <p:pRg st="5" end="5"/>
                                            </p:txEl>
                                          </p:spTgt>
                                        </p:tgtEl>
                                        <p:attrNameLst>
                                          <p:attrName>style.visibility</p:attrName>
                                        </p:attrNameLst>
                                      </p:cBhvr>
                                      <p:to>
                                        <p:strVal val="visible"/>
                                      </p:to>
                                    </p:set>
                                    <p:animEffect transition="in" filter="fade">
                                      <p:cBhvr>
                                        <p:cTn id="35" dur="1000"/>
                                        <p:tgtEl>
                                          <p:spTgt spid="9">
                                            <p:txEl>
                                              <p:pRg st="5" end="5"/>
                                            </p:txEl>
                                          </p:spTgt>
                                        </p:tgtEl>
                                      </p:cBhvr>
                                    </p:animEffect>
                                    <p:anim calcmode="lin" valueType="num">
                                      <p:cBhvr>
                                        <p:cTn id="36" dur="1000" fill="hold"/>
                                        <p:tgtEl>
                                          <p:spTgt spid="9">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9">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9">
                                            <p:txEl>
                                              <p:pRg st="6" end="6"/>
                                            </p:txEl>
                                          </p:spTgt>
                                        </p:tgtEl>
                                        <p:attrNameLst>
                                          <p:attrName>style.visibility</p:attrName>
                                        </p:attrNameLst>
                                      </p:cBhvr>
                                      <p:to>
                                        <p:strVal val="visible"/>
                                      </p:to>
                                    </p:set>
                                    <p:animEffect transition="in" filter="fade">
                                      <p:cBhvr>
                                        <p:cTn id="42" dur="1000"/>
                                        <p:tgtEl>
                                          <p:spTgt spid="9">
                                            <p:txEl>
                                              <p:pRg st="6" end="6"/>
                                            </p:txEl>
                                          </p:spTgt>
                                        </p:tgtEl>
                                      </p:cBhvr>
                                    </p:animEffect>
                                    <p:anim calcmode="lin" valueType="num">
                                      <p:cBhvr>
                                        <p:cTn id="43" dur="1000" fill="hold"/>
                                        <p:tgtEl>
                                          <p:spTgt spid="9">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9">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9">
                                            <p:txEl>
                                              <p:pRg st="7" end="7"/>
                                            </p:txEl>
                                          </p:spTgt>
                                        </p:tgtEl>
                                        <p:attrNameLst>
                                          <p:attrName>style.visibility</p:attrName>
                                        </p:attrNameLst>
                                      </p:cBhvr>
                                      <p:to>
                                        <p:strVal val="visible"/>
                                      </p:to>
                                    </p:set>
                                    <p:animEffect transition="in" filter="fade">
                                      <p:cBhvr>
                                        <p:cTn id="49" dur="1000"/>
                                        <p:tgtEl>
                                          <p:spTgt spid="9">
                                            <p:txEl>
                                              <p:pRg st="7" end="7"/>
                                            </p:txEl>
                                          </p:spTgt>
                                        </p:tgtEl>
                                      </p:cBhvr>
                                    </p:animEffect>
                                    <p:anim calcmode="lin" valueType="num">
                                      <p:cBhvr>
                                        <p:cTn id="50" dur="1000" fill="hold"/>
                                        <p:tgtEl>
                                          <p:spTgt spid="9">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9">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9">
                                            <p:txEl>
                                              <p:pRg st="8" end="8"/>
                                            </p:txEl>
                                          </p:spTgt>
                                        </p:tgtEl>
                                        <p:attrNameLst>
                                          <p:attrName>style.visibility</p:attrName>
                                        </p:attrNameLst>
                                      </p:cBhvr>
                                      <p:to>
                                        <p:strVal val="visible"/>
                                      </p:to>
                                    </p:set>
                                    <p:animEffect transition="in" filter="fade">
                                      <p:cBhvr>
                                        <p:cTn id="56" dur="1000"/>
                                        <p:tgtEl>
                                          <p:spTgt spid="9">
                                            <p:txEl>
                                              <p:pRg st="8" end="8"/>
                                            </p:txEl>
                                          </p:spTgt>
                                        </p:tgtEl>
                                      </p:cBhvr>
                                    </p:animEffect>
                                    <p:anim calcmode="lin" valueType="num">
                                      <p:cBhvr>
                                        <p:cTn id="57" dur="1000" fill="hold"/>
                                        <p:tgtEl>
                                          <p:spTgt spid="9">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9">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1725283" y="103700"/>
            <a:ext cx="7030528" cy="4154984"/>
          </a:xfrm>
          <a:prstGeom prst="rect">
            <a:avLst/>
          </a:prstGeom>
          <a:noFill/>
        </p:spPr>
        <p:txBody>
          <a:bodyPr wrap="square" rtlCol="0">
            <a:spAutoFit/>
          </a:bodyPr>
          <a:lstStyle/>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400" b="1" dirty="0">
                <a:solidFill>
                  <a:prstClr val="black"/>
                </a:solidFill>
                <a:latin typeface="Arial Narrow" panose="020B0606020202030204" pitchFamily="34" charset="0"/>
              </a:rPr>
              <a:t>“Those who were to be withdrawn from were still attending because they were ‘among you’ (1 Cor. 5:1,2; 2 Thess. 3:11)”</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400" b="1" dirty="0">
                <a:solidFill>
                  <a:prstClr val="black"/>
                </a:solidFill>
                <a:latin typeface="Arial Narrow" panose="020B0606020202030204" pitchFamily="34" charset="0"/>
              </a:rPr>
              <a:t>“2 Thess. 3 only applies to those not working.”</a:t>
            </a:r>
            <a:endParaRPr lang="en-US" sz="2400" dirty="0">
              <a:solidFill>
                <a:srgbClr val="0070C0"/>
              </a:solidFill>
              <a:latin typeface="Arial Narrow" panose="020B0606020202030204" pitchFamily="34" charset="0"/>
            </a:endParaRPr>
          </a:p>
          <a:p>
            <a:pPr marL="914400" lvl="1" indent="-457200">
              <a:buFont typeface="+mj-lt"/>
              <a:buAutoNum type="arabicPeriod"/>
            </a:pPr>
            <a:r>
              <a:rPr kumimoji="0" lang="en-US" sz="2400" i="1" u="none" strike="noStrike" kern="1200" cap="none" spc="0" normalizeH="0" baseline="0" noProof="0" dirty="0">
                <a:ln>
                  <a:noFill/>
                </a:ln>
                <a:solidFill>
                  <a:prstClr val="black"/>
                </a:solidFill>
                <a:effectLst/>
                <a:uLnTx/>
                <a:uFillTx/>
                <a:latin typeface="Arial Narrow" panose="020B0606020202030204" pitchFamily="34" charset="0"/>
              </a:rPr>
              <a:t>The term “disorderly” means </a:t>
            </a:r>
            <a:r>
              <a:rPr lang="en-US" sz="2400" i="1" dirty="0">
                <a:solidFill>
                  <a:prstClr val="black"/>
                </a:solidFill>
                <a:latin typeface="Arial Narrow" panose="020B0606020202030204" pitchFamily="34" charset="0"/>
              </a:rPr>
              <a:t>“out of the ranks, (often so of soldiers); …deviating from the prescribed order or rule” (Thayer, 83)</a:t>
            </a:r>
          </a:p>
          <a:p>
            <a:pPr marL="914400" lvl="1" indent="-457200">
              <a:buFont typeface="+mj-lt"/>
              <a:buAutoNum type="arabicPeriod"/>
            </a:pPr>
            <a:r>
              <a:rPr lang="en-US" sz="2400" i="1" dirty="0">
                <a:solidFill>
                  <a:prstClr val="black"/>
                </a:solidFill>
                <a:latin typeface="Arial Narrow" panose="020B0606020202030204" pitchFamily="34" charset="0"/>
              </a:rPr>
              <a:t>To cite one specific application – does not limit the term to that one sin</a:t>
            </a:r>
            <a:endParaRPr lang="en-US" sz="2400" dirty="0">
              <a:solidFill>
                <a:prstClr val="black"/>
              </a:solidFill>
              <a:latin typeface="Arial Narrow" panose="020B0606020202030204" pitchFamily="34" charset="0"/>
            </a:endParaRPr>
          </a:p>
          <a:p>
            <a:pPr marL="914400" lvl="1" indent="-457200">
              <a:buFont typeface="+mj-lt"/>
              <a:buAutoNum type="arabicPeriod"/>
            </a:pPr>
            <a:r>
              <a:rPr lang="en-US" sz="2400" i="1" dirty="0">
                <a:solidFill>
                  <a:prstClr val="black"/>
                </a:solidFill>
                <a:latin typeface="Arial Narrow" panose="020B0606020202030204" pitchFamily="34" charset="0"/>
              </a:rPr>
              <a:t>Must do the same with 1 Cor. 5 – limit the term “fornication” to a man with father’s wife!</a:t>
            </a:r>
          </a:p>
        </p:txBody>
      </p:sp>
      <p:sp>
        <p:nvSpPr>
          <p:cNvPr id="5" name="TextBox 4"/>
          <p:cNvSpPr txBox="1"/>
          <p:nvPr/>
        </p:nvSpPr>
        <p:spPr>
          <a:xfrm rot="16200000">
            <a:off x="-2463446" y="2933991"/>
            <a:ext cx="6858003" cy="990015"/>
          </a:xfrm>
          <a:prstGeom prst="rect">
            <a:avLst/>
          </a:prstGeom>
          <a:noFill/>
        </p:spPr>
        <p:txBody>
          <a:bodyPr wrap="square" rtlCol="0">
            <a:spAutoFit/>
          </a:bodyPr>
          <a:lstStyle/>
          <a:p>
            <a:pPr marL="571500" lvl="0" indent="-571500" algn="ctr">
              <a:lnSpc>
                <a:spcPts val="3400"/>
              </a:lnSpc>
              <a:buFont typeface="+mj-lt"/>
              <a:buAutoNum type="romanUcPeriod" startAt="8"/>
              <a:defRPr/>
            </a:pPr>
            <a:r>
              <a:rPr lang="en-US" sz="3200" dirty="0">
                <a:latin typeface="Arial Narrow" panose="020B0606020202030204" pitchFamily="34" charset="0"/>
              </a:rPr>
              <a:t>Arguments Made Against Withdrawing from the Withdrawn</a:t>
            </a:r>
            <a:endParaRPr kumimoji="0" lang="en-US" sz="3200" i="0" u="none" strike="noStrike" kern="1200" cap="none" spc="0" normalizeH="0" baseline="0" noProof="0" dirty="0">
              <a:ln>
                <a:noFill/>
              </a:ln>
              <a:effectLst/>
              <a:uLnTx/>
              <a:uFillTx/>
              <a:latin typeface="Arial Narrow" panose="020B0606020202030204" pitchFamily="34" charset="0"/>
            </a:endParaRPr>
          </a:p>
        </p:txBody>
      </p:sp>
    </p:spTree>
    <p:extLst>
      <p:ext uri="{BB962C8B-B14F-4D97-AF65-F5344CB8AC3E}">
        <p14:creationId xmlns:p14="http://schemas.microsoft.com/office/powerpoint/2010/main" val="13815822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xEl>
                                              <p:pRg st="2" end="2"/>
                                            </p:txEl>
                                          </p:spTgt>
                                        </p:tgtEl>
                                        <p:attrNameLst>
                                          <p:attrName>style.visibility</p:attrName>
                                        </p:attrNameLst>
                                      </p:cBhvr>
                                      <p:to>
                                        <p:strVal val="visible"/>
                                      </p:to>
                                    </p:set>
                                    <p:animEffect transition="in" filter="fade">
                                      <p:cBhvr>
                                        <p:cTn id="7" dur="1000"/>
                                        <p:tgtEl>
                                          <p:spTgt spid="9">
                                            <p:txEl>
                                              <p:pRg st="2" end="2"/>
                                            </p:txEl>
                                          </p:spTgt>
                                        </p:tgtEl>
                                      </p:cBhvr>
                                    </p:animEffect>
                                    <p:anim calcmode="lin" valueType="num">
                                      <p:cBhvr>
                                        <p:cTn id="8"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
                                            <p:txEl>
                                              <p:pRg st="3" end="3"/>
                                            </p:txEl>
                                          </p:spTgt>
                                        </p:tgtEl>
                                        <p:attrNameLst>
                                          <p:attrName>style.visibility</p:attrName>
                                        </p:attrNameLst>
                                      </p:cBhvr>
                                      <p:to>
                                        <p:strVal val="visible"/>
                                      </p:to>
                                    </p:set>
                                    <p:animEffect transition="in" filter="fade">
                                      <p:cBhvr>
                                        <p:cTn id="14" dur="1000"/>
                                        <p:tgtEl>
                                          <p:spTgt spid="9">
                                            <p:txEl>
                                              <p:pRg st="3" end="3"/>
                                            </p:txEl>
                                          </p:spTgt>
                                        </p:tgtEl>
                                      </p:cBhvr>
                                    </p:animEffect>
                                    <p:anim calcmode="lin" valueType="num">
                                      <p:cBhvr>
                                        <p:cTn id="15" dur="1000" fill="hold"/>
                                        <p:tgtEl>
                                          <p:spTgt spid="9">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9">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xEl>
                                              <p:pRg st="4" end="4"/>
                                            </p:txEl>
                                          </p:spTgt>
                                        </p:tgtEl>
                                        <p:attrNameLst>
                                          <p:attrName>style.visibility</p:attrName>
                                        </p:attrNameLst>
                                      </p:cBhvr>
                                      <p:to>
                                        <p:strVal val="visible"/>
                                      </p:to>
                                    </p:set>
                                    <p:animEffect transition="in" filter="fade">
                                      <p:cBhvr>
                                        <p:cTn id="21" dur="1000"/>
                                        <p:tgtEl>
                                          <p:spTgt spid="9">
                                            <p:txEl>
                                              <p:pRg st="4" end="4"/>
                                            </p:txEl>
                                          </p:spTgt>
                                        </p:tgtEl>
                                      </p:cBhvr>
                                    </p:animEffect>
                                    <p:anim calcmode="lin" valueType="num">
                                      <p:cBhvr>
                                        <p:cTn id="22" dur="1000" fill="hold"/>
                                        <p:tgtEl>
                                          <p:spTgt spid="9">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9">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1725283" y="103700"/>
            <a:ext cx="7030528" cy="4893647"/>
          </a:xfrm>
          <a:prstGeom prst="rect">
            <a:avLst/>
          </a:prstGeom>
          <a:noFill/>
        </p:spPr>
        <p:txBody>
          <a:bodyPr wrap="square" rtlCol="0">
            <a:spAutoFit/>
          </a:bodyPr>
          <a:lstStyle/>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400" b="1" dirty="0">
                <a:solidFill>
                  <a:prstClr val="black"/>
                </a:solidFill>
                <a:latin typeface="Arial Narrow" panose="020B0606020202030204" pitchFamily="34" charset="0"/>
              </a:rPr>
              <a:t>“Those who were to be withdrawn from were still attending because they were ‘among you’ (1 Cor. 5:1,2; 2 Thess. 3:11)”</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400" b="1" dirty="0">
                <a:solidFill>
                  <a:prstClr val="black"/>
                </a:solidFill>
                <a:latin typeface="Arial Narrow" panose="020B0606020202030204" pitchFamily="34" charset="0"/>
              </a:rPr>
              <a:t>“2 Thess. 3 only applies to those not working.”</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400" b="1" dirty="0">
                <a:solidFill>
                  <a:prstClr val="black"/>
                </a:solidFill>
                <a:latin typeface="Arial Narrow" panose="020B0606020202030204" pitchFamily="34" charset="0"/>
              </a:rPr>
              <a:t>“If ‘disorderly’ is a broad term then we must withdraw from all who are disorderly (less than perfect).”</a:t>
            </a:r>
            <a:endParaRPr lang="en-US" sz="2400" dirty="0">
              <a:solidFill>
                <a:srgbClr val="0070C0"/>
              </a:solidFill>
              <a:latin typeface="Arial Narrow" panose="020B0606020202030204" pitchFamily="34" charset="0"/>
            </a:endParaRPr>
          </a:p>
          <a:p>
            <a:pPr marL="914400" lvl="1" indent="-457200">
              <a:buFont typeface="+mj-lt"/>
              <a:buAutoNum type="arabicPeriod"/>
            </a:pPr>
            <a:r>
              <a:rPr lang="en-US" sz="2400" i="1" dirty="0">
                <a:solidFill>
                  <a:prstClr val="black"/>
                </a:solidFill>
                <a:latin typeface="Arial Narrow" panose="020B0606020202030204" pitchFamily="34" charset="0"/>
              </a:rPr>
              <a:t>That is an </a:t>
            </a:r>
            <a:r>
              <a:rPr kumimoji="0" lang="en-US" sz="2400" i="1" u="none" strike="noStrike" kern="1200" cap="none" spc="0" normalizeH="0" baseline="0" noProof="0" dirty="0">
                <a:ln>
                  <a:noFill/>
                </a:ln>
                <a:solidFill>
                  <a:prstClr val="black"/>
                </a:solidFill>
                <a:effectLst/>
                <a:uLnTx/>
                <a:uFillTx/>
                <a:latin typeface="Arial Narrow" panose="020B0606020202030204" pitchFamily="34" charset="0"/>
              </a:rPr>
              <a:t>absurd leap</a:t>
            </a:r>
          </a:p>
          <a:p>
            <a:pPr marL="914400" lvl="1" indent="-457200">
              <a:buFont typeface="+mj-lt"/>
              <a:buAutoNum type="arabicPeriod"/>
            </a:pPr>
            <a:r>
              <a:rPr lang="en-US" sz="2400" i="1" dirty="0">
                <a:solidFill>
                  <a:prstClr val="black"/>
                </a:solidFill>
                <a:latin typeface="Arial Narrow" panose="020B0606020202030204" pitchFamily="34" charset="0"/>
              </a:rPr>
              <a:t>Like saying: “If disorderly means those not working – then we must withdraw from all who don’t work – even one day….”</a:t>
            </a:r>
          </a:p>
          <a:p>
            <a:pPr marL="914400" lvl="1" indent="-457200">
              <a:buFont typeface="+mj-lt"/>
              <a:buAutoNum type="arabicPeriod"/>
            </a:pPr>
            <a:r>
              <a:rPr lang="en-US" sz="2400" i="1" dirty="0">
                <a:solidFill>
                  <a:prstClr val="black"/>
                </a:solidFill>
                <a:latin typeface="Arial Narrow" panose="020B0606020202030204" pitchFamily="34" charset="0"/>
              </a:rPr>
              <a:t>Truth is: “disorderly” is one who persist in sin</a:t>
            </a:r>
          </a:p>
          <a:p>
            <a:pPr marL="1371600" lvl="2" indent="-457200">
              <a:buFont typeface="+mj-lt"/>
              <a:buAutoNum type="alphaLcPeriod"/>
            </a:pPr>
            <a:r>
              <a:rPr lang="en-US" sz="2400" dirty="0">
                <a:solidFill>
                  <a:prstClr val="black"/>
                </a:solidFill>
                <a:latin typeface="Arial Narrow" panose="020B0606020202030204" pitchFamily="34" charset="0"/>
              </a:rPr>
              <a:t>“Walks” (v. 6) – manner of life</a:t>
            </a:r>
          </a:p>
          <a:p>
            <a:pPr marL="1371600" lvl="2" indent="-457200">
              <a:buFont typeface="+mj-lt"/>
              <a:buAutoNum type="alphaLcPeriod"/>
            </a:pPr>
            <a:r>
              <a:rPr lang="en-US" sz="2400" dirty="0">
                <a:solidFill>
                  <a:prstClr val="black"/>
                </a:solidFill>
                <a:latin typeface="Arial Narrow" panose="020B0606020202030204" pitchFamily="34" charset="0"/>
              </a:rPr>
              <a:t>Refused to obey (v. 14)</a:t>
            </a:r>
          </a:p>
        </p:txBody>
      </p:sp>
      <p:sp>
        <p:nvSpPr>
          <p:cNvPr id="5" name="TextBox 4"/>
          <p:cNvSpPr txBox="1"/>
          <p:nvPr/>
        </p:nvSpPr>
        <p:spPr>
          <a:xfrm rot="16200000">
            <a:off x="-2463446" y="2933991"/>
            <a:ext cx="6858003" cy="990015"/>
          </a:xfrm>
          <a:prstGeom prst="rect">
            <a:avLst/>
          </a:prstGeom>
          <a:noFill/>
        </p:spPr>
        <p:txBody>
          <a:bodyPr wrap="square" rtlCol="0">
            <a:spAutoFit/>
          </a:bodyPr>
          <a:lstStyle/>
          <a:p>
            <a:pPr marL="571500" lvl="0" indent="-571500" algn="ctr">
              <a:lnSpc>
                <a:spcPts val="3400"/>
              </a:lnSpc>
              <a:buFont typeface="+mj-lt"/>
              <a:buAutoNum type="romanUcPeriod" startAt="8"/>
              <a:defRPr/>
            </a:pPr>
            <a:r>
              <a:rPr lang="en-US" sz="3200" dirty="0">
                <a:latin typeface="Arial Narrow" panose="020B0606020202030204" pitchFamily="34" charset="0"/>
              </a:rPr>
              <a:t>Arguments Made Against Withdrawing from the Withdrawn</a:t>
            </a:r>
            <a:endParaRPr kumimoji="0" lang="en-US" sz="3200" i="0" u="none" strike="noStrike" kern="1200" cap="none" spc="0" normalizeH="0" baseline="0" noProof="0" dirty="0">
              <a:ln>
                <a:noFill/>
              </a:ln>
              <a:effectLst/>
              <a:uLnTx/>
              <a:uFillTx/>
              <a:latin typeface="Arial Narrow" panose="020B0606020202030204" pitchFamily="34" charset="0"/>
            </a:endParaRPr>
          </a:p>
        </p:txBody>
      </p:sp>
      <p:sp>
        <p:nvSpPr>
          <p:cNvPr id="2" name="TextBox 1"/>
          <p:cNvSpPr txBox="1"/>
          <p:nvPr/>
        </p:nvSpPr>
        <p:spPr>
          <a:xfrm>
            <a:off x="1933821" y="5192647"/>
            <a:ext cx="6613452" cy="1446550"/>
          </a:xfrm>
          <a:prstGeom prst="rect">
            <a:avLst/>
          </a:prstGeom>
          <a:solidFill>
            <a:schemeClr val="bg1"/>
          </a:solidFill>
          <a:ln>
            <a:solidFill>
              <a:schemeClr val="tx1"/>
            </a:solidFill>
          </a:ln>
        </p:spPr>
        <p:txBody>
          <a:bodyPr wrap="square" rtlCol="0">
            <a:spAutoFit/>
          </a:bodyPr>
          <a:lstStyle/>
          <a:p>
            <a:r>
              <a:rPr lang="en-US" sz="2200" dirty="0">
                <a:latin typeface="Arial Narrow" panose="020B0606020202030204" pitchFamily="34" charset="0"/>
              </a:rPr>
              <a:t>“But if anyone [in the church] refuses to obey what we say in this letter, take note of that person and do not associate with him, so that he may be ashamed.”</a:t>
            </a:r>
          </a:p>
          <a:p>
            <a:pPr lvl="1" algn="r"/>
            <a:r>
              <a:rPr lang="en-US" sz="2000" i="1" dirty="0">
                <a:latin typeface="Arial Narrow" panose="020B0606020202030204" pitchFamily="34" charset="0"/>
              </a:rPr>
              <a:t>The Amplified Bible </a:t>
            </a:r>
          </a:p>
        </p:txBody>
      </p:sp>
    </p:spTree>
    <p:extLst>
      <p:ext uri="{BB962C8B-B14F-4D97-AF65-F5344CB8AC3E}">
        <p14:creationId xmlns:p14="http://schemas.microsoft.com/office/powerpoint/2010/main" val="29743159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xEl>
                                              <p:pRg st="3" end="3"/>
                                            </p:txEl>
                                          </p:spTgt>
                                        </p:tgtEl>
                                        <p:attrNameLst>
                                          <p:attrName>style.visibility</p:attrName>
                                        </p:attrNameLst>
                                      </p:cBhvr>
                                      <p:to>
                                        <p:strVal val="visible"/>
                                      </p:to>
                                    </p:set>
                                    <p:animEffect transition="in" filter="fade">
                                      <p:cBhvr>
                                        <p:cTn id="7" dur="1000"/>
                                        <p:tgtEl>
                                          <p:spTgt spid="9">
                                            <p:txEl>
                                              <p:pRg st="3" end="3"/>
                                            </p:txEl>
                                          </p:spTgt>
                                        </p:tgtEl>
                                      </p:cBhvr>
                                    </p:animEffect>
                                    <p:anim calcmode="lin" valueType="num">
                                      <p:cBhvr>
                                        <p:cTn id="8" dur="1000" fill="hold"/>
                                        <p:tgtEl>
                                          <p:spTgt spid="9">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
                                            <p:txEl>
                                              <p:pRg st="4" end="4"/>
                                            </p:txEl>
                                          </p:spTgt>
                                        </p:tgtEl>
                                        <p:attrNameLst>
                                          <p:attrName>style.visibility</p:attrName>
                                        </p:attrNameLst>
                                      </p:cBhvr>
                                      <p:to>
                                        <p:strVal val="visible"/>
                                      </p:to>
                                    </p:set>
                                    <p:animEffect transition="in" filter="fade">
                                      <p:cBhvr>
                                        <p:cTn id="14" dur="1000"/>
                                        <p:tgtEl>
                                          <p:spTgt spid="9">
                                            <p:txEl>
                                              <p:pRg st="4" end="4"/>
                                            </p:txEl>
                                          </p:spTgt>
                                        </p:tgtEl>
                                      </p:cBhvr>
                                    </p:animEffect>
                                    <p:anim calcmode="lin" valueType="num">
                                      <p:cBhvr>
                                        <p:cTn id="15" dur="1000" fill="hold"/>
                                        <p:tgtEl>
                                          <p:spTgt spid="9">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9">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xEl>
                                              <p:pRg st="5" end="5"/>
                                            </p:txEl>
                                          </p:spTgt>
                                        </p:tgtEl>
                                        <p:attrNameLst>
                                          <p:attrName>style.visibility</p:attrName>
                                        </p:attrNameLst>
                                      </p:cBhvr>
                                      <p:to>
                                        <p:strVal val="visible"/>
                                      </p:to>
                                    </p:set>
                                    <p:animEffect transition="in" filter="fade">
                                      <p:cBhvr>
                                        <p:cTn id="21" dur="1000"/>
                                        <p:tgtEl>
                                          <p:spTgt spid="9">
                                            <p:txEl>
                                              <p:pRg st="5" end="5"/>
                                            </p:txEl>
                                          </p:spTgt>
                                        </p:tgtEl>
                                      </p:cBhvr>
                                    </p:animEffect>
                                    <p:anim calcmode="lin" valueType="num">
                                      <p:cBhvr>
                                        <p:cTn id="22" dur="1000" fill="hold"/>
                                        <p:tgtEl>
                                          <p:spTgt spid="9">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9">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9">
                                            <p:txEl>
                                              <p:pRg st="6" end="6"/>
                                            </p:txEl>
                                          </p:spTgt>
                                        </p:tgtEl>
                                        <p:attrNameLst>
                                          <p:attrName>style.visibility</p:attrName>
                                        </p:attrNameLst>
                                      </p:cBhvr>
                                      <p:to>
                                        <p:strVal val="visible"/>
                                      </p:to>
                                    </p:set>
                                    <p:animEffect transition="in" filter="fade">
                                      <p:cBhvr>
                                        <p:cTn id="28" dur="1000"/>
                                        <p:tgtEl>
                                          <p:spTgt spid="9">
                                            <p:txEl>
                                              <p:pRg st="6" end="6"/>
                                            </p:txEl>
                                          </p:spTgt>
                                        </p:tgtEl>
                                      </p:cBhvr>
                                    </p:animEffect>
                                    <p:anim calcmode="lin" valueType="num">
                                      <p:cBhvr>
                                        <p:cTn id="29" dur="1000" fill="hold"/>
                                        <p:tgtEl>
                                          <p:spTgt spid="9">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9">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9">
                                            <p:txEl>
                                              <p:pRg st="7" end="7"/>
                                            </p:txEl>
                                          </p:spTgt>
                                        </p:tgtEl>
                                        <p:attrNameLst>
                                          <p:attrName>style.visibility</p:attrName>
                                        </p:attrNameLst>
                                      </p:cBhvr>
                                      <p:to>
                                        <p:strVal val="visible"/>
                                      </p:to>
                                    </p:set>
                                    <p:animEffect transition="in" filter="fade">
                                      <p:cBhvr>
                                        <p:cTn id="35" dur="1000"/>
                                        <p:tgtEl>
                                          <p:spTgt spid="9">
                                            <p:txEl>
                                              <p:pRg st="7" end="7"/>
                                            </p:txEl>
                                          </p:spTgt>
                                        </p:tgtEl>
                                      </p:cBhvr>
                                    </p:animEffect>
                                    <p:anim calcmode="lin" valueType="num">
                                      <p:cBhvr>
                                        <p:cTn id="36" dur="1000" fill="hold"/>
                                        <p:tgtEl>
                                          <p:spTgt spid="9">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9">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2"/>
                                        </p:tgtEl>
                                        <p:attrNameLst>
                                          <p:attrName>style.visibility</p:attrName>
                                        </p:attrNameLst>
                                      </p:cBhvr>
                                      <p:to>
                                        <p:strVal val="visible"/>
                                      </p:to>
                                    </p:set>
                                    <p:animEffect transition="in" filter="fade">
                                      <p:cBhvr>
                                        <p:cTn id="42" dur="1000"/>
                                        <p:tgtEl>
                                          <p:spTgt spid="2"/>
                                        </p:tgtEl>
                                      </p:cBhvr>
                                    </p:animEffect>
                                    <p:anim calcmode="lin" valueType="num">
                                      <p:cBhvr>
                                        <p:cTn id="43" dur="1000" fill="hold"/>
                                        <p:tgtEl>
                                          <p:spTgt spid="2"/>
                                        </p:tgtEl>
                                        <p:attrNameLst>
                                          <p:attrName>ppt_x</p:attrName>
                                        </p:attrNameLst>
                                      </p:cBhvr>
                                      <p:tavLst>
                                        <p:tav tm="0">
                                          <p:val>
                                            <p:strVal val="#ppt_x"/>
                                          </p:val>
                                        </p:tav>
                                        <p:tav tm="100000">
                                          <p:val>
                                            <p:strVal val="#ppt_x"/>
                                          </p:val>
                                        </p:tav>
                                      </p:tavLst>
                                    </p:anim>
                                    <p:anim calcmode="lin" valueType="num">
                                      <p:cBhvr>
                                        <p:cTn id="4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1725283" y="103700"/>
            <a:ext cx="7030528" cy="4524315"/>
          </a:xfrm>
          <a:prstGeom prst="rect">
            <a:avLst/>
          </a:prstGeom>
          <a:noFill/>
        </p:spPr>
        <p:txBody>
          <a:bodyPr wrap="square" rtlCol="0">
            <a:spAutoFit/>
          </a:bodyPr>
          <a:lstStyle/>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400" b="1" dirty="0">
                <a:solidFill>
                  <a:prstClr val="black"/>
                </a:solidFill>
                <a:latin typeface="Arial Narrow" panose="020B0606020202030204" pitchFamily="34" charset="0"/>
              </a:rPr>
              <a:t>“Those who were to be withdrawn from were still attending because they were ‘among you’ (1 Cor. 5:1,2; 2 Thess. 3:11)”</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400" b="1" dirty="0">
                <a:solidFill>
                  <a:prstClr val="black"/>
                </a:solidFill>
                <a:latin typeface="Arial Narrow" panose="020B0606020202030204" pitchFamily="34" charset="0"/>
              </a:rPr>
              <a:t>“2 Thess. 3 only applies to those not working.”</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400" b="1" dirty="0">
                <a:solidFill>
                  <a:prstClr val="black"/>
                </a:solidFill>
                <a:latin typeface="Arial Narrow" panose="020B0606020202030204" pitchFamily="34" charset="0"/>
              </a:rPr>
              <a:t>“If ‘disorderly’ is a broad term then we must withdraw from all who are disorderly (less than perfect).”</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400" b="1" dirty="0">
                <a:solidFill>
                  <a:prstClr val="black"/>
                </a:solidFill>
                <a:latin typeface="Arial Narrow" panose="020B0606020202030204" pitchFamily="34" charset="0"/>
              </a:rPr>
              <a:t>“Yeast can’t leaven the lump when removed from the lump.”</a:t>
            </a:r>
            <a:endParaRPr lang="en-US" sz="2400" dirty="0">
              <a:solidFill>
                <a:srgbClr val="0070C0"/>
              </a:solidFill>
              <a:latin typeface="Arial Narrow" panose="020B0606020202030204" pitchFamily="34" charset="0"/>
            </a:endParaRPr>
          </a:p>
          <a:p>
            <a:pPr marL="914400" lvl="1" indent="-457200">
              <a:buFont typeface="+mj-lt"/>
              <a:buAutoNum type="arabicPeriod"/>
            </a:pPr>
            <a:r>
              <a:rPr lang="en-US" sz="2400" i="1" dirty="0">
                <a:solidFill>
                  <a:prstClr val="black"/>
                </a:solidFill>
                <a:latin typeface="Arial Narrow" panose="020B0606020202030204" pitchFamily="34" charset="0"/>
              </a:rPr>
              <a:t>This assumes that not assembling – has accomplished all that 1 Cor. 5 was designed to do!</a:t>
            </a:r>
          </a:p>
          <a:p>
            <a:pPr marL="914400" lvl="1" indent="-457200">
              <a:buFont typeface="+mj-lt"/>
              <a:buAutoNum type="arabicPeriod"/>
            </a:pPr>
            <a:r>
              <a:rPr lang="en-US" sz="2400" i="1" dirty="0">
                <a:solidFill>
                  <a:prstClr val="black"/>
                </a:solidFill>
                <a:latin typeface="Arial Narrow" panose="020B0606020202030204" pitchFamily="34" charset="0"/>
              </a:rPr>
              <a:t>There is influence outside the assembly – i.e. keeping company (vv. 9, 11)</a:t>
            </a:r>
          </a:p>
        </p:txBody>
      </p:sp>
      <p:sp>
        <p:nvSpPr>
          <p:cNvPr id="5" name="TextBox 4"/>
          <p:cNvSpPr txBox="1"/>
          <p:nvPr/>
        </p:nvSpPr>
        <p:spPr>
          <a:xfrm rot="16200000">
            <a:off x="-2463446" y="2933991"/>
            <a:ext cx="6858003" cy="990015"/>
          </a:xfrm>
          <a:prstGeom prst="rect">
            <a:avLst/>
          </a:prstGeom>
          <a:noFill/>
        </p:spPr>
        <p:txBody>
          <a:bodyPr wrap="square" rtlCol="0">
            <a:spAutoFit/>
          </a:bodyPr>
          <a:lstStyle/>
          <a:p>
            <a:pPr marL="571500" lvl="0" indent="-571500" algn="ctr">
              <a:lnSpc>
                <a:spcPts val="3400"/>
              </a:lnSpc>
              <a:buFont typeface="+mj-lt"/>
              <a:buAutoNum type="romanUcPeriod" startAt="8"/>
              <a:defRPr/>
            </a:pPr>
            <a:r>
              <a:rPr lang="en-US" sz="3200" dirty="0">
                <a:latin typeface="Arial Narrow" panose="020B0606020202030204" pitchFamily="34" charset="0"/>
              </a:rPr>
              <a:t>Arguments Made Against Withdrawing from the Withdrawn</a:t>
            </a:r>
            <a:endParaRPr kumimoji="0" lang="en-US" sz="3200" i="0" u="none" strike="noStrike" kern="1200" cap="none" spc="0" normalizeH="0" baseline="0" noProof="0" dirty="0">
              <a:ln>
                <a:noFill/>
              </a:ln>
              <a:effectLst/>
              <a:uLnTx/>
              <a:uFillTx/>
              <a:latin typeface="Arial Narrow" panose="020B0606020202030204" pitchFamily="34" charset="0"/>
            </a:endParaRPr>
          </a:p>
        </p:txBody>
      </p:sp>
    </p:spTree>
    <p:extLst>
      <p:ext uri="{BB962C8B-B14F-4D97-AF65-F5344CB8AC3E}">
        <p14:creationId xmlns:p14="http://schemas.microsoft.com/office/powerpoint/2010/main" val="3386711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xEl>
                                              <p:pRg st="4" end="4"/>
                                            </p:txEl>
                                          </p:spTgt>
                                        </p:tgtEl>
                                        <p:attrNameLst>
                                          <p:attrName>style.visibility</p:attrName>
                                        </p:attrNameLst>
                                      </p:cBhvr>
                                      <p:to>
                                        <p:strVal val="visible"/>
                                      </p:to>
                                    </p:set>
                                    <p:animEffect transition="in" filter="fade">
                                      <p:cBhvr>
                                        <p:cTn id="7" dur="1000"/>
                                        <p:tgtEl>
                                          <p:spTgt spid="9">
                                            <p:txEl>
                                              <p:pRg st="4" end="4"/>
                                            </p:txEl>
                                          </p:spTgt>
                                        </p:tgtEl>
                                      </p:cBhvr>
                                    </p:animEffect>
                                    <p:anim calcmode="lin" valueType="num">
                                      <p:cBhvr>
                                        <p:cTn id="8" dur="1000" fill="hold"/>
                                        <p:tgtEl>
                                          <p:spTgt spid="9">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
                                            <p:txEl>
                                              <p:pRg st="5" end="5"/>
                                            </p:txEl>
                                          </p:spTgt>
                                        </p:tgtEl>
                                        <p:attrNameLst>
                                          <p:attrName>style.visibility</p:attrName>
                                        </p:attrNameLst>
                                      </p:cBhvr>
                                      <p:to>
                                        <p:strVal val="visible"/>
                                      </p:to>
                                    </p:set>
                                    <p:animEffect transition="in" filter="fade">
                                      <p:cBhvr>
                                        <p:cTn id="14" dur="1000"/>
                                        <p:tgtEl>
                                          <p:spTgt spid="9">
                                            <p:txEl>
                                              <p:pRg st="5" end="5"/>
                                            </p:txEl>
                                          </p:spTgt>
                                        </p:tgtEl>
                                      </p:cBhvr>
                                    </p:animEffect>
                                    <p:anim calcmode="lin" valueType="num">
                                      <p:cBhvr>
                                        <p:cTn id="15" dur="1000" fill="hold"/>
                                        <p:tgtEl>
                                          <p:spTgt spid="9">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9">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1725283" y="103700"/>
            <a:ext cx="7030528" cy="3416320"/>
          </a:xfrm>
          <a:prstGeom prst="rect">
            <a:avLst/>
          </a:prstGeom>
          <a:noFill/>
        </p:spPr>
        <p:txBody>
          <a:bodyPr wrap="square" rtlCol="0">
            <a:spAutoFit/>
          </a:bodyPr>
          <a:lstStyle/>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400" b="1" dirty="0">
                <a:solidFill>
                  <a:prstClr val="black"/>
                </a:solidFill>
                <a:latin typeface="Arial Narrow" panose="020B0606020202030204" pitchFamily="34" charset="0"/>
              </a:rPr>
              <a:t>“Those who were to be withdrawn from were still attending because they were ‘among you’ (1 Cor. 5:1,2; 2 Thess. 3:11)”</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400" b="1" dirty="0">
                <a:solidFill>
                  <a:prstClr val="black"/>
                </a:solidFill>
                <a:latin typeface="Arial Narrow" panose="020B0606020202030204" pitchFamily="34" charset="0"/>
              </a:rPr>
              <a:t>“2 Thess. 3 only applies to those not working.”</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400" b="1" dirty="0">
                <a:solidFill>
                  <a:prstClr val="black"/>
                </a:solidFill>
                <a:latin typeface="Arial Narrow" panose="020B0606020202030204" pitchFamily="34" charset="0"/>
              </a:rPr>
              <a:t>“If ‘disorderly’ is a broad term then we must withdraw from all who are disorderly (less than perfect).”</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400" b="1" dirty="0">
                <a:solidFill>
                  <a:prstClr val="black"/>
                </a:solidFill>
                <a:latin typeface="Arial Narrow" panose="020B0606020202030204" pitchFamily="34" charset="0"/>
              </a:rPr>
              <a:t>“Yeast can’t leaven the lump when removed from the lump.”</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400" b="1" dirty="0">
                <a:solidFill>
                  <a:prstClr val="black"/>
                </a:solidFill>
                <a:latin typeface="Arial Narrow" panose="020B0606020202030204" pitchFamily="34" charset="0"/>
              </a:rPr>
              <a:t>“Once one has left – what remains to be withdraw?”</a:t>
            </a:r>
            <a:endParaRPr lang="en-US" sz="2400" dirty="0">
              <a:solidFill>
                <a:srgbClr val="0070C0"/>
              </a:solidFill>
              <a:latin typeface="Arial Narrow" panose="020B0606020202030204" pitchFamily="34" charset="0"/>
            </a:endParaRPr>
          </a:p>
        </p:txBody>
      </p:sp>
      <p:sp>
        <p:nvSpPr>
          <p:cNvPr id="5" name="TextBox 4"/>
          <p:cNvSpPr txBox="1"/>
          <p:nvPr/>
        </p:nvSpPr>
        <p:spPr>
          <a:xfrm rot="16200000">
            <a:off x="-2463446" y="2933991"/>
            <a:ext cx="6858003" cy="990015"/>
          </a:xfrm>
          <a:prstGeom prst="rect">
            <a:avLst/>
          </a:prstGeom>
          <a:noFill/>
        </p:spPr>
        <p:txBody>
          <a:bodyPr wrap="square" rtlCol="0">
            <a:spAutoFit/>
          </a:bodyPr>
          <a:lstStyle/>
          <a:p>
            <a:pPr marL="571500" lvl="0" indent="-571500" algn="ctr">
              <a:lnSpc>
                <a:spcPts val="3400"/>
              </a:lnSpc>
              <a:buFont typeface="+mj-lt"/>
              <a:buAutoNum type="romanUcPeriod" startAt="8"/>
              <a:defRPr/>
            </a:pPr>
            <a:r>
              <a:rPr lang="en-US" sz="3200" dirty="0">
                <a:latin typeface="Arial Narrow" panose="020B0606020202030204" pitchFamily="34" charset="0"/>
              </a:rPr>
              <a:t>Arguments Made Against Withdrawing from the Withdrawn</a:t>
            </a:r>
            <a:endParaRPr kumimoji="0" lang="en-US" sz="3200" i="0" u="none" strike="noStrike" kern="1200" cap="none" spc="0" normalizeH="0" baseline="0" noProof="0" dirty="0">
              <a:ln>
                <a:noFill/>
              </a:ln>
              <a:effectLst/>
              <a:uLnTx/>
              <a:uFillTx/>
              <a:latin typeface="Arial Narrow" panose="020B0606020202030204" pitchFamily="34" charset="0"/>
            </a:endParaRPr>
          </a:p>
        </p:txBody>
      </p:sp>
    </p:spTree>
    <p:extLst>
      <p:ext uri="{BB962C8B-B14F-4D97-AF65-F5344CB8AC3E}">
        <p14:creationId xmlns:p14="http://schemas.microsoft.com/office/powerpoint/2010/main" val="42446252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94883" y="129885"/>
            <a:ext cx="7283301" cy="5878532"/>
          </a:xfrm>
          <a:prstGeom prst="rect">
            <a:avLst/>
          </a:prstGeom>
        </p:spPr>
        <p:txBody>
          <a:bodyPr wrap="square">
            <a:spAutoFit/>
          </a:bodyPr>
          <a:lstStyle/>
          <a:p>
            <a:pPr marL="457200" lvl="0" indent="-457200">
              <a:buFont typeface="+mj-lt"/>
              <a:buAutoNum type="alphaUcPeriod" startAt="4"/>
              <a:defRPr/>
            </a:pPr>
            <a:r>
              <a:rPr lang="en-US" sz="2400" b="1" dirty="0">
                <a:solidFill>
                  <a:prstClr val="black"/>
                </a:solidFill>
                <a:latin typeface="Arial Narrow" panose="020B0606020202030204" pitchFamily="34" charset="0"/>
              </a:rPr>
              <a:t>Once one has left – what remains to be withdraw?”</a:t>
            </a:r>
            <a:endParaRPr lang="en-US" sz="2400" dirty="0">
              <a:solidFill>
                <a:srgbClr val="0070C0"/>
              </a:solidFill>
              <a:latin typeface="Arial Narrow" panose="020B0606020202030204" pitchFamily="34" charset="0"/>
            </a:endParaRPr>
          </a:p>
          <a:p>
            <a:pPr marL="914400" lvl="1" indent="-457200">
              <a:buFont typeface="+mj-lt"/>
              <a:buAutoNum type="arabicPeriod"/>
            </a:pPr>
            <a:r>
              <a:rPr lang="en-US" sz="2200" i="1" dirty="0">
                <a:solidFill>
                  <a:prstClr val="black"/>
                </a:solidFill>
                <a:latin typeface="Arial Narrow" panose="020B0606020202030204" pitchFamily="34" charset="0"/>
              </a:rPr>
              <a:t>Some give illustration of 10 dimes: remove one from the other nine – now try to withdraw the 9 from the one. It can’t be done!</a:t>
            </a:r>
          </a:p>
          <a:p>
            <a:pPr marL="914400" lvl="1" indent="-457200">
              <a:buFont typeface="+mj-lt"/>
              <a:buAutoNum type="arabicPeriod"/>
            </a:pPr>
            <a:r>
              <a:rPr lang="en-US" sz="2200" i="1" dirty="0">
                <a:solidFill>
                  <a:prstClr val="black"/>
                </a:solidFill>
                <a:latin typeface="Arial Narrow" panose="020B0606020202030204" pitchFamily="34" charset="0"/>
              </a:rPr>
              <a:t>Assumes that all that is involved in withdrawal is accomplished by his leaving.</a:t>
            </a:r>
          </a:p>
          <a:p>
            <a:pPr marL="914400" lvl="1" indent="-457200">
              <a:buFont typeface="+mj-lt"/>
              <a:buAutoNum type="arabicPeriod"/>
            </a:pPr>
            <a:r>
              <a:rPr lang="en-US" sz="2200" i="1" dirty="0">
                <a:solidFill>
                  <a:prstClr val="black"/>
                </a:solidFill>
                <a:latin typeface="Arial Narrow" panose="020B0606020202030204" pitchFamily="34" charset="0"/>
              </a:rPr>
              <a:t>Assumes that  there is no other connection between brethren still attending and the one that quit</a:t>
            </a:r>
          </a:p>
          <a:p>
            <a:pPr marL="914400" lvl="1" indent="-457200">
              <a:buFont typeface="+mj-lt"/>
              <a:buAutoNum type="arabicPeriod"/>
            </a:pPr>
            <a:r>
              <a:rPr lang="en-US" sz="2200" i="1" dirty="0">
                <a:solidFill>
                  <a:prstClr val="black"/>
                </a:solidFill>
                <a:latin typeface="Arial Narrow" panose="020B0606020202030204" pitchFamily="34" charset="0"/>
              </a:rPr>
              <a:t>Dimes: One separated might be further separated by spending it and not the rest. All is not accomplished by mere separation of 1 coin.</a:t>
            </a:r>
          </a:p>
          <a:p>
            <a:pPr marL="914400" lvl="1" indent="-457200">
              <a:buFont typeface="+mj-lt"/>
              <a:buAutoNum type="arabicPeriod"/>
            </a:pPr>
            <a:r>
              <a:rPr lang="en-US" sz="2200" i="1" dirty="0">
                <a:solidFill>
                  <a:prstClr val="black"/>
                </a:solidFill>
                <a:latin typeface="Arial Narrow" panose="020B0606020202030204" pitchFamily="34" charset="0"/>
              </a:rPr>
              <a:t>Try that on for size with one that will not work:</a:t>
            </a:r>
          </a:p>
          <a:p>
            <a:pPr marL="1371600" lvl="2" indent="-457200">
              <a:buFont typeface="Arial" panose="020B0604020202020204" pitchFamily="34" charset="0"/>
              <a:buChar char="•"/>
            </a:pPr>
            <a:r>
              <a:rPr lang="en-US" sz="2200" dirty="0">
                <a:solidFill>
                  <a:prstClr val="black"/>
                </a:solidFill>
                <a:latin typeface="Arial Narrow" panose="020B0606020202030204" pitchFamily="34" charset="0"/>
              </a:rPr>
              <a:t>Suppose one will not work at all – still attends – but announces, “I withdraw myself”</a:t>
            </a:r>
          </a:p>
          <a:p>
            <a:pPr marL="1371600" lvl="2" indent="-457200">
              <a:buFont typeface="Arial" panose="020B0604020202020204" pitchFamily="34" charset="0"/>
              <a:buChar char="•"/>
            </a:pPr>
            <a:r>
              <a:rPr lang="en-US" sz="2200" dirty="0">
                <a:solidFill>
                  <a:prstClr val="black"/>
                </a:solidFill>
                <a:latin typeface="Arial Narrow" panose="020B0606020202030204" pitchFamily="34" charset="0"/>
              </a:rPr>
              <a:t>What else is there to withdraw?</a:t>
            </a:r>
          </a:p>
          <a:p>
            <a:pPr marL="1371600" lvl="2" indent="-457200">
              <a:buFont typeface="Arial" panose="020B0604020202020204" pitchFamily="34" charset="0"/>
              <a:buChar char="•"/>
            </a:pPr>
            <a:r>
              <a:rPr lang="en-US" sz="2200" dirty="0">
                <a:solidFill>
                  <a:prstClr val="black"/>
                </a:solidFill>
                <a:latin typeface="Arial Narrow" panose="020B0606020202030204" pitchFamily="34" charset="0"/>
              </a:rPr>
              <a:t>How do you remove 9 from the 1 that has already been removed?</a:t>
            </a:r>
          </a:p>
        </p:txBody>
      </p:sp>
    </p:spTree>
    <p:extLst>
      <p:ext uri="{BB962C8B-B14F-4D97-AF65-F5344CB8AC3E}">
        <p14:creationId xmlns:p14="http://schemas.microsoft.com/office/powerpoint/2010/main" val="28135588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1000"/>
                                        <p:tgtEl>
                                          <p:spTgt spid="2">
                                            <p:txEl>
                                              <p:pRg st="1" end="1"/>
                                            </p:txEl>
                                          </p:spTgt>
                                        </p:tgtEl>
                                      </p:cBhvr>
                                    </p:animEffect>
                                    <p:anim calcmode="lin" valueType="num">
                                      <p:cBhvr>
                                        <p:cTn id="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Effect transition="in" filter="fade">
                                      <p:cBhvr>
                                        <p:cTn id="14" dur="1000"/>
                                        <p:tgtEl>
                                          <p:spTgt spid="2">
                                            <p:txEl>
                                              <p:pRg st="2" end="2"/>
                                            </p:txEl>
                                          </p:spTgt>
                                        </p:tgtEl>
                                      </p:cBhvr>
                                    </p:animEffect>
                                    <p:anim calcmode="lin" valueType="num">
                                      <p:cBhvr>
                                        <p:cTn id="15"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Effect transition="in" filter="fade">
                                      <p:cBhvr>
                                        <p:cTn id="21" dur="1000"/>
                                        <p:tgtEl>
                                          <p:spTgt spid="2">
                                            <p:txEl>
                                              <p:pRg st="3" end="3"/>
                                            </p:txEl>
                                          </p:spTgt>
                                        </p:tgtEl>
                                      </p:cBhvr>
                                    </p:animEffect>
                                    <p:anim calcmode="lin" valueType="num">
                                      <p:cBhvr>
                                        <p:cTn id="22"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xEl>
                                              <p:pRg st="4" end="4"/>
                                            </p:txEl>
                                          </p:spTgt>
                                        </p:tgtEl>
                                        <p:attrNameLst>
                                          <p:attrName>style.visibility</p:attrName>
                                        </p:attrNameLst>
                                      </p:cBhvr>
                                      <p:to>
                                        <p:strVal val="visible"/>
                                      </p:to>
                                    </p:set>
                                    <p:animEffect transition="in" filter="fade">
                                      <p:cBhvr>
                                        <p:cTn id="28" dur="1000"/>
                                        <p:tgtEl>
                                          <p:spTgt spid="2">
                                            <p:txEl>
                                              <p:pRg st="4" end="4"/>
                                            </p:txEl>
                                          </p:spTgt>
                                        </p:tgtEl>
                                      </p:cBhvr>
                                    </p:animEffect>
                                    <p:anim calcmode="lin" valueType="num">
                                      <p:cBhvr>
                                        <p:cTn id="29"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
                                            <p:txEl>
                                              <p:pRg st="5" end="5"/>
                                            </p:txEl>
                                          </p:spTgt>
                                        </p:tgtEl>
                                        <p:attrNameLst>
                                          <p:attrName>style.visibility</p:attrName>
                                        </p:attrNameLst>
                                      </p:cBhvr>
                                      <p:to>
                                        <p:strVal val="visible"/>
                                      </p:to>
                                    </p:set>
                                    <p:animEffect transition="in" filter="fade">
                                      <p:cBhvr>
                                        <p:cTn id="35" dur="1000"/>
                                        <p:tgtEl>
                                          <p:spTgt spid="2">
                                            <p:txEl>
                                              <p:pRg st="5" end="5"/>
                                            </p:txEl>
                                          </p:spTgt>
                                        </p:tgtEl>
                                      </p:cBhvr>
                                    </p:animEffect>
                                    <p:anim calcmode="lin" valueType="num">
                                      <p:cBhvr>
                                        <p:cTn id="36"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2">
                                            <p:txEl>
                                              <p:pRg st="6" end="6"/>
                                            </p:txEl>
                                          </p:spTgt>
                                        </p:tgtEl>
                                        <p:attrNameLst>
                                          <p:attrName>style.visibility</p:attrName>
                                        </p:attrNameLst>
                                      </p:cBhvr>
                                      <p:to>
                                        <p:strVal val="visible"/>
                                      </p:to>
                                    </p:set>
                                    <p:animEffect transition="in" filter="fade">
                                      <p:cBhvr>
                                        <p:cTn id="42" dur="1000"/>
                                        <p:tgtEl>
                                          <p:spTgt spid="2">
                                            <p:txEl>
                                              <p:pRg st="6" end="6"/>
                                            </p:txEl>
                                          </p:spTgt>
                                        </p:tgtEl>
                                      </p:cBhvr>
                                    </p:animEffect>
                                    <p:anim calcmode="lin" valueType="num">
                                      <p:cBhvr>
                                        <p:cTn id="43"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2">
                                            <p:txEl>
                                              <p:pRg st="7" end="7"/>
                                            </p:txEl>
                                          </p:spTgt>
                                        </p:tgtEl>
                                        <p:attrNameLst>
                                          <p:attrName>style.visibility</p:attrName>
                                        </p:attrNameLst>
                                      </p:cBhvr>
                                      <p:to>
                                        <p:strVal val="visible"/>
                                      </p:to>
                                    </p:set>
                                    <p:animEffect transition="in" filter="fade">
                                      <p:cBhvr>
                                        <p:cTn id="49" dur="1000"/>
                                        <p:tgtEl>
                                          <p:spTgt spid="2">
                                            <p:txEl>
                                              <p:pRg st="7" end="7"/>
                                            </p:txEl>
                                          </p:spTgt>
                                        </p:tgtEl>
                                      </p:cBhvr>
                                    </p:animEffect>
                                    <p:anim calcmode="lin" valueType="num">
                                      <p:cBhvr>
                                        <p:cTn id="50"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2">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2">
                                            <p:txEl>
                                              <p:pRg st="8" end="8"/>
                                            </p:txEl>
                                          </p:spTgt>
                                        </p:tgtEl>
                                        <p:attrNameLst>
                                          <p:attrName>style.visibility</p:attrName>
                                        </p:attrNameLst>
                                      </p:cBhvr>
                                      <p:to>
                                        <p:strVal val="visible"/>
                                      </p:to>
                                    </p:set>
                                    <p:animEffect transition="in" filter="fade">
                                      <p:cBhvr>
                                        <p:cTn id="56" dur="1000"/>
                                        <p:tgtEl>
                                          <p:spTgt spid="2">
                                            <p:txEl>
                                              <p:pRg st="8" end="8"/>
                                            </p:txEl>
                                          </p:spTgt>
                                        </p:tgtEl>
                                      </p:cBhvr>
                                    </p:animEffect>
                                    <p:anim calcmode="lin" valueType="num">
                                      <p:cBhvr>
                                        <p:cTn id="57"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2">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bldLvl="5"/>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46449" y="841395"/>
            <a:ext cx="8080310" cy="6093976"/>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The concept that we cannot withdraw from the withdrawn (meaning one who no longer attends) because he has withdrawn himself presents still another problem. Suppose a brother (or sister) becomes an adulterer but still attends all services, sings, bows in prayer, eats the Lord’s supper, etc. (we have known this to happen) — can the church withdraw from him? </a:t>
            </a:r>
          </a:p>
          <a:p>
            <a:endParaRPr lang="en-US" sz="1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“Of course, it can,” you say. </a:t>
            </a:r>
          </a:p>
          <a:p>
            <a:endParaRPr lang="en-US" sz="1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But wait a minute. Does the fact that he still attends regularly and participates in worship not mean that he refuses to be withdrawn from? How can the church withdraw from one who refuses to be withdrawn from? </a:t>
            </a:r>
          </a:p>
          <a:p>
            <a:endParaRPr lang="en-US" sz="1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“But, we can’t keep him from coming and participating,” you say. </a:t>
            </a:r>
          </a:p>
          <a:p>
            <a:endParaRPr lang="en-US" sz="1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Right! </a:t>
            </a:r>
          </a:p>
          <a:p>
            <a:endParaRPr lang="en-US" sz="1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“We can announce that we no longer fellowship him.” </a:t>
            </a:r>
          </a:p>
          <a:p>
            <a:endParaRPr lang="en-US" sz="1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Right again! </a:t>
            </a:r>
          </a:p>
          <a:p>
            <a:endParaRPr lang="en-US" sz="1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“Each member can refuse to associate with him on a day to day basis.” </a:t>
            </a:r>
          </a:p>
          <a:p>
            <a:endParaRPr lang="en-US" sz="1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Right one more time! </a:t>
            </a:r>
          </a:p>
        </p:txBody>
      </p:sp>
      <p:sp>
        <p:nvSpPr>
          <p:cNvPr id="4" name="TextBox 3"/>
          <p:cNvSpPr txBox="1"/>
          <p:nvPr/>
        </p:nvSpPr>
        <p:spPr>
          <a:xfrm>
            <a:off x="835090" y="168885"/>
            <a:ext cx="7903028" cy="523220"/>
          </a:xfrm>
          <a:prstGeom prst="rect">
            <a:avLst/>
          </a:prstGeom>
          <a:solidFill>
            <a:schemeClr val="tx1"/>
          </a:solidFill>
        </p:spPr>
        <p:txBody>
          <a:bodyPr wrap="square" rtlCol="0">
            <a:spAutoFit/>
          </a:bodyPr>
          <a:lstStyle/>
          <a:p>
            <a:pPr algn="ctr"/>
            <a:r>
              <a:rPr lang="en-US" sz="2800" dirty="0">
                <a:solidFill>
                  <a:schemeClr val="bg1"/>
                </a:solidFill>
                <a:latin typeface="Arial Narrow" panose="020B0606020202030204" pitchFamily="34" charset="0"/>
              </a:rPr>
              <a:t>Could One Refuse to be Withdrawn From?</a:t>
            </a:r>
          </a:p>
        </p:txBody>
      </p:sp>
    </p:spTree>
    <p:extLst>
      <p:ext uri="{BB962C8B-B14F-4D97-AF65-F5344CB8AC3E}">
        <p14:creationId xmlns:p14="http://schemas.microsoft.com/office/powerpoint/2010/main" val="11070345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99796" y="0"/>
            <a:ext cx="8080310" cy="3785652"/>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“After all, we can ‘withdraw ourselves’ from him even though he is regular in attendance and participates in the worship.” </a:t>
            </a:r>
          </a:p>
          <a:p>
            <a:endParaRPr lang="en-US" sz="1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Now, my brother, you are beginning to get the point! If the fact that one quits means that he has “withdrawn himself” and we cannot withdraw from him — if one refuses to quit it must mean that there is nothing further we can do, since he refuses to be withdrawn from. If not, why not? </a:t>
            </a:r>
          </a:p>
          <a:p>
            <a:endParaRPr lang="en-US" sz="1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I believe that we can mark and refuse to company with a brother who walks disorderly whether or not he attends services. In fact, the very refusal to attend faithfully is walking disorderly and is grounds for marking and withdrawing ourselves.</a:t>
            </a:r>
          </a:p>
          <a:p>
            <a:pPr algn="r"/>
            <a:r>
              <a:rPr lang="en-US" sz="2000" dirty="0">
                <a:latin typeface="Times New Roman" panose="02020603050405020304" pitchFamily="18" charset="0"/>
                <a:cs typeface="Times New Roman" panose="02020603050405020304" pitchFamily="18" charset="0"/>
              </a:rPr>
              <a:t>- Ed </a:t>
            </a:r>
            <a:r>
              <a:rPr lang="en-US" sz="2000" dirty="0" err="1">
                <a:latin typeface="Times New Roman" panose="02020603050405020304" pitchFamily="18" charset="0"/>
                <a:cs typeface="Times New Roman" panose="02020603050405020304" pitchFamily="18" charset="0"/>
              </a:rPr>
              <a:t>Bragwell</a:t>
            </a:r>
            <a:endParaRPr lang="en-US" sz="2000" dirty="0">
              <a:latin typeface="Times New Roman" panose="02020603050405020304" pitchFamily="18" charset="0"/>
              <a:cs typeface="Times New Roman" panose="02020603050405020304" pitchFamily="18" charset="0"/>
            </a:endParaRPr>
          </a:p>
        </p:txBody>
      </p:sp>
      <p:sp>
        <p:nvSpPr>
          <p:cNvPr id="3" name="TextBox 2"/>
          <p:cNvSpPr txBox="1"/>
          <p:nvPr/>
        </p:nvSpPr>
        <p:spPr>
          <a:xfrm>
            <a:off x="-550505" y="6550223"/>
            <a:ext cx="9694505" cy="307777"/>
          </a:xfrm>
          <a:prstGeom prst="rect">
            <a:avLst/>
          </a:prstGeom>
          <a:noFill/>
        </p:spPr>
        <p:txBody>
          <a:bodyPr wrap="square" rtlCol="0">
            <a:spAutoFit/>
          </a:bodyPr>
          <a:lstStyle/>
          <a:p>
            <a:pPr algn="r"/>
            <a:r>
              <a:rPr lang="en-US" sz="1400" dirty="0"/>
              <a:t>http://www.edssermonsandthings.com/wp-content/uploads/2016/05/July_15.pdf</a:t>
            </a:r>
          </a:p>
        </p:txBody>
      </p:sp>
    </p:spTree>
    <p:extLst>
      <p:ext uri="{BB962C8B-B14F-4D97-AF65-F5344CB8AC3E}">
        <p14:creationId xmlns:p14="http://schemas.microsoft.com/office/powerpoint/2010/main" val="10962659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9728" y="77637"/>
            <a:ext cx="7573993"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AR BERKLEY" panose="02000000000000000000" pitchFamily="2" charset="0"/>
                <a:ea typeface="+mn-ea"/>
                <a:cs typeface="+mn-cs"/>
              </a:rPr>
              <a:t>Saving the Erring, the Church, Our Families, and Ourselves</a:t>
            </a:r>
          </a:p>
        </p:txBody>
      </p:sp>
      <p:sp>
        <p:nvSpPr>
          <p:cNvPr id="4" name="TextBox 3"/>
          <p:cNvSpPr txBox="1"/>
          <p:nvPr/>
        </p:nvSpPr>
        <p:spPr>
          <a:xfrm>
            <a:off x="1062789" y="2182083"/>
            <a:ext cx="7760295" cy="4524315"/>
          </a:xfrm>
          <a:prstGeom prst="rect">
            <a:avLst/>
          </a:prstGeom>
          <a:noFill/>
        </p:spPr>
        <p:txBody>
          <a:bodyPr wrap="square" rtlCol="0">
            <a:spAutoFit/>
          </a:bodyPr>
          <a:lstStyle/>
          <a:p>
            <a:pPr marL="571500" marR="0" lvl="0" indent="-571500" algn="l" defTabSz="457200" rtl="0" eaLnBrk="1" fontAlgn="auto" latinLnBrk="0" hangingPunct="1">
              <a:spcBef>
                <a:spcPts val="0"/>
              </a:spcBef>
              <a:spcAft>
                <a:spcPts val="0"/>
              </a:spcAft>
              <a:buClrTx/>
              <a:buSzTx/>
              <a:buFont typeface="+mj-lt"/>
              <a:buAutoNum type="romanUcPeriod"/>
              <a:tabLst/>
              <a:defRPr/>
            </a:pPr>
            <a:r>
              <a:rPr kumimoji="0" lang="en-US" sz="3200" b="0" i="0" u="none" strike="noStrike" kern="1200" cap="none" spc="0" normalizeH="0" baseline="0" noProof="0" dirty="0">
                <a:ln>
                  <a:noFill/>
                </a:ln>
                <a:solidFill>
                  <a:prstClr val="black"/>
                </a:solidFill>
                <a:effectLst/>
                <a:uLnTx/>
                <a:uFillTx/>
                <a:latin typeface="Arial Narrow" panose="020B0606020202030204" pitchFamily="34" charset="0"/>
              </a:rPr>
              <a:t>One Who Quits is Walking Disorderly</a:t>
            </a:r>
          </a:p>
          <a:p>
            <a:pPr marL="571500" marR="0" lvl="0" indent="-571500" algn="l" defTabSz="457200" rtl="0" eaLnBrk="1" fontAlgn="auto" latinLnBrk="0" hangingPunct="1">
              <a:spcBef>
                <a:spcPts val="0"/>
              </a:spcBef>
              <a:spcAft>
                <a:spcPts val="0"/>
              </a:spcAft>
              <a:buClrTx/>
              <a:buSzTx/>
              <a:buFont typeface="+mj-lt"/>
              <a:buAutoNum type="romanUcPeriod"/>
              <a:tabLst/>
              <a:defRPr/>
            </a:pPr>
            <a:r>
              <a:rPr lang="en-US" sz="3200" dirty="0">
                <a:solidFill>
                  <a:prstClr val="black"/>
                </a:solidFill>
                <a:latin typeface="Arial Narrow" panose="020B0606020202030204" pitchFamily="34" charset="0"/>
              </a:rPr>
              <a:t>The Purpose of Withdrawing is not Fulfilled</a:t>
            </a:r>
          </a:p>
          <a:p>
            <a:pPr marL="571500" marR="0" lvl="0" indent="-571500" algn="l" defTabSz="457200" rtl="0" eaLnBrk="1" fontAlgn="auto" latinLnBrk="0" hangingPunct="1">
              <a:spcBef>
                <a:spcPts val="0"/>
              </a:spcBef>
              <a:spcAft>
                <a:spcPts val="0"/>
              </a:spcAft>
              <a:buClrTx/>
              <a:buSzTx/>
              <a:buFont typeface="+mj-lt"/>
              <a:buAutoNum type="romanUcPeriod"/>
              <a:tabLst/>
              <a:defRPr/>
            </a:pPr>
            <a:r>
              <a:rPr kumimoji="0" lang="en-US" sz="3200" i="0" u="none" strike="noStrike" kern="1200" cap="none" spc="0" normalizeH="0" baseline="0" noProof="0" dirty="0">
                <a:ln>
                  <a:noFill/>
                </a:ln>
                <a:solidFill>
                  <a:prstClr val="black"/>
                </a:solidFill>
                <a:effectLst/>
                <a:uLnTx/>
                <a:uFillTx/>
                <a:latin typeface="Arial Narrow" panose="020B0606020202030204" pitchFamily="34" charset="0"/>
              </a:rPr>
              <a:t>It is the Church that is to Withdraw</a:t>
            </a:r>
          </a:p>
          <a:p>
            <a:pPr marL="571500" marR="0" lvl="0" indent="-571500" algn="l" defTabSz="457200" rtl="0" eaLnBrk="1" fontAlgn="auto" latinLnBrk="0" hangingPunct="1">
              <a:spcBef>
                <a:spcPts val="0"/>
              </a:spcBef>
              <a:spcAft>
                <a:spcPts val="0"/>
              </a:spcAft>
              <a:buClrTx/>
              <a:buSzTx/>
              <a:buFont typeface="+mj-lt"/>
              <a:buAutoNum type="romanUcPeriod"/>
              <a:tabLst/>
              <a:defRPr/>
            </a:pPr>
            <a:r>
              <a:rPr lang="en-US" sz="3200" dirty="0">
                <a:solidFill>
                  <a:prstClr val="black"/>
                </a:solidFill>
                <a:latin typeface="Arial Narrow" panose="020B0606020202030204" pitchFamily="34" charset="0"/>
              </a:rPr>
              <a:t>Parallels</a:t>
            </a:r>
          </a:p>
          <a:p>
            <a:pPr marL="571500" marR="0" lvl="0" indent="-571500" algn="l" defTabSz="457200" rtl="0" eaLnBrk="1" fontAlgn="auto" latinLnBrk="0" hangingPunct="1">
              <a:spcBef>
                <a:spcPts val="0"/>
              </a:spcBef>
              <a:spcAft>
                <a:spcPts val="0"/>
              </a:spcAft>
              <a:buClrTx/>
              <a:buSzTx/>
              <a:buFont typeface="+mj-lt"/>
              <a:buAutoNum type="romanUcPeriod"/>
              <a:tabLst/>
              <a:defRPr/>
            </a:pPr>
            <a:r>
              <a:rPr kumimoji="0" lang="en-US" sz="3200" i="0" u="none" strike="noStrike" kern="1200" cap="none" spc="0" normalizeH="0" baseline="0" noProof="0" dirty="0">
                <a:ln>
                  <a:noFill/>
                </a:ln>
                <a:solidFill>
                  <a:prstClr val="black"/>
                </a:solidFill>
                <a:effectLst/>
                <a:uLnTx/>
                <a:uFillTx/>
                <a:latin typeface="Arial Narrow" panose="020B0606020202030204" pitchFamily="34" charset="0"/>
              </a:rPr>
              <a:t>Creates a Loophole – Can Beat </a:t>
            </a:r>
            <a:r>
              <a:rPr kumimoji="0" lang="en-US" sz="3200" i="0" u="none" strike="noStrike" kern="1200" cap="none" spc="0" normalizeH="0" baseline="0" noProof="0" dirty="0" err="1">
                <a:ln>
                  <a:noFill/>
                </a:ln>
                <a:solidFill>
                  <a:prstClr val="black"/>
                </a:solidFill>
                <a:effectLst/>
                <a:uLnTx/>
                <a:uFillTx/>
                <a:latin typeface="Arial Narrow" panose="020B0606020202030204" pitchFamily="34" charset="0"/>
              </a:rPr>
              <a:t>th</a:t>
            </a:r>
            <a:r>
              <a:rPr lang="en-US" sz="3200" dirty="0">
                <a:solidFill>
                  <a:prstClr val="black"/>
                </a:solidFill>
                <a:latin typeface="Arial Narrow" panose="020B0606020202030204" pitchFamily="34" charset="0"/>
              </a:rPr>
              <a:t>e System</a:t>
            </a:r>
          </a:p>
          <a:p>
            <a:pPr marL="571500" marR="0" lvl="0" indent="-571500" algn="l" defTabSz="457200" rtl="0" eaLnBrk="1" fontAlgn="auto" latinLnBrk="0" hangingPunct="1">
              <a:spcBef>
                <a:spcPts val="0"/>
              </a:spcBef>
              <a:spcAft>
                <a:spcPts val="0"/>
              </a:spcAft>
              <a:buClrTx/>
              <a:buSzTx/>
              <a:buFont typeface="+mj-lt"/>
              <a:buAutoNum type="romanUcPeriod"/>
              <a:tabLst/>
              <a:defRPr/>
            </a:pPr>
            <a:r>
              <a:rPr kumimoji="0" lang="en-US" sz="3200" i="0" u="none" strike="noStrike" kern="1200" cap="none" spc="0" normalizeH="0" baseline="0" noProof="0" dirty="0">
                <a:ln>
                  <a:noFill/>
                </a:ln>
                <a:effectLst/>
                <a:uLnTx/>
                <a:uFillTx/>
                <a:latin typeface="Arial Narrow" panose="020B0606020202030204" pitchFamily="34" charset="0"/>
              </a:rPr>
              <a:t>What is Not Accomplished</a:t>
            </a:r>
          </a:p>
          <a:p>
            <a:pPr marL="571500" marR="0" lvl="0" indent="-571500" algn="l" defTabSz="457200" rtl="0" eaLnBrk="1" fontAlgn="auto" latinLnBrk="0" hangingPunct="1">
              <a:spcBef>
                <a:spcPts val="0"/>
              </a:spcBef>
              <a:spcAft>
                <a:spcPts val="0"/>
              </a:spcAft>
              <a:buClrTx/>
              <a:buSzTx/>
              <a:buFont typeface="+mj-lt"/>
              <a:buAutoNum type="romanUcPeriod"/>
              <a:tabLst/>
              <a:defRPr/>
            </a:pPr>
            <a:r>
              <a:rPr lang="en-US" sz="3200" dirty="0">
                <a:latin typeface="Arial Narrow" panose="020B0606020202030204" pitchFamily="34" charset="0"/>
              </a:rPr>
              <a:t>Questions to be Answered</a:t>
            </a:r>
          </a:p>
          <a:p>
            <a:pPr marL="571500" marR="0" lvl="0" indent="-571500" algn="l" defTabSz="457200" rtl="0" eaLnBrk="1" fontAlgn="auto" latinLnBrk="0" hangingPunct="1">
              <a:spcBef>
                <a:spcPts val="0"/>
              </a:spcBef>
              <a:spcAft>
                <a:spcPts val="0"/>
              </a:spcAft>
              <a:buClrTx/>
              <a:buSzTx/>
              <a:buFont typeface="+mj-lt"/>
              <a:buAutoNum type="romanUcPeriod"/>
              <a:tabLst/>
              <a:defRPr/>
            </a:pPr>
            <a:r>
              <a:rPr kumimoji="0" lang="en-US" sz="3200" i="0" u="none" strike="noStrike" kern="1200" cap="none" spc="0" normalizeH="0" baseline="0" noProof="0" dirty="0">
                <a:ln>
                  <a:noFill/>
                </a:ln>
                <a:effectLst/>
                <a:uLnTx/>
                <a:uFillTx/>
                <a:latin typeface="Arial Narrow" panose="020B0606020202030204" pitchFamily="34" charset="0"/>
              </a:rPr>
              <a:t> Arguments</a:t>
            </a:r>
            <a:r>
              <a:rPr lang="en-US" sz="3200" dirty="0">
                <a:latin typeface="Arial Narrow" panose="020B0606020202030204" pitchFamily="34" charset="0"/>
              </a:rPr>
              <a:t> Made Against Withdrawing from the Withdrawn</a:t>
            </a:r>
            <a:endParaRPr kumimoji="0" lang="en-US" sz="3200" i="0" u="none" strike="noStrike" kern="1200" cap="none" spc="0" normalizeH="0" baseline="0" noProof="0" dirty="0">
              <a:ln>
                <a:noFill/>
              </a:ln>
              <a:effectLst/>
              <a:uLnTx/>
              <a:uFillTx/>
              <a:latin typeface="Arial Narrow" panose="020B0606020202030204" pitchFamily="34" charset="0"/>
            </a:endParaRPr>
          </a:p>
        </p:txBody>
      </p:sp>
      <p:sp>
        <p:nvSpPr>
          <p:cNvPr id="5" name="Rectangle: Rounded Corners 4"/>
          <p:cNvSpPr/>
          <p:nvPr/>
        </p:nvSpPr>
        <p:spPr>
          <a:xfrm>
            <a:off x="1207699" y="646980"/>
            <a:ext cx="7470476" cy="1248321"/>
          </a:xfrm>
          <a:prstGeom prst="roundRect">
            <a:avLst/>
          </a:prstGeom>
          <a:solidFill>
            <a:srgbClr val="0070C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Can We Withdraw from the Withdrawn?</a:t>
            </a:r>
          </a:p>
        </p:txBody>
      </p:sp>
    </p:spTree>
    <p:extLst>
      <p:ext uri="{BB962C8B-B14F-4D97-AF65-F5344CB8AC3E}">
        <p14:creationId xmlns:p14="http://schemas.microsoft.com/office/powerpoint/2010/main" val="6076879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2.xml><?xml version="1.0" encoding="utf-8"?>
<a:theme xmlns:a="http://schemas.openxmlformats.org/drawingml/2006/main" name="1_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3.xml><?xml version="1.0" encoding="utf-8"?>
<a:theme xmlns:a="http://schemas.openxmlformats.org/drawingml/2006/main" name="1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Crop</Template>
  <TotalTime>24260</TotalTime>
  <Words>3482</Words>
  <Application>Microsoft Office PowerPoint</Application>
  <PresentationFormat>On-screen Show (4:3)</PresentationFormat>
  <Paragraphs>350</Paragraphs>
  <Slides>39</Slides>
  <Notes>23</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39</vt:i4>
      </vt:variant>
    </vt:vector>
  </HeadingPairs>
  <TitlesOfParts>
    <vt:vector size="49" baseType="lpstr">
      <vt:lpstr>Calibri</vt:lpstr>
      <vt:lpstr>Franklin Gothic Book</vt:lpstr>
      <vt:lpstr>Arial Narrow</vt:lpstr>
      <vt:lpstr>AR BERKLEY</vt:lpstr>
      <vt:lpstr>Wingdings</vt:lpstr>
      <vt:lpstr>Arial</vt:lpstr>
      <vt:lpstr>Times New Roman</vt:lpstr>
      <vt:lpstr>Crop</vt:lpstr>
      <vt:lpstr>1_Crop</vt:lpstr>
      <vt:lpstr>10_Office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Donnie V. Rader</dc:creator>
  <cp:lastModifiedBy>Donnie V. Rader</cp:lastModifiedBy>
  <cp:revision>377</cp:revision>
  <cp:lastPrinted>2017-03-12T21:09:40Z</cp:lastPrinted>
  <dcterms:created xsi:type="dcterms:W3CDTF">2016-11-30T03:26:17Z</dcterms:created>
  <dcterms:modified xsi:type="dcterms:W3CDTF">2017-03-12T21:22:14Z</dcterms:modified>
</cp:coreProperties>
</file>