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Lst>
  <p:notesMasterIdLst>
    <p:notesMasterId r:id="rId43"/>
  </p:notesMasterIdLst>
  <p:handoutMasterIdLst>
    <p:handoutMasterId r:id="rId44"/>
  </p:handoutMasterIdLst>
  <p:sldIdLst>
    <p:sldId id="309" r:id="rId4"/>
    <p:sldId id="383" r:id="rId5"/>
    <p:sldId id="418" r:id="rId6"/>
    <p:sldId id="368" r:id="rId7"/>
    <p:sldId id="374" r:id="rId8"/>
    <p:sldId id="410" r:id="rId9"/>
    <p:sldId id="380" r:id="rId10"/>
    <p:sldId id="381" r:id="rId11"/>
    <p:sldId id="382" r:id="rId12"/>
    <p:sldId id="370" r:id="rId13"/>
    <p:sldId id="385" r:id="rId14"/>
    <p:sldId id="386" r:id="rId15"/>
    <p:sldId id="387" r:id="rId16"/>
    <p:sldId id="388" r:id="rId17"/>
    <p:sldId id="389" r:id="rId18"/>
    <p:sldId id="390" r:id="rId19"/>
    <p:sldId id="391" r:id="rId20"/>
    <p:sldId id="404" r:id="rId21"/>
    <p:sldId id="392" r:id="rId22"/>
    <p:sldId id="411" r:id="rId23"/>
    <p:sldId id="412" r:id="rId24"/>
    <p:sldId id="413" r:id="rId25"/>
    <p:sldId id="414" r:id="rId26"/>
    <p:sldId id="371" r:id="rId27"/>
    <p:sldId id="384" r:id="rId28"/>
    <p:sldId id="393" r:id="rId29"/>
    <p:sldId id="394" r:id="rId30"/>
    <p:sldId id="395" r:id="rId31"/>
    <p:sldId id="396" r:id="rId32"/>
    <p:sldId id="397" r:id="rId33"/>
    <p:sldId id="398" r:id="rId34"/>
    <p:sldId id="372" r:id="rId35"/>
    <p:sldId id="399" r:id="rId36"/>
    <p:sldId id="400" r:id="rId37"/>
    <p:sldId id="401" r:id="rId38"/>
    <p:sldId id="402" r:id="rId39"/>
    <p:sldId id="403" r:id="rId40"/>
    <p:sldId id="419" r:id="rId41"/>
    <p:sldId id="373" r:id="rId42"/>
  </p:sldIdLst>
  <p:sldSz cx="9144000" cy="6858000" type="screen4x3"/>
  <p:notesSz cx="7077075" cy="9393238"/>
  <p:embeddedFontLst>
    <p:embeddedFont>
      <p:font typeface="Wingdings 3" panose="05040102010807070707" pitchFamily="18" charset="2"/>
      <p:regular r:id="rId45"/>
    </p:embeddedFont>
    <p:embeddedFont>
      <p:font typeface="Calibri" panose="020F0502020204030204" pitchFamily="34" charset="0"/>
      <p:regular r:id="rId46"/>
      <p:bold r:id="rId47"/>
      <p:italic r:id="rId48"/>
      <p:boldItalic r:id="rId49"/>
    </p:embeddedFont>
    <p:embeddedFont>
      <p:font typeface="Arial Black" panose="020B0A04020102020204" pitchFamily="34" charset="0"/>
      <p:bold r:id="rId50"/>
    </p:embeddedFont>
    <p:embeddedFont>
      <p:font typeface="Maiandra GD" panose="020E0502030308020204" pitchFamily="34" charset="0"/>
      <p:regular r:id="rId51"/>
    </p:embeddedFont>
    <p:embeddedFont>
      <p:font typeface="Arial Narrow" panose="020B0606020202030204" pitchFamily="34" charset="0"/>
      <p:regular r:id="rId52"/>
      <p:bold r:id="rId53"/>
      <p:italic r:id="rId54"/>
      <p:boldItalic r:id="rId55"/>
    </p:embeddedFont>
    <p:embeddedFont>
      <p:font typeface="Corbel" panose="020B0503020204020204" pitchFamily="34" charset="0"/>
      <p:regular r:id="rId56"/>
      <p:bold r:id="rId57"/>
      <p:italic r:id="rId58"/>
      <p:boldItalic r:id="rId59"/>
    </p:embeddedFont>
    <p:embeddedFont>
      <p:font typeface="Wingdings 2" panose="05020102010507070707" pitchFamily="18" charset="2"/>
      <p:regular r:id="rId60"/>
    </p:embeddedFont>
    <p:embeddedFont>
      <p:font typeface="Consolas" panose="020B0609020204030204" pitchFamily="49" charset="0"/>
      <p:regular r:id="rId61"/>
      <p:bold r:id="rId62"/>
      <p:italic r:id="rId63"/>
      <p:boldItalic r:id="rId64"/>
    </p:embeddedFont>
    <p:embeddedFont>
      <p:font typeface="Tahoma" panose="020B0604030504040204" pitchFamily="34" charset="0"/>
      <p:regular r:id="rId65"/>
      <p:bold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905BB"/>
    <a:srgbClr val="3C0BB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autoAdjust="0"/>
    <p:restoredTop sz="94660"/>
  </p:normalViewPr>
  <p:slideViewPr>
    <p:cSldViewPr>
      <p:cViewPr varScale="1">
        <p:scale>
          <a:sx n="104" d="100"/>
          <a:sy n="104" d="100"/>
        </p:scale>
        <p:origin x="113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font" Target="fonts/font19.fntdata"/><Relationship Id="rId68"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font" Target="fonts/font22.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5.fntdata"/><Relationship Id="rId57" Type="http://schemas.openxmlformats.org/officeDocument/2006/relationships/font" Target="fonts/font13.fntdata"/><Relationship Id="rId61" Type="http://schemas.openxmlformats.org/officeDocument/2006/relationships/font" Target="fonts/font17.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font" Target="fonts/font2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font" Target="fonts/font20.fntdata"/><Relationship Id="rId69"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font" Target="fonts/font7.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2.fntdata"/><Relationship Id="rId59" Type="http://schemas.openxmlformats.org/officeDocument/2006/relationships/font" Target="fonts/font15.fntdata"/><Relationship Id="rId67"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10.fntdata"/><Relationship Id="rId62" Type="http://schemas.openxmlformats.org/officeDocument/2006/relationships/font" Target="fonts/font18.fntdata"/><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4008438" y="0"/>
            <a:ext cx="3067050" cy="469900"/>
          </a:xfrm>
          <a:prstGeom prst="rect">
            <a:avLst/>
          </a:prstGeom>
        </p:spPr>
        <p:txBody>
          <a:bodyPr vert="horz" lIns="91440" tIns="45720" rIns="91440" bIns="45720" rtlCol="0"/>
          <a:lstStyle>
            <a:lvl1pPr algn="r">
              <a:defRPr sz="1200"/>
            </a:lvl1pPr>
          </a:lstStyle>
          <a:p>
            <a:fld id="{FB5193A9-7317-4CCA-90E9-50567C143BF4}" type="datetimeFigureOut">
              <a:rPr lang="en-US" smtClean="0"/>
              <a:t>3/12/2017</a:t>
            </a:fld>
            <a:endParaRPr lang="en-US" dirty="0"/>
          </a:p>
        </p:txBody>
      </p:sp>
      <p:sp>
        <p:nvSpPr>
          <p:cNvPr id="4" name="Footer Placeholder 3"/>
          <p:cNvSpPr>
            <a:spLocks noGrp="1"/>
          </p:cNvSpPr>
          <p:nvPr>
            <p:ph type="ftr" sz="quarter" idx="2"/>
          </p:nvPr>
        </p:nvSpPr>
        <p:spPr>
          <a:xfrm>
            <a:off x="0" y="8921750"/>
            <a:ext cx="3067050"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438" y="8921750"/>
            <a:ext cx="3067050" cy="469900"/>
          </a:xfrm>
          <a:prstGeom prst="rect">
            <a:avLst/>
          </a:prstGeom>
        </p:spPr>
        <p:txBody>
          <a:bodyPr vert="horz" lIns="91440" tIns="45720" rIns="91440" bIns="45720" rtlCol="0" anchor="b"/>
          <a:lstStyle>
            <a:lvl1pPr algn="r">
              <a:defRPr sz="1200"/>
            </a:lvl1pPr>
          </a:lstStyle>
          <a:p>
            <a:fld id="{73624773-5D73-4552-A91A-C16A8C5BE3AD}" type="slidenum">
              <a:rPr lang="en-US" smtClean="0"/>
              <a:t>‹#›</a:t>
            </a:fld>
            <a:endParaRPr lang="en-US" dirty="0"/>
          </a:p>
        </p:txBody>
      </p:sp>
    </p:spTree>
    <p:extLst>
      <p:ext uri="{BB962C8B-B14F-4D97-AF65-F5344CB8AC3E}">
        <p14:creationId xmlns:p14="http://schemas.microsoft.com/office/powerpoint/2010/main" val="36579152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71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08438" y="0"/>
            <a:ext cx="3067050" cy="471488"/>
          </a:xfrm>
          <a:prstGeom prst="rect">
            <a:avLst/>
          </a:prstGeom>
        </p:spPr>
        <p:txBody>
          <a:bodyPr vert="horz" lIns="91440" tIns="45720" rIns="91440" bIns="45720" rtlCol="0"/>
          <a:lstStyle>
            <a:lvl1pPr algn="r">
              <a:defRPr sz="1200"/>
            </a:lvl1pPr>
          </a:lstStyle>
          <a:p>
            <a:fld id="{2C2743EE-838A-4819-A5AA-7ECFD34B162B}" type="datetimeFigureOut">
              <a:rPr lang="en-US" smtClean="0"/>
              <a:t>3/12/2017</a:t>
            </a:fld>
            <a:endParaRPr lang="en-US" dirty="0"/>
          </a:p>
        </p:txBody>
      </p:sp>
      <p:sp>
        <p:nvSpPr>
          <p:cNvPr id="4" name="Slide Image Placeholder 3"/>
          <p:cNvSpPr>
            <a:spLocks noGrp="1" noRot="1" noChangeAspect="1"/>
          </p:cNvSpPr>
          <p:nvPr>
            <p:ph type="sldImg" idx="2"/>
          </p:nvPr>
        </p:nvSpPr>
        <p:spPr>
          <a:xfrm>
            <a:off x="1425575" y="1174750"/>
            <a:ext cx="4225925" cy="317023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8025" y="4521200"/>
            <a:ext cx="5661025" cy="369728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21750"/>
            <a:ext cx="3067050" cy="47148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438" y="8921750"/>
            <a:ext cx="3067050" cy="471488"/>
          </a:xfrm>
          <a:prstGeom prst="rect">
            <a:avLst/>
          </a:prstGeom>
        </p:spPr>
        <p:txBody>
          <a:bodyPr vert="horz" lIns="91440" tIns="45720" rIns="91440" bIns="45720" rtlCol="0" anchor="b"/>
          <a:lstStyle>
            <a:lvl1pPr algn="r">
              <a:defRPr sz="1200"/>
            </a:lvl1pPr>
          </a:lstStyle>
          <a:p>
            <a:fld id="{71786359-09C2-42DE-A4B5-DAB43E6D76AA}" type="slidenum">
              <a:rPr lang="en-US" smtClean="0"/>
              <a:t>‹#›</a:t>
            </a:fld>
            <a:endParaRPr lang="en-US" dirty="0"/>
          </a:p>
        </p:txBody>
      </p:sp>
    </p:spTree>
    <p:extLst>
      <p:ext uri="{BB962C8B-B14F-4D97-AF65-F5344CB8AC3E}">
        <p14:creationId xmlns:p14="http://schemas.microsoft.com/office/powerpoint/2010/main" val="2884797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dirty="0"/>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t>3/12/2017</a:t>
            </a:fld>
            <a:endParaRPr lang="en-US" dirty="0"/>
          </a:p>
        </p:txBody>
      </p:sp>
      <p:sp>
        <p:nvSpPr>
          <p:cNvPr id="6" name="Footer Placeholder 5"/>
          <p:cNvSpPr>
            <a:spLocks noGrp="1"/>
          </p:cNvSpPr>
          <p:nvPr>
            <p:ph type="ftr" sz="quarter" idx="11"/>
          </p:nvPr>
        </p:nvSpPr>
        <p:spPr>
          <a:xfrm>
            <a:off x="914400" y="55499"/>
            <a:ext cx="5562600" cy="365125"/>
          </a:xfrm>
        </p:spPr>
        <p:txBody>
          <a:bodyPr/>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dirty="0">
              <a:solidFill>
                <a:srgbClr val="FFFFFF"/>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dirty="0">
              <a:solidFill>
                <a:srgbClr val="FFFFFF"/>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0D280CE-DD1E-430F-9B20-8AF0CCA3C5C1}"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0100864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a:prstGeom prst="rect">
            <a:avLst/>
          </a:prstGeo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a:prstGeom prst="rect">
            <a:avLst/>
          </a:prstGeo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59859302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Content Placeholder 2"/>
          <p:cNvSpPr>
            <a:spLocks noGrp="1"/>
          </p:cNvSpPr>
          <p:nvPr>
            <p:ph idx="1"/>
          </p:nvPr>
        </p:nvSpPr>
        <p:spPr>
          <a:xfrm>
            <a:off x="914400" y="1783560"/>
            <a:ext cx="7772400" cy="4572000"/>
          </a:xfrm>
          <a:prstGeom prst="rect">
            <a:avLst/>
          </a:prstGeo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8929307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3" name="Text Placeholder 2"/>
          <p:cNvSpPr>
            <a:spLocks noGrp="1"/>
          </p:cNvSpPr>
          <p:nvPr>
            <p:ph type="body" idx="1"/>
          </p:nvPr>
        </p:nvSpPr>
        <p:spPr>
          <a:xfrm>
            <a:off x="706902" y="1351672"/>
            <a:ext cx="5718048" cy="977486"/>
          </a:xfrm>
          <a:prstGeom prst="rect">
            <a:avLst/>
          </a:prstGeo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06902" y="512064"/>
            <a:ext cx="8156448" cy="777240"/>
          </a:xfrm>
          <a:prstGeom prst="rect">
            <a:avLst/>
          </a:prstGeo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2663103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a:prstGeom prst="rect">
            <a:avLst/>
          </a:prstGeo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415532066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504824" y="512064"/>
            <a:ext cx="7772400" cy="914400"/>
          </a:xfrm>
          <a:prstGeom prst="rect">
            <a:avLst/>
          </a:prstGeo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a:prstGeom prst="rect">
            <a:avLst/>
          </a:prstGeo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a:prstGeom prst="rect">
            <a:avLst/>
          </a:prstGeo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197951231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309295785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333199789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a:prstGeom prst="rect">
            <a:avLst/>
          </a:prstGeo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a:prstGeom prst="rect">
            <a:avLst/>
          </a:prstGeo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a:prstGeom prst="rect">
            <a:avLst/>
          </a:prstGeo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44745861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a:prstGeom prst="rect">
            <a:avLst/>
          </a:prstGeo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prstGeom prst="rect">
            <a:avLst/>
          </a:prstGeom>
          <a:solidFill>
            <a:schemeClr val="bg2"/>
          </a:solidFill>
        </p:spPr>
        <p:txBody>
          <a:bodyPr/>
          <a:lstStyle>
            <a:lvl1pPr marL="0" indent="0">
              <a:buNone/>
              <a:defRPr sz="3200"/>
            </a:lvl1pPr>
            <a:extLst/>
          </a:lstStyle>
          <a:p>
            <a:r>
              <a:rPr kumimoji="0" lang="en-US" dirty="0"/>
              <a:t>Click icon to add picture</a:t>
            </a:r>
          </a:p>
        </p:txBody>
      </p:sp>
      <p:sp>
        <p:nvSpPr>
          <p:cNvPr id="4" name="Text Placeholder 3"/>
          <p:cNvSpPr>
            <a:spLocks noGrp="1"/>
          </p:cNvSpPr>
          <p:nvPr>
            <p:ph type="body" sz="half" idx="2"/>
          </p:nvPr>
        </p:nvSpPr>
        <p:spPr bwMode="grayWhite">
          <a:xfrm>
            <a:off x="914400" y="1150144"/>
            <a:ext cx="6858000" cy="685800"/>
          </a:xfrm>
          <a:prstGeom prst="rect">
            <a:avLst/>
          </a:prstGeo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t>3/12/2017</a:t>
            </a:fld>
            <a:endParaRPr lang="en-US" dirty="0"/>
          </a:p>
        </p:txBody>
      </p:sp>
      <p:sp>
        <p:nvSpPr>
          <p:cNvPr id="6" name="Footer Placeholder 5"/>
          <p:cNvSpPr>
            <a:spLocks noGrp="1"/>
          </p:cNvSpPr>
          <p:nvPr>
            <p:ph type="ftr" sz="quarter" idx="11"/>
          </p:nvPr>
        </p:nvSpPr>
        <p:spPr>
          <a:xfrm>
            <a:off x="914400" y="55499"/>
            <a:ext cx="5562600" cy="365125"/>
          </a:xfrm>
        </p:spPr>
        <p:txBody>
          <a:bodyPr/>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276897635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914400" y="1783560"/>
            <a:ext cx="7772400" cy="45720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75429832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a:prstGeom prst="rect">
            <a:avLst/>
          </a:prstGeo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143107016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a:prstGeom prst="rect">
            <a:avLst/>
          </a:prstGeo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a:prstGeom prst="rect">
            <a:avLst/>
          </a:prstGeo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53414785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Content Placeholder 2"/>
          <p:cNvSpPr>
            <a:spLocks noGrp="1"/>
          </p:cNvSpPr>
          <p:nvPr>
            <p:ph idx="1"/>
          </p:nvPr>
        </p:nvSpPr>
        <p:spPr>
          <a:xfrm>
            <a:off x="914400" y="1783560"/>
            <a:ext cx="7772400" cy="4572000"/>
          </a:xfrm>
          <a:prstGeom prst="rect">
            <a:avLst/>
          </a:prstGeo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428331008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3" name="Text Placeholder 2"/>
          <p:cNvSpPr>
            <a:spLocks noGrp="1"/>
          </p:cNvSpPr>
          <p:nvPr>
            <p:ph type="body" idx="1"/>
          </p:nvPr>
        </p:nvSpPr>
        <p:spPr>
          <a:xfrm>
            <a:off x="706902" y="1351672"/>
            <a:ext cx="5718048" cy="977486"/>
          </a:xfrm>
          <a:prstGeom prst="rect">
            <a:avLst/>
          </a:prstGeo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06902" y="512064"/>
            <a:ext cx="8156448" cy="777240"/>
          </a:xfrm>
          <a:prstGeom prst="rect">
            <a:avLst/>
          </a:prstGeo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23369909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a:prstGeom prst="rect">
            <a:avLst/>
          </a:prstGeo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153680430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504824" y="512064"/>
            <a:ext cx="7772400" cy="914400"/>
          </a:xfrm>
          <a:prstGeom prst="rect">
            <a:avLst/>
          </a:prstGeo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a:prstGeom prst="rect">
            <a:avLst/>
          </a:prstGeo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a:prstGeom prst="rect">
            <a:avLst/>
          </a:prstGeo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63658592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78295921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154121334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a:prstGeom prst="rect">
            <a:avLst/>
          </a:prstGeo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a:prstGeom prst="rect">
            <a:avLst/>
          </a:prstGeo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a:prstGeom prst="rect">
            <a:avLst/>
          </a:prstGeo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300684660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a:prstGeom prst="rect">
            <a:avLst/>
          </a:prstGeo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prstGeom prst="rect">
            <a:avLst/>
          </a:prstGeom>
          <a:solidFill>
            <a:schemeClr val="bg2"/>
          </a:solidFill>
        </p:spPr>
        <p:txBody>
          <a:bodyPr/>
          <a:lstStyle>
            <a:lvl1pPr marL="0" indent="0">
              <a:buNone/>
              <a:defRPr sz="3200"/>
            </a:lvl1pPr>
            <a:extLst/>
          </a:lstStyle>
          <a:p>
            <a:r>
              <a:rPr kumimoji="0" lang="en-US" dirty="0"/>
              <a:t>Click icon to add picture</a:t>
            </a:r>
          </a:p>
        </p:txBody>
      </p:sp>
      <p:sp>
        <p:nvSpPr>
          <p:cNvPr id="4" name="Text Placeholder 3"/>
          <p:cNvSpPr>
            <a:spLocks noGrp="1"/>
          </p:cNvSpPr>
          <p:nvPr>
            <p:ph type="body" sz="half" idx="2"/>
          </p:nvPr>
        </p:nvSpPr>
        <p:spPr bwMode="grayWhite">
          <a:xfrm>
            <a:off x="914400" y="1150144"/>
            <a:ext cx="6858000" cy="685800"/>
          </a:xfrm>
          <a:prstGeom prst="rect">
            <a:avLst/>
          </a:prstGeo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t>3/12/2017</a:t>
            </a:fld>
            <a:endParaRPr lang="en-US" dirty="0"/>
          </a:p>
        </p:txBody>
      </p:sp>
      <p:sp>
        <p:nvSpPr>
          <p:cNvPr id="6" name="Footer Placeholder 5"/>
          <p:cNvSpPr>
            <a:spLocks noGrp="1"/>
          </p:cNvSpPr>
          <p:nvPr>
            <p:ph type="ftr" sz="quarter" idx="11"/>
          </p:nvPr>
        </p:nvSpPr>
        <p:spPr>
          <a:xfrm>
            <a:off x="914400" y="55499"/>
            <a:ext cx="5562600" cy="365125"/>
          </a:xfrm>
        </p:spPr>
        <p:txBody>
          <a:bodyPr/>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300018116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914400" y="1783560"/>
            <a:ext cx="7772400" cy="45720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378159313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a:prstGeom prst="rect">
            <a:avLst/>
          </a:prstGeo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dirty="0"/>
          </a:p>
        </p:txBody>
      </p:sp>
    </p:spTree>
    <p:extLst>
      <p:ext uri="{BB962C8B-B14F-4D97-AF65-F5344CB8AC3E}">
        <p14:creationId xmlns:p14="http://schemas.microsoft.com/office/powerpoint/2010/main" val="388910950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2.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3/12/2017</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40" r:id="rId12"/>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3/12/2017</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dirty="0"/>
          </a:p>
        </p:txBody>
      </p:sp>
      <p:pic>
        <p:nvPicPr>
          <p:cNvPr id="1026" name="Picture 2" descr="Las Vegas Skyline"/>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34421" t="1735" r="24670" b="-1735"/>
          <a:stretch/>
        </p:blipFill>
        <p:spPr bwMode="auto">
          <a:xfrm>
            <a:off x="0" y="0"/>
            <a:ext cx="3958814" cy="70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3162"/>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3/12/2017</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dirty="0"/>
          </a:p>
        </p:txBody>
      </p:sp>
      <p:pic>
        <p:nvPicPr>
          <p:cNvPr id="1026" name="Picture 2" descr="Las Vegas Skyline"/>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34421" t="1735" r="24670" b="-1735"/>
          <a:stretch/>
        </p:blipFill>
        <p:spPr bwMode="auto">
          <a:xfrm>
            <a:off x="0" y="0"/>
            <a:ext cx="3958814" cy="70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443414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9.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5.wmf"/></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3.jpe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0.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10.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0.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737548" y="381000"/>
            <a:ext cx="3502882" cy="1508298"/>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800" b="1" i="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iandra GD" pitchFamily="34" charset="0"/>
              </a:rPr>
              <a:t>What About</a:t>
            </a:r>
          </a:p>
          <a:p>
            <a:pPr algn="ctr">
              <a:lnSpc>
                <a:spcPts val="5500"/>
              </a:lnSpc>
            </a:pPr>
            <a:r>
              <a:rPr lang="en-US" sz="48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iandra GD" pitchFamily="34" charset="0"/>
              </a:rPr>
              <a:t>The Prom?</a:t>
            </a:r>
            <a:endParaRPr lang="en-US" sz="6000" b="1" i="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iandra GD" pitchFamily="34" charset="0"/>
            </a:endParaRPr>
          </a:p>
        </p:txBody>
      </p:sp>
      <p:sp>
        <p:nvSpPr>
          <p:cNvPr id="2" name="TextBox 1"/>
          <p:cNvSpPr txBox="1"/>
          <p:nvPr/>
        </p:nvSpPr>
        <p:spPr>
          <a:xfrm>
            <a:off x="4419600" y="2057400"/>
            <a:ext cx="4572000" cy="1318181"/>
          </a:xfrm>
          <a:prstGeom prst="rect">
            <a:avLst/>
          </a:prstGeom>
          <a:noFill/>
        </p:spPr>
        <p:txBody>
          <a:bodyPr wrap="square" rtlCol="0">
            <a:spAutoFit/>
          </a:bodyPr>
          <a:lstStyle/>
          <a:p>
            <a:pPr algn="ctr">
              <a:lnSpc>
                <a:spcPct val="150000"/>
              </a:lnSpc>
            </a:pPr>
            <a:r>
              <a:rPr lang="en-US" sz="2800" dirty="0"/>
              <a:t>Is it wrong to dance?</a:t>
            </a:r>
          </a:p>
          <a:p>
            <a:pPr algn="ctr">
              <a:lnSpc>
                <a:spcPct val="150000"/>
              </a:lnSpc>
            </a:pPr>
            <a:r>
              <a:rPr lang="en-US" sz="2800" dirty="0"/>
              <a:t>Is it wrong to go to the prom?</a:t>
            </a:r>
          </a:p>
        </p:txBody>
      </p:sp>
    </p:spTree>
    <p:extLst>
      <p:ext uri="{BB962C8B-B14F-4D97-AF65-F5344CB8AC3E}">
        <p14:creationId xmlns:p14="http://schemas.microsoft.com/office/powerpoint/2010/main" val="205027726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8" name="Object 4"/>
          <p:cNvGraphicFramePr>
            <a:graphicFrameLocks noChangeAspect="1"/>
          </p:cNvGraphicFramePr>
          <p:nvPr/>
        </p:nvGraphicFramePr>
        <p:xfrm>
          <a:off x="6705600" y="381000"/>
          <a:ext cx="2133600" cy="6172200"/>
        </p:xfrm>
        <a:graphic>
          <a:graphicData uri="http://schemas.openxmlformats.org/presentationml/2006/ole">
            <mc:AlternateContent xmlns:mc="http://schemas.openxmlformats.org/markup-compatibility/2006">
              <mc:Choice xmlns:v="urn:schemas-microsoft-com:vml" Requires="v">
                <p:oleObj spid="_x0000_s54300" r:id="rId3" imgW="452520" imgH="1373040" progId="">
                  <p:embed/>
                </p:oleObj>
              </mc:Choice>
              <mc:Fallback>
                <p:oleObj r:id="rId3" imgW="452520" imgH="137304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381000"/>
                        <a:ext cx="21336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629" name="Text Box 5"/>
          <p:cNvSpPr txBox="1">
            <a:spLocks noChangeArrowheads="1"/>
          </p:cNvSpPr>
          <p:nvPr/>
        </p:nvSpPr>
        <p:spPr bwMode="auto">
          <a:xfrm>
            <a:off x="762000" y="381000"/>
            <a:ext cx="5715000" cy="1076325"/>
          </a:xfrm>
          <a:prstGeom prst="rect">
            <a:avLst/>
          </a:prstGeom>
          <a:noFill/>
          <a:ln w="9525">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r>
              <a:rPr lang="en-US" sz="3200" b="1" dirty="0">
                <a:latin typeface="Maiandra GD" pitchFamily="34" charset="0"/>
              </a:rPr>
              <a:t>Why Can’t Christian Dance Or Go To The Prom?</a:t>
            </a:r>
          </a:p>
        </p:txBody>
      </p:sp>
      <p:sp>
        <p:nvSpPr>
          <p:cNvPr id="26631" name="Text Box 7"/>
          <p:cNvSpPr txBox="1">
            <a:spLocks noChangeArrowheads="1"/>
          </p:cNvSpPr>
          <p:nvPr/>
        </p:nvSpPr>
        <p:spPr bwMode="auto">
          <a:xfrm>
            <a:off x="762000" y="1752600"/>
            <a:ext cx="6629400" cy="4703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28600">
              <a:defRPr>
                <a:solidFill>
                  <a:schemeClr val="tx1"/>
                </a:solidFill>
                <a:latin typeface="Arial" charset="0"/>
              </a:defRPr>
            </a:lvl1pPr>
            <a:lvl2pPr defTabSz="228600">
              <a:defRPr>
                <a:solidFill>
                  <a:schemeClr val="tx1"/>
                </a:solidFill>
                <a:latin typeface="Arial" charset="0"/>
              </a:defRPr>
            </a:lvl2pPr>
            <a:lvl3pPr defTabSz="228600">
              <a:defRPr>
                <a:solidFill>
                  <a:schemeClr val="tx1"/>
                </a:solidFill>
                <a:latin typeface="Arial" charset="0"/>
              </a:defRPr>
            </a:lvl3pPr>
            <a:lvl4pPr defTabSz="228600">
              <a:defRPr>
                <a:solidFill>
                  <a:schemeClr val="tx1"/>
                </a:solidFill>
                <a:latin typeface="Arial" charset="0"/>
              </a:defRPr>
            </a:lvl4pPr>
            <a:lvl5pPr defTabSz="228600">
              <a:defRPr>
                <a:solidFill>
                  <a:schemeClr val="tx1"/>
                </a:solidFill>
                <a:latin typeface="Arial" charset="0"/>
              </a:defRPr>
            </a:lvl5pPr>
            <a:lvl6pPr defTabSz="228600" fontAlgn="base">
              <a:spcBef>
                <a:spcPct val="0"/>
              </a:spcBef>
              <a:spcAft>
                <a:spcPct val="0"/>
              </a:spcAft>
              <a:defRPr>
                <a:solidFill>
                  <a:schemeClr val="tx1"/>
                </a:solidFill>
                <a:latin typeface="Arial" charset="0"/>
              </a:defRPr>
            </a:lvl6pPr>
            <a:lvl7pPr defTabSz="228600" fontAlgn="base">
              <a:spcBef>
                <a:spcPct val="0"/>
              </a:spcBef>
              <a:spcAft>
                <a:spcPct val="0"/>
              </a:spcAft>
              <a:defRPr>
                <a:solidFill>
                  <a:schemeClr val="tx1"/>
                </a:solidFill>
                <a:latin typeface="Arial" charset="0"/>
              </a:defRPr>
            </a:lvl7pPr>
            <a:lvl8pPr defTabSz="228600" fontAlgn="base">
              <a:spcBef>
                <a:spcPct val="0"/>
              </a:spcBef>
              <a:spcAft>
                <a:spcPct val="0"/>
              </a:spcAft>
              <a:defRPr>
                <a:solidFill>
                  <a:schemeClr val="tx1"/>
                </a:solidFill>
                <a:latin typeface="Arial" charset="0"/>
              </a:defRPr>
            </a:lvl8pPr>
            <a:lvl9pPr defTabSz="228600" fontAlgn="base">
              <a:spcBef>
                <a:spcPct val="0"/>
              </a:spcBef>
              <a:spcAft>
                <a:spcPct val="0"/>
              </a:spcAft>
              <a:defRPr>
                <a:solidFill>
                  <a:schemeClr val="tx1"/>
                </a:solidFill>
                <a:latin typeface="Arial" charset="0"/>
              </a:defRPr>
            </a:lvl9pPr>
          </a:lstStyle>
          <a:p>
            <a:pPr eaLnBrk="0" fontAlgn="base" hangingPunct="0">
              <a:lnSpc>
                <a:spcPct val="90000"/>
              </a:lnSpc>
              <a:spcBef>
                <a:spcPct val="0"/>
              </a:spcBef>
              <a:spcAft>
                <a:spcPct val="0"/>
              </a:spcAft>
              <a:buFontTx/>
              <a:buChar char="•"/>
            </a:pPr>
            <a:r>
              <a:rPr lang="en-US" sz="2800" dirty="0">
                <a:solidFill>
                  <a:srgbClr val="FFFF00"/>
                </a:solidFill>
                <a:effectLst>
                  <a:outerShdw blurRad="38100" dist="38100" dir="2700000" algn="tl">
                    <a:srgbClr val="000000">
                      <a:alpha val="43137"/>
                    </a:srgbClr>
                  </a:outerShdw>
                </a:effectLst>
              </a:rPr>
              <a:t> How can we say it is wrong when no 	passage specifically forbids it?</a:t>
            </a:r>
          </a:p>
          <a:p>
            <a:pPr eaLnBrk="0" fontAlgn="base" hangingPunct="0">
              <a:spcBef>
                <a:spcPct val="0"/>
              </a:spcBef>
              <a:spcAft>
                <a:spcPct val="0"/>
              </a:spcAft>
              <a:buFontTx/>
              <a:buChar char="•"/>
            </a:pPr>
            <a:endParaRPr lang="en-US" sz="2800" dirty="0">
              <a:solidFill>
                <a:srgbClr val="FFFF00"/>
              </a:solidFill>
              <a:effectLst>
                <a:outerShdw blurRad="38100" dist="38100" dir="2700000" algn="tl">
                  <a:srgbClr val="000000">
                    <a:alpha val="43137"/>
                  </a:srgbClr>
                </a:outerShdw>
              </a:effectLst>
            </a:endParaRPr>
          </a:p>
          <a:p>
            <a:pPr eaLnBrk="0" fontAlgn="base" hangingPunct="0">
              <a:spcBef>
                <a:spcPct val="0"/>
              </a:spcBef>
              <a:spcAft>
                <a:spcPct val="0"/>
              </a:spcAft>
              <a:buFontTx/>
              <a:buChar char="•"/>
            </a:pPr>
            <a:r>
              <a:rPr lang="en-US" sz="2800" dirty="0">
                <a:solidFill>
                  <a:srgbClr val="FFFF00"/>
                </a:solidFill>
                <a:effectLst>
                  <a:outerShdw blurRad="38100" dist="38100" dir="2700000" algn="tl">
                    <a:srgbClr val="000000">
                      <a:alpha val="43137"/>
                    </a:srgbClr>
                  </a:outerShdw>
                </a:effectLst>
              </a:rPr>
              <a:t> Why some Christians see nothing 	wrong with dancing &amp; encourage it?</a:t>
            </a:r>
          </a:p>
          <a:p>
            <a:pPr eaLnBrk="0" fontAlgn="base" hangingPunct="0">
              <a:spcBef>
                <a:spcPct val="0"/>
              </a:spcBef>
              <a:spcAft>
                <a:spcPct val="0"/>
              </a:spcAft>
              <a:buFontTx/>
              <a:buChar char="•"/>
            </a:pPr>
            <a:endParaRPr lang="en-US" sz="2800" dirty="0">
              <a:solidFill>
                <a:srgbClr val="FFFF00"/>
              </a:solidFill>
              <a:effectLst>
                <a:outerShdw blurRad="38100" dist="38100" dir="2700000" algn="tl">
                  <a:srgbClr val="000000">
                    <a:alpha val="43137"/>
                  </a:srgbClr>
                </a:outerShdw>
              </a:effectLst>
            </a:endParaRPr>
          </a:p>
          <a:p>
            <a:pPr eaLnBrk="0" fontAlgn="base" hangingPunct="0">
              <a:spcBef>
                <a:spcPct val="0"/>
              </a:spcBef>
              <a:spcAft>
                <a:spcPct val="0"/>
              </a:spcAft>
              <a:buFontTx/>
              <a:buChar char="•"/>
            </a:pPr>
            <a:r>
              <a:rPr lang="en-US" sz="2800" dirty="0">
                <a:solidFill>
                  <a:srgbClr val="FFFF00"/>
                </a:solidFill>
                <a:effectLst>
                  <a:outerShdw blurRad="38100" dist="38100" dir="2700000" algn="tl">
                    <a:srgbClr val="000000">
                      <a:alpha val="43137"/>
                    </a:srgbClr>
                  </a:outerShdw>
                </a:effectLst>
              </a:rPr>
              <a:t> World thinks it is an innocent thing.</a:t>
            </a:r>
          </a:p>
          <a:p>
            <a:pPr eaLnBrk="0" fontAlgn="base" hangingPunct="0">
              <a:spcBef>
                <a:spcPct val="0"/>
              </a:spcBef>
              <a:spcAft>
                <a:spcPct val="0"/>
              </a:spcAft>
              <a:buFontTx/>
              <a:buChar char="•"/>
            </a:pPr>
            <a:endParaRPr lang="en-US" sz="2800" dirty="0">
              <a:solidFill>
                <a:srgbClr val="FFFF00"/>
              </a:solidFill>
              <a:effectLst>
                <a:outerShdw blurRad="38100" dist="38100" dir="2700000" algn="tl">
                  <a:srgbClr val="000000">
                    <a:alpha val="43137"/>
                  </a:srgbClr>
                </a:outerShdw>
              </a:effectLst>
            </a:endParaRPr>
          </a:p>
          <a:p>
            <a:pPr eaLnBrk="0" fontAlgn="base" hangingPunct="0">
              <a:spcBef>
                <a:spcPct val="0"/>
              </a:spcBef>
              <a:spcAft>
                <a:spcPct val="0"/>
              </a:spcAft>
              <a:buFontTx/>
              <a:buChar char="•"/>
            </a:pPr>
            <a:r>
              <a:rPr lang="en-US" sz="2800" dirty="0">
                <a:solidFill>
                  <a:srgbClr val="FFFF00"/>
                </a:solidFill>
                <a:effectLst>
                  <a:outerShdw blurRad="38100" dist="38100" dir="2700000" algn="tl">
                    <a:srgbClr val="000000">
                      <a:alpha val="43137"/>
                    </a:srgbClr>
                  </a:outerShdw>
                </a:effectLst>
              </a:rPr>
              <a:t> Is it wrong to go to school prom?</a:t>
            </a:r>
          </a:p>
          <a:p>
            <a:pPr eaLnBrk="0" fontAlgn="base" hangingPunct="0">
              <a:spcBef>
                <a:spcPct val="0"/>
              </a:spcBef>
              <a:spcAft>
                <a:spcPct val="0"/>
              </a:spcAft>
              <a:buFontTx/>
              <a:buChar char="•"/>
            </a:pPr>
            <a:endParaRPr lang="en-US" sz="2800" dirty="0">
              <a:solidFill>
                <a:srgbClr val="FFFF00"/>
              </a:solidFill>
              <a:effectLst>
                <a:outerShdw blurRad="38100" dist="38100" dir="2700000" algn="tl">
                  <a:srgbClr val="000000">
                    <a:alpha val="43137"/>
                  </a:srgbClr>
                </a:outerShdw>
              </a:effectLst>
            </a:endParaRPr>
          </a:p>
          <a:p>
            <a:pPr eaLnBrk="0" fontAlgn="base" hangingPunct="0">
              <a:spcBef>
                <a:spcPct val="0"/>
              </a:spcBef>
              <a:spcAft>
                <a:spcPct val="0"/>
              </a:spcAft>
              <a:buFontTx/>
              <a:buChar char="•"/>
            </a:pPr>
            <a:r>
              <a:rPr lang="en-US" sz="2800" dirty="0">
                <a:solidFill>
                  <a:srgbClr val="FFFF00"/>
                </a:solidFill>
                <a:effectLst>
                  <a:outerShdw blurRad="38100" dist="38100" dir="2700000" algn="tl">
                    <a:srgbClr val="000000">
                      <a:alpha val="43137"/>
                    </a:srgbClr>
                  </a:outerShdw>
                </a:effectLst>
              </a:rPr>
              <a:t> Many know it is wrong – can’t prove it.</a:t>
            </a:r>
          </a:p>
        </p:txBody>
      </p:sp>
    </p:spTree>
    <p:extLst>
      <p:ext uri="{BB962C8B-B14F-4D97-AF65-F5344CB8AC3E}">
        <p14:creationId xmlns:p14="http://schemas.microsoft.com/office/powerpoint/2010/main" val="327587671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631">
                                            <p:txEl>
                                              <p:pRg st="0" end="0"/>
                                            </p:txEl>
                                          </p:spTgt>
                                        </p:tgtEl>
                                        <p:attrNameLst>
                                          <p:attrName>style.visibility</p:attrName>
                                        </p:attrNameLst>
                                      </p:cBhvr>
                                      <p:to>
                                        <p:strVal val="visible"/>
                                      </p:to>
                                    </p:set>
                                    <p:animEffect transition="in" filter="wipe(left)">
                                      <p:cBhvr>
                                        <p:cTn id="7" dur="2000"/>
                                        <p:tgtEl>
                                          <p:spTgt spid="266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631">
                                            <p:txEl>
                                              <p:pRg st="2" end="2"/>
                                            </p:txEl>
                                          </p:spTgt>
                                        </p:tgtEl>
                                        <p:attrNameLst>
                                          <p:attrName>style.visibility</p:attrName>
                                        </p:attrNameLst>
                                      </p:cBhvr>
                                      <p:to>
                                        <p:strVal val="visible"/>
                                      </p:to>
                                    </p:set>
                                    <p:animEffect transition="in" filter="wipe(left)">
                                      <p:cBhvr>
                                        <p:cTn id="12" dur="2000"/>
                                        <p:tgtEl>
                                          <p:spTgt spid="266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631">
                                            <p:txEl>
                                              <p:pRg st="4" end="4"/>
                                            </p:txEl>
                                          </p:spTgt>
                                        </p:tgtEl>
                                        <p:attrNameLst>
                                          <p:attrName>style.visibility</p:attrName>
                                        </p:attrNameLst>
                                      </p:cBhvr>
                                      <p:to>
                                        <p:strVal val="visible"/>
                                      </p:to>
                                    </p:set>
                                    <p:animEffect transition="in" filter="wipe(left)">
                                      <p:cBhvr>
                                        <p:cTn id="17" dur="2000"/>
                                        <p:tgtEl>
                                          <p:spTgt spid="26631">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631">
                                            <p:txEl>
                                              <p:pRg st="6" end="6"/>
                                            </p:txEl>
                                          </p:spTgt>
                                        </p:tgtEl>
                                        <p:attrNameLst>
                                          <p:attrName>style.visibility</p:attrName>
                                        </p:attrNameLst>
                                      </p:cBhvr>
                                      <p:to>
                                        <p:strVal val="visible"/>
                                      </p:to>
                                    </p:set>
                                    <p:animEffect transition="in" filter="wipe(left)">
                                      <p:cBhvr>
                                        <p:cTn id="22" dur="2000"/>
                                        <p:tgtEl>
                                          <p:spTgt spid="26631">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6631">
                                            <p:txEl>
                                              <p:pRg st="8" end="8"/>
                                            </p:txEl>
                                          </p:spTgt>
                                        </p:tgtEl>
                                        <p:attrNameLst>
                                          <p:attrName>style.visibility</p:attrName>
                                        </p:attrNameLst>
                                      </p:cBhvr>
                                      <p:to>
                                        <p:strVal val="visible"/>
                                      </p:to>
                                    </p:set>
                                    <p:animEffect transition="in" filter="wipe(left)">
                                      <p:cBhvr>
                                        <p:cTn id="27" dur="2000"/>
                                        <p:tgtEl>
                                          <p:spTgt spid="2663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People Often Live Like They Want</a:t>
            </a:r>
          </a:p>
        </p:txBody>
      </p:sp>
      <p:sp>
        <p:nvSpPr>
          <p:cNvPr id="5" name="TextBox 4"/>
          <p:cNvSpPr txBox="1"/>
          <p:nvPr/>
        </p:nvSpPr>
        <p:spPr>
          <a:xfrm>
            <a:off x="743478" y="2133600"/>
            <a:ext cx="8025150" cy="120032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orbel"/>
                <a:ea typeface="+mn-ea"/>
                <a:cs typeface="+mn-cs"/>
              </a:rPr>
              <a:t>Judges 21:25 (17:6)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In those days </a:t>
            </a:r>
            <a:r>
              <a:rPr kumimoji="0" lang="en-US" sz="2400" b="0" i="1" u="none" strike="noStrike" kern="1200" cap="none" spc="0" normalizeH="0" baseline="0" noProof="0" dirty="0">
                <a:ln>
                  <a:noFill/>
                </a:ln>
                <a:solidFill>
                  <a:prstClr val="white"/>
                </a:solidFill>
                <a:effectLst/>
                <a:uLnTx/>
                <a:uFillTx/>
                <a:latin typeface="Corbel"/>
                <a:ea typeface="+mn-ea"/>
                <a:cs typeface="+mn-cs"/>
              </a:rPr>
              <a:t>there was no king in Israel; everyone did what was right in his own eyes.</a:t>
            </a:r>
          </a:p>
        </p:txBody>
      </p:sp>
      <p:sp>
        <p:nvSpPr>
          <p:cNvPr id="6" name="TextBox 5"/>
          <p:cNvSpPr txBox="1"/>
          <p:nvPr/>
        </p:nvSpPr>
        <p:spPr>
          <a:xfrm>
            <a:off x="743478" y="3886200"/>
            <a:ext cx="8025150" cy="156966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orbel"/>
                <a:ea typeface="+mn-ea"/>
                <a:cs typeface="+mn-cs"/>
              </a:rPr>
              <a:t>Isaiah 5:20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Woe to those who call evil good, and good evil;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Who put darkness for light, and light for darkness;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Who put bitter for sweet, and sweet for bitter! </a:t>
            </a:r>
          </a:p>
        </p:txBody>
      </p:sp>
      <p:sp>
        <p:nvSpPr>
          <p:cNvPr id="7" name="TextBox 6"/>
          <p:cNvSpPr txBox="1"/>
          <p:nvPr/>
        </p:nvSpPr>
        <p:spPr>
          <a:xfrm>
            <a:off x="1022253" y="5654188"/>
            <a:ext cx="7467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Christians Are Not Exempt!</a:t>
            </a:r>
          </a:p>
        </p:txBody>
      </p:sp>
    </p:spTree>
    <p:extLst>
      <p:ext uri="{BB962C8B-B14F-4D97-AF65-F5344CB8AC3E}">
        <p14:creationId xmlns:p14="http://schemas.microsoft.com/office/powerpoint/2010/main" val="208857119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29000" y="228600"/>
            <a:ext cx="4471219" cy="1502976"/>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800" b="1" i="1" dirty="0">
                <a:ln w="11430"/>
                <a:gradFill>
                  <a:gsLst>
                    <a:gs pos="0">
                      <a:srgbClr val="AEB795">
                        <a:tint val="90000"/>
                        <a:satMod val="120000"/>
                      </a:srgbClr>
                    </a:gs>
                    <a:gs pos="25000">
                      <a:srgbClr val="AEB795">
                        <a:tint val="93000"/>
                        <a:satMod val="120000"/>
                      </a:srgbClr>
                    </a:gs>
                    <a:gs pos="50000">
                      <a:srgbClr val="AEB795">
                        <a:shade val="89000"/>
                        <a:satMod val="110000"/>
                      </a:srgbClr>
                    </a:gs>
                    <a:gs pos="75000">
                      <a:srgbClr val="AEB795">
                        <a:tint val="93000"/>
                        <a:satMod val="120000"/>
                      </a:srgbClr>
                    </a:gs>
                    <a:gs pos="100000">
                      <a:srgbClr val="AEB795">
                        <a:tint val="90000"/>
                        <a:satMod val="120000"/>
                      </a:srgbClr>
                    </a:gs>
                  </a:gsLst>
                  <a:lin ang="5400000"/>
                </a:gradFill>
                <a:effectLst>
                  <a:outerShdw blurRad="80000" dist="40000" dir="5040000" algn="tl">
                    <a:srgbClr val="000000">
                      <a:alpha val="30000"/>
                    </a:srgbClr>
                  </a:outerShdw>
                </a:effectLst>
                <a:latin typeface="Maiandra GD" pitchFamily="34" charset="0"/>
              </a:rPr>
              <a:t>What About The Prom?</a:t>
            </a:r>
            <a:endParaRPr lang="en-US" sz="6000" b="1" i="1" dirty="0">
              <a:ln w="11430"/>
              <a:gradFill>
                <a:gsLst>
                  <a:gs pos="0">
                    <a:srgbClr val="AEB795">
                      <a:tint val="90000"/>
                      <a:satMod val="120000"/>
                    </a:srgbClr>
                  </a:gs>
                  <a:gs pos="25000">
                    <a:srgbClr val="AEB795">
                      <a:tint val="93000"/>
                      <a:satMod val="120000"/>
                    </a:srgbClr>
                  </a:gs>
                  <a:gs pos="50000">
                    <a:srgbClr val="AEB795">
                      <a:shade val="89000"/>
                      <a:satMod val="110000"/>
                    </a:srgbClr>
                  </a:gs>
                  <a:gs pos="75000">
                    <a:srgbClr val="AEB795">
                      <a:tint val="93000"/>
                      <a:satMod val="120000"/>
                    </a:srgbClr>
                  </a:gs>
                  <a:gs pos="100000">
                    <a:srgbClr val="AEB795">
                      <a:tint val="90000"/>
                      <a:satMod val="120000"/>
                    </a:srgbClr>
                  </a:gs>
                </a:gsLst>
                <a:lin ang="5400000"/>
              </a:gradFill>
              <a:effectLst>
                <a:outerShdw blurRad="80000" dist="40000" dir="5040000" algn="tl">
                  <a:srgbClr val="000000">
                    <a:alpha val="30000"/>
                  </a:srgbClr>
                </a:outerShdw>
              </a:effectLst>
              <a:latin typeface="Maiandra GD" pitchFamily="34" charset="0"/>
            </a:endParaRPr>
          </a:p>
        </p:txBody>
      </p:sp>
      <p:pic>
        <p:nvPicPr>
          <p:cNvPr id="6" name="Picture 2" descr="Las Vegas Skyline"/>
          <p:cNvPicPr>
            <a:picLocks noChangeAspect="1" noChangeArrowheads="1"/>
          </p:cNvPicPr>
          <p:nvPr/>
        </p:nvPicPr>
        <p:blipFill rotWithShape="1">
          <a:blip r:embed="rId2">
            <a:extLst>
              <a:ext uri="{28A0092B-C50C-407E-A947-70E740481C1C}">
                <a14:useLocalDpi xmlns:a14="http://schemas.microsoft.com/office/drawing/2010/main" val="0"/>
              </a:ext>
            </a:extLst>
          </a:blip>
          <a:srcRect l="34421" t="1735" r="24670" b="-1735"/>
          <a:stretch/>
        </p:blipFill>
        <p:spPr bwMode="auto">
          <a:xfrm>
            <a:off x="381000" y="4267200"/>
            <a:ext cx="1506070" cy="2667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36726" y="1905000"/>
            <a:ext cx="8531074" cy="646331"/>
          </a:xfrm>
          <a:prstGeom prst="rect">
            <a:avLst/>
          </a:prstGeom>
          <a:noFill/>
        </p:spPr>
        <p:txBody>
          <a:bodyPr wrap="square" rtlCol="0">
            <a:spAutoFit/>
          </a:bodyPr>
          <a:lstStyle/>
          <a:p>
            <a:pPr marL="857250" indent="-857250">
              <a:buFont typeface="+mj-lt"/>
              <a:buAutoNum type="romanUcPeriod"/>
            </a:pPr>
            <a:r>
              <a:rPr lang="en-US" sz="3600" dirty="0">
                <a:solidFill>
                  <a:prstClr val="white"/>
                </a:solidFill>
                <a:latin typeface="Maiandra GD" pitchFamily="34" charset="0"/>
              </a:rPr>
              <a:t>What Is Dancing?</a:t>
            </a:r>
          </a:p>
        </p:txBody>
      </p:sp>
      <p:pic>
        <p:nvPicPr>
          <p:cNvPr id="50178" name="Picture 2" descr="http://www.elms.edu/Images/shared/events/Salsa_Dance.jpg"/>
          <p:cNvPicPr>
            <a:picLocks noChangeAspect="1"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285047" y="228600"/>
            <a:ext cx="1534353" cy="1454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78499325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8126" y="381000"/>
            <a:ext cx="8531074" cy="646331"/>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a:pPr>
            <a:r>
              <a:rPr lang="en-US" sz="3600" dirty="0">
                <a:solidFill>
                  <a:prstClr val="white"/>
                </a:solidFill>
                <a:latin typeface="Maiandra GD" pitchFamily="34" charset="0"/>
              </a:rPr>
              <a:t>What Is Dancing?</a:t>
            </a:r>
          </a:p>
        </p:txBody>
      </p:sp>
      <p:sp>
        <p:nvSpPr>
          <p:cNvPr id="4" name="Rectangle 3"/>
          <p:cNvSpPr txBox="1">
            <a:spLocks noChangeArrowheads="1"/>
          </p:cNvSpPr>
          <p:nvPr/>
        </p:nvSpPr>
        <p:spPr>
          <a:xfrm>
            <a:off x="304800" y="1447800"/>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a:lnSpc>
                <a:spcPct val="80000"/>
              </a:lnSpc>
            </a:pPr>
            <a:r>
              <a:rPr lang="en-US" sz="2800" dirty="0">
                <a:effectLst>
                  <a:outerShdw blurRad="38100" dist="38100" dir="2700000" algn="tl">
                    <a:srgbClr val="000000">
                      <a:alpha val="43137"/>
                    </a:srgbClr>
                  </a:outerShdw>
                </a:effectLst>
              </a:rPr>
              <a:t>Dance is an expression in rhythmic movement of an intensified sense of life, arising from an inner perception that stimulates </a:t>
            </a:r>
            <a:r>
              <a:rPr lang="en-US" sz="2800" i="1" dirty="0">
                <a:effectLst>
                  <a:outerShdw blurRad="38100" dist="38100" dir="2700000" algn="tl">
                    <a:srgbClr val="000000">
                      <a:alpha val="43137"/>
                    </a:srgbClr>
                  </a:outerShdw>
                </a:effectLst>
              </a:rPr>
              <a:t>both mind and body.</a:t>
            </a:r>
            <a:r>
              <a:rPr lang="en-US" sz="2800" dirty="0">
                <a:effectLst>
                  <a:outerShdw blurRad="38100" dist="38100" dir="2700000" algn="tl">
                    <a:srgbClr val="000000">
                      <a:alpha val="43137"/>
                    </a:srgbClr>
                  </a:outerShdw>
                </a:effectLst>
              </a:rPr>
              <a:t>  </a:t>
            </a:r>
            <a:r>
              <a:rPr lang="en-US" sz="2800" dirty="0">
                <a:solidFill>
                  <a:schemeClr val="bg2">
                    <a:lumMod val="60000"/>
                    <a:lumOff val="40000"/>
                  </a:schemeClr>
                </a:solidFill>
                <a:effectLst>
                  <a:outerShdw blurRad="38100" dist="38100" dir="2700000" algn="tl">
                    <a:srgbClr val="000000">
                      <a:alpha val="43137"/>
                    </a:srgbClr>
                  </a:outerShdw>
                </a:effectLst>
              </a:rPr>
              <a:t>-</a:t>
            </a:r>
            <a:r>
              <a:rPr lang="en-US" sz="2800" i="1" dirty="0">
                <a:solidFill>
                  <a:schemeClr val="bg2">
                    <a:lumMod val="60000"/>
                    <a:lumOff val="40000"/>
                  </a:schemeClr>
                </a:solidFill>
                <a:effectLst>
                  <a:outerShdw blurRad="38100" dist="38100" dir="2700000" algn="tl">
                    <a:srgbClr val="000000">
                      <a:alpha val="43137"/>
                    </a:srgbClr>
                  </a:outerShdw>
                </a:effectLst>
              </a:rPr>
              <a:t>Grolier</a:t>
            </a:r>
          </a:p>
          <a:p>
            <a:pPr>
              <a:lnSpc>
                <a:spcPct val="80000"/>
              </a:lnSpc>
            </a:pPr>
            <a:endParaRPr lang="en-US" sz="2800" dirty="0">
              <a:effectLst>
                <a:outerShdw blurRad="38100" dist="38100" dir="2700000" algn="tl">
                  <a:srgbClr val="000000">
                    <a:alpha val="43137"/>
                  </a:srgbClr>
                </a:outerShdw>
              </a:effectLst>
            </a:endParaRPr>
          </a:p>
          <a:p>
            <a:pPr>
              <a:lnSpc>
                <a:spcPct val="80000"/>
              </a:lnSpc>
            </a:pPr>
            <a:r>
              <a:rPr lang="en-US" sz="2800" dirty="0">
                <a:effectLst>
                  <a:outerShdw blurRad="38100" dist="38100" dir="2700000" algn="tl">
                    <a:srgbClr val="000000">
                      <a:alpha val="43137"/>
                    </a:srgbClr>
                  </a:outerShdw>
                </a:effectLst>
              </a:rPr>
              <a:t>To move rhythmically to music, using prescribed or improvised steps and gestures.  </a:t>
            </a:r>
            <a:r>
              <a:rPr lang="en-US" sz="2800" dirty="0">
                <a:solidFill>
                  <a:schemeClr val="bg2">
                    <a:lumMod val="60000"/>
                    <a:lumOff val="40000"/>
                  </a:schemeClr>
                </a:solidFill>
                <a:effectLst>
                  <a:outerShdw blurRad="38100" dist="38100" dir="2700000" algn="tl">
                    <a:srgbClr val="000000">
                      <a:alpha val="43137"/>
                    </a:srgbClr>
                  </a:outerShdw>
                </a:effectLst>
              </a:rPr>
              <a:t>-</a:t>
            </a:r>
            <a:r>
              <a:rPr lang="en-US" sz="2800" i="1" dirty="0">
                <a:solidFill>
                  <a:schemeClr val="bg2">
                    <a:lumMod val="60000"/>
                    <a:lumOff val="40000"/>
                  </a:schemeClr>
                </a:solidFill>
                <a:effectLst>
                  <a:outerShdw blurRad="38100" dist="38100" dir="2700000" algn="tl">
                    <a:srgbClr val="000000">
                      <a:alpha val="43137"/>
                    </a:srgbClr>
                  </a:outerShdw>
                </a:effectLst>
              </a:rPr>
              <a:t>American Heritage Dictionary</a:t>
            </a:r>
          </a:p>
        </p:txBody>
      </p:sp>
      <p:graphicFrame>
        <p:nvGraphicFramePr>
          <p:cNvPr id="5" name="Object 4"/>
          <p:cNvGraphicFramePr>
            <a:graphicFrameLocks noChangeAspect="1"/>
          </p:cNvGraphicFramePr>
          <p:nvPr>
            <p:extLst>
              <p:ext uri="{D42A27DB-BD31-4B8C-83A1-F6EECF244321}">
                <p14:modId xmlns:p14="http://schemas.microsoft.com/office/powerpoint/2010/main" val="91839306"/>
              </p:ext>
            </p:extLst>
          </p:nvPr>
        </p:nvGraphicFramePr>
        <p:xfrm>
          <a:off x="5511800" y="1752600"/>
          <a:ext cx="3276600" cy="3677197"/>
        </p:xfrm>
        <a:graphic>
          <a:graphicData uri="http://schemas.openxmlformats.org/presentationml/2006/ole">
            <mc:AlternateContent xmlns:mc="http://schemas.openxmlformats.org/markup-compatibility/2006">
              <mc:Choice xmlns:v="urn:schemas-microsoft-com:vml" Requires="v">
                <p:oleObj spid="_x0000_s51229" name="GALLERY Clipart" r:id="rId3" imgW="6622920" imgH="8170920" progId="GALLERYClipart">
                  <p:embed/>
                </p:oleObj>
              </mc:Choice>
              <mc:Fallback>
                <p:oleObj name="GALLERY Clipart" r:id="rId3" imgW="6622920" imgH="8170920" progId="GALLERYClipart">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1800" y="1752600"/>
                        <a:ext cx="3276600" cy="3677197"/>
                      </a:xfrm>
                      <a:prstGeom prst="rect">
                        <a:avLst/>
                      </a:prstGeom>
                      <a:solidFill>
                        <a:schemeClr val="tx2">
                          <a:lumMod val="50000"/>
                        </a:schemeClr>
                      </a:solidFill>
                      <a:ln>
                        <a:noFill/>
                      </a:ln>
                      <a:effectLst/>
                      <a:extLst/>
                    </p:spPr>
                  </p:pic>
                </p:oleObj>
              </mc:Fallback>
            </mc:AlternateContent>
          </a:graphicData>
        </a:graphic>
      </p:graphicFrame>
    </p:spTree>
    <p:extLst>
      <p:ext uri="{BB962C8B-B14F-4D97-AF65-F5344CB8AC3E}">
        <p14:creationId xmlns:p14="http://schemas.microsoft.com/office/powerpoint/2010/main" val="64009088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p:cTn id="13"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52650" y="943088"/>
            <a:ext cx="4914900" cy="2562112"/>
          </a:xfrm>
          <a:prstGeom prst="rect">
            <a:avLst/>
          </a:prstGeom>
        </p:spPr>
      </p:pic>
      <p:pic>
        <p:nvPicPr>
          <p:cNvPr id="3" name="Picture 2"/>
          <p:cNvPicPr>
            <a:picLocks noChangeAspect="1"/>
          </p:cNvPicPr>
          <p:nvPr/>
        </p:nvPicPr>
        <p:blipFill>
          <a:blip r:embed="rId3"/>
          <a:stretch>
            <a:fillRect/>
          </a:stretch>
        </p:blipFill>
        <p:spPr>
          <a:xfrm>
            <a:off x="1524000" y="228600"/>
            <a:ext cx="6437934" cy="969348"/>
          </a:xfrm>
          <a:prstGeom prst="rect">
            <a:avLst/>
          </a:prstGeom>
        </p:spPr>
      </p:pic>
      <p:sp>
        <p:nvSpPr>
          <p:cNvPr id="4" name="Rectangle 6"/>
          <p:cNvSpPr>
            <a:spLocks noChangeArrowheads="1"/>
          </p:cNvSpPr>
          <p:nvPr/>
        </p:nvSpPr>
        <p:spPr bwMode="auto">
          <a:xfrm>
            <a:off x="533400" y="3505200"/>
            <a:ext cx="8153400" cy="609600"/>
          </a:xfrm>
          <a:prstGeom prst="rect">
            <a:avLst/>
          </a:prstGeom>
          <a:solidFill>
            <a:srgbClr val="0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pPr algn="ctr" eaLnBrk="0" fontAlgn="base" hangingPunct="0">
              <a:spcBef>
                <a:spcPct val="0"/>
              </a:spcBef>
              <a:spcAft>
                <a:spcPct val="0"/>
              </a:spcAft>
            </a:pPr>
            <a:r>
              <a:rPr lang="en-US" sz="2800" dirty="0">
                <a:solidFill>
                  <a:srgbClr val="FFFFCC"/>
                </a:solidFill>
              </a:rPr>
              <a:t>Close Bodily Contact</a:t>
            </a:r>
          </a:p>
        </p:txBody>
      </p:sp>
      <p:sp>
        <p:nvSpPr>
          <p:cNvPr id="5" name="Rectangle 8"/>
          <p:cNvSpPr>
            <a:spLocks noChangeArrowheads="1"/>
          </p:cNvSpPr>
          <p:nvPr/>
        </p:nvSpPr>
        <p:spPr bwMode="auto">
          <a:xfrm>
            <a:off x="533400" y="4533900"/>
            <a:ext cx="8153400" cy="609600"/>
          </a:xfrm>
          <a:prstGeom prst="rect">
            <a:avLst/>
          </a:prstGeom>
          <a:solidFill>
            <a:srgbClr val="0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pPr algn="ctr" eaLnBrk="0" fontAlgn="base" hangingPunct="0">
              <a:spcBef>
                <a:spcPct val="0"/>
              </a:spcBef>
              <a:spcAft>
                <a:spcPct val="0"/>
              </a:spcAft>
            </a:pPr>
            <a:r>
              <a:rPr lang="en-US" sz="2800" dirty="0">
                <a:solidFill>
                  <a:srgbClr val="FFFFCC"/>
                </a:solidFill>
              </a:rPr>
              <a:t>Moving in Rhythm To The Music</a:t>
            </a:r>
          </a:p>
        </p:txBody>
      </p:sp>
      <p:sp>
        <p:nvSpPr>
          <p:cNvPr id="6" name="Rectangle 9"/>
          <p:cNvSpPr>
            <a:spLocks noChangeArrowheads="1"/>
          </p:cNvSpPr>
          <p:nvPr/>
        </p:nvSpPr>
        <p:spPr bwMode="auto">
          <a:xfrm>
            <a:off x="533400" y="5562600"/>
            <a:ext cx="8153400" cy="609600"/>
          </a:xfrm>
          <a:prstGeom prst="rect">
            <a:avLst/>
          </a:prstGeom>
          <a:solidFill>
            <a:srgbClr val="0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pPr algn="ctr" eaLnBrk="0" fontAlgn="base" hangingPunct="0">
              <a:spcBef>
                <a:spcPct val="0"/>
              </a:spcBef>
              <a:spcAft>
                <a:spcPct val="0"/>
              </a:spcAft>
            </a:pPr>
            <a:r>
              <a:rPr lang="en-US" sz="2800" dirty="0">
                <a:solidFill>
                  <a:srgbClr val="FFFFCC"/>
                </a:solidFill>
              </a:rPr>
              <a:t>Romantic Atmosphere: Lights, Music, Revealing Attire</a:t>
            </a:r>
          </a:p>
        </p:txBody>
      </p:sp>
    </p:spTree>
    <p:extLst>
      <p:ext uri="{BB962C8B-B14F-4D97-AF65-F5344CB8AC3E}">
        <p14:creationId xmlns:p14="http://schemas.microsoft.com/office/powerpoint/2010/main" val="367737007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9859"/>
            <a:ext cx="8630224" cy="6443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flipH="1">
            <a:off x="838200" y="5791200"/>
            <a:ext cx="5791200" cy="430887"/>
          </a:xfrm>
          <a:prstGeom prst="rect">
            <a:avLst/>
          </a:prstGeom>
          <a:solidFill>
            <a:schemeClr val="tx1"/>
          </a:solidFill>
        </p:spPr>
        <p:txBody>
          <a:bodyPr wrap="square" rtlCol="0">
            <a:spAutoFit/>
          </a:bodyPr>
          <a:lstStyle/>
          <a:p>
            <a:r>
              <a:rPr lang="en-US" sz="2200" dirty="0">
                <a:solidFill>
                  <a:schemeClr val="bg1"/>
                </a:solidFill>
                <a:latin typeface="Times New Roman" panose="02020603050405020304" pitchFamily="18" charset="0"/>
                <a:cs typeface="Times New Roman" panose="02020603050405020304" pitchFamily="18" charset="0"/>
              </a:rPr>
              <a:t>At times: dresses tight &amp; revealing.</a:t>
            </a:r>
          </a:p>
        </p:txBody>
      </p:sp>
    </p:spTree>
    <p:extLst>
      <p:ext uri="{BB962C8B-B14F-4D97-AF65-F5344CB8AC3E}">
        <p14:creationId xmlns:p14="http://schemas.microsoft.com/office/powerpoint/2010/main" val="140688970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1600"/>
            <a:ext cx="8731792"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22536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u="sng" dirty="0">
                <a:solidFill>
                  <a:srgbClr val="FFFF00"/>
                </a:solidFill>
                <a:latin typeface="Maiandra GD" pitchFamily="34" charset="0"/>
              </a:rPr>
              <a:t>Various Types of Dancing</a:t>
            </a:r>
          </a:p>
        </p:txBody>
      </p:sp>
      <p:sp>
        <p:nvSpPr>
          <p:cNvPr id="35843" name="Rectangle 3"/>
          <p:cNvSpPr>
            <a:spLocks noGrp="1" noChangeArrowheads="1"/>
          </p:cNvSpPr>
          <p:nvPr>
            <p:ph type="body" sz="half" idx="1"/>
          </p:nvPr>
        </p:nvSpPr>
        <p:spPr>
          <a:xfrm>
            <a:off x="914400" y="1752600"/>
            <a:ext cx="4038600" cy="4114800"/>
          </a:xfrm>
        </p:spPr>
        <p:txBody>
          <a:bodyPr/>
          <a:lstStyle/>
          <a:p>
            <a:r>
              <a:rPr lang="en-US" sz="3600" dirty="0"/>
              <a:t>Waltz</a:t>
            </a:r>
          </a:p>
          <a:p>
            <a:r>
              <a:rPr lang="en-US" sz="3600" dirty="0"/>
              <a:t>Disco</a:t>
            </a:r>
          </a:p>
          <a:p>
            <a:r>
              <a:rPr lang="en-US" sz="3600" dirty="0"/>
              <a:t>Ballroom</a:t>
            </a:r>
          </a:p>
          <a:p>
            <a:r>
              <a:rPr lang="en-US" sz="3600" dirty="0"/>
              <a:t>Dirty Dancing</a:t>
            </a:r>
          </a:p>
          <a:p>
            <a:r>
              <a:rPr lang="en-US" sz="3600" dirty="0"/>
              <a:t>Prom</a:t>
            </a:r>
          </a:p>
          <a:p>
            <a:r>
              <a:rPr lang="en-US" sz="3600" dirty="0"/>
              <a:t>At Some Party</a:t>
            </a:r>
          </a:p>
        </p:txBody>
      </p:sp>
      <p:graphicFrame>
        <p:nvGraphicFramePr>
          <p:cNvPr id="35846" name="Object 6"/>
          <p:cNvGraphicFramePr>
            <a:graphicFrameLocks noGrp="1" noChangeAspect="1"/>
          </p:cNvGraphicFramePr>
          <p:nvPr>
            <p:ph sz="half" idx="2"/>
          </p:nvPr>
        </p:nvGraphicFramePr>
        <p:xfrm>
          <a:off x="5867400" y="1828800"/>
          <a:ext cx="2646363" cy="4038600"/>
        </p:xfrm>
        <a:graphic>
          <a:graphicData uri="http://schemas.openxmlformats.org/presentationml/2006/ole">
            <mc:AlternateContent xmlns:mc="http://schemas.openxmlformats.org/markup-compatibility/2006">
              <mc:Choice xmlns:v="urn:schemas-microsoft-com:vml" Requires="v">
                <p:oleObj spid="_x0000_s53276" r:id="rId3" imgW="1188360" imgH="1814760" progId="">
                  <p:embed/>
                </p:oleObj>
              </mc:Choice>
              <mc:Fallback>
                <p:oleObj r:id="rId3" imgW="1188360" imgH="181476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828800"/>
                        <a:ext cx="264636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29181326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Las Vegas Skyline"/>
          <p:cNvPicPr>
            <a:picLocks noChangeAspect="1" noChangeArrowheads="1"/>
          </p:cNvPicPr>
          <p:nvPr/>
        </p:nvPicPr>
        <p:blipFill rotWithShape="1">
          <a:blip r:embed="rId2">
            <a:extLst>
              <a:ext uri="{28A0092B-C50C-407E-A947-70E740481C1C}">
                <a14:useLocalDpi xmlns:a14="http://schemas.microsoft.com/office/drawing/2010/main" val="0"/>
              </a:ext>
            </a:extLst>
          </a:blip>
          <a:srcRect l="34421" t="1735" r="24670" b="-1735"/>
          <a:stretch/>
        </p:blipFill>
        <p:spPr bwMode="auto">
          <a:xfrm>
            <a:off x="381000" y="4267200"/>
            <a:ext cx="1506070" cy="2667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36726" y="1905000"/>
            <a:ext cx="8531074" cy="1200329"/>
          </a:xfrm>
          <a:prstGeom prst="rect">
            <a:avLst/>
          </a:prstGeom>
          <a:noFill/>
        </p:spPr>
        <p:txBody>
          <a:bodyPr wrap="square" rtlCol="0">
            <a:spAutoFit/>
          </a:bodyPr>
          <a:lstStyle/>
          <a:p>
            <a:pPr marL="857250" indent="-857250">
              <a:buFont typeface="+mj-lt"/>
              <a:buAutoNum type="romanUcPeriod"/>
            </a:pPr>
            <a:r>
              <a:rPr lang="en-US" sz="3600" dirty="0">
                <a:solidFill>
                  <a:prstClr val="white"/>
                </a:solidFill>
                <a:latin typeface="Maiandra GD" pitchFamily="34" charset="0"/>
              </a:rPr>
              <a:t>What Is Dancing?</a:t>
            </a:r>
          </a:p>
          <a:p>
            <a:pPr marL="857250" indent="-857250">
              <a:buFont typeface="+mj-lt"/>
              <a:buAutoNum type="romanUcPeriod"/>
            </a:pPr>
            <a:r>
              <a:rPr lang="en-US" sz="3600" dirty="0">
                <a:solidFill>
                  <a:prstClr val="white"/>
                </a:solidFill>
                <a:latin typeface="Maiandra GD" pitchFamily="34" charset="0"/>
              </a:rPr>
              <a:t>What Is The Appeal?</a:t>
            </a:r>
          </a:p>
        </p:txBody>
      </p:sp>
      <p:pic>
        <p:nvPicPr>
          <p:cNvPr id="50178" name="Picture 2" descr="http://www.elms.edu/Images/shared/events/Salsa_Dance.jpg"/>
          <p:cNvPicPr>
            <a:picLocks noChangeAspect="1"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285047" y="228600"/>
            <a:ext cx="1534353" cy="1454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8" name="Rectangle 7"/>
          <p:cNvSpPr/>
          <p:nvPr/>
        </p:nvSpPr>
        <p:spPr>
          <a:xfrm>
            <a:off x="3429000" y="228600"/>
            <a:ext cx="4471219" cy="1502976"/>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800" b="1" i="1" dirty="0">
                <a:ln w="11430"/>
                <a:gradFill>
                  <a:gsLst>
                    <a:gs pos="0">
                      <a:srgbClr val="AEB795">
                        <a:tint val="90000"/>
                        <a:satMod val="120000"/>
                      </a:srgbClr>
                    </a:gs>
                    <a:gs pos="25000">
                      <a:srgbClr val="AEB795">
                        <a:tint val="93000"/>
                        <a:satMod val="120000"/>
                      </a:srgbClr>
                    </a:gs>
                    <a:gs pos="50000">
                      <a:srgbClr val="AEB795">
                        <a:shade val="89000"/>
                        <a:satMod val="110000"/>
                      </a:srgbClr>
                    </a:gs>
                    <a:gs pos="75000">
                      <a:srgbClr val="AEB795">
                        <a:tint val="93000"/>
                        <a:satMod val="120000"/>
                      </a:srgbClr>
                    </a:gs>
                    <a:gs pos="100000">
                      <a:srgbClr val="AEB795">
                        <a:tint val="90000"/>
                        <a:satMod val="120000"/>
                      </a:srgbClr>
                    </a:gs>
                  </a:gsLst>
                  <a:lin ang="5400000"/>
                </a:gradFill>
                <a:effectLst>
                  <a:outerShdw blurRad="80000" dist="40000" dir="5040000" algn="tl">
                    <a:srgbClr val="000000">
                      <a:alpha val="30000"/>
                    </a:srgbClr>
                  </a:outerShdw>
                </a:effectLst>
                <a:latin typeface="Maiandra GD" pitchFamily="34" charset="0"/>
              </a:rPr>
              <a:t>What About The Prom?</a:t>
            </a:r>
            <a:endParaRPr lang="en-US" sz="6000" b="1" i="1" dirty="0">
              <a:ln w="11430"/>
              <a:gradFill>
                <a:gsLst>
                  <a:gs pos="0">
                    <a:srgbClr val="AEB795">
                      <a:tint val="90000"/>
                      <a:satMod val="120000"/>
                    </a:srgbClr>
                  </a:gs>
                  <a:gs pos="25000">
                    <a:srgbClr val="AEB795">
                      <a:tint val="93000"/>
                      <a:satMod val="120000"/>
                    </a:srgbClr>
                  </a:gs>
                  <a:gs pos="50000">
                    <a:srgbClr val="AEB795">
                      <a:shade val="89000"/>
                      <a:satMod val="110000"/>
                    </a:srgbClr>
                  </a:gs>
                  <a:gs pos="75000">
                    <a:srgbClr val="AEB795">
                      <a:tint val="93000"/>
                      <a:satMod val="120000"/>
                    </a:srgbClr>
                  </a:gs>
                  <a:gs pos="100000">
                    <a:srgbClr val="AEB795">
                      <a:tint val="90000"/>
                      <a:satMod val="120000"/>
                    </a:srgbClr>
                  </a:gs>
                </a:gsLst>
                <a:lin ang="5400000"/>
              </a:gradFill>
              <a:effectLst>
                <a:outerShdw blurRad="80000" dist="40000" dir="5040000" algn="tl">
                  <a:srgbClr val="000000">
                    <a:alpha val="30000"/>
                  </a:srgbClr>
                </a:outerShdw>
              </a:effectLst>
              <a:latin typeface="Maiandra GD" pitchFamily="34" charset="0"/>
            </a:endParaRPr>
          </a:p>
        </p:txBody>
      </p:sp>
    </p:spTree>
    <p:extLst>
      <p:ext uri="{BB962C8B-B14F-4D97-AF65-F5344CB8AC3E}">
        <p14:creationId xmlns:p14="http://schemas.microsoft.com/office/powerpoint/2010/main" val="147764879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8" name="Object 6"/>
          <p:cNvGraphicFramePr>
            <a:graphicFrameLocks noChangeAspect="1"/>
          </p:cNvGraphicFramePr>
          <p:nvPr/>
        </p:nvGraphicFramePr>
        <p:xfrm>
          <a:off x="-76200" y="0"/>
          <a:ext cx="5208588" cy="6858000"/>
        </p:xfrm>
        <a:graphic>
          <a:graphicData uri="http://schemas.openxmlformats.org/presentationml/2006/ole">
            <mc:AlternateContent xmlns:mc="http://schemas.openxmlformats.org/markup-compatibility/2006">
              <mc:Choice xmlns:v="urn:schemas-microsoft-com:vml" Requires="v">
                <p:oleObj spid="_x0000_s55322" r:id="rId3" imgW="7897303" imgH="10401040" progId="">
                  <p:embed/>
                </p:oleObj>
              </mc:Choice>
              <mc:Fallback>
                <p:oleObj r:id="rId3" imgW="7897303" imgH="1040104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0"/>
                        <a:ext cx="52085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919" name="Rectangle 7"/>
          <p:cNvSpPr>
            <a:spLocks noChangeArrowheads="1"/>
          </p:cNvSpPr>
          <p:nvPr/>
        </p:nvSpPr>
        <p:spPr bwMode="auto">
          <a:xfrm>
            <a:off x="-76200" y="3124200"/>
            <a:ext cx="5257800" cy="1295400"/>
          </a:xfrm>
          <a:prstGeom prst="rect">
            <a:avLst/>
          </a:prstGeom>
          <a:solidFill>
            <a:srgbClr val="FFFF00"/>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sz="3200" b="1" dirty="0">
                <a:solidFill>
                  <a:srgbClr val="003366"/>
                </a:solidFill>
                <a:latin typeface="Arial" charset="0"/>
              </a:rPr>
              <a:t>The Appeal:</a:t>
            </a:r>
          </a:p>
          <a:p>
            <a:pPr algn="ctr" eaLnBrk="0" fontAlgn="base" hangingPunct="0">
              <a:spcBef>
                <a:spcPct val="0"/>
              </a:spcBef>
              <a:spcAft>
                <a:spcPct val="0"/>
              </a:spcAft>
            </a:pPr>
            <a:r>
              <a:rPr lang="en-US" sz="4400" b="1" i="1" dirty="0">
                <a:solidFill>
                  <a:srgbClr val="003366"/>
                </a:solidFill>
                <a:latin typeface="Arial" charset="0"/>
              </a:rPr>
              <a:t>Sexual</a:t>
            </a:r>
          </a:p>
        </p:txBody>
      </p:sp>
      <p:sp>
        <p:nvSpPr>
          <p:cNvPr id="38920" name="Text Box 8"/>
          <p:cNvSpPr txBox="1">
            <a:spLocks noChangeArrowheads="1"/>
          </p:cNvSpPr>
          <p:nvPr/>
        </p:nvSpPr>
        <p:spPr bwMode="auto">
          <a:xfrm>
            <a:off x="5257800" y="457200"/>
            <a:ext cx="3886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8925">
              <a:defRPr>
                <a:solidFill>
                  <a:schemeClr val="tx1"/>
                </a:solidFill>
                <a:latin typeface="Arial" charset="0"/>
              </a:defRPr>
            </a:lvl1pPr>
            <a:lvl2pPr defTabSz="288925">
              <a:defRPr>
                <a:solidFill>
                  <a:schemeClr val="tx1"/>
                </a:solidFill>
                <a:latin typeface="Arial" charset="0"/>
              </a:defRPr>
            </a:lvl2pPr>
            <a:lvl3pPr defTabSz="288925">
              <a:defRPr>
                <a:solidFill>
                  <a:schemeClr val="tx1"/>
                </a:solidFill>
                <a:latin typeface="Arial" charset="0"/>
              </a:defRPr>
            </a:lvl3pPr>
            <a:lvl4pPr defTabSz="288925">
              <a:defRPr>
                <a:solidFill>
                  <a:schemeClr val="tx1"/>
                </a:solidFill>
                <a:latin typeface="Arial" charset="0"/>
              </a:defRPr>
            </a:lvl4pPr>
            <a:lvl5pPr defTabSz="288925">
              <a:defRPr>
                <a:solidFill>
                  <a:schemeClr val="tx1"/>
                </a:solidFill>
                <a:latin typeface="Arial" charset="0"/>
              </a:defRPr>
            </a:lvl5pPr>
            <a:lvl6pPr defTabSz="288925" fontAlgn="base">
              <a:spcBef>
                <a:spcPct val="0"/>
              </a:spcBef>
              <a:spcAft>
                <a:spcPct val="0"/>
              </a:spcAft>
              <a:defRPr>
                <a:solidFill>
                  <a:schemeClr val="tx1"/>
                </a:solidFill>
                <a:latin typeface="Arial" charset="0"/>
              </a:defRPr>
            </a:lvl6pPr>
            <a:lvl7pPr defTabSz="288925" fontAlgn="base">
              <a:spcBef>
                <a:spcPct val="0"/>
              </a:spcBef>
              <a:spcAft>
                <a:spcPct val="0"/>
              </a:spcAft>
              <a:defRPr>
                <a:solidFill>
                  <a:schemeClr val="tx1"/>
                </a:solidFill>
                <a:latin typeface="Arial" charset="0"/>
              </a:defRPr>
            </a:lvl7pPr>
            <a:lvl8pPr defTabSz="288925" fontAlgn="base">
              <a:spcBef>
                <a:spcPct val="0"/>
              </a:spcBef>
              <a:spcAft>
                <a:spcPct val="0"/>
              </a:spcAft>
              <a:defRPr>
                <a:solidFill>
                  <a:schemeClr val="tx1"/>
                </a:solidFill>
                <a:latin typeface="Arial" charset="0"/>
              </a:defRPr>
            </a:lvl8pPr>
            <a:lvl9pPr defTabSz="288925" fontAlgn="base">
              <a:spcBef>
                <a:spcPct val="0"/>
              </a:spcBef>
              <a:spcAft>
                <a:spcPct val="0"/>
              </a:spcAft>
              <a:defRPr>
                <a:solidFill>
                  <a:schemeClr val="tx1"/>
                </a:solidFill>
                <a:latin typeface="Arial" charset="0"/>
              </a:defRPr>
            </a:lvl9pPr>
          </a:lstStyle>
          <a:p>
            <a:pPr eaLnBrk="0" fontAlgn="base" hangingPunct="0">
              <a:spcBef>
                <a:spcPct val="0"/>
              </a:spcBef>
              <a:spcAft>
                <a:spcPct val="0"/>
              </a:spcAft>
              <a:buFontTx/>
              <a:buChar char="•"/>
            </a:pPr>
            <a:r>
              <a:rPr lang="en-US" sz="2800" b="1" dirty="0">
                <a:solidFill>
                  <a:srgbClr val="FFFFFF"/>
                </a:solidFill>
                <a:effectLst>
                  <a:outerShdw blurRad="38100" dist="38100" dir="2700000" algn="tl">
                    <a:srgbClr val="000000"/>
                  </a:outerShdw>
                </a:effectLst>
                <a:latin typeface="Tahoma" pitchFamily="34" charset="0"/>
              </a:rPr>
              <a:t> The Testimony of 	The World</a:t>
            </a:r>
          </a:p>
        </p:txBody>
      </p:sp>
    </p:spTree>
    <p:extLst>
      <p:ext uri="{BB962C8B-B14F-4D97-AF65-F5344CB8AC3E}">
        <p14:creationId xmlns:p14="http://schemas.microsoft.com/office/powerpoint/2010/main" val="277045697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920"/>
                                        </p:tgtEl>
                                        <p:attrNameLst>
                                          <p:attrName>style.visibility</p:attrName>
                                        </p:attrNameLst>
                                      </p:cBhvr>
                                      <p:to>
                                        <p:strVal val="visible"/>
                                      </p:to>
                                    </p:set>
                                    <p:anim calcmode="lin" valueType="num">
                                      <p:cBhvr additive="base">
                                        <p:cTn id="7" dur="2000" fill="hold"/>
                                        <p:tgtEl>
                                          <p:spTgt spid="38920"/>
                                        </p:tgtEl>
                                        <p:attrNameLst>
                                          <p:attrName>ppt_x</p:attrName>
                                        </p:attrNameLst>
                                      </p:cBhvr>
                                      <p:tavLst>
                                        <p:tav tm="0">
                                          <p:val>
                                            <p:strVal val="#ppt_x"/>
                                          </p:val>
                                        </p:tav>
                                        <p:tav tm="100000">
                                          <p:val>
                                            <p:strVal val="#ppt_x"/>
                                          </p:val>
                                        </p:tav>
                                      </p:tavLst>
                                    </p:anim>
                                    <p:anim calcmode="lin" valueType="num">
                                      <p:cBhvr additive="base">
                                        <p:cTn id="8" dur="2000" fill="hold"/>
                                        <p:tgtEl>
                                          <p:spTgt spid="389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28600" y="1447800"/>
            <a:ext cx="89154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0"/>
              </a:spcBef>
              <a:spcAft>
                <a:spcPct val="0"/>
              </a:spcAft>
            </a:pPr>
            <a:r>
              <a:rPr lang="en-US" sz="2000" u="sng" dirty="0">
                <a:solidFill>
                  <a:srgbClr val="FFFF00"/>
                </a:solidFill>
                <a:effectLst>
                  <a:outerShdw blurRad="38100" dist="38100" dir="2700000" algn="tl">
                    <a:srgbClr val="000000">
                      <a:alpha val="43137"/>
                    </a:srgbClr>
                  </a:outerShdw>
                </a:effectLst>
              </a:rPr>
              <a:t>J. Edgar Hoover:</a:t>
            </a:r>
            <a:r>
              <a:rPr lang="en-US" sz="2000" dirty="0">
                <a:solidFill>
                  <a:srgbClr val="FFFFFF"/>
                </a:solidFill>
                <a:effectLst>
                  <a:outerShdw blurRad="38100" dist="38100" dir="2700000" algn="tl">
                    <a:srgbClr val="000000">
                      <a:alpha val="43137"/>
                    </a:srgbClr>
                  </a:outerShdw>
                </a:effectLst>
              </a:rPr>
              <a:t> “Most juvenile crime has its inception in the dance hall, either public or private.”</a:t>
            </a:r>
          </a:p>
          <a:p>
            <a:pPr eaLnBrk="0" fontAlgn="base" hangingPunct="0">
              <a:spcBef>
                <a:spcPct val="0"/>
              </a:spcBef>
              <a:spcAft>
                <a:spcPct val="0"/>
              </a:spcAft>
            </a:pPr>
            <a:r>
              <a:rPr lang="en-US" sz="2000" u="sng" dirty="0">
                <a:solidFill>
                  <a:srgbClr val="FFFF00"/>
                </a:solidFill>
                <a:effectLst>
                  <a:outerShdw blurRad="38100" dist="38100" dir="2700000" algn="tl">
                    <a:srgbClr val="000000">
                      <a:alpha val="43137"/>
                    </a:srgbClr>
                  </a:outerShdw>
                </a:effectLst>
              </a:rPr>
              <a:t>Prof. W. C. Wilkerson of Chicago University</a:t>
            </a:r>
            <a:r>
              <a:rPr lang="en-US" sz="2000" dirty="0">
                <a:solidFill>
                  <a:srgbClr val="FFFFFF"/>
                </a:solidFill>
                <a:effectLst>
                  <a:outerShdw blurRad="38100" dist="38100" dir="2700000" algn="tl">
                    <a:srgbClr val="000000">
                      <a:alpha val="43137"/>
                    </a:srgbClr>
                  </a:outerShdw>
                </a:effectLst>
              </a:rPr>
              <a:t>: it is a “system of means, contrived with more than human ingenuity, to excite the instinct of sex action.”</a:t>
            </a:r>
          </a:p>
          <a:p>
            <a:pPr eaLnBrk="0" fontAlgn="base" hangingPunct="0">
              <a:spcBef>
                <a:spcPct val="0"/>
              </a:spcBef>
              <a:spcAft>
                <a:spcPct val="0"/>
              </a:spcAft>
            </a:pPr>
            <a:r>
              <a:rPr lang="en-US" sz="2000" u="sng" dirty="0">
                <a:solidFill>
                  <a:srgbClr val="FFFF00"/>
                </a:solidFill>
                <a:effectLst>
                  <a:outerShdw blurRad="38100" dist="38100" dir="2700000" algn="tl">
                    <a:srgbClr val="000000">
                      <a:alpha val="43137"/>
                    </a:srgbClr>
                  </a:outerShdw>
                </a:effectLst>
              </a:rPr>
              <a:t>T. A. </a:t>
            </a:r>
            <a:r>
              <a:rPr lang="en-US" sz="2000" u="sng" dirty="0" err="1">
                <a:solidFill>
                  <a:srgbClr val="FFFF00"/>
                </a:solidFill>
                <a:effectLst>
                  <a:outerShdw blurRad="38100" dist="38100" dir="2700000" algn="tl">
                    <a:srgbClr val="000000">
                      <a:alpha val="43137"/>
                    </a:srgbClr>
                  </a:outerShdw>
                </a:effectLst>
              </a:rPr>
              <a:t>Vogner</a:t>
            </a:r>
            <a:r>
              <a:rPr lang="en-US" sz="2000" u="sng" dirty="0">
                <a:solidFill>
                  <a:srgbClr val="FFFF00"/>
                </a:solidFill>
                <a:effectLst>
                  <a:outerShdw blurRad="38100" dist="38100" dir="2700000" algn="tl">
                    <a:srgbClr val="000000">
                      <a:alpha val="43137"/>
                    </a:srgbClr>
                  </a:outerShdw>
                </a:effectLst>
              </a:rPr>
              <a:t>, former supervisor of the Dancing Academy in CA:</a:t>
            </a:r>
            <a:r>
              <a:rPr lang="en-US" sz="2000" dirty="0">
                <a:solidFill>
                  <a:srgbClr val="FFFFFF"/>
                </a:solidFill>
                <a:effectLst>
                  <a:outerShdw blurRad="38100" dist="38100" dir="2700000" algn="tl">
                    <a:srgbClr val="000000">
                      <a:alpha val="43137"/>
                    </a:srgbClr>
                  </a:outerShdw>
                </a:effectLst>
              </a:rPr>
              <a:t> “No woman can waltz well and waltz virtuously.”</a:t>
            </a:r>
          </a:p>
          <a:p>
            <a:pPr eaLnBrk="0" fontAlgn="base" hangingPunct="0">
              <a:spcBef>
                <a:spcPct val="0"/>
              </a:spcBef>
              <a:spcAft>
                <a:spcPct val="0"/>
              </a:spcAft>
            </a:pPr>
            <a:r>
              <a:rPr lang="en-US" sz="2000" u="sng" dirty="0">
                <a:solidFill>
                  <a:srgbClr val="FFFF00"/>
                </a:solidFill>
                <a:effectLst>
                  <a:outerShdw blurRad="38100" dist="38100" dir="2700000" algn="tl">
                    <a:srgbClr val="000000">
                      <a:alpha val="43137"/>
                    </a:srgbClr>
                  </a:outerShdw>
                </a:effectLst>
              </a:rPr>
              <a:t>J. P. Gibson, MD:</a:t>
            </a:r>
            <a:r>
              <a:rPr lang="en-US" sz="2000" dirty="0">
                <a:solidFill>
                  <a:srgbClr val="FFFFFF"/>
                </a:solidFill>
                <a:effectLst>
                  <a:outerShdw blurRad="38100" dist="38100" dir="2700000" algn="tl">
                    <a:srgbClr val="000000">
                      <a:alpha val="43137"/>
                    </a:srgbClr>
                  </a:outerShdw>
                </a:effectLst>
              </a:rPr>
              <a:t> “Among those who dance it is noteworthy that very few girls spend much time dancing with other girls. Neither do men dance very much with own wives, nor brothers with their own sisters...the secret of the popularity of dancing (or is it a secret) is the exciting, sexual stimulation resulting from the close embrace of male and female whether it be with music in dancing or without music in petting and necking.”</a:t>
            </a:r>
          </a:p>
          <a:p>
            <a:pPr eaLnBrk="0" fontAlgn="base" hangingPunct="0">
              <a:spcBef>
                <a:spcPct val="0"/>
              </a:spcBef>
              <a:spcAft>
                <a:spcPct val="0"/>
              </a:spcAft>
            </a:pPr>
            <a:r>
              <a:rPr lang="en-US" sz="2000" u="sng" dirty="0">
                <a:solidFill>
                  <a:srgbClr val="FFFF00"/>
                </a:solidFill>
                <a:effectLst>
                  <a:outerShdw blurRad="38100" dist="38100" dir="2700000" algn="tl">
                    <a:srgbClr val="000000">
                      <a:alpha val="43137"/>
                    </a:srgbClr>
                  </a:outerShdw>
                </a:effectLst>
              </a:rPr>
              <a:t>Homer Hailey:</a:t>
            </a:r>
            <a:r>
              <a:rPr lang="en-US" sz="2000" dirty="0">
                <a:solidFill>
                  <a:srgbClr val="FFFFFF"/>
                </a:solidFill>
                <a:effectLst>
                  <a:outerShdw blurRad="38100" dist="38100" dir="2700000" algn="tl">
                    <a:srgbClr val="000000">
                      <a:alpha val="43137"/>
                    </a:srgbClr>
                  </a:outerShdw>
                </a:effectLst>
              </a:rPr>
              <a:t> “It is true that only a minority of church members dance, and possibly a small minority; but to whatever degree dancing is tolerated among members of the body, to just that degree the church tends toward the world, and allows the spirit of the world to infiltrate it.”</a:t>
            </a:r>
          </a:p>
        </p:txBody>
      </p:sp>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Testimony of the World</a:t>
            </a:r>
          </a:p>
        </p:txBody>
      </p:sp>
    </p:spTree>
    <p:extLst>
      <p:ext uri="{BB962C8B-B14F-4D97-AF65-F5344CB8AC3E}">
        <p14:creationId xmlns:p14="http://schemas.microsoft.com/office/powerpoint/2010/main" val="349151857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animEffect transition="in" filter="slide(fromRight)">
                                      <p:cBhvr>
                                        <p:cTn id="7" dur="1000"/>
                                        <p:tgtEl>
                                          <p:spTgt spid="4301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43010">
                                            <p:txEl>
                                              <p:pRg st="1" end="1"/>
                                            </p:txEl>
                                          </p:spTgt>
                                        </p:tgtEl>
                                        <p:attrNameLst>
                                          <p:attrName>style.visibility</p:attrName>
                                        </p:attrNameLst>
                                      </p:cBhvr>
                                      <p:to>
                                        <p:strVal val="visible"/>
                                      </p:to>
                                    </p:set>
                                    <p:animEffect transition="in" filter="slide(fromRight)">
                                      <p:cBhvr>
                                        <p:cTn id="12" dur="1000"/>
                                        <p:tgtEl>
                                          <p:spTgt spid="4301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43010">
                                            <p:txEl>
                                              <p:pRg st="2" end="2"/>
                                            </p:txEl>
                                          </p:spTgt>
                                        </p:tgtEl>
                                        <p:attrNameLst>
                                          <p:attrName>style.visibility</p:attrName>
                                        </p:attrNameLst>
                                      </p:cBhvr>
                                      <p:to>
                                        <p:strVal val="visible"/>
                                      </p:to>
                                    </p:set>
                                    <p:animEffect transition="in" filter="slide(fromRight)">
                                      <p:cBhvr>
                                        <p:cTn id="17" dur="1000"/>
                                        <p:tgtEl>
                                          <p:spTgt spid="4301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2" fill="hold" grpId="0" nodeType="clickEffect">
                                  <p:stCondLst>
                                    <p:cond delay="0"/>
                                  </p:stCondLst>
                                  <p:childTnLst>
                                    <p:set>
                                      <p:cBhvr>
                                        <p:cTn id="21" dur="1" fill="hold">
                                          <p:stCondLst>
                                            <p:cond delay="0"/>
                                          </p:stCondLst>
                                        </p:cTn>
                                        <p:tgtEl>
                                          <p:spTgt spid="43010">
                                            <p:txEl>
                                              <p:pRg st="3" end="3"/>
                                            </p:txEl>
                                          </p:spTgt>
                                        </p:tgtEl>
                                        <p:attrNameLst>
                                          <p:attrName>style.visibility</p:attrName>
                                        </p:attrNameLst>
                                      </p:cBhvr>
                                      <p:to>
                                        <p:strVal val="visible"/>
                                      </p:to>
                                    </p:set>
                                    <p:animEffect transition="in" filter="slide(fromRight)">
                                      <p:cBhvr>
                                        <p:cTn id="22" dur="1000"/>
                                        <p:tgtEl>
                                          <p:spTgt spid="4301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2" fill="hold" grpId="0" nodeType="clickEffect">
                                  <p:stCondLst>
                                    <p:cond delay="0"/>
                                  </p:stCondLst>
                                  <p:childTnLst>
                                    <p:set>
                                      <p:cBhvr>
                                        <p:cTn id="26" dur="1" fill="hold">
                                          <p:stCondLst>
                                            <p:cond delay="0"/>
                                          </p:stCondLst>
                                        </p:cTn>
                                        <p:tgtEl>
                                          <p:spTgt spid="43010">
                                            <p:txEl>
                                              <p:pRg st="4" end="4"/>
                                            </p:txEl>
                                          </p:spTgt>
                                        </p:tgtEl>
                                        <p:attrNameLst>
                                          <p:attrName>style.visibility</p:attrName>
                                        </p:attrNameLst>
                                      </p:cBhvr>
                                      <p:to>
                                        <p:strVal val="visible"/>
                                      </p:to>
                                    </p:set>
                                    <p:animEffect transition="in" filter="slide(fromRight)">
                                      <p:cBhvr>
                                        <p:cTn id="27" dur="1000"/>
                                        <p:tgtEl>
                                          <p:spTgt spid="430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13852" y="1905000"/>
            <a:ext cx="8625348"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fontAlgn="base">
              <a:spcBef>
                <a:spcPct val="0"/>
              </a:spcBef>
              <a:spcAft>
                <a:spcPct val="0"/>
              </a:spcAft>
              <a:defRPr/>
            </a:pPr>
            <a:r>
              <a:rPr lang="en-US" sz="2400" dirty="0">
                <a:solidFill>
                  <a:srgbClr val="FFFFFF"/>
                </a:solidFill>
                <a:effectLst>
                  <a:outerShdw blurRad="38100" dist="38100" dir="2700000" algn="tl">
                    <a:srgbClr val="000000">
                      <a:alpha val="43137"/>
                    </a:srgbClr>
                  </a:outerShdw>
                </a:effectLst>
              </a:rPr>
              <a:t>"Another motive for the dance is the sexual motive - the dance has always been used as a means of expressing sexual desire and as a means of wooing...We find this same sex motive in the modern ballroom dance, which has now degenerated into dull and stupid forms, but it is a legitimate opportunity for contact." - </a:t>
            </a:r>
            <a:r>
              <a:rPr lang="en-US" sz="2400" dirty="0">
                <a:solidFill>
                  <a:srgbClr val="FFFF00"/>
                </a:solidFill>
                <a:effectLst>
                  <a:outerShdw blurRad="38100" dist="38100" dir="2700000" algn="tl">
                    <a:srgbClr val="000000">
                      <a:alpha val="43137"/>
                    </a:srgbClr>
                  </a:outerShdw>
                </a:effectLst>
              </a:rPr>
              <a:t>Dance We Must (1938, reprinted 1950), p. 6 (from a series of lectures given by Ted Shawn at George Peabody College For Teachers </a:t>
            </a:r>
          </a:p>
        </p:txBody>
      </p:sp>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Testimony of the World</a:t>
            </a:r>
          </a:p>
        </p:txBody>
      </p:sp>
    </p:spTree>
    <p:extLst>
      <p:ext uri="{BB962C8B-B14F-4D97-AF65-F5344CB8AC3E}">
        <p14:creationId xmlns:p14="http://schemas.microsoft.com/office/powerpoint/2010/main" val="170428785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90052" y="1752600"/>
            <a:ext cx="8625348" cy="4081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90000"/>
              </a:lnSpc>
              <a:spcBef>
                <a:spcPct val="0"/>
              </a:spcBef>
              <a:spcAft>
                <a:spcPct val="0"/>
              </a:spcAft>
              <a:defRPr/>
            </a:pPr>
            <a:r>
              <a:rPr lang="en-US" sz="2400" dirty="0">
                <a:solidFill>
                  <a:srgbClr val="FFFF00"/>
                </a:solidFill>
                <a:effectLst>
                  <a:outerShdw blurRad="38100" dist="38100" dir="2700000" algn="tl">
                    <a:srgbClr val="000000">
                      <a:alpha val="43137"/>
                    </a:srgbClr>
                  </a:outerShdw>
                </a:effectLst>
              </a:rPr>
              <a:t>Interview with Arthur Murray</a:t>
            </a:r>
            <a:r>
              <a:rPr lang="en-US" sz="2400" dirty="0">
                <a:solidFill>
                  <a:srgbClr val="FFFFFF"/>
                </a:solidFill>
                <a:effectLst>
                  <a:outerShdw blurRad="38100" dist="38100" dir="2700000" algn="tl">
                    <a:srgbClr val="000000">
                      <a:alpha val="43137"/>
                    </a:srgbClr>
                  </a:outerShdw>
                </a:effectLst>
              </a:rPr>
              <a:t>: “Why has ballroom dancing declined?  Murray responds: ‘Since dancing is based on sexual flirtation and since young people have no problem with sexual flirtation; dancing has taken a back seat to the back seat’.  This only confirms what we all know, dancing leads from the ballroom to the bedroom – </a:t>
            </a:r>
            <a:r>
              <a:rPr lang="en-US" sz="2400" dirty="0">
                <a:solidFill>
                  <a:srgbClr val="FFFF00"/>
                </a:solidFill>
                <a:effectLst>
                  <a:outerShdw blurRad="38100" dist="38100" dir="2700000" algn="tl">
                    <a:srgbClr val="000000">
                      <a:alpha val="43137"/>
                    </a:srgbClr>
                  </a:outerShdw>
                </a:effectLst>
              </a:rPr>
              <a:t>L.A. radio host Ervin Edwards [Big E.].”</a:t>
            </a:r>
          </a:p>
          <a:p>
            <a:pPr fontAlgn="base">
              <a:lnSpc>
                <a:spcPct val="90000"/>
              </a:lnSpc>
              <a:spcBef>
                <a:spcPct val="0"/>
              </a:spcBef>
              <a:spcAft>
                <a:spcPct val="0"/>
              </a:spcAft>
              <a:defRPr/>
            </a:pPr>
            <a:endParaRPr lang="en-US" sz="2400" dirty="0">
              <a:solidFill>
                <a:srgbClr val="FFFFFF"/>
              </a:solidFill>
              <a:effectLst>
                <a:outerShdw blurRad="38100" dist="38100" dir="2700000" algn="tl">
                  <a:srgbClr val="000000">
                    <a:alpha val="43137"/>
                  </a:srgbClr>
                </a:outerShdw>
              </a:effectLst>
            </a:endParaRPr>
          </a:p>
          <a:p>
            <a:pPr fontAlgn="base">
              <a:lnSpc>
                <a:spcPct val="90000"/>
              </a:lnSpc>
              <a:spcBef>
                <a:spcPct val="0"/>
              </a:spcBef>
              <a:spcAft>
                <a:spcPct val="0"/>
              </a:spcAft>
              <a:defRPr/>
            </a:pPr>
            <a:r>
              <a:rPr lang="en-US" sz="2400" dirty="0">
                <a:solidFill>
                  <a:srgbClr val="FFFF00"/>
                </a:solidFill>
                <a:effectLst>
                  <a:outerShdw blurRad="38100" dist="38100" dir="2700000" algn="tl">
                    <a:srgbClr val="000000">
                      <a:alpha val="43137"/>
                    </a:srgbClr>
                  </a:outerShdw>
                </a:effectLst>
              </a:rPr>
              <a:t>Mark </a:t>
            </a:r>
            <a:r>
              <a:rPr lang="en-US" sz="2400" dirty="0" err="1">
                <a:solidFill>
                  <a:srgbClr val="FFFF00"/>
                </a:solidFill>
                <a:effectLst>
                  <a:outerShdw blurRad="38100" dist="38100" dir="2700000" algn="tl">
                    <a:srgbClr val="000000">
                      <a:alpha val="43137"/>
                    </a:srgbClr>
                  </a:outerShdw>
                </a:effectLst>
              </a:rPr>
              <a:t>Weisner</a:t>
            </a:r>
            <a:r>
              <a:rPr lang="en-US" sz="2400" dirty="0">
                <a:solidFill>
                  <a:srgbClr val="FFFF00"/>
                </a:solidFill>
                <a:effectLst>
                  <a:outerShdw blurRad="38100" dist="38100" dir="2700000" algn="tl">
                    <a:srgbClr val="000000">
                      <a:alpha val="43137"/>
                    </a:srgbClr>
                  </a:outerShdw>
                </a:effectLst>
              </a:rPr>
              <a:t>, Ph.D. in his article “When the Answer is Not Tonight” –</a:t>
            </a:r>
            <a:r>
              <a:rPr lang="en-US" sz="2400" dirty="0">
                <a:solidFill>
                  <a:srgbClr val="FFFFFF"/>
                </a:solidFill>
                <a:effectLst>
                  <a:outerShdw blurRad="38100" dist="38100" dir="2700000" algn="tl">
                    <a:srgbClr val="000000">
                      <a:alpha val="43137"/>
                    </a:srgbClr>
                  </a:outerShdw>
                </a:effectLst>
              </a:rPr>
              <a:t> “Think about activities that lead to sex.  A dark crowded room with whispers of delight, the dance floor, a proven place for the struggling couple.  A romantic dinner with a band, candles, and ‘the right foods’.” – </a:t>
            </a:r>
          </a:p>
        </p:txBody>
      </p:sp>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Testimony of the World</a:t>
            </a:r>
          </a:p>
        </p:txBody>
      </p:sp>
    </p:spTree>
    <p:extLst>
      <p:ext uri="{BB962C8B-B14F-4D97-AF65-F5344CB8AC3E}">
        <p14:creationId xmlns:p14="http://schemas.microsoft.com/office/powerpoint/2010/main" val="57237739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3010">
                                            <p:txEl>
                                              <p:pRg st="2" end="2"/>
                                            </p:txEl>
                                          </p:spTgt>
                                        </p:tgtEl>
                                        <p:attrNameLst>
                                          <p:attrName>style.visibility</p:attrName>
                                        </p:attrNameLst>
                                      </p:cBhvr>
                                      <p:to>
                                        <p:strVal val="visible"/>
                                      </p:to>
                                    </p:set>
                                    <p:animEffect transition="in" filter="slide(fromRight)">
                                      <p:cBhvr>
                                        <p:cTn id="7" dur="1000"/>
                                        <p:tgtEl>
                                          <p:spTgt spid="430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90052" y="1752600"/>
            <a:ext cx="8625348" cy="3637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fontAlgn="base">
              <a:lnSpc>
                <a:spcPct val="80000"/>
              </a:lnSpc>
              <a:spcBef>
                <a:spcPct val="0"/>
              </a:spcBef>
              <a:spcAft>
                <a:spcPct val="0"/>
              </a:spcAft>
              <a:defRPr/>
            </a:pPr>
            <a:r>
              <a:rPr lang="en-US" sz="2400" dirty="0">
                <a:solidFill>
                  <a:srgbClr val="FFFFFF"/>
                </a:solidFill>
                <a:effectLst>
                  <a:outerShdw blurRad="38100" dist="38100" dir="2700000" algn="tl">
                    <a:srgbClr val="000000">
                      <a:alpha val="43137"/>
                    </a:srgbClr>
                  </a:outerShdw>
                </a:effectLst>
              </a:rPr>
              <a:t>“We are all men. We know the natural desires of youth. We know that sex is the strongest impulse Implanted in the human race. You can picture the effect on a boy or girl of eighteen or twenty, when this hunger is the keenest, when knowledge and experience are lacking in formation of judgment, of one of these dances which call for close abdominal contact and frequently brings the cheeks together and entwine the limbs ... There is left but one reason for the popularity of the dance, and that is sex appeal. I hasten to assure you that I do not believe the dancers are always conscious that this is the reason they enjoy this position and the steps that go with it. But this lack of consciousness is merely an added factor of danger ... when you are told that</a:t>
            </a:r>
          </a:p>
        </p:txBody>
      </p:sp>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Testimony of the World</a:t>
            </a:r>
          </a:p>
        </p:txBody>
      </p:sp>
    </p:spTree>
    <p:extLst>
      <p:ext uri="{BB962C8B-B14F-4D97-AF65-F5344CB8AC3E}">
        <p14:creationId xmlns:p14="http://schemas.microsoft.com/office/powerpoint/2010/main" val="18351823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90052" y="1752600"/>
            <a:ext cx="8625348"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fontAlgn="base">
              <a:lnSpc>
                <a:spcPct val="80000"/>
              </a:lnSpc>
              <a:spcBef>
                <a:spcPct val="0"/>
              </a:spcBef>
              <a:spcAft>
                <a:spcPct val="0"/>
              </a:spcAft>
              <a:defRPr/>
            </a:pPr>
            <a:r>
              <a:rPr lang="en-US" sz="2400" dirty="0">
                <a:solidFill>
                  <a:srgbClr val="FFFFFF"/>
                </a:solidFill>
                <a:effectLst>
                  <a:outerShdw blurRad="38100" dist="38100" dir="2700000" algn="tl">
                    <a:srgbClr val="000000">
                      <a:alpha val="43137"/>
                    </a:srgbClr>
                  </a:outerShdw>
                </a:effectLst>
              </a:rPr>
              <a:t>youth of both sexes can survive this experience without mental, moral, or physical pollution, you know the teller lies ... If you can believe youth is the same after this experience as before, then God help your child or your charge, for you are not mentally fit for your responsibility. If you do not believe I have correctly described the modern dances and their effects, you either have not seen them performed or you are willfully blind to their true nature. “ – </a:t>
            </a:r>
            <a:r>
              <a:rPr lang="en-US" sz="2400" dirty="0">
                <a:solidFill>
                  <a:srgbClr val="FFFF00"/>
                </a:solidFill>
                <a:effectLst>
                  <a:outerShdw blurRad="38100" dist="38100" dir="2700000" algn="tl">
                    <a:srgbClr val="000000">
                      <a:alpha val="43137"/>
                    </a:srgbClr>
                  </a:outerShdw>
                </a:effectLst>
              </a:rPr>
              <a:t>Louis </a:t>
            </a:r>
            <a:r>
              <a:rPr lang="en-US" sz="2400" dirty="0" err="1">
                <a:solidFill>
                  <a:srgbClr val="FFFF00"/>
                </a:solidFill>
                <a:effectLst>
                  <a:outerShdw blurRad="38100" dist="38100" dir="2700000" algn="tl">
                    <a:srgbClr val="000000">
                      <a:alpha val="43137"/>
                    </a:srgbClr>
                  </a:outerShdw>
                </a:effectLst>
              </a:rPr>
              <a:t>Guyon</a:t>
            </a:r>
            <a:r>
              <a:rPr lang="en-US" sz="2400" dirty="0">
                <a:solidFill>
                  <a:srgbClr val="FFFF00"/>
                </a:solidFill>
                <a:effectLst>
                  <a:outerShdw blurRad="38100" dist="38100" dir="2700000" algn="tl">
                    <a:srgbClr val="000000">
                      <a:alpha val="43137"/>
                    </a:srgbClr>
                  </a:outerShdw>
                </a:effectLst>
              </a:rPr>
              <a:t>, owner and operator of Chicago’s largest dance hall</a:t>
            </a:r>
          </a:p>
        </p:txBody>
      </p:sp>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Testimony of the World</a:t>
            </a:r>
          </a:p>
        </p:txBody>
      </p:sp>
    </p:spTree>
    <p:extLst>
      <p:ext uri="{BB962C8B-B14F-4D97-AF65-F5344CB8AC3E}">
        <p14:creationId xmlns:p14="http://schemas.microsoft.com/office/powerpoint/2010/main" val="118637147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90052" y="1752600"/>
            <a:ext cx="8625348" cy="374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90000"/>
              </a:lnSpc>
              <a:spcBef>
                <a:spcPct val="0"/>
              </a:spcBef>
              <a:spcAft>
                <a:spcPct val="0"/>
              </a:spcAft>
              <a:buClr>
                <a:srgbClr val="FFFF00"/>
              </a:buClr>
              <a:buSzPct val="75000"/>
              <a:tabLst>
                <a:tab pos="341313" algn="l"/>
              </a:tabLst>
            </a:pPr>
            <a:r>
              <a:rPr lang="en-US" sz="2400" dirty="0">
                <a:solidFill>
                  <a:srgbClr val="FFFFFF"/>
                </a:solidFill>
                <a:effectLst>
                  <a:outerShdw blurRad="38100" dist="38100" dir="2700000" algn="tl">
                    <a:srgbClr val="000000">
                      <a:alpha val="43137"/>
                    </a:srgbClr>
                  </a:outerShdw>
                </a:effectLst>
                <a:ea typeface="Tahoma" pitchFamily="34" charset="0"/>
                <a:cs typeface="Tahoma" pitchFamily="34" charset="0"/>
              </a:rPr>
              <a:t>“There can scarcely be any doubt that dancing came about as an adjunct of sexual stimulation” </a:t>
            </a:r>
            <a:r>
              <a:rPr lang="en-US" sz="2400" i="1" dirty="0">
                <a:solidFill>
                  <a:srgbClr val="FFFF00"/>
                </a:solidFill>
                <a:effectLst>
                  <a:outerShdw blurRad="38100" dist="38100" dir="2700000" algn="tl">
                    <a:srgbClr val="000000">
                      <a:alpha val="43137"/>
                    </a:srgbClr>
                  </a:outerShdw>
                </a:effectLst>
                <a:ea typeface="Tahoma" pitchFamily="34" charset="0"/>
                <a:cs typeface="Tahoma" pitchFamily="34" charset="0"/>
              </a:rPr>
              <a:t>(Medical Review of America)</a:t>
            </a:r>
          </a:p>
          <a:p>
            <a:pPr fontAlgn="base">
              <a:lnSpc>
                <a:spcPct val="90000"/>
              </a:lnSpc>
              <a:spcBef>
                <a:spcPct val="0"/>
              </a:spcBef>
              <a:spcAft>
                <a:spcPct val="0"/>
              </a:spcAft>
              <a:buClr>
                <a:srgbClr val="FFFF00"/>
              </a:buClr>
              <a:buSzPct val="75000"/>
              <a:tabLst>
                <a:tab pos="341313" algn="l"/>
              </a:tabLst>
            </a:pPr>
            <a:endParaRPr lang="en-US" sz="2400" i="1" dirty="0">
              <a:solidFill>
                <a:srgbClr val="FFFFFF"/>
              </a:solidFill>
              <a:effectLst>
                <a:outerShdw blurRad="38100" dist="38100" dir="2700000" algn="tl">
                  <a:srgbClr val="000000">
                    <a:alpha val="43137"/>
                  </a:srgbClr>
                </a:outerShdw>
              </a:effectLst>
              <a:ea typeface="Tahoma" pitchFamily="34" charset="0"/>
              <a:cs typeface="Tahoma" pitchFamily="34" charset="0"/>
            </a:endParaRPr>
          </a:p>
          <a:p>
            <a:pPr fontAlgn="base">
              <a:lnSpc>
                <a:spcPct val="90000"/>
              </a:lnSpc>
              <a:spcBef>
                <a:spcPct val="0"/>
              </a:spcBef>
              <a:spcAft>
                <a:spcPct val="0"/>
              </a:spcAft>
              <a:buClr>
                <a:srgbClr val="FFFF00"/>
              </a:buClr>
              <a:buSzPct val="75000"/>
              <a:tabLst>
                <a:tab pos="341313" algn="l"/>
              </a:tabLst>
            </a:pPr>
            <a:r>
              <a:rPr lang="en-US" sz="2400" dirty="0">
                <a:solidFill>
                  <a:srgbClr val="FFFFFF"/>
                </a:solidFill>
                <a:effectLst>
                  <a:outerShdw blurRad="38100" dist="38100" dir="2700000" algn="tl">
                    <a:srgbClr val="000000">
                      <a:alpha val="43137"/>
                    </a:srgbClr>
                  </a:outerShdw>
                </a:effectLst>
                <a:ea typeface="Tahoma" pitchFamily="34" charset="0"/>
                <a:cs typeface="Tahoma" pitchFamily="34" charset="0"/>
              </a:rPr>
              <a:t>The drawing power of the discos attributed to its “progressive sexuality” and the promoters pin-pointing “sex-appeal” as the life-blood of the fad </a:t>
            </a:r>
            <a:r>
              <a:rPr lang="en-US" sz="2400" i="1" dirty="0">
                <a:solidFill>
                  <a:srgbClr val="FFFF00"/>
                </a:solidFill>
                <a:effectLst>
                  <a:outerShdw blurRad="38100" dist="38100" dir="2700000" algn="tl">
                    <a:srgbClr val="000000">
                      <a:alpha val="43137"/>
                    </a:srgbClr>
                  </a:outerShdw>
                </a:effectLst>
                <a:ea typeface="Tahoma" pitchFamily="34" charset="0"/>
                <a:cs typeface="Tahoma" pitchFamily="34" charset="0"/>
              </a:rPr>
              <a:t>(The New York Times Magazine)</a:t>
            </a:r>
          </a:p>
          <a:p>
            <a:pPr fontAlgn="base">
              <a:lnSpc>
                <a:spcPct val="90000"/>
              </a:lnSpc>
              <a:spcBef>
                <a:spcPct val="0"/>
              </a:spcBef>
              <a:spcAft>
                <a:spcPct val="0"/>
              </a:spcAft>
              <a:buClr>
                <a:srgbClr val="FFFF00"/>
              </a:buClr>
              <a:buSzPct val="75000"/>
              <a:tabLst>
                <a:tab pos="341313" algn="l"/>
              </a:tabLst>
            </a:pPr>
            <a:endParaRPr lang="en-US" sz="2400" i="1" dirty="0">
              <a:solidFill>
                <a:srgbClr val="FFFFFF"/>
              </a:solidFill>
              <a:effectLst>
                <a:outerShdw blurRad="38100" dist="38100" dir="2700000" algn="tl">
                  <a:srgbClr val="000000">
                    <a:alpha val="43137"/>
                  </a:srgbClr>
                </a:outerShdw>
              </a:effectLst>
              <a:ea typeface="Tahoma" pitchFamily="34" charset="0"/>
              <a:cs typeface="Tahoma" pitchFamily="34" charset="0"/>
            </a:endParaRPr>
          </a:p>
          <a:p>
            <a:pPr fontAlgn="base">
              <a:lnSpc>
                <a:spcPct val="90000"/>
              </a:lnSpc>
              <a:spcBef>
                <a:spcPct val="0"/>
              </a:spcBef>
              <a:spcAft>
                <a:spcPct val="0"/>
              </a:spcAft>
              <a:buClr>
                <a:srgbClr val="FFFF00"/>
              </a:buClr>
              <a:buSzPct val="75000"/>
              <a:tabLst>
                <a:tab pos="341313" algn="l"/>
              </a:tabLst>
            </a:pPr>
            <a:r>
              <a:rPr lang="en-US" sz="2400" dirty="0">
                <a:solidFill>
                  <a:srgbClr val="FFFFFF"/>
                </a:solidFill>
                <a:effectLst>
                  <a:outerShdw blurRad="38100" dist="38100" dir="2700000" algn="tl">
                    <a:srgbClr val="000000">
                      <a:alpha val="43137"/>
                    </a:srgbClr>
                  </a:outerShdw>
                </a:effectLst>
                <a:ea typeface="Tahoma" pitchFamily="34" charset="0"/>
                <a:cs typeface="Tahoma" pitchFamily="34" charset="0"/>
              </a:rPr>
              <a:t>"I don't think ballroom dancing will ever return to popularity. People always thought it was a prelude to sex, but people don't need preludes anymore</a:t>
            </a:r>
            <a:r>
              <a:rPr lang="en-US" sz="2400" dirty="0">
                <a:solidFill>
                  <a:srgbClr val="FFFF00"/>
                </a:solidFill>
                <a:effectLst>
                  <a:outerShdw blurRad="38100" dist="38100" dir="2700000" algn="tl">
                    <a:srgbClr val="000000">
                      <a:alpha val="43137"/>
                    </a:srgbClr>
                  </a:outerShdw>
                </a:effectLst>
                <a:ea typeface="Tahoma" pitchFamily="34" charset="0"/>
                <a:cs typeface="Tahoma" pitchFamily="34" charset="0"/>
              </a:rPr>
              <a:t>" (Arthur Murray, </a:t>
            </a:r>
            <a:r>
              <a:rPr lang="en-US" sz="2400" i="1" dirty="0">
                <a:solidFill>
                  <a:srgbClr val="FFFF00"/>
                </a:solidFill>
                <a:effectLst>
                  <a:outerShdw blurRad="38100" dist="38100" dir="2700000" algn="tl">
                    <a:srgbClr val="000000">
                      <a:alpha val="43137"/>
                    </a:srgbClr>
                  </a:outerShdw>
                </a:effectLst>
                <a:ea typeface="Tahoma" pitchFamily="34" charset="0"/>
                <a:cs typeface="Tahoma" pitchFamily="34" charset="0"/>
              </a:rPr>
              <a:t>Chicago Tribune</a:t>
            </a:r>
            <a:r>
              <a:rPr lang="en-US" sz="2400" dirty="0">
                <a:solidFill>
                  <a:srgbClr val="FFFF00"/>
                </a:solidFill>
                <a:effectLst>
                  <a:outerShdw blurRad="38100" dist="38100" dir="2700000" algn="tl">
                    <a:srgbClr val="000000">
                      <a:alpha val="43137"/>
                    </a:srgbClr>
                  </a:outerShdw>
                </a:effectLst>
                <a:ea typeface="Tahoma" pitchFamily="34" charset="0"/>
                <a:cs typeface="Tahoma" pitchFamily="34" charset="0"/>
              </a:rPr>
              <a:t>, "No Prelims, All Main Event") </a:t>
            </a:r>
            <a:endParaRPr lang="en-US" sz="2400" i="1" dirty="0">
              <a:solidFill>
                <a:srgbClr val="FFFF00"/>
              </a:solidFill>
              <a:effectLst>
                <a:outerShdw blurRad="38100" dist="38100" dir="2700000" algn="tl">
                  <a:srgbClr val="000000">
                    <a:alpha val="43137"/>
                  </a:srgbClr>
                </a:outerShdw>
              </a:effectLst>
              <a:ea typeface="Tahoma" pitchFamily="34" charset="0"/>
              <a:cs typeface="Tahoma" pitchFamily="34" charset="0"/>
            </a:endParaRPr>
          </a:p>
        </p:txBody>
      </p:sp>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Testimony of the World</a:t>
            </a:r>
          </a:p>
        </p:txBody>
      </p:sp>
    </p:spTree>
    <p:extLst>
      <p:ext uri="{BB962C8B-B14F-4D97-AF65-F5344CB8AC3E}">
        <p14:creationId xmlns:p14="http://schemas.microsoft.com/office/powerpoint/2010/main" val="269221484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3010">
                                            <p:txEl>
                                              <p:pRg st="2" end="2"/>
                                            </p:txEl>
                                          </p:spTgt>
                                        </p:tgtEl>
                                        <p:attrNameLst>
                                          <p:attrName>style.visibility</p:attrName>
                                        </p:attrNameLst>
                                      </p:cBhvr>
                                      <p:to>
                                        <p:strVal val="visible"/>
                                      </p:to>
                                    </p:set>
                                    <p:animEffect transition="in" filter="slide(fromRight)">
                                      <p:cBhvr>
                                        <p:cTn id="7" dur="1000"/>
                                        <p:tgtEl>
                                          <p:spTgt spid="430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43010">
                                            <p:txEl>
                                              <p:pRg st="4" end="4"/>
                                            </p:txEl>
                                          </p:spTgt>
                                        </p:tgtEl>
                                        <p:attrNameLst>
                                          <p:attrName>style.visibility</p:attrName>
                                        </p:attrNameLst>
                                      </p:cBhvr>
                                      <p:to>
                                        <p:strVal val="visible"/>
                                      </p:to>
                                    </p:set>
                                    <p:animEffect transition="in" filter="slide(fromRight)">
                                      <p:cBhvr>
                                        <p:cTn id="12" dur="1000"/>
                                        <p:tgtEl>
                                          <p:spTgt spid="430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Testimony of the World</a:t>
            </a:r>
          </a:p>
        </p:txBody>
      </p:sp>
      <p:sp>
        <p:nvSpPr>
          <p:cNvPr id="2" name="TextBox 1"/>
          <p:cNvSpPr txBox="1"/>
          <p:nvPr/>
        </p:nvSpPr>
        <p:spPr>
          <a:xfrm>
            <a:off x="533400" y="1828800"/>
            <a:ext cx="8077200" cy="3416320"/>
          </a:xfrm>
          <a:prstGeom prst="rect">
            <a:avLst/>
          </a:prstGeom>
          <a:noFill/>
        </p:spPr>
        <p:txBody>
          <a:bodyPr wrap="square" rtlCol="0">
            <a:spAutoFit/>
          </a:bodyPr>
          <a:lstStyle/>
          <a:p>
            <a:r>
              <a:rPr lang="en-US" sz="2400" dirty="0"/>
              <a:t>"All ballroom dancing in pairs looks toward intercourse. In this respect the Puritans were dead right....The development of no-contact dances has come about because one doesn't now need a social excuse to embrace a girl, but as an excitant it need not involve contact at all - in fact, dances like flamenco or the twist are far more erotic than a clinch because you aren't too close to see one another. At its best this sort of dance is simply intercourse by remote control." </a:t>
            </a:r>
            <a:r>
              <a:rPr lang="en-US" sz="2400" dirty="0">
                <a:solidFill>
                  <a:srgbClr val="FFFF00"/>
                </a:solidFill>
              </a:rPr>
              <a:t>– </a:t>
            </a:r>
            <a:r>
              <a:rPr lang="en-US" sz="2400" i="1" dirty="0">
                <a:solidFill>
                  <a:srgbClr val="FFFF00"/>
                </a:solidFill>
              </a:rPr>
              <a:t>(The Joy Of Sex</a:t>
            </a:r>
            <a:r>
              <a:rPr lang="en-US" sz="2400" dirty="0">
                <a:solidFill>
                  <a:srgbClr val="FFFF00"/>
                </a:solidFill>
              </a:rPr>
              <a:t>, Alex Comfort, p. 162, 1972) </a:t>
            </a:r>
          </a:p>
        </p:txBody>
      </p:sp>
    </p:spTree>
    <p:extLst>
      <p:ext uri="{BB962C8B-B14F-4D97-AF65-F5344CB8AC3E}">
        <p14:creationId xmlns:p14="http://schemas.microsoft.com/office/powerpoint/2010/main" val="118352239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2"/>
          <p:cNvGraphicFramePr>
            <a:graphicFrameLocks noChangeAspect="1"/>
          </p:cNvGraphicFramePr>
          <p:nvPr/>
        </p:nvGraphicFramePr>
        <p:xfrm>
          <a:off x="-76200" y="0"/>
          <a:ext cx="5208588" cy="6858000"/>
        </p:xfrm>
        <a:graphic>
          <a:graphicData uri="http://schemas.openxmlformats.org/presentationml/2006/ole">
            <mc:AlternateContent xmlns:mc="http://schemas.openxmlformats.org/markup-compatibility/2006">
              <mc:Choice xmlns:v="urn:schemas-microsoft-com:vml" Requires="v">
                <p:oleObj spid="_x0000_s56346" r:id="rId3" imgW="7897303" imgH="10401040" progId="">
                  <p:embed/>
                </p:oleObj>
              </mc:Choice>
              <mc:Fallback>
                <p:oleObj r:id="rId3" imgW="7897303" imgH="1040104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0"/>
                        <a:ext cx="52085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939" name="Rectangle 3"/>
          <p:cNvSpPr>
            <a:spLocks noChangeArrowheads="1"/>
          </p:cNvSpPr>
          <p:nvPr/>
        </p:nvSpPr>
        <p:spPr bwMode="auto">
          <a:xfrm>
            <a:off x="-76200" y="3124200"/>
            <a:ext cx="5257800" cy="1295400"/>
          </a:xfrm>
          <a:prstGeom prst="rect">
            <a:avLst/>
          </a:prstGeom>
          <a:solidFill>
            <a:srgbClr val="FFFF00"/>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sz="3200" b="1">
                <a:solidFill>
                  <a:srgbClr val="003366"/>
                </a:solidFill>
                <a:latin typeface="Arial" charset="0"/>
              </a:rPr>
              <a:t>The Appeal:</a:t>
            </a:r>
          </a:p>
          <a:p>
            <a:pPr algn="ctr" eaLnBrk="0" fontAlgn="base" hangingPunct="0">
              <a:spcBef>
                <a:spcPct val="0"/>
              </a:spcBef>
              <a:spcAft>
                <a:spcPct val="0"/>
              </a:spcAft>
            </a:pPr>
            <a:r>
              <a:rPr lang="en-US" sz="4400" b="1" i="1">
                <a:solidFill>
                  <a:srgbClr val="003366"/>
                </a:solidFill>
                <a:latin typeface="Arial" charset="0"/>
              </a:rPr>
              <a:t>Sexual</a:t>
            </a:r>
          </a:p>
        </p:txBody>
      </p:sp>
      <p:sp>
        <p:nvSpPr>
          <p:cNvPr id="39940" name="Text Box 4"/>
          <p:cNvSpPr txBox="1">
            <a:spLocks noChangeArrowheads="1"/>
          </p:cNvSpPr>
          <p:nvPr/>
        </p:nvSpPr>
        <p:spPr bwMode="auto">
          <a:xfrm>
            <a:off x="5257800" y="457200"/>
            <a:ext cx="3886200" cy="564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8925">
              <a:defRPr>
                <a:solidFill>
                  <a:schemeClr val="tx1"/>
                </a:solidFill>
                <a:latin typeface="Arial" charset="0"/>
              </a:defRPr>
            </a:lvl1pPr>
            <a:lvl2pPr defTabSz="288925">
              <a:defRPr>
                <a:solidFill>
                  <a:schemeClr val="tx1"/>
                </a:solidFill>
                <a:latin typeface="Arial" charset="0"/>
              </a:defRPr>
            </a:lvl2pPr>
            <a:lvl3pPr defTabSz="288925">
              <a:defRPr>
                <a:solidFill>
                  <a:schemeClr val="tx1"/>
                </a:solidFill>
                <a:latin typeface="Arial" charset="0"/>
              </a:defRPr>
            </a:lvl3pPr>
            <a:lvl4pPr defTabSz="288925">
              <a:defRPr>
                <a:solidFill>
                  <a:schemeClr val="tx1"/>
                </a:solidFill>
                <a:latin typeface="Arial" charset="0"/>
              </a:defRPr>
            </a:lvl4pPr>
            <a:lvl5pPr defTabSz="288925">
              <a:defRPr>
                <a:solidFill>
                  <a:schemeClr val="tx1"/>
                </a:solidFill>
                <a:latin typeface="Arial" charset="0"/>
              </a:defRPr>
            </a:lvl5pPr>
            <a:lvl6pPr defTabSz="288925" fontAlgn="base">
              <a:spcBef>
                <a:spcPct val="0"/>
              </a:spcBef>
              <a:spcAft>
                <a:spcPct val="0"/>
              </a:spcAft>
              <a:defRPr>
                <a:solidFill>
                  <a:schemeClr val="tx1"/>
                </a:solidFill>
                <a:latin typeface="Arial" charset="0"/>
              </a:defRPr>
            </a:lvl6pPr>
            <a:lvl7pPr defTabSz="288925" fontAlgn="base">
              <a:spcBef>
                <a:spcPct val="0"/>
              </a:spcBef>
              <a:spcAft>
                <a:spcPct val="0"/>
              </a:spcAft>
              <a:defRPr>
                <a:solidFill>
                  <a:schemeClr val="tx1"/>
                </a:solidFill>
                <a:latin typeface="Arial" charset="0"/>
              </a:defRPr>
            </a:lvl7pPr>
            <a:lvl8pPr defTabSz="288925" fontAlgn="base">
              <a:spcBef>
                <a:spcPct val="0"/>
              </a:spcBef>
              <a:spcAft>
                <a:spcPct val="0"/>
              </a:spcAft>
              <a:defRPr>
                <a:solidFill>
                  <a:schemeClr val="tx1"/>
                </a:solidFill>
                <a:latin typeface="Arial" charset="0"/>
              </a:defRPr>
            </a:lvl8pPr>
            <a:lvl9pPr defTabSz="288925" fontAlgn="base">
              <a:spcBef>
                <a:spcPct val="0"/>
              </a:spcBef>
              <a:spcAft>
                <a:spcPct val="0"/>
              </a:spcAft>
              <a:defRPr>
                <a:solidFill>
                  <a:schemeClr val="tx1"/>
                </a:solidFill>
                <a:latin typeface="Arial" charset="0"/>
              </a:defRPr>
            </a:lvl9pPr>
          </a:lstStyle>
          <a:p>
            <a:pPr eaLnBrk="0" fontAlgn="base" hangingPunct="0">
              <a:spcBef>
                <a:spcPct val="0"/>
              </a:spcBef>
              <a:spcAft>
                <a:spcPct val="0"/>
              </a:spcAft>
              <a:buFontTx/>
              <a:buChar char="•"/>
            </a:pPr>
            <a:r>
              <a:rPr lang="en-US" sz="2800" b="1">
                <a:solidFill>
                  <a:srgbClr val="FFFFFF"/>
                </a:solidFill>
                <a:effectLst>
                  <a:outerShdw blurRad="38100" dist="38100" dir="2700000" algn="tl">
                    <a:srgbClr val="000000"/>
                  </a:outerShdw>
                </a:effectLst>
                <a:latin typeface="Tahoma" pitchFamily="34" charset="0"/>
              </a:rPr>
              <a:t> The Testimony of 	The World</a:t>
            </a:r>
          </a:p>
          <a:p>
            <a:pPr eaLnBrk="0" fontAlgn="base" hangingPunct="0">
              <a:spcBef>
                <a:spcPct val="0"/>
              </a:spcBef>
              <a:spcAft>
                <a:spcPct val="0"/>
              </a:spcAft>
              <a:buFontTx/>
              <a:buChar char="•"/>
            </a:pPr>
            <a:endParaRPr lang="en-US" sz="2800" b="1">
              <a:solidFill>
                <a:srgbClr val="FFFFFF"/>
              </a:solidFill>
              <a:effectLst>
                <a:outerShdw blurRad="38100" dist="38100" dir="2700000" algn="tl">
                  <a:srgbClr val="000000"/>
                </a:outerShdw>
              </a:effectLst>
              <a:latin typeface="Tahoma" pitchFamily="34" charset="0"/>
            </a:endParaRPr>
          </a:p>
          <a:p>
            <a:pPr eaLnBrk="0" fontAlgn="base" hangingPunct="0">
              <a:spcBef>
                <a:spcPct val="0"/>
              </a:spcBef>
              <a:spcAft>
                <a:spcPct val="0"/>
              </a:spcAft>
              <a:buFontTx/>
              <a:buChar char="•"/>
            </a:pPr>
            <a:r>
              <a:rPr lang="en-US" sz="2800" b="1">
                <a:solidFill>
                  <a:srgbClr val="FFFFFF"/>
                </a:solidFill>
                <a:effectLst>
                  <a:outerShdw blurRad="38100" dist="38100" dir="2700000" algn="tl">
                    <a:srgbClr val="000000"/>
                  </a:outerShdw>
                </a:effectLst>
                <a:latin typeface="Tahoma" pitchFamily="34" charset="0"/>
              </a:rPr>
              <a:t> If Remove Sexual 	– Kill Dance:</a:t>
            </a:r>
            <a:endParaRPr lang="en-US" sz="2800" i="1">
              <a:solidFill>
                <a:srgbClr val="FFFFFF"/>
              </a:solidFill>
              <a:effectLst>
                <a:outerShdw blurRad="38100" dist="38100" dir="2700000" algn="tl">
                  <a:srgbClr val="000000"/>
                </a:outerShdw>
              </a:effectLst>
              <a:latin typeface="Tahoma" pitchFamily="34" charset="0"/>
            </a:endParaRPr>
          </a:p>
          <a:p>
            <a:pPr lvl="1" eaLnBrk="0" fontAlgn="base" hangingPunct="0">
              <a:spcBef>
                <a:spcPct val="0"/>
              </a:spcBef>
              <a:spcAft>
                <a:spcPct val="0"/>
              </a:spcAft>
              <a:buFont typeface="Wingdings" pitchFamily="2" charset="2"/>
              <a:buChar char="Ø"/>
            </a:pPr>
            <a:r>
              <a:rPr lang="en-US" sz="2800" i="1">
                <a:solidFill>
                  <a:srgbClr val="FFFFFF"/>
                </a:solidFill>
                <a:effectLst>
                  <a:outerShdw blurRad="38100" dist="38100" dir="2700000" algn="tl">
                    <a:srgbClr val="000000"/>
                  </a:outerShdw>
                </a:effectLst>
                <a:latin typeface="Tahoma" pitchFamily="34" charset="0"/>
              </a:rPr>
              <a:t> Bodily Contact</a:t>
            </a:r>
          </a:p>
          <a:p>
            <a:pPr lvl="1" eaLnBrk="0" fontAlgn="base" hangingPunct="0">
              <a:spcBef>
                <a:spcPct val="0"/>
              </a:spcBef>
              <a:spcAft>
                <a:spcPct val="0"/>
              </a:spcAft>
              <a:buFont typeface="Wingdings" pitchFamily="2" charset="2"/>
              <a:buChar char="Ø"/>
            </a:pPr>
            <a:r>
              <a:rPr lang="en-US" sz="2800" i="1">
                <a:solidFill>
                  <a:srgbClr val="FFFFFF"/>
                </a:solidFill>
                <a:effectLst>
                  <a:outerShdw blurRad="38100" dist="38100" dir="2700000" algn="tl">
                    <a:srgbClr val="000000"/>
                  </a:outerShdw>
                </a:effectLst>
                <a:latin typeface="Tahoma" pitchFamily="34" charset="0"/>
              </a:rPr>
              <a:t> Lewd Movements</a:t>
            </a:r>
          </a:p>
          <a:p>
            <a:pPr lvl="1" eaLnBrk="0" fontAlgn="base" hangingPunct="0">
              <a:spcBef>
                <a:spcPct val="0"/>
              </a:spcBef>
              <a:spcAft>
                <a:spcPct val="0"/>
              </a:spcAft>
              <a:buFont typeface="Wingdings" pitchFamily="2" charset="2"/>
              <a:buChar char="Ø"/>
            </a:pPr>
            <a:r>
              <a:rPr lang="en-US" sz="2800" i="1">
                <a:solidFill>
                  <a:srgbClr val="FFFFFF"/>
                </a:solidFill>
                <a:effectLst>
                  <a:outerShdw blurRad="38100" dist="38100" dir="2700000" algn="tl">
                    <a:srgbClr val="000000"/>
                  </a:outerShdw>
                </a:effectLst>
                <a:latin typeface="Tahoma" pitchFamily="34" charset="0"/>
              </a:rPr>
              <a:t> Boys w/ girls</a:t>
            </a:r>
          </a:p>
          <a:p>
            <a:pPr lvl="1" eaLnBrk="0" fontAlgn="base" hangingPunct="0">
              <a:spcBef>
                <a:spcPct val="0"/>
              </a:spcBef>
              <a:spcAft>
                <a:spcPct val="0"/>
              </a:spcAft>
              <a:buFont typeface="Wingdings" pitchFamily="2" charset="2"/>
              <a:buChar char="Ø"/>
            </a:pPr>
            <a:endParaRPr lang="en-US" sz="2800" i="1">
              <a:solidFill>
                <a:srgbClr val="FFFFFF"/>
              </a:solidFill>
              <a:effectLst>
                <a:outerShdw blurRad="38100" dist="38100" dir="2700000" algn="tl">
                  <a:srgbClr val="000000"/>
                </a:outerShdw>
              </a:effectLst>
              <a:latin typeface="Tahoma" pitchFamily="34" charset="0"/>
            </a:endParaRPr>
          </a:p>
          <a:p>
            <a:pPr eaLnBrk="0" fontAlgn="base" hangingPunct="0">
              <a:spcBef>
                <a:spcPct val="0"/>
              </a:spcBef>
              <a:spcAft>
                <a:spcPct val="0"/>
              </a:spcAft>
              <a:buFontTx/>
              <a:buChar char="•"/>
            </a:pPr>
            <a:r>
              <a:rPr lang="en-US" sz="2800" b="1">
                <a:solidFill>
                  <a:srgbClr val="FFFFFF"/>
                </a:solidFill>
                <a:effectLst>
                  <a:outerShdw blurRad="38100" dist="38100" dir="2700000" algn="tl">
                    <a:srgbClr val="000000"/>
                  </a:outerShdw>
                </a:effectLst>
                <a:latin typeface="Tahoma" pitchFamily="34" charset="0"/>
              </a:rPr>
              <a:t> If Stop the Music – 	same actions 	would be called 	“petting”</a:t>
            </a:r>
          </a:p>
        </p:txBody>
      </p:sp>
      <p:sp>
        <p:nvSpPr>
          <p:cNvPr id="39941" name="Rectangle 5"/>
          <p:cNvSpPr>
            <a:spLocks noChangeArrowheads="1"/>
          </p:cNvSpPr>
          <p:nvPr/>
        </p:nvSpPr>
        <p:spPr bwMode="auto">
          <a:xfrm>
            <a:off x="5181600" y="0"/>
            <a:ext cx="3962400" cy="6858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sz="2400" dirty="0">
                <a:solidFill>
                  <a:srgbClr val="FFFF00"/>
                </a:solidFill>
                <a:effectLst>
                  <a:outerShdw blurRad="38100" dist="38100" dir="2700000" algn="tl">
                    <a:srgbClr val="000000">
                      <a:alpha val="43137"/>
                    </a:srgbClr>
                  </a:outerShdw>
                </a:effectLst>
              </a:rPr>
              <a:t>If a young man takes </a:t>
            </a:r>
          </a:p>
          <a:p>
            <a:pPr algn="ctr" eaLnBrk="0" fontAlgn="base" hangingPunct="0">
              <a:spcBef>
                <a:spcPct val="0"/>
              </a:spcBef>
              <a:spcAft>
                <a:spcPct val="0"/>
              </a:spcAft>
            </a:pPr>
            <a:r>
              <a:rPr lang="en-US" sz="2400" dirty="0">
                <a:solidFill>
                  <a:srgbClr val="FFFF00"/>
                </a:solidFill>
                <a:effectLst>
                  <a:outerShdw blurRad="38100" dist="38100" dir="2700000" algn="tl">
                    <a:srgbClr val="000000">
                      <a:alpha val="43137"/>
                    </a:srgbClr>
                  </a:outerShdw>
                </a:effectLst>
              </a:rPr>
              <a:t>your daughter to the</a:t>
            </a:r>
          </a:p>
          <a:p>
            <a:pPr algn="ctr" eaLnBrk="0" fontAlgn="base" hangingPunct="0">
              <a:spcBef>
                <a:spcPct val="0"/>
              </a:spcBef>
              <a:spcAft>
                <a:spcPct val="0"/>
              </a:spcAft>
            </a:pPr>
            <a:r>
              <a:rPr lang="en-US" sz="2400" dirty="0">
                <a:solidFill>
                  <a:srgbClr val="FFFF00"/>
                </a:solidFill>
                <a:effectLst>
                  <a:outerShdw blurRad="38100" dist="38100" dir="2700000" algn="tl">
                    <a:srgbClr val="000000">
                      <a:alpha val="43137"/>
                    </a:srgbClr>
                  </a:outerShdw>
                </a:effectLst>
              </a:rPr>
              <a:t>Prom –</a:t>
            </a:r>
          </a:p>
          <a:p>
            <a:pPr algn="ctr" eaLnBrk="0" fontAlgn="base" hangingPunct="0">
              <a:spcBef>
                <a:spcPct val="0"/>
              </a:spcBef>
              <a:spcAft>
                <a:spcPct val="0"/>
              </a:spcAft>
            </a:pPr>
            <a:r>
              <a:rPr lang="en-US" sz="2400" dirty="0">
                <a:solidFill>
                  <a:srgbClr val="FFFF00"/>
                </a:solidFill>
                <a:effectLst>
                  <a:outerShdw blurRad="38100" dist="38100" dir="2700000" algn="tl">
                    <a:srgbClr val="000000">
                      <a:alpha val="43137"/>
                    </a:srgbClr>
                  </a:outerShdw>
                </a:effectLst>
              </a:rPr>
              <a:t>The parents are proud!</a:t>
            </a:r>
          </a:p>
          <a:p>
            <a:pPr algn="ctr" eaLnBrk="0" fontAlgn="base" hangingPunct="0">
              <a:spcBef>
                <a:spcPct val="0"/>
              </a:spcBef>
              <a:spcAft>
                <a:spcPct val="0"/>
              </a:spcAft>
            </a:pPr>
            <a:endParaRPr lang="en-US" sz="2400" dirty="0">
              <a:solidFill>
                <a:srgbClr val="FFFF00"/>
              </a:solidFill>
              <a:effectLst>
                <a:outerShdw blurRad="38100" dist="38100" dir="2700000" algn="tl">
                  <a:srgbClr val="000000">
                    <a:alpha val="43137"/>
                  </a:srgbClr>
                </a:outerShdw>
              </a:effectLst>
            </a:endParaRPr>
          </a:p>
          <a:p>
            <a:pPr algn="ctr" eaLnBrk="0" fontAlgn="base" hangingPunct="0">
              <a:spcBef>
                <a:spcPct val="0"/>
              </a:spcBef>
              <a:spcAft>
                <a:spcPct val="0"/>
              </a:spcAft>
            </a:pPr>
            <a:endParaRPr lang="en-US" sz="2400" dirty="0">
              <a:solidFill>
                <a:srgbClr val="FFFF00"/>
              </a:solidFill>
              <a:effectLst>
                <a:outerShdw blurRad="38100" dist="38100" dir="2700000" algn="tl">
                  <a:srgbClr val="000000">
                    <a:alpha val="43137"/>
                  </a:srgbClr>
                </a:outerShdw>
              </a:effectLst>
            </a:endParaRPr>
          </a:p>
          <a:p>
            <a:pPr algn="ctr" eaLnBrk="0" fontAlgn="base" hangingPunct="0">
              <a:spcBef>
                <a:spcPct val="0"/>
              </a:spcBef>
              <a:spcAft>
                <a:spcPct val="0"/>
              </a:spcAft>
            </a:pPr>
            <a:endParaRPr lang="en-US" sz="2400" dirty="0">
              <a:solidFill>
                <a:srgbClr val="FFFF00"/>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dirty="0">
                <a:solidFill>
                  <a:srgbClr val="FFFF00"/>
                </a:solidFill>
                <a:effectLst>
                  <a:outerShdw blurRad="38100" dist="38100" dir="2700000" algn="tl">
                    <a:srgbClr val="000000">
                      <a:alpha val="43137"/>
                    </a:srgbClr>
                  </a:outerShdw>
                </a:effectLst>
              </a:rPr>
              <a:t>If they engage in the same</a:t>
            </a:r>
          </a:p>
          <a:p>
            <a:pPr algn="ctr" eaLnBrk="0" fontAlgn="base" hangingPunct="0">
              <a:spcBef>
                <a:spcPct val="0"/>
              </a:spcBef>
              <a:spcAft>
                <a:spcPct val="0"/>
              </a:spcAft>
            </a:pPr>
            <a:r>
              <a:rPr lang="en-US" sz="2400" dirty="0">
                <a:solidFill>
                  <a:srgbClr val="FFFF00"/>
                </a:solidFill>
                <a:effectLst>
                  <a:outerShdw blurRad="38100" dist="38100" dir="2700000" algn="tl">
                    <a:srgbClr val="000000">
                      <a:alpha val="43137"/>
                    </a:srgbClr>
                  </a:outerShdw>
                </a:effectLst>
              </a:rPr>
              <a:t>action in the</a:t>
            </a:r>
          </a:p>
          <a:p>
            <a:pPr algn="ctr" eaLnBrk="0" fontAlgn="base" hangingPunct="0">
              <a:spcBef>
                <a:spcPct val="0"/>
              </a:spcBef>
              <a:spcAft>
                <a:spcPct val="0"/>
              </a:spcAft>
            </a:pPr>
            <a:r>
              <a:rPr lang="en-US" sz="2400" dirty="0">
                <a:solidFill>
                  <a:srgbClr val="FFFF00"/>
                </a:solidFill>
                <a:effectLst>
                  <a:outerShdw blurRad="38100" dist="38100" dir="2700000" algn="tl">
                    <a:srgbClr val="000000">
                      <a:alpha val="43137"/>
                    </a:srgbClr>
                  </a:outerShdw>
                </a:effectLst>
              </a:rPr>
              <a:t>Living room –</a:t>
            </a:r>
          </a:p>
          <a:p>
            <a:pPr algn="ctr" eaLnBrk="0" fontAlgn="base" hangingPunct="0">
              <a:spcBef>
                <a:spcPct val="0"/>
              </a:spcBef>
              <a:spcAft>
                <a:spcPct val="0"/>
              </a:spcAft>
            </a:pPr>
            <a:r>
              <a:rPr lang="en-US" sz="2400" dirty="0">
                <a:solidFill>
                  <a:srgbClr val="FFFF00"/>
                </a:solidFill>
                <a:effectLst>
                  <a:outerShdw blurRad="38100" dist="38100" dir="2700000" algn="tl">
                    <a:srgbClr val="000000">
                      <a:alpha val="43137"/>
                    </a:srgbClr>
                  </a:outerShdw>
                </a:effectLst>
              </a:rPr>
              <a:t>Send him home!</a:t>
            </a:r>
          </a:p>
        </p:txBody>
      </p:sp>
    </p:spTree>
    <p:extLst>
      <p:ext uri="{BB962C8B-B14F-4D97-AF65-F5344CB8AC3E}">
        <p14:creationId xmlns:p14="http://schemas.microsoft.com/office/powerpoint/2010/main" val="199758435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9940">
                                            <p:txEl>
                                              <p:pRg st="2" end="2"/>
                                            </p:txEl>
                                          </p:spTgt>
                                        </p:tgtEl>
                                        <p:attrNameLst>
                                          <p:attrName>style.visibility</p:attrName>
                                        </p:attrNameLst>
                                      </p:cBhvr>
                                      <p:to>
                                        <p:strVal val="visible"/>
                                      </p:to>
                                    </p:set>
                                    <p:anim calcmode="lin" valueType="num">
                                      <p:cBhvr additive="base">
                                        <p:cTn id="7" dur="2000" fill="hold"/>
                                        <p:tgtEl>
                                          <p:spTgt spid="39940">
                                            <p:txEl>
                                              <p:pRg st="2" end="2"/>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9940">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940">
                                            <p:txEl>
                                              <p:pRg st="3" end="3"/>
                                            </p:txEl>
                                          </p:spTgt>
                                        </p:tgtEl>
                                        <p:attrNameLst>
                                          <p:attrName>style.visibility</p:attrName>
                                        </p:attrNameLst>
                                      </p:cBhvr>
                                      <p:to>
                                        <p:strVal val="visible"/>
                                      </p:to>
                                    </p:set>
                                    <p:anim calcmode="lin" valueType="num">
                                      <p:cBhvr additive="base">
                                        <p:cTn id="11" dur="2000" fill="hold"/>
                                        <p:tgtEl>
                                          <p:spTgt spid="39940">
                                            <p:txEl>
                                              <p:pRg st="3" end="3"/>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39940">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9940">
                                            <p:txEl>
                                              <p:pRg st="4" end="4"/>
                                            </p:txEl>
                                          </p:spTgt>
                                        </p:tgtEl>
                                        <p:attrNameLst>
                                          <p:attrName>style.visibility</p:attrName>
                                        </p:attrNameLst>
                                      </p:cBhvr>
                                      <p:to>
                                        <p:strVal val="visible"/>
                                      </p:to>
                                    </p:set>
                                    <p:anim calcmode="lin" valueType="num">
                                      <p:cBhvr additive="base">
                                        <p:cTn id="15" dur="2000" fill="hold"/>
                                        <p:tgtEl>
                                          <p:spTgt spid="39940">
                                            <p:txEl>
                                              <p:pRg st="4" end="4"/>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39940">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9940">
                                            <p:txEl>
                                              <p:pRg st="5" end="5"/>
                                            </p:txEl>
                                          </p:spTgt>
                                        </p:tgtEl>
                                        <p:attrNameLst>
                                          <p:attrName>style.visibility</p:attrName>
                                        </p:attrNameLst>
                                      </p:cBhvr>
                                      <p:to>
                                        <p:strVal val="visible"/>
                                      </p:to>
                                    </p:set>
                                    <p:anim calcmode="lin" valueType="num">
                                      <p:cBhvr additive="base">
                                        <p:cTn id="19" dur="2000" fill="hold"/>
                                        <p:tgtEl>
                                          <p:spTgt spid="39940">
                                            <p:txEl>
                                              <p:pRg st="5" end="5"/>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994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9940">
                                            <p:txEl>
                                              <p:pRg st="7" end="7"/>
                                            </p:txEl>
                                          </p:spTgt>
                                        </p:tgtEl>
                                        <p:attrNameLst>
                                          <p:attrName>style.visibility</p:attrName>
                                        </p:attrNameLst>
                                      </p:cBhvr>
                                      <p:to>
                                        <p:strVal val="visible"/>
                                      </p:to>
                                    </p:set>
                                    <p:anim calcmode="lin" valueType="num">
                                      <p:cBhvr additive="base">
                                        <p:cTn id="25" dur="2000" fill="hold"/>
                                        <p:tgtEl>
                                          <p:spTgt spid="39940">
                                            <p:txEl>
                                              <p:pRg st="7" end="7"/>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994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9941"/>
                                        </p:tgtEl>
                                        <p:attrNameLst>
                                          <p:attrName>style.visibility</p:attrName>
                                        </p:attrNameLst>
                                      </p:cBhvr>
                                      <p:to>
                                        <p:strVal val="visible"/>
                                      </p:to>
                                    </p:set>
                                    <p:animEffect transition="in" filter="fade">
                                      <p:cBhvr>
                                        <p:cTn id="31" dur="20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2"/>
          <p:cNvGraphicFramePr>
            <a:graphicFrameLocks noChangeAspect="1"/>
          </p:cNvGraphicFramePr>
          <p:nvPr/>
        </p:nvGraphicFramePr>
        <p:xfrm>
          <a:off x="-76200" y="0"/>
          <a:ext cx="5208588" cy="6858000"/>
        </p:xfrm>
        <a:graphic>
          <a:graphicData uri="http://schemas.openxmlformats.org/presentationml/2006/ole">
            <mc:AlternateContent xmlns:mc="http://schemas.openxmlformats.org/markup-compatibility/2006">
              <mc:Choice xmlns:v="urn:schemas-microsoft-com:vml" Requires="v">
                <p:oleObj spid="_x0000_s63503" r:id="rId3" imgW="7897303" imgH="10401040" progId="">
                  <p:embed/>
                </p:oleObj>
              </mc:Choice>
              <mc:Fallback>
                <p:oleObj r:id="rId3" imgW="7897303" imgH="1040104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0"/>
                        <a:ext cx="52085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939" name="Rectangle 3"/>
          <p:cNvSpPr>
            <a:spLocks noChangeArrowheads="1"/>
          </p:cNvSpPr>
          <p:nvPr/>
        </p:nvSpPr>
        <p:spPr bwMode="auto">
          <a:xfrm>
            <a:off x="-76200" y="3124200"/>
            <a:ext cx="5257800" cy="1295400"/>
          </a:xfrm>
          <a:prstGeom prst="rect">
            <a:avLst/>
          </a:prstGeom>
          <a:solidFill>
            <a:srgbClr val="FFFF00"/>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sz="3200" b="1">
                <a:solidFill>
                  <a:srgbClr val="003366"/>
                </a:solidFill>
                <a:latin typeface="Arial" charset="0"/>
              </a:rPr>
              <a:t>The Appeal:</a:t>
            </a:r>
          </a:p>
          <a:p>
            <a:pPr algn="ctr" eaLnBrk="0" fontAlgn="base" hangingPunct="0">
              <a:spcBef>
                <a:spcPct val="0"/>
              </a:spcBef>
              <a:spcAft>
                <a:spcPct val="0"/>
              </a:spcAft>
            </a:pPr>
            <a:r>
              <a:rPr lang="en-US" sz="4400" b="1" i="1">
                <a:solidFill>
                  <a:srgbClr val="003366"/>
                </a:solidFill>
                <a:latin typeface="Arial" charset="0"/>
              </a:rPr>
              <a:t>Sexual</a:t>
            </a:r>
          </a:p>
        </p:txBody>
      </p:sp>
      <p:sp>
        <p:nvSpPr>
          <p:cNvPr id="39940" name="Text Box 4"/>
          <p:cNvSpPr txBox="1">
            <a:spLocks noChangeArrowheads="1"/>
          </p:cNvSpPr>
          <p:nvPr/>
        </p:nvSpPr>
        <p:spPr bwMode="auto">
          <a:xfrm>
            <a:off x="5257800" y="457200"/>
            <a:ext cx="38862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8925">
              <a:defRPr>
                <a:solidFill>
                  <a:schemeClr val="tx1"/>
                </a:solidFill>
                <a:latin typeface="Arial" charset="0"/>
              </a:defRPr>
            </a:lvl1pPr>
            <a:lvl2pPr defTabSz="288925">
              <a:defRPr>
                <a:solidFill>
                  <a:schemeClr val="tx1"/>
                </a:solidFill>
                <a:latin typeface="Arial" charset="0"/>
              </a:defRPr>
            </a:lvl2pPr>
            <a:lvl3pPr defTabSz="288925">
              <a:defRPr>
                <a:solidFill>
                  <a:schemeClr val="tx1"/>
                </a:solidFill>
                <a:latin typeface="Arial" charset="0"/>
              </a:defRPr>
            </a:lvl3pPr>
            <a:lvl4pPr defTabSz="288925">
              <a:defRPr>
                <a:solidFill>
                  <a:schemeClr val="tx1"/>
                </a:solidFill>
                <a:latin typeface="Arial" charset="0"/>
              </a:defRPr>
            </a:lvl4pPr>
            <a:lvl5pPr defTabSz="288925">
              <a:defRPr>
                <a:solidFill>
                  <a:schemeClr val="tx1"/>
                </a:solidFill>
                <a:latin typeface="Arial" charset="0"/>
              </a:defRPr>
            </a:lvl5pPr>
            <a:lvl6pPr defTabSz="288925" fontAlgn="base">
              <a:spcBef>
                <a:spcPct val="0"/>
              </a:spcBef>
              <a:spcAft>
                <a:spcPct val="0"/>
              </a:spcAft>
              <a:defRPr>
                <a:solidFill>
                  <a:schemeClr val="tx1"/>
                </a:solidFill>
                <a:latin typeface="Arial" charset="0"/>
              </a:defRPr>
            </a:lvl6pPr>
            <a:lvl7pPr defTabSz="288925" fontAlgn="base">
              <a:spcBef>
                <a:spcPct val="0"/>
              </a:spcBef>
              <a:spcAft>
                <a:spcPct val="0"/>
              </a:spcAft>
              <a:defRPr>
                <a:solidFill>
                  <a:schemeClr val="tx1"/>
                </a:solidFill>
                <a:latin typeface="Arial" charset="0"/>
              </a:defRPr>
            </a:lvl7pPr>
            <a:lvl8pPr defTabSz="288925" fontAlgn="base">
              <a:spcBef>
                <a:spcPct val="0"/>
              </a:spcBef>
              <a:spcAft>
                <a:spcPct val="0"/>
              </a:spcAft>
              <a:defRPr>
                <a:solidFill>
                  <a:schemeClr val="tx1"/>
                </a:solidFill>
                <a:latin typeface="Arial" charset="0"/>
              </a:defRPr>
            </a:lvl8pPr>
            <a:lvl9pPr defTabSz="288925" fontAlgn="base">
              <a:spcBef>
                <a:spcPct val="0"/>
              </a:spcBef>
              <a:spcAft>
                <a:spcPct val="0"/>
              </a:spcAft>
              <a:defRPr>
                <a:solidFill>
                  <a:schemeClr val="tx1"/>
                </a:solidFill>
                <a:latin typeface="Arial" charset="0"/>
              </a:defRPr>
            </a:lvl9pPr>
          </a:lstStyle>
          <a:p>
            <a:pPr eaLnBrk="0" fontAlgn="base" hangingPunct="0">
              <a:spcBef>
                <a:spcPct val="0"/>
              </a:spcBef>
              <a:spcAft>
                <a:spcPct val="0"/>
              </a:spcAft>
            </a:pPr>
            <a:r>
              <a:rPr lang="en-US" sz="2800" b="1" dirty="0">
                <a:solidFill>
                  <a:srgbClr val="FFFFFF"/>
                </a:solidFill>
                <a:effectLst>
                  <a:outerShdw blurRad="38100" dist="38100" dir="2700000" algn="tl">
                    <a:srgbClr val="000000"/>
                  </a:outerShdw>
                </a:effectLst>
                <a:latin typeface="Tahoma" pitchFamily="34" charset="0"/>
              </a:rPr>
              <a:t> If you were to walk into a room where boys were dancing with each other</a:t>
            </a:r>
          </a:p>
          <a:p>
            <a:pPr marL="457200" indent="-457200" eaLnBrk="0" fontAlgn="base" hangingPunct="0">
              <a:spcBef>
                <a:spcPct val="0"/>
              </a:spcBef>
              <a:spcAft>
                <a:spcPct val="0"/>
              </a:spcAft>
              <a:buFontTx/>
              <a:buChar char="-"/>
            </a:pPr>
            <a:r>
              <a:rPr lang="en-US" sz="2800" b="1" dirty="0">
                <a:solidFill>
                  <a:srgbClr val="FFFFFF"/>
                </a:solidFill>
                <a:effectLst>
                  <a:outerShdw blurRad="38100" dist="38100" dir="2700000" algn="tl">
                    <a:srgbClr val="000000"/>
                  </a:outerShdw>
                </a:effectLst>
                <a:latin typeface="Tahoma" pitchFamily="34" charset="0"/>
              </a:rPr>
              <a:t>What conclude?</a:t>
            </a:r>
          </a:p>
          <a:p>
            <a:pPr marL="457200" indent="-457200" eaLnBrk="0" fontAlgn="base" hangingPunct="0">
              <a:spcBef>
                <a:spcPct val="0"/>
              </a:spcBef>
              <a:spcAft>
                <a:spcPct val="0"/>
              </a:spcAft>
              <a:buFontTx/>
              <a:buChar char="-"/>
            </a:pPr>
            <a:r>
              <a:rPr lang="en-US" sz="2800" b="1" dirty="0">
                <a:solidFill>
                  <a:srgbClr val="FFFFFF"/>
                </a:solidFill>
                <a:effectLst>
                  <a:outerShdw blurRad="38100" dist="38100" dir="2700000" algn="tl">
                    <a:srgbClr val="000000"/>
                  </a:outerShdw>
                </a:effectLst>
                <a:latin typeface="Tahoma" pitchFamily="34" charset="0"/>
              </a:rPr>
              <a:t>Would assume gay?</a:t>
            </a:r>
          </a:p>
          <a:p>
            <a:pPr marL="457200" indent="-457200" eaLnBrk="0" fontAlgn="base" hangingPunct="0">
              <a:spcBef>
                <a:spcPct val="0"/>
              </a:spcBef>
              <a:spcAft>
                <a:spcPct val="0"/>
              </a:spcAft>
              <a:buFontTx/>
              <a:buChar char="-"/>
            </a:pPr>
            <a:r>
              <a:rPr lang="en-US" sz="2800" b="1" dirty="0">
                <a:solidFill>
                  <a:srgbClr val="FFFFFF"/>
                </a:solidFill>
                <a:effectLst>
                  <a:outerShdw blurRad="38100" dist="38100" dir="2700000" algn="tl">
                    <a:srgbClr val="000000"/>
                  </a:outerShdw>
                </a:effectLst>
                <a:latin typeface="Tahoma" pitchFamily="34" charset="0"/>
              </a:rPr>
              <a:t>Why?</a:t>
            </a:r>
          </a:p>
        </p:txBody>
      </p:sp>
      <p:pic>
        <p:nvPicPr>
          <p:cNvPr id="63492" name="Picture 4" descr="http://ts1.mm.bing.net/th?&amp;id=JN.BeYImQn4C4VeUTUqdCqGuQ&amp;w=300&amp;h=300&amp;c=0&amp;pid=1.9&amp;rs=0&amp;p=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4114800"/>
            <a:ext cx="2533650" cy="25336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30082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Picture 4" descr="http://www.trojansnews.com/wp-content/uploads/2014/04/prom-couples-danc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600200"/>
            <a:ext cx="5974080" cy="4267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TextBox 1"/>
          <p:cNvSpPr txBox="1"/>
          <p:nvPr/>
        </p:nvSpPr>
        <p:spPr>
          <a:xfrm>
            <a:off x="990600" y="457200"/>
            <a:ext cx="7391400" cy="646331"/>
          </a:xfrm>
          <a:prstGeom prst="rect">
            <a:avLst/>
          </a:prstGeom>
          <a:noFill/>
        </p:spPr>
        <p:txBody>
          <a:bodyPr wrap="square" rtlCol="0">
            <a:spAutoFit/>
          </a:bodyPr>
          <a:lstStyle/>
          <a:p>
            <a:pPr algn="ctr"/>
            <a:r>
              <a:rPr lang="en-US" sz="3600" dirty="0">
                <a:solidFill>
                  <a:prstClr val="white"/>
                </a:solidFill>
              </a:rPr>
              <a:t>Close – Inappropriate Bodily Contact</a:t>
            </a:r>
          </a:p>
        </p:txBody>
      </p:sp>
    </p:spTree>
    <p:extLst>
      <p:ext uri="{BB962C8B-B14F-4D97-AF65-F5344CB8AC3E}">
        <p14:creationId xmlns:p14="http://schemas.microsoft.com/office/powerpoint/2010/main" val="420573643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6" name="Picture 6" descr="http://www.lakecentralnews.com/wp-content/uploads/2012/05/7ProtsmanProm5.5-595x3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447800"/>
            <a:ext cx="7275025" cy="4267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TextBox 1"/>
          <p:cNvSpPr txBox="1"/>
          <p:nvPr/>
        </p:nvSpPr>
        <p:spPr>
          <a:xfrm>
            <a:off x="990600" y="457200"/>
            <a:ext cx="7391400" cy="646331"/>
          </a:xfrm>
          <a:prstGeom prst="rect">
            <a:avLst/>
          </a:prstGeom>
          <a:noFill/>
        </p:spPr>
        <p:txBody>
          <a:bodyPr wrap="square" rtlCol="0">
            <a:spAutoFit/>
          </a:bodyPr>
          <a:lstStyle/>
          <a:p>
            <a:pPr algn="ctr"/>
            <a:r>
              <a:rPr lang="en-US" sz="3600" dirty="0">
                <a:solidFill>
                  <a:prstClr val="white"/>
                </a:solidFill>
              </a:rPr>
              <a:t>Close – Inappropriate Bodily Contact</a:t>
            </a:r>
          </a:p>
        </p:txBody>
      </p:sp>
    </p:spTree>
    <p:extLst>
      <p:ext uri="{BB962C8B-B14F-4D97-AF65-F5344CB8AC3E}">
        <p14:creationId xmlns:p14="http://schemas.microsoft.com/office/powerpoint/2010/main" val="79765002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planetpov.com/wp-content/uploads/2011/06/pro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371600"/>
            <a:ext cx="6934200" cy="5200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990600" y="457200"/>
            <a:ext cx="7391400" cy="646331"/>
          </a:xfrm>
          <a:prstGeom prst="rect">
            <a:avLst/>
          </a:prstGeom>
          <a:noFill/>
        </p:spPr>
        <p:txBody>
          <a:bodyPr wrap="square" rtlCol="0">
            <a:spAutoFit/>
          </a:bodyPr>
          <a:lstStyle/>
          <a:p>
            <a:pPr algn="ctr"/>
            <a:r>
              <a:rPr lang="en-US" sz="3600" dirty="0">
                <a:solidFill>
                  <a:prstClr val="white"/>
                </a:solidFill>
              </a:rPr>
              <a:t>Close – Inappropriate Bodily Contact</a:t>
            </a:r>
          </a:p>
        </p:txBody>
      </p:sp>
    </p:spTree>
    <p:extLst>
      <p:ext uri="{BB962C8B-B14F-4D97-AF65-F5344CB8AC3E}">
        <p14:creationId xmlns:p14="http://schemas.microsoft.com/office/powerpoint/2010/main" val="116630059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Las Vegas Skyline"/>
          <p:cNvPicPr>
            <a:picLocks noChangeAspect="1" noChangeArrowheads="1"/>
          </p:cNvPicPr>
          <p:nvPr/>
        </p:nvPicPr>
        <p:blipFill rotWithShape="1">
          <a:blip r:embed="rId2">
            <a:extLst>
              <a:ext uri="{28A0092B-C50C-407E-A947-70E740481C1C}">
                <a14:useLocalDpi xmlns:a14="http://schemas.microsoft.com/office/drawing/2010/main" val="0"/>
              </a:ext>
            </a:extLst>
          </a:blip>
          <a:srcRect l="34421" t="1735" r="24670" b="-1735"/>
          <a:stretch/>
        </p:blipFill>
        <p:spPr bwMode="auto">
          <a:xfrm>
            <a:off x="381000" y="4267200"/>
            <a:ext cx="1506070" cy="2667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36726" y="1905000"/>
            <a:ext cx="8531074" cy="1754326"/>
          </a:xfrm>
          <a:prstGeom prst="rect">
            <a:avLst/>
          </a:prstGeom>
          <a:noFill/>
        </p:spPr>
        <p:txBody>
          <a:bodyPr wrap="square" rtlCol="0">
            <a:spAutoFit/>
          </a:bodyPr>
          <a:lstStyle/>
          <a:p>
            <a:pPr marL="857250" indent="-857250">
              <a:buFont typeface="+mj-lt"/>
              <a:buAutoNum type="romanUcPeriod"/>
            </a:pPr>
            <a:r>
              <a:rPr lang="en-US" sz="3600" dirty="0">
                <a:solidFill>
                  <a:prstClr val="white"/>
                </a:solidFill>
                <a:latin typeface="Maiandra GD" pitchFamily="34" charset="0"/>
              </a:rPr>
              <a:t>What Is Dancing?</a:t>
            </a:r>
          </a:p>
          <a:p>
            <a:pPr marL="857250" indent="-857250">
              <a:buFont typeface="+mj-lt"/>
              <a:buAutoNum type="romanUcPeriod"/>
            </a:pPr>
            <a:r>
              <a:rPr lang="en-US" sz="3600" dirty="0">
                <a:solidFill>
                  <a:prstClr val="white"/>
                </a:solidFill>
                <a:latin typeface="Maiandra GD" pitchFamily="34" charset="0"/>
              </a:rPr>
              <a:t>What Is The Appeal?</a:t>
            </a:r>
          </a:p>
          <a:p>
            <a:pPr marL="857250" indent="-857250">
              <a:buFont typeface="+mj-lt"/>
              <a:buAutoNum type="romanUcPeriod"/>
            </a:pPr>
            <a:r>
              <a:rPr lang="en-US" sz="3600" dirty="0">
                <a:solidFill>
                  <a:prstClr val="white"/>
                </a:solidFill>
                <a:latin typeface="Maiandra GD" pitchFamily="34" charset="0"/>
              </a:rPr>
              <a:t>Principles That Condemn The Dance</a:t>
            </a:r>
          </a:p>
        </p:txBody>
      </p:sp>
      <p:pic>
        <p:nvPicPr>
          <p:cNvPr id="50178" name="Picture 2" descr="http://www.elms.edu/Images/shared/events/Salsa_Dance.jpg"/>
          <p:cNvPicPr>
            <a:picLocks noChangeAspect="1"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285047" y="228600"/>
            <a:ext cx="1534353" cy="1454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8" name="Rectangle 7"/>
          <p:cNvSpPr/>
          <p:nvPr/>
        </p:nvSpPr>
        <p:spPr>
          <a:xfrm>
            <a:off x="3429000" y="228600"/>
            <a:ext cx="4471219" cy="1502976"/>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800" b="1" i="1" dirty="0">
                <a:ln w="11430"/>
                <a:gradFill>
                  <a:gsLst>
                    <a:gs pos="0">
                      <a:srgbClr val="AEB795">
                        <a:tint val="90000"/>
                        <a:satMod val="120000"/>
                      </a:srgbClr>
                    </a:gs>
                    <a:gs pos="25000">
                      <a:srgbClr val="AEB795">
                        <a:tint val="93000"/>
                        <a:satMod val="120000"/>
                      </a:srgbClr>
                    </a:gs>
                    <a:gs pos="50000">
                      <a:srgbClr val="AEB795">
                        <a:shade val="89000"/>
                        <a:satMod val="110000"/>
                      </a:srgbClr>
                    </a:gs>
                    <a:gs pos="75000">
                      <a:srgbClr val="AEB795">
                        <a:tint val="93000"/>
                        <a:satMod val="120000"/>
                      </a:srgbClr>
                    </a:gs>
                    <a:gs pos="100000">
                      <a:srgbClr val="AEB795">
                        <a:tint val="90000"/>
                        <a:satMod val="120000"/>
                      </a:srgbClr>
                    </a:gs>
                  </a:gsLst>
                  <a:lin ang="5400000"/>
                </a:gradFill>
                <a:effectLst>
                  <a:outerShdw blurRad="80000" dist="40000" dir="5040000" algn="tl">
                    <a:srgbClr val="000000">
                      <a:alpha val="30000"/>
                    </a:srgbClr>
                  </a:outerShdw>
                </a:effectLst>
                <a:latin typeface="Maiandra GD" pitchFamily="34" charset="0"/>
              </a:rPr>
              <a:t>What About The Prom?</a:t>
            </a:r>
            <a:endParaRPr lang="en-US" sz="6000" b="1" i="1" dirty="0">
              <a:ln w="11430"/>
              <a:gradFill>
                <a:gsLst>
                  <a:gs pos="0">
                    <a:srgbClr val="AEB795">
                      <a:tint val="90000"/>
                      <a:satMod val="120000"/>
                    </a:srgbClr>
                  </a:gs>
                  <a:gs pos="25000">
                    <a:srgbClr val="AEB795">
                      <a:tint val="93000"/>
                      <a:satMod val="120000"/>
                    </a:srgbClr>
                  </a:gs>
                  <a:gs pos="50000">
                    <a:srgbClr val="AEB795">
                      <a:shade val="89000"/>
                      <a:satMod val="110000"/>
                    </a:srgbClr>
                  </a:gs>
                  <a:gs pos="75000">
                    <a:srgbClr val="AEB795">
                      <a:tint val="93000"/>
                      <a:satMod val="120000"/>
                    </a:srgbClr>
                  </a:gs>
                  <a:gs pos="100000">
                    <a:srgbClr val="AEB795">
                      <a:tint val="90000"/>
                      <a:satMod val="120000"/>
                    </a:srgbClr>
                  </a:gs>
                </a:gsLst>
                <a:lin ang="5400000"/>
              </a:gradFill>
              <a:effectLst>
                <a:outerShdw blurRad="80000" dist="40000" dir="5040000" algn="tl">
                  <a:srgbClr val="000000">
                    <a:alpha val="30000"/>
                  </a:srgbClr>
                </a:outerShdw>
              </a:effectLst>
              <a:latin typeface="Maiandra GD" pitchFamily="34" charset="0"/>
            </a:endParaRPr>
          </a:p>
        </p:txBody>
      </p:sp>
    </p:spTree>
    <p:extLst>
      <p:ext uri="{BB962C8B-B14F-4D97-AF65-F5344CB8AC3E}">
        <p14:creationId xmlns:p14="http://schemas.microsoft.com/office/powerpoint/2010/main" val="147764879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4187" y="196870"/>
            <a:ext cx="6629400" cy="6432530"/>
          </a:xfrm>
          <a:prstGeom prst="rect">
            <a:avLst/>
          </a:prstGeom>
          <a:noFill/>
        </p:spPr>
        <p:txBody>
          <a:bodyPr wrap="square" rtlCol="0">
            <a:spAutoFit/>
          </a:bodyPr>
          <a:lstStyle/>
          <a:p>
            <a:pPr algn="ctr"/>
            <a:r>
              <a:rPr lang="en-US" sz="2800" b="1" dirty="0">
                <a:solidFill>
                  <a:srgbClr val="FFFF00"/>
                </a:solidFill>
                <a:effectLst>
                  <a:outerShdw blurRad="38100" dist="38100" dir="2700000" algn="tl">
                    <a:srgbClr val="000000">
                      <a:alpha val="43137"/>
                    </a:srgbClr>
                  </a:outerShdw>
                </a:effectLst>
              </a:rPr>
              <a:t>Luke 7:18-22</a:t>
            </a:r>
          </a:p>
          <a:p>
            <a:r>
              <a:rPr lang="en-US" sz="2400" dirty="0">
                <a:effectLst>
                  <a:outerShdw blurRad="38100" dist="38100" dir="2700000" algn="tl">
                    <a:srgbClr val="000000">
                      <a:alpha val="43137"/>
                    </a:srgbClr>
                  </a:outerShdw>
                </a:effectLst>
              </a:rPr>
              <a:t>18 Then the disciples of John reported to him concerning all these things. </a:t>
            </a:r>
          </a:p>
          <a:p>
            <a:r>
              <a:rPr lang="en-US" sz="2400" dirty="0">
                <a:effectLst>
                  <a:outerShdw blurRad="38100" dist="38100" dir="2700000" algn="tl">
                    <a:srgbClr val="000000">
                      <a:alpha val="43137"/>
                    </a:srgbClr>
                  </a:outerShdw>
                </a:effectLst>
              </a:rPr>
              <a:t>19 And John, calling two of his disciples to him, sent them to Jesus, saying, "Are You the Coming One, or do we look for another?" </a:t>
            </a:r>
          </a:p>
          <a:p>
            <a:r>
              <a:rPr lang="en-US" sz="2400" dirty="0">
                <a:effectLst>
                  <a:outerShdw blurRad="38100" dist="38100" dir="2700000" algn="tl">
                    <a:srgbClr val="000000">
                      <a:alpha val="43137"/>
                    </a:srgbClr>
                  </a:outerShdw>
                </a:effectLst>
              </a:rPr>
              <a:t>20 When the men had come to Him, they said, "John the Baptist has sent us to You, saying, 'Are You the Coming One, or do we look for another?' " </a:t>
            </a:r>
          </a:p>
          <a:p>
            <a:r>
              <a:rPr lang="en-US" sz="2400" dirty="0">
                <a:effectLst>
                  <a:outerShdw blurRad="38100" dist="38100" dir="2700000" algn="tl">
                    <a:srgbClr val="000000">
                      <a:alpha val="43137"/>
                    </a:srgbClr>
                  </a:outerShdw>
                </a:effectLst>
              </a:rPr>
              <a:t>21 And that very hour He cured many of infirmities, afflictions, and evil spirits; and to many blind He gave sight. </a:t>
            </a:r>
          </a:p>
          <a:p>
            <a:r>
              <a:rPr lang="en-US" sz="2400" dirty="0">
                <a:effectLst>
                  <a:outerShdw blurRad="38100" dist="38100" dir="2700000" algn="tl">
                    <a:srgbClr val="000000">
                      <a:alpha val="43137"/>
                    </a:srgbClr>
                  </a:outerShdw>
                </a:effectLst>
              </a:rPr>
              <a:t>22 Then Jesus answered and said to them, "Go and tell John the things you have seen and heard: that the blind see, the lame walk, the lepers are cleansed, the deaf hear, the dead are raised, the poor have the gospel preached to them. </a:t>
            </a:r>
          </a:p>
        </p:txBody>
      </p:sp>
      <p:sp>
        <p:nvSpPr>
          <p:cNvPr id="5" name="Rectangle 4"/>
          <p:cNvSpPr/>
          <p:nvPr/>
        </p:nvSpPr>
        <p:spPr>
          <a:xfrm>
            <a:off x="6835877" y="196870"/>
            <a:ext cx="2015613" cy="643253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Arial Narrow" pitchFamily="34" charset="0"/>
              </a:rPr>
              <a:t>No Direct</a:t>
            </a:r>
          </a:p>
          <a:p>
            <a:pPr algn="ctr"/>
            <a:r>
              <a:rPr lang="en-US" sz="3200" dirty="0">
                <a:solidFill>
                  <a:schemeClr val="bg1"/>
                </a:solidFill>
                <a:latin typeface="Arial Narrow" pitchFamily="34" charset="0"/>
              </a:rPr>
              <a:t>Statement</a:t>
            </a:r>
          </a:p>
          <a:p>
            <a:pPr algn="ctr"/>
            <a:endParaRPr lang="en-US" sz="3200" dirty="0">
              <a:solidFill>
                <a:schemeClr val="bg1"/>
              </a:solidFill>
              <a:latin typeface="Arial Narrow" pitchFamily="34" charset="0"/>
            </a:endParaRPr>
          </a:p>
          <a:p>
            <a:pPr algn="ctr"/>
            <a:r>
              <a:rPr lang="en-US" sz="3200" i="1" dirty="0">
                <a:solidFill>
                  <a:schemeClr val="bg1"/>
                </a:solidFill>
                <a:latin typeface="Arial Narrow" pitchFamily="34" charset="0"/>
              </a:rPr>
              <a:t>Rather</a:t>
            </a:r>
          </a:p>
          <a:p>
            <a:pPr algn="ctr"/>
            <a:endParaRPr lang="en-US" sz="3200" dirty="0">
              <a:solidFill>
                <a:schemeClr val="bg1"/>
              </a:solidFill>
              <a:latin typeface="Arial Narrow" pitchFamily="34" charset="0"/>
            </a:endParaRPr>
          </a:p>
          <a:p>
            <a:pPr algn="ctr"/>
            <a:r>
              <a:rPr lang="en-US" sz="3200" dirty="0">
                <a:solidFill>
                  <a:schemeClr val="bg1"/>
                </a:solidFill>
                <a:latin typeface="Arial Narrow" pitchFamily="34" charset="0"/>
              </a:rPr>
              <a:t>Evidence</a:t>
            </a:r>
          </a:p>
          <a:p>
            <a:pPr algn="ctr"/>
            <a:r>
              <a:rPr lang="en-US" sz="3200" dirty="0">
                <a:solidFill>
                  <a:schemeClr val="bg1"/>
                </a:solidFill>
                <a:latin typeface="Arial Narrow" pitchFamily="34" charset="0"/>
              </a:rPr>
              <a:t>From</a:t>
            </a:r>
          </a:p>
          <a:p>
            <a:pPr algn="ctr"/>
            <a:r>
              <a:rPr lang="en-US" sz="3200" dirty="0">
                <a:solidFill>
                  <a:schemeClr val="bg1"/>
                </a:solidFill>
                <a:latin typeface="Arial Narrow" pitchFamily="34" charset="0"/>
              </a:rPr>
              <a:t>Which  To</a:t>
            </a:r>
          </a:p>
          <a:p>
            <a:pPr algn="ctr"/>
            <a:r>
              <a:rPr lang="en-US" sz="3200" dirty="0">
                <a:solidFill>
                  <a:schemeClr val="bg1"/>
                </a:solidFill>
                <a:latin typeface="Arial Narrow" pitchFamily="34" charset="0"/>
              </a:rPr>
              <a:t>Draw</a:t>
            </a:r>
          </a:p>
          <a:p>
            <a:pPr algn="ctr"/>
            <a:r>
              <a:rPr lang="en-US" sz="3200" dirty="0">
                <a:solidFill>
                  <a:schemeClr val="bg1"/>
                </a:solidFill>
                <a:latin typeface="Arial Narrow" pitchFamily="34" charset="0"/>
              </a:rPr>
              <a:t>Conclusion</a:t>
            </a:r>
          </a:p>
        </p:txBody>
      </p:sp>
      <p:sp>
        <p:nvSpPr>
          <p:cNvPr id="6" name="Rounded Rectangle 5"/>
          <p:cNvSpPr/>
          <p:nvPr/>
        </p:nvSpPr>
        <p:spPr>
          <a:xfrm rot="20588171">
            <a:off x="296195" y="1649210"/>
            <a:ext cx="5749413" cy="10668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effectLst>
                  <a:outerShdw blurRad="38100" dist="38100" dir="2700000" algn="tl">
                    <a:srgbClr val="000000">
                      <a:alpha val="43137"/>
                    </a:srgbClr>
                  </a:outerShdw>
                </a:effectLst>
              </a:rPr>
              <a:t>Question:</a:t>
            </a:r>
            <a:r>
              <a:rPr lang="en-US" sz="2800" dirty="0">
                <a:solidFill>
                  <a:schemeClr val="bg1"/>
                </a:solidFill>
              </a:rPr>
              <a:t> “Are you coming one?”</a:t>
            </a:r>
          </a:p>
        </p:txBody>
      </p:sp>
      <p:sp>
        <p:nvSpPr>
          <p:cNvPr id="7" name="Rounded Rectangle 6"/>
          <p:cNvSpPr/>
          <p:nvPr/>
        </p:nvSpPr>
        <p:spPr>
          <a:xfrm rot="21396151">
            <a:off x="634180" y="3443567"/>
            <a:ext cx="5749413" cy="10668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effectLst>
                  <a:outerShdw blurRad="38100" dist="38100" dir="2700000" algn="tl">
                    <a:srgbClr val="000000">
                      <a:alpha val="43137"/>
                    </a:srgbClr>
                  </a:outerShdw>
                </a:effectLst>
              </a:rPr>
              <a:t>Response:</a:t>
            </a:r>
            <a:r>
              <a:rPr lang="en-US" sz="2800" dirty="0">
                <a:solidFill>
                  <a:schemeClr val="bg1"/>
                </a:solidFill>
              </a:rPr>
              <a:t> Worked Miracles!</a:t>
            </a:r>
          </a:p>
        </p:txBody>
      </p:sp>
      <p:sp>
        <p:nvSpPr>
          <p:cNvPr id="8" name="Rounded Rectangle 7"/>
          <p:cNvSpPr/>
          <p:nvPr/>
        </p:nvSpPr>
        <p:spPr>
          <a:xfrm rot="506843">
            <a:off x="634179" y="5096304"/>
            <a:ext cx="5749413" cy="10668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effectLst>
                  <a:outerShdw blurRad="38100" dist="38100" dir="2700000" algn="tl">
                    <a:srgbClr val="000000">
                      <a:alpha val="43137"/>
                    </a:srgbClr>
                  </a:outerShdw>
                </a:effectLst>
              </a:rPr>
              <a:t>Conclusion:</a:t>
            </a:r>
            <a:r>
              <a:rPr lang="en-US" sz="2800" dirty="0">
                <a:solidFill>
                  <a:schemeClr val="bg1"/>
                </a:solidFill>
              </a:rPr>
              <a:t> He is the coming one!</a:t>
            </a:r>
          </a:p>
        </p:txBody>
      </p:sp>
    </p:spTree>
    <p:extLst>
      <p:ext uri="{BB962C8B-B14F-4D97-AF65-F5344CB8AC3E}">
        <p14:creationId xmlns:p14="http://schemas.microsoft.com/office/powerpoint/2010/main" val="109695720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7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75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ChangeArrowheads="1"/>
          </p:cNvSpPr>
          <p:nvPr/>
        </p:nvSpPr>
        <p:spPr bwMode="auto">
          <a:xfrm>
            <a:off x="304800" y="381000"/>
            <a:ext cx="2209800" cy="6096000"/>
          </a:xfrm>
          <a:prstGeom prst="rect">
            <a:avLst/>
          </a:prstGeom>
          <a:solidFill>
            <a:schemeClr val="bg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Bible</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Principles</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That</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Condemn</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Dancing</a:t>
            </a:r>
          </a:p>
        </p:txBody>
      </p:sp>
      <p:pic>
        <p:nvPicPr>
          <p:cNvPr id="44039" name="Picture 7" descr="j030939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457200"/>
            <a:ext cx="2057400" cy="1612900"/>
          </a:xfrm>
          <a:prstGeom prst="rect">
            <a:avLst/>
          </a:prstGeom>
          <a:noFill/>
          <a:extLst>
            <a:ext uri="{909E8E84-426E-40DD-AFC4-6F175D3DCCD1}">
              <a14:hiddenFill xmlns:a14="http://schemas.microsoft.com/office/drawing/2010/main">
                <a:solidFill>
                  <a:srgbClr val="FFFFFF"/>
                </a:solidFill>
              </a14:hiddenFill>
            </a:ext>
          </a:extLst>
        </p:spPr>
      </p:pic>
      <p:sp>
        <p:nvSpPr>
          <p:cNvPr id="44046" name="Rectangle 14"/>
          <p:cNvSpPr>
            <a:spLocks noChangeArrowheads="1"/>
          </p:cNvSpPr>
          <p:nvPr/>
        </p:nvSpPr>
        <p:spPr bwMode="auto">
          <a:xfrm>
            <a:off x="2971800" y="1219200"/>
            <a:ext cx="5791200" cy="914400"/>
          </a:xfrm>
          <a:prstGeom prst="rect">
            <a:avLst/>
          </a:prstGeom>
          <a:solidFill>
            <a:srgbClr val="FFFFCC"/>
          </a:solidFill>
          <a:ln w="9525">
            <a:solidFill>
              <a:schemeClr val="bg2"/>
            </a:solidFill>
            <a:miter lim="800000"/>
            <a:headEnd/>
            <a:tailEnd/>
          </a:ln>
          <a:effectLst>
            <a:outerShdw dist="107763" dir="2700000" algn="ctr" rotWithShape="0">
              <a:schemeClr val="bg2">
                <a:alpha val="50000"/>
              </a:schemeClr>
            </a:outerShdw>
          </a:effectLst>
        </p:spPr>
        <p:txBody>
          <a:bodyPr wrap="none" anchor="ctr"/>
          <a:lstStyle/>
          <a:p>
            <a:pPr algn="ctr" eaLnBrk="0" fontAlgn="base" hangingPunct="0">
              <a:spcBef>
                <a:spcPct val="0"/>
              </a:spcBef>
              <a:spcAft>
                <a:spcPct val="0"/>
              </a:spcAft>
            </a:pPr>
            <a:r>
              <a:rPr lang="en-US" sz="4400" b="1">
                <a:solidFill>
                  <a:srgbClr val="003366"/>
                </a:solidFill>
                <a:latin typeface="Times New Roman" pitchFamily="18" charset="0"/>
              </a:rPr>
              <a:t>Lasciviousness</a:t>
            </a:r>
          </a:p>
        </p:txBody>
      </p:sp>
    </p:spTree>
    <p:extLst>
      <p:ext uri="{BB962C8B-B14F-4D97-AF65-F5344CB8AC3E}">
        <p14:creationId xmlns:p14="http://schemas.microsoft.com/office/powerpoint/2010/main" val="327857513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046"/>
                                        </p:tgtEl>
                                        <p:attrNameLst>
                                          <p:attrName>style.visibility</p:attrName>
                                        </p:attrNameLst>
                                      </p:cBhvr>
                                      <p:to>
                                        <p:strVal val="visible"/>
                                      </p:to>
                                    </p:set>
                                    <p:animEffect transition="in" filter="wipe(up)">
                                      <p:cBhvr>
                                        <p:cTn id="7" dur="2000"/>
                                        <p:tgtEl>
                                          <p:spTgt spid="440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8" name="Rectangle 8"/>
          <p:cNvSpPr>
            <a:spLocks noChangeArrowheads="1"/>
          </p:cNvSpPr>
          <p:nvPr/>
        </p:nvSpPr>
        <p:spPr bwMode="auto">
          <a:xfrm>
            <a:off x="304800" y="2438400"/>
            <a:ext cx="2286000" cy="4038600"/>
          </a:xfrm>
          <a:prstGeom prst="rect">
            <a:avLst/>
          </a:prstGeom>
          <a:solidFill>
            <a:schemeClr val="accent2">
              <a:lumMod val="50000"/>
            </a:schemeClr>
          </a:solidFill>
          <a:ln w="9525">
            <a:solidFill>
              <a:srgbClr val="000000"/>
            </a:solidFill>
            <a:miter lim="800000"/>
            <a:headEnd/>
            <a:tailEnd/>
          </a:ln>
          <a:effectLst/>
          <a:extLst/>
        </p:spPr>
        <p:txBody>
          <a:bodyPr wrap="none" anchor="ctr"/>
          <a:lstStyle/>
          <a:p>
            <a:pPr algn="ctr" eaLnBrk="0" fontAlgn="base" hangingPunct="0">
              <a:spcBef>
                <a:spcPct val="0"/>
              </a:spcBef>
              <a:spcAft>
                <a:spcPct val="0"/>
              </a:spcAft>
            </a:pPr>
            <a:r>
              <a:rPr lang="en-US" sz="2800" b="1" u="sng">
                <a:solidFill>
                  <a:srgbClr val="FFFFFF"/>
                </a:solidFill>
                <a:effectLst>
                  <a:outerShdw blurRad="38100" dist="38100" dir="2700000" algn="tl">
                    <a:srgbClr val="000000">
                      <a:alpha val="43137"/>
                    </a:srgbClr>
                  </a:outerShdw>
                </a:effectLst>
              </a:rPr>
              <a:t>Passages:</a:t>
            </a:r>
          </a:p>
          <a:p>
            <a:pPr algn="ctr" eaLnBrk="0" fontAlgn="base" hangingPunct="0">
              <a:spcBef>
                <a:spcPct val="0"/>
              </a:spcBef>
              <a:spcAft>
                <a:spcPct val="0"/>
              </a:spcAft>
            </a:pPr>
            <a:endParaRPr lang="en-US" sz="2800" b="1" u="sng">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Gal. 5:19</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1 Pet. 4:3</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Rom. 13:13</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2 Pet. 2:7</a:t>
            </a:r>
          </a:p>
        </p:txBody>
      </p:sp>
      <p:sp>
        <p:nvSpPr>
          <p:cNvPr id="46090" name="Rectangle 10"/>
          <p:cNvSpPr>
            <a:spLocks noChangeArrowheads="1"/>
          </p:cNvSpPr>
          <p:nvPr/>
        </p:nvSpPr>
        <p:spPr bwMode="auto">
          <a:xfrm>
            <a:off x="2819400" y="2438400"/>
            <a:ext cx="3429000" cy="4038600"/>
          </a:xfrm>
          <a:prstGeom prst="rect">
            <a:avLst/>
          </a:prstGeom>
          <a:solidFill>
            <a:schemeClr val="accent2">
              <a:lumMod val="50000"/>
            </a:schemeClr>
          </a:solidFill>
          <a:ln w="9525">
            <a:solidFill>
              <a:srgbClr val="000000"/>
            </a:solidFill>
            <a:miter lim="800000"/>
            <a:headEnd/>
            <a:tailEnd/>
          </a:ln>
          <a:effectLst/>
          <a:extLst/>
        </p:spPr>
        <p:txBody>
          <a:bodyPr wrap="none" anchor="ctr"/>
          <a:lstStyle/>
          <a:p>
            <a:pPr algn="ctr" eaLnBrk="0" fontAlgn="base" hangingPunct="0">
              <a:spcBef>
                <a:spcPct val="0"/>
              </a:spcBef>
              <a:spcAft>
                <a:spcPct val="0"/>
              </a:spcAft>
            </a:pPr>
            <a:r>
              <a:rPr lang="en-US" sz="2800" b="1" u="sng">
                <a:solidFill>
                  <a:srgbClr val="FFFFFF"/>
                </a:solidFill>
                <a:effectLst>
                  <a:outerShdw blurRad="38100" dist="38100" dir="2700000" algn="tl">
                    <a:srgbClr val="000000">
                      <a:alpha val="43137"/>
                    </a:srgbClr>
                  </a:outerShdw>
                </a:effectLst>
              </a:rPr>
              <a:t>Defined</a:t>
            </a:r>
          </a:p>
          <a:p>
            <a:pPr algn="ctr" eaLnBrk="0" fontAlgn="base" hangingPunct="0">
              <a:spcBef>
                <a:spcPct val="0"/>
              </a:spcBef>
              <a:spcAft>
                <a:spcPct val="0"/>
              </a:spcAft>
            </a:pPr>
            <a:endParaRPr lang="en-US" sz="2800" b="1" u="sng">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“Unbridled lust…</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wantoness</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shamelessness…wanton</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(acts or) manners, as</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filthy words, indecent</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bodily movements,</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unchaste handling of</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males and females, etc.</a:t>
            </a:r>
          </a:p>
          <a:p>
            <a:pPr algn="ctr" eaLnBrk="0" fontAlgn="base" hangingPunct="0">
              <a:spcBef>
                <a:spcPct val="0"/>
              </a:spcBef>
              <a:spcAft>
                <a:spcPct val="0"/>
              </a:spcAft>
            </a:pPr>
            <a:r>
              <a:rPr lang="en-US" sz="2000" b="1" i="1">
                <a:solidFill>
                  <a:srgbClr val="FFFFFF"/>
                </a:solidFill>
                <a:effectLst>
                  <a:outerShdw blurRad="38100" dist="38100" dir="2700000" algn="tl">
                    <a:srgbClr val="000000">
                      <a:alpha val="43137"/>
                    </a:srgbClr>
                  </a:outerShdw>
                </a:effectLst>
                <a:latin typeface="Arial" charset="0"/>
              </a:rPr>
              <a:t>(Thayer, p. 79-80)</a:t>
            </a:r>
          </a:p>
        </p:txBody>
      </p:sp>
      <p:sp>
        <p:nvSpPr>
          <p:cNvPr id="46091" name="Rectangle 11"/>
          <p:cNvSpPr>
            <a:spLocks noChangeArrowheads="1"/>
          </p:cNvSpPr>
          <p:nvPr/>
        </p:nvSpPr>
        <p:spPr bwMode="auto">
          <a:xfrm>
            <a:off x="6477000" y="2438400"/>
            <a:ext cx="2286000" cy="4038600"/>
          </a:xfrm>
          <a:prstGeom prst="rect">
            <a:avLst/>
          </a:prstGeom>
          <a:solidFill>
            <a:schemeClr val="accent2">
              <a:lumMod val="50000"/>
            </a:schemeClr>
          </a:solidFill>
          <a:ln w="9525">
            <a:solidFill>
              <a:srgbClr val="000000"/>
            </a:solidFill>
            <a:miter lim="800000"/>
            <a:headEnd/>
            <a:tailEnd/>
          </a:ln>
          <a:effectLst/>
          <a:extLst/>
        </p:spPr>
        <p:txBody>
          <a:bodyPr wrap="none" anchor="ctr"/>
          <a:lstStyle/>
          <a:p>
            <a:pPr algn="ctr" eaLnBrk="0" fontAlgn="base" hangingPunct="0">
              <a:spcBef>
                <a:spcPct val="0"/>
              </a:spcBef>
              <a:spcAft>
                <a:spcPct val="0"/>
              </a:spcAft>
            </a:pPr>
            <a:r>
              <a:rPr lang="en-US" sz="2800" b="1" u="sng">
                <a:solidFill>
                  <a:srgbClr val="FFFFFF"/>
                </a:solidFill>
                <a:effectLst>
                  <a:outerShdw blurRad="38100" dist="38100" dir="2700000" algn="tl">
                    <a:srgbClr val="000000">
                      <a:alpha val="43137"/>
                    </a:srgbClr>
                  </a:outerShdw>
                </a:effectLst>
              </a:rPr>
              <a:t>How Used</a:t>
            </a:r>
          </a:p>
          <a:p>
            <a:pPr algn="ctr" eaLnBrk="0" fontAlgn="base" hangingPunct="0">
              <a:spcBef>
                <a:spcPct val="0"/>
              </a:spcBef>
              <a:spcAft>
                <a:spcPct val="0"/>
              </a:spcAft>
            </a:pPr>
            <a:endParaRPr lang="en-US" sz="2800" b="1" u="sng">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Sensuality</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Bauer 114</a:t>
            </a: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NASV</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That which</a:t>
            </a: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leads to lust</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p:txBody>
      </p:sp>
      <p:sp>
        <p:nvSpPr>
          <p:cNvPr id="2" name="Rectangle 1"/>
          <p:cNvSpPr/>
          <p:nvPr/>
        </p:nvSpPr>
        <p:spPr>
          <a:xfrm>
            <a:off x="723900" y="381000"/>
            <a:ext cx="7620000" cy="1676400"/>
          </a:xfrm>
          <a:prstGeom prst="rect">
            <a:avLst/>
          </a:prstGeom>
          <a:solidFill>
            <a:srgbClr val="FFFF00"/>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0000FF"/>
                </a:solidFill>
              </a:rPr>
              <a:t>Lasciviousness</a:t>
            </a:r>
          </a:p>
          <a:p>
            <a:pPr algn="ctr"/>
            <a:r>
              <a:rPr lang="en-US" sz="3600" i="1" dirty="0">
                <a:solidFill>
                  <a:srgbClr val="0000FF"/>
                </a:solidFill>
              </a:rPr>
              <a:t>(</a:t>
            </a:r>
            <a:r>
              <a:rPr lang="en-US" sz="3600" i="1" dirty="0" err="1">
                <a:solidFill>
                  <a:srgbClr val="0000FF"/>
                </a:solidFill>
              </a:rPr>
              <a:t>aselgeia</a:t>
            </a:r>
            <a:r>
              <a:rPr lang="en-US" sz="3600" i="1" dirty="0">
                <a:solidFill>
                  <a:srgbClr val="0000FF"/>
                </a:solidFill>
              </a:rPr>
              <a:t>)</a:t>
            </a:r>
          </a:p>
        </p:txBody>
      </p:sp>
    </p:spTree>
    <p:extLst>
      <p:ext uri="{BB962C8B-B14F-4D97-AF65-F5344CB8AC3E}">
        <p14:creationId xmlns:p14="http://schemas.microsoft.com/office/powerpoint/2010/main" val="391953672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6088"/>
                                        </p:tgtEl>
                                        <p:attrNameLst>
                                          <p:attrName>style.visibility</p:attrName>
                                        </p:attrNameLst>
                                      </p:cBhvr>
                                      <p:to>
                                        <p:strVal val="visible"/>
                                      </p:to>
                                    </p:set>
                                    <p:animEffect transition="in" filter="plus(in)">
                                      <p:cBhvr>
                                        <p:cTn id="7" dur="1000"/>
                                        <p:tgtEl>
                                          <p:spTgt spid="460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46090"/>
                                        </p:tgtEl>
                                        <p:attrNameLst>
                                          <p:attrName>style.visibility</p:attrName>
                                        </p:attrNameLst>
                                      </p:cBhvr>
                                      <p:to>
                                        <p:strVal val="visible"/>
                                      </p:to>
                                    </p:set>
                                    <p:animEffect transition="in" filter="plus(in)">
                                      <p:cBhvr>
                                        <p:cTn id="12" dur="1000"/>
                                        <p:tgtEl>
                                          <p:spTgt spid="4609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46091"/>
                                        </p:tgtEl>
                                        <p:attrNameLst>
                                          <p:attrName>style.visibility</p:attrName>
                                        </p:attrNameLst>
                                      </p:cBhvr>
                                      <p:to>
                                        <p:strVal val="visible"/>
                                      </p:to>
                                    </p:set>
                                    <p:animEffect transition="in" filter="plus(in)">
                                      <p:cBhvr>
                                        <p:cTn id="17" dur="1000"/>
                                        <p:tgtEl>
                                          <p:spTgt spid="46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8" grpId="0" animBg="1"/>
      <p:bldP spid="46090" grpId="0" animBg="1"/>
      <p:bldP spid="4609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304800" y="381000"/>
            <a:ext cx="2209800" cy="6096000"/>
          </a:xfrm>
          <a:prstGeom prst="rect">
            <a:avLst/>
          </a:prstGeom>
          <a:solidFill>
            <a:schemeClr val="bg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Bible</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Principles</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That</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Condemn</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Dancing</a:t>
            </a:r>
          </a:p>
        </p:txBody>
      </p:sp>
      <p:pic>
        <p:nvPicPr>
          <p:cNvPr id="45059" name="Picture 3" descr="j030939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457200"/>
            <a:ext cx="2057400" cy="1612900"/>
          </a:xfrm>
          <a:prstGeom prst="rect">
            <a:avLst/>
          </a:prstGeom>
          <a:noFill/>
          <a:extLst>
            <a:ext uri="{909E8E84-426E-40DD-AFC4-6F175D3DCCD1}">
              <a14:hiddenFill xmlns:a14="http://schemas.microsoft.com/office/drawing/2010/main">
                <a:solidFill>
                  <a:srgbClr val="FFFFFF"/>
                </a:solidFill>
              </a14:hiddenFill>
            </a:ext>
          </a:extLst>
        </p:spPr>
      </p:pic>
      <p:sp>
        <p:nvSpPr>
          <p:cNvPr id="45060" name="Rectangle 4"/>
          <p:cNvSpPr>
            <a:spLocks noChangeArrowheads="1"/>
          </p:cNvSpPr>
          <p:nvPr/>
        </p:nvSpPr>
        <p:spPr bwMode="auto">
          <a:xfrm>
            <a:off x="2819400" y="1295400"/>
            <a:ext cx="5791200" cy="914400"/>
          </a:xfrm>
          <a:prstGeom prst="rect">
            <a:avLst/>
          </a:prstGeom>
          <a:solidFill>
            <a:srgbClr val="FFFFCC"/>
          </a:solidFill>
          <a:ln w="9525">
            <a:solidFill>
              <a:schemeClr val="bg2"/>
            </a:solidFill>
            <a:miter lim="800000"/>
            <a:headEnd/>
            <a:tailEnd/>
          </a:ln>
          <a:effectLst>
            <a:outerShdw dist="107763" dir="2700000" algn="ctr" rotWithShape="0">
              <a:schemeClr val="bg2">
                <a:alpha val="50000"/>
              </a:schemeClr>
            </a:outerShdw>
          </a:effectLst>
        </p:spPr>
        <p:txBody>
          <a:bodyPr wrap="none" anchor="ctr"/>
          <a:lstStyle/>
          <a:p>
            <a:pPr algn="ctr" eaLnBrk="0" fontAlgn="base" hangingPunct="0">
              <a:spcBef>
                <a:spcPct val="0"/>
              </a:spcBef>
              <a:spcAft>
                <a:spcPct val="0"/>
              </a:spcAft>
            </a:pPr>
            <a:r>
              <a:rPr lang="en-US" sz="4400" b="1">
                <a:solidFill>
                  <a:srgbClr val="003366"/>
                </a:solidFill>
                <a:latin typeface="Times New Roman" pitchFamily="18" charset="0"/>
              </a:rPr>
              <a:t>Lasciviousness</a:t>
            </a:r>
          </a:p>
        </p:txBody>
      </p:sp>
      <p:sp>
        <p:nvSpPr>
          <p:cNvPr id="45061" name="Rectangle 5"/>
          <p:cNvSpPr>
            <a:spLocks noChangeArrowheads="1"/>
          </p:cNvSpPr>
          <p:nvPr/>
        </p:nvSpPr>
        <p:spPr bwMode="auto">
          <a:xfrm>
            <a:off x="2819400" y="2552700"/>
            <a:ext cx="5791200" cy="914400"/>
          </a:xfrm>
          <a:prstGeom prst="rect">
            <a:avLst/>
          </a:prstGeom>
          <a:solidFill>
            <a:srgbClr val="FFFFCC"/>
          </a:solidFill>
          <a:ln w="9525">
            <a:solidFill>
              <a:schemeClr val="bg2"/>
            </a:solidFill>
            <a:miter lim="800000"/>
            <a:headEnd/>
            <a:tailEnd/>
          </a:ln>
          <a:effectLst>
            <a:outerShdw dist="107763" dir="2700000" algn="ctr" rotWithShape="0">
              <a:schemeClr val="bg2">
                <a:alpha val="50000"/>
              </a:schemeClr>
            </a:outerShdw>
          </a:effectLst>
        </p:spPr>
        <p:txBody>
          <a:bodyPr wrap="none" anchor="ctr"/>
          <a:lstStyle/>
          <a:p>
            <a:pPr algn="ctr" eaLnBrk="0" fontAlgn="base" hangingPunct="0">
              <a:spcBef>
                <a:spcPct val="0"/>
              </a:spcBef>
              <a:spcAft>
                <a:spcPct val="0"/>
              </a:spcAft>
            </a:pPr>
            <a:r>
              <a:rPr lang="en-US" sz="4400" b="1">
                <a:solidFill>
                  <a:srgbClr val="003366"/>
                </a:solidFill>
                <a:latin typeface="Times New Roman" pitchFamily="18" charset="0"/>
              </a:rPr>
              <a:t>Flee Lust</a:t>
            </a:r>
          </a:p>
        </p:txBody>
      </p:sp>
      <p:grpSp>
        <p:nvGrpSpPr>
          <p:cNvPr id="45066" name="Group 10"/>
          <p:cNvGrpSpPr>
            <a:grpSpLocks/>
          </p:cNvGrpSpPr>
          <p:nvPr/>
        </p:nvGrpSpPr>
        <p:grpSpPr bwMode="auto">
          <a:xfrm>
            <a:off x="3276600" y="3717925"/>
            <a:ext cx="5268913" cy="1381125"/>
            <a:chOff x="2160" y="2342"/>
            <a:chExt cx="3319" cy="870"/>
          </a:xfrm>
        </p:grpSpPr>
        <p:pic>
          <p:nvPicPr>
            <p:cNvPr id="45064" name="Picture 8" descr="j020217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0" y="2352"/>
              <a:ext cx="1344" cy="860"/>
            </a:xfrm>
            <a:prstGeom prst="rect">
              <a:avLst/>
            </a:prstGeom>
            <a:noFill/>
            <a:extLst>
              <a:ext uri="{909E8E84-426E-40DD-AFC4-6F175D3DCCD1}">
                <a14:hiddenFill xmlns:a14="http://schemas.microsoft.com/office/drawing/2010/main">
                  <a:solidFill>
                    <a:srgbClr val="FFFFFF"/>
                  </a:solidFill>
                </a14:hiddenFill>
              </a:ext>
            </a:extLst>
          </p:spPr>
        </p:pic>
        <p:sp>
          <p:nvSpPr>
            <p:cNvPr id="45065" name="Text Box 9"/>
            <p:cNvSpPr txBox="1">
              <a:spLocks noChangeArrowheads="1"/>
            </p:cNvSpPr>
            <p:nvPr/>
          </p:nvSpPr>
          <p:spPr bwMode="auto">
            <a:xfrm>
              <a:off x="3504" y="2342"/>
              <a:ext cx="1975"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sz="2800" u="sng">
                  <a:solidFill>
                    <a:srgbClr val="FFFFFF"/>
                  </a:solidFill>
                  <a:effectLst>
                    <a:outerShdw blurRad="38100" dist="38100" dir="2700000" algn="tl">
                      <a:srgbClr val="000000"/>
                    </a:outerShdw>
                  </a:effectLst>
                </a:rPr>
                <a:t>Flee:</a:t>
              </a:r>
              <a:r>
                <a:rPr lang="en-US" sz="2800">
                  <a:solidFill>
                    <a:srgbClr val="FFFFFF"/>
                  </a:solidFill>
                  <a:effectLst>
                    <a:outerShdw blurRad="38100" dist="38100" dir="2700000" algn="tl">
                      <a:srgbClr val="000000"/>
                    </a:outerShdw>
                  </a:effectLst>
                </a:rPr>
                <a:t> To run away,</a:t>
              </a:r>
            </a:p>
            <a:p>
              <a:pPr algn="ctr" eaLnBrk="0" fontAlgn="base" hangingPunct="0">
                <a:spcBef>
                  <a:spcPct val="0"/>
                </a:spcBef>
                <a:spcAft>
                  <a:spcPct val="0"/>
                </a:spcAft>
              </a:pPr>
              <a:r>
                <a:rPr lang="en-US" sz="2800">
                  <a:solidFill>
                    <a:srgbClr val="FFFFFF"/>
                  </a:solidFill>
                  <a:effectLst>
                    <a:outerShdw blurRad="38100" dist="38100" dir="2700000" algn="tl">
                      <a:srgbClr val="000000"/>
                    </a:outerShdw>
                  </a:effectLst>
                </a:rPr>
                <a:t>shun or escape</a:t>
              </a:r>
            </a:p>
            <a:p>
              <a:pPr algn="ctr" eaLnBrk="0" fontAlgn="base" hangingPunct="0">
                <a:spcBef>
                  <a:spcPct val="0"/>
                </a:spcBef>
                <a:spcAft>
                  <a:spcPct val="0"/>
                </a:spcAft>
              </a:pPr>
              <a:r>
                <a:rPr lang="en-US" sz="2400" i="1">
                  <a:solidFill>
                    <a:srgbClr val="FFFFFF"/>
                  </a:solidFill>
                  <a:effectLst>
                    <a:outerShdw blurRad="38100" dist="38100" dir="2700000" algn="tl">
                      <a:srgbClr val="000000"/>
                    </a:outerShdw>
                  </a:effectLst>
                </a:rPr>
                <a:t>(Strongs)</a:t>
              </a:r>
            </a:p>
          </p:txBody>
        </p:sp>
      </p:grpSp>
      <p:sp>
        <p:nvSpPr>
          <p:cNvPr id="45067" name="Text Box 11"/>
          <p:cNvSpPr txBox="1">
            <a:spLocks noChangeArrowheads="1"/>
          </p:cNvSpPr>
          <p:nvPr/>
        </p:nvSpPr>
        <p:spPr bwMode="auto">
          <a:xfrm>
            <a:off x="4157663" y="5132388"/>
            <a:ext cx="3432175" cy="157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lnSpc>
                <a:spcPct val="90000"/>
              </a:lnSpc>
              <a:spcBef>
                <a:spcPct val="0"/>
              </a:spcBef>
              <a:spcAft>
                <a:spcPct val="0"/>
              </a:spcAft>
            </a:pPr>
            <a:r>
              <a:rPr lang="en-US" sz="3600" b="1">
                <a:solidFill>
                  <a:srgbClr val="FFFF00"/>
                </a:solidFill>
                <a:effectLst>
                  <a:outerShdw blurRad="38100" dist="38100" dir="2700000" algn="tl">
                    <a:srgbClr val="000000"/>
                  </a:outerShdw>
                </a:effectLst>
              </a:rPr>
              <a:t>2 Tim. 2:22   </a:t>
            </a:r>
          </a:p>
          <a:p>
            <a:pPr algn="ctr" eaLnBrk="0" fontAlgn="base" hangingPunct="0">
              <a:lnSpc>
                <a:spcPct val="90000"/>
              </a:lnSpc>
              <a:spcBef>
                <a:spcPct val="0"/>
              </a:spcBef>
              <a:spcAft>
                <a:spcPct val="0"/>
              </a:spcAft>
            </a:pPr>
            <a:r>
              <a:rPr lang="en-US" sz="3600" b="1">
                <a:solidFill>
                  <a:srgbClr val="FFFF00"/>
                </a:solidFill>
                <a:effectLst>
                  <a:outerShdw blurRad="38100" dist="38100" dir="2700000" algn="tl">
                    <a:srgbClr val="000000"/>
                  </a:outerShdw>
                </a:effectLst>
              </a:rPr>
              <a:t>1 Thess. 4:3-6</a:t>
            </a:r>
          </a:p>
          <a:p>
            <a:pPr algn="ctr" eaLnBrk="0" fontAlgn="base" hangingPunct="0">
              <a:lnSpc>
                <a:spcPct val="90000"/>
              </a:lnSpc>
              <a:spcBef>
                <a:spcPct val="0"/>
              </a:spcBef>
              <a:spcAft>
                <a:spcPct val="0"/>
              </a:spcAft>
            </a:pPr>
            <a:r>
              <a:rPr lang="en-US" sz="3600" b="1">
                <a:solidFill>
                  <a:srgbClr val="FFFF00"/>
                </a:solidFill>
                <a:effectLst>
                  <a:outerShdw blurRad="38100" dist="38100" dir="2700000" algn="tl">
                    <a:srgbClr val="000000"/>
                  </a:outerShdw>
                </a:effectLst>
              </a:rPr>
              <a:t>Col. 3:5</a:t>
            </a:r>
          </a:p>
        </p:txBody>
      </p:sp>
    </p:spTree>
    <p:extLst>
      <p:ext uri="{BB962C8B-B14F-4D97-AF65-F5344CB8AC3E}">
        <p14:creationId xmlns:p14="http://schemas.microsoft.com/office/powerpoint/2010/main" val="383009168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061"/>
                                        </p:tgtEl>
                                        <p:attrNameLst>
                                          <p:attrName>style.visibility</p:attrName>
                                        </p:attrNameLst>
                                      </p:cBhvr>
                                      <p:to>
                                        <p:strVal val="visible"/>
                                      </p:to>
                                    </p:set>
                                    <p:animEffect transition="in" filter="wipe(up)">
                                      <p:cBhvr>
                                        <p:cTn id="7" dur="2000"/>
                                        <p:tgtEl>
                                          <p:spTgt spid="4506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nodeType="clickEffect">
                                  <p:stCondLst>
                                    <p:cond delay="0"/>
                                  </p:stCondLst>
                                  <p:childTnLst>
                                    <p:set>
                                      <p:cBhvr>
                                        <p:cTn id="11" dur="1" fill="hold">
                                          <p:stCondLst>
                                            <p:cond delay="0"/>
                                          </p:stCondLst>
                                        </p:cTn>
                                        <p:tgtEl>
                                          <p:spTgt spid="45066"/>
                                        </p:tgtEl>
                                        <p:attrNameLst>
                                          <p:attrName>style.visibility</p:attrName>
                                        </p:attrNameLst>
                                      </p:cBhvr>
                                      <p:to>
                                        <p:strVal val="visible"/>
                                      </p:to>
                                    </p:set>
                                    <p:animEffect transition="in" filter="wheel(4)">
                                      <p:cBhvr>
                                        <p:cTn id="12" dur="2000"/>
                                        <p:tgtEl>
                                          <p:spTgt spid="450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5067">
                                            <p:txEl>
                                              <p:pRg st="0" end="0"/>
                                            </p:txEl>
                                          </p:spTgt>
                                        </p:tgtEl>
                                        <p:attrNameLst>
                                          <p:attrName>style.visibility</p:attrName>
                                        </p:attrNameLst>
                                      </p:cBhvr>
                                      <p:to>
                                        <p:strVal val="visible"/>
                                      </p:to>
                                    </p:set>
                                    <p:animEffect transition="in" filter="fade">
                                      <p:cBhvr>
                                        <p:cTn id="17" dur="2000"/>
                                        <p:tgtEl>
                                          <p:spTgt spid="4506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5067">
                                            <p:txEl>
                                              <p:pRg st="1" end="1"/>
                                            </p:txEl>
                                          </p:spTgt>
                                        </p:tgtEl>
                                        <p:attrNameLst>
                                          <p:attrName>style.visibility</p:attrName>
                                        </p:attrNameLst>
                                      </p:cBhvr>
                                      <p:to>
                                        <p:strVal val="visible"/>
                                      </p:to>
                                    </p:set>
                                    <p:animEffect transition="in" filter="fade">
                                      <p:cBhvr>
                                        <p:cTn id="22" dur="2000"/>
                                        <p:tgtEl>
                                          <p:spTgt spid="45067">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5067">
                                            <p:txEl>
                                              <p:pRg st="2" end="2"/>
                                            </p:txEl>
                                          </p:spTgt>
                                        </p:tgtEl>
                                        <p:attrNameLst>
                                          <p:attrName>style.visibility</p:attrName>
                                        </p:attrNameLst>
                                      </p:cBhvr>
                                      <p:to>
                                        <p:strVal val="visible"/>
                                      </p:to>
                                    </p:set>
                                    <p:animEffect transition="in" filter="fade">
                                      <p:cBhvr>
                                        <p:cTn id="27" dur="2000"/>
                                        <p:tgtEl>
                                          <p:spTgt spid="450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1" grpId="0" animBg="1"/>
      <p:bldP spid="4506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304800" y="381000"/>
            <a:ext cx="2209800" cy="6096000"/>
          </a:xfrm>
          <a:prstGeom prst="rect">
            <a:avLst/>
          </a:prstGeom>
          <a:solidFill>
            <a:schemeClr val="bg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Bible</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Principles</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That</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Condemn</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Dancing</a:t>
            </a:r>
          </a:p>
        </p:txBody>
      </p:sp>
      <p:pic>
        <p:nvPicPr>
          <p:cNvPr id="47107" name="Picture 3" descr="j030939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457200"/>
            <a:ext cx="2057400" cy="1612900"/>
          </a:xfrm>
          <a:prstGeom prst="rect">
            <a:avLst/>
          </a:prstGeom>
          <a:noFill/>
          <a:extLst>
            <a:ext uri="{909E8E84-426E-40DD-AFC4-6F175D3DCCD1}">
              <a14:hiddenFill xmlns:a14="http://schemas.microsoft.com/office/drawing/2010/main">
                <a:solidFill>
                  <a:srgbClr val="FFFFFF"/>
                </a:solidFill>
              </a14:hiddenFill>
            </a:ext>
          </a:extLst>
        </p:spPr>
      </p:pic>
      <p:sp>
        <p:nvSpPr>
          <p:cNvPr id="47108" name="Rectangle 4"/>
          <p:cNvSpPr>
            <a:spLocks noChangeArrowheads="1"/>
          </p:cNvSpPr>
          <p:nvPr/>
        </p:nvSpPr>
        <p:spPr bwMode="auto">
          <a:xfrm>
            <a:off x="2819400" y="1295400"/>
            <a:ext cx="5791200" cy="914400"/>
          </a:xfrm>
          <a:prstGeom prst="rect">
            <a:avLst/>
          </a:prstGeom>
          <a:solidFill>
            <a:srgbClr val="FFFFCC"/>
          </a:solidFill>
          <a:ln w="9525">
            <a:solidFill>
              <a:schemeClr val="bg2"/>
            </a:solidFill>
            <a:miter lim="800000"/>
            <a:headEnd/>
            <a:tailEnd/>
          </a:ln>
          <a:effectLst>
            <a:outerShdw dist="107763" dir="2700000" algn="ctr" rotWithShape="0">
              <a:schemeClr val="bg2">
                <a:alpha val="50000"/>
              </a:schemeClr>
            </a:outerShdw>
          </a:effectLst>
        </p:spPr>
        <p:txBody>
          <a:bodyPr wrap="none" anchor="ctr"/>
          <a:lstStyle/>
          <a:p>
            <a:pPr algn="ctr" eaLnBrk="0" fontAlgn="base" hangingPunct="0">
              <a:spcBef>
                <a:spcPct val="0"/>
              </a:spcBef>
              <a:spcAft>
                <a:spcPct val="0"/>
              </a:spcAft>
            </a:pPr>
            <a:r>
              <a:rPr lang="en-US" sz="4400" b="1">
                <a:solidFill>
                  <a:srgbClr val="003366"/>
                </a:solidFill>
                <a:latin typeface="Times New Roman" pitchFamily="18" charset="0"/>
              </a:rPr>
              <a:t>Lasciviousness</a:t>
            </a:r>
          </a:p>
        </p:txBody>
      </p:sp>
      <p:sp>
        <p:nvSpPr>
          <p:cNvPr id="47109" name="Rectangle 5"/>
          <p:cNvSpPr>
            <a:spLocks noChangeArrowheads="1"/>
          </p:cNvSpPr>
          <p:nvPr/>
        </p:nvSpPr>
        <p:spPr bwMode="auto">
          <a:xfrm>
            <a:off x="2819400" y="2552700"/>
            <a:ext cx="5791200" cy="914400"/>
          </a:xfrm>
          <a:prstGeom prst="rect">
            <a:avLst/>
          </a:prstGeom>
          <a:solidFill>
            <a:srgbClr val="FFFFCC"/>
          </a:solidFill>
          <a:ln w="9525">
            <a:solidFill>
              <a:schemeClr val="bg2"/>
            </a:solidFill>
            <a:miter lim="800000"/>
            <a:headEnd/>
            <a:tailEnd/>
          </a:ln>
          <a:effectLst>
            <a:outerShdw dist="107763" dir="2700000" algn="ctr" rotWithShape="0">
              <a:schemeClr val="bg2">
                <a:alpha val="50000"/>
              </a:schemeClr>
            </a:outerShdw>
          </a:effectLst>
        </p:spPr>
        <p:txBody>
          <a:bodyPr wrap="none" anchor="ctr"/>
          <a:lstStyle/>
          <a:p>
            <a:pPr algn="ctr" eaLnBrk="0" fontAlgn="base" hangingPunct="0">
              <a:spcBef>
                <a:spcPct val="0"/>
              </a:spcBef>
              <a:spcAft>
                <a:spcPct val="0"/>
              </a:spcAft>
            </a:pPr>
            <a:r>
              <a:rPr lang="en-US" sz="4400" b="1">
                <a:solidFill>
                  <a:srgbClr val="003366"/>
                </a:solidFill>
                <a:latin typeface="Times New Roman" pitchFamily="18" charset="0"/>
              </a:rPr>
              <a:t>Flee Lust</a:t>
            </a:r>
          </a:p>
        </p:txBody>
      </p:sp>
      <p:sp>
        <p:nvSpPr>
          <p:cNvPr id="47110" name="Rectangle 6"/>
          <p:cNvSpPr>
            <a:spLocks noChangeArrowheads="1"/>
          </p:cNvSpPr>
          <p:nvPr/>
        </p:nvSpPr>
        <p:spPr bwMode="auto">
          <a:xfrm>
            <a:off x="2819400" y="3810000"/>
            <a:ext cx="5791200" cy="914400"/>
          </a:xfrm>
          <a:prstGeom prst="rect">
            <a:avLst/>
          </a:prstGeom>
          <a:solidFill>
            <a:srgbClr val="FFFFCC"/>
          </a:solidFill>
          <a:ln w="9525">
            <a:solidFill>
              <a:schemeClr val="bg2"/>
            </a:solidFill>
            <a:miter lim="800000"/>
            <a:headEnd/>
            <a:tailEnd/>
          </a:ln>
          <a:effectLst>
            <a:outerShdw dist="107763" dir="2700000" algn="ctr" rotWithShape="0">
              <a:schemeClr val="bg2">
                <a:alpha val="50000"/>
              </a:schemeClr>
            </a:outerShdw>
          </a:effectLst>
        </p:spPr>
        <p:txBody>
          <a:bodyPr wrap="none" anchor="ctr"/>
          <a:lstStyle/>
          <a:p>
            <a:pPr algn="ctr" eaLnBrk="0" fontAlgn="base" hangingPunct="0">
              <a:spcBef>
                <a:spcPct val="0"/>
              </a:spcBef>
              <a:spcAft>
                <a:spcPct val="0"/>
              </a:spcAft>
            </a:pPr>
            <a:r>
              <a:rPr lang="en-US" sz="4400" b="1">
                <a:solidFill>
                  <a:srgbClr val="003366"/>
                </a:solidFill>
                <a:latin typeface="Times New Roman" pitchFamily="18" charset="0"/>
              </a:rPr>
              <a:t>Flee Fornication</a:t>
            </a:r>
          </a:p>
        </p:txBody>
      </p:sp>
      <p:sp>
        <p:nvSpPr>
          <p:cNvPr id="47111" name="Text Box 7"/>
          <p:cNvSpPr txBox="1">
            <a:spLocks noChangeArrowheads="1"/>
          </p:cNvSpPr>
          <p:nvPr/>
        </p:nvSpPr>
        <p:spPr bwMode="auto">
          <a:xfrm>
            <a:off x="4427538" y="5105400"/>
            <a:ext cx="243046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3200" b="1">
                <a:solidFill>
                  <a:srgbClr val="FFFF00"/>
                </a:solidFill>
                <a:effectLst>
                  <a:outerShdw blurRad="38100" dist="38100" dir="2700000" algn="tl">
                    <a:srgbClr val="000000"/>
                  </a:outerShdw>
                </a:effectLst>
              </a:rPr>
              <a:t>1 Cor. 6:18</a:t>
            </a:r>
          </a:p>
        </p:txBody>
      </p:sp>
    </p:spTree>
    <p:extLst>
      <p:ext uri="{BB962C8B-B14F-4D97-AF65-F5344CB8AC3E}">
        <p14:creationId xmlns:p14="http://schemas.microsoft.com/office/powerpoint/2010/main" val="5176903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7110"/>
                                        </p:tgtEl>
                                        <p:attrNameLst>
                                          <p:attrName>style.visibility</p:attrName>
                                        </p:attrNameLst>
                                      </p:cBhvr>
                                      <p:to>
                                        <p:strVal val="visible"/>
                                      </p:to>
                                    </p:set>
                                    <p:animEffect transition="in" filter="wipe(up)">
                                      <p:cBhvr>
                                        <p:cTn id="7" dur="2000"/>
                                        <p:tgtEl>
                                          <p:spTgt spid="471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47111"/>
                                        </p:tgtEl>
                                        <p:attrNameLst>
                                          <p:attrName>style.visibility</p:attrName>
                                        </p:attrNameLst>
                                      </p:cBhvr>
                                      <p:to>
                                        <p:strVal val="visible"/>
                                      </p:to>
                                    </p:set>
                                    <p:anim calcmode="lin" valueType="num">
                                      <p:cBhvr>
                                        <p:cTn id="12" dur="500" fill="hold"/>
                                        <p:tgtEl>
                                          <p:spTgt spid="47111"/>
                                        </p:tgtEl>
                                        <p:attrNameLst>
                                          <p:attrName>ppt_w</p:attrName>
                                        </p:attrNameLst>
                                      </p:cBhvr>
                                      <p:tavLst>
                                        <p:tav tm="0">
                                          <p:val>
                                            <p:fltVal val="0"/>
                                          </p:val>
                                        </p:tav>
                                        <p:tav tm="100000">
                                          <p:val>
                                            <p:strVal val="#ppt_w"/>
                                          </p:val>
                                        </p:tav>
                                      </p:tavLst>
                                    </p:anim>
                                    <p:anim calcmode="lin" valueType="num">
                                      <p:cBhvr>
                                        <p:cTn id="13" dur="500" fill="hold"/>
                                        <p:tgtEl>
                                          <p:spTgt spid="471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animBg="1"/>
      <p:bldP spid="471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304800" y="381000"/>
            <a:ext cx="2209800" cy="6096000"/>
          </a:xfrm>
          <a:prstGeom prst="rect">
            <a:avLst/>
          </a:prstGeom>
          <a:solidFill>
            <a:schemeClr val="bg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spcBef>
                <a:spcPct val="0"/>
              </a:spcBef>
              <a:spcAft>
                <a:spcPct val="0"/>
              </a:spcAft>
            </a:pPr>
            <a:endParaRPr lang="en-US" sz="3200" b="1">
              <a:solidFill>
                <a:srgbClr val="FFFF00"/>
              </a:solidFill>
              <a:effectLst>
                <a:outerShdw blurRad="38100" dist="38100" dir="2700000" algn="tl">
                  <a:srgbClr val="000000">
                    <a:alpha val="43137"/>
                  </a:srgbClr>
                </a:outerShdw>
              </a:effectLst>
            </a:endParaRP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Bible</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Principles</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That</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Condemn</a:t>
            </a:r>
          </a:p>
          <a:p>
            <a:pPr algn="ctr" eaLnBrk="0" fontAlgn="base" hangingPunct="0">
              <a:lnSpc>
                <a:spcPct val="150000"/>
              </a:lnSpc>
              <a:spcBef>
                <a:spcPct val="0"/>
              </a:spcBef>
              <a:spcAft>
                <a:spcPct val="0"/>
              </a:spcAft>
            </a:pPr>
            <a:r>
              <a:rPr lang="en-US" sz="3200" b="1">
                <a:solidFill>
                  <a:srgbClr val="FFFF00"/>
                </a:solidFill>
                <a:effectLst>
                  <a:outerShdw blurRad="38100" dist="38100" dir="2700000" algn="tl">
                    <a:srgbClr val="000000">
                      <a:alpha val="43137"/>
                    </a:srgbClr>
                  </a:outerShdw>
                </a:effectLst>
              </a:rPr>
              <a:t>Dancing</a:t>
            </a:r>
          </a:p>
        </p:txBody>
      </p:sp>
      <p:pic>
        <p:nvPicPr>
          <p:cNvPr id="47107" name="Picture 3" descr="j030939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457200"/>
            <a:ext cx="2057400" cy="1612900"/>
          </a:xfrm>
          <a:prstGeom prst="rect">
            <a:avLst/>
          </a:prstGeom>
          <a:noFill/>
          <a:extLst>
            <a:ext uri="{909E8E84-426E-40DD-AFC4-6F175D3DCCD1}">
              <a14:hiddenFill xmlns:a14="http://schemas.microsoft.com/office/drawing/2010/main">
                <a:solidFill>
                  <a:srgbClr val="FFFFFF"/>
                </a:solidFill>
              </a14:hiddenFill>
            </a:ext>
          </a:extLst>
        </p:spPr>
      </p:pic>
      <p:sp>
        <p:nvSpPr>
          <p:cNvPr id="47108" name="Rectangle 4"/>
          <p:cNvSpPr>
            <a:spLocks noChangeArrowheads="1"/>
          </p:cNvSpPr>
          <p:nvPr/>
        </p:nvSpPr>
        <p:spPr bwMode="auto">
          <a:xfrm>
            <a:off x="2819400" y="1066800"/>
            <a:ext cx="5791200" cy="914400"/>
          </a:xfrm>
          <a:prstGeom prst="rect">
            <a:avLst/>
          </a:prstGeom>
          <a:solidFill>
            <a:srgbClr val="FFFFCC"/>
          </a:solidFill>
          <a:ln w="9525">
            <a:solidFill>
              <a:schemeClr val="bg2"/>
            </a:solidFill>
            <a:miter lim="800000"/>
            <a:headEnd/>
            <a:tailEnd/>
          </a:ln>
          <a:effectLst>
            <a:outerShdw dist="107763" dir="2700000" algn="ctr" rotWithShape="0">
              <a:schemeClr val="bg2">
                <a:alpha val="50000"/>
              </a:schemeClr>
            </a:outerShdw>
          </a:effectLst>
        </p:spPr>
        <p:txBody>
          <a:bodyPr wrap="none" anchor="ctr"/>
          <a:lstStyle/>
          <a:p>
            <a:pPr algn="ctr" eaLnBrk="0" fontAlgn="base" hangingPunct="0">
              <a:spcBef>
                <a:spcPct val="0"/>
              </a:spcBef>
              <a:spcAft>
                <a:spcPct val="0"/>
              </a:spcAft>
            </a:pPr>
            <a:r>
              <a:rPr lang="en-US" sz="4400" b="1">
                <a:solidFill>
                  <a:srgbClr val="003366"/>
                </a:solidFill>
                <a:latin typeface="Times New Roman" pitchFamily="18" charset="0"/>
              </a:rPr>
              <a:t>Lasciviousness</a:t>
            </a:r>
          </a:p>
        </p:txBody>
      </p:sp>
      <p:sp>
        <p:nvSpPr>
          <p:cNvPr id="47109" name="Rectangle 5"/>
          <p:cNvSpPr>
            <a:spLocks noChangeArrowheads="1"/>
          </p:cNvSpPr>
          <p:nvPr/>
        </p:nvSpPr>
        <p:spPr bwMode="auto">
          <a:xfrm>
            <a:off x="2819400" y="2324100"/>
            <a:ext cx="5791200" cy="914400"/>
          </a:xfrm>
          <a:prstGeom prst="rect">
            <a:avLst/>
          </a:prstGeom>
          <a:solidFill>
            <a:srgbClr val="FFFFCC"/>
          </a:solidFill>
          <a:ln w="9525">
            <a:solidFill>
              <a:schemeClr val="bg2"/>
            </a:solidFill>
            <a:miter lim="800000"/>
            <a:headEnd/>
            <a:tailEnd/>
          </a:ln>
          <a:effectLst>
            <a:outerShdw dist="107763" dir="2700000" algn="ctr" rotWithShape="0">
              <a:schemeClr val="bg2">
                <a:alpha val="50000"/>
              </a:schemeClr>
            </a:outerShdw>
          </a:effectLst>
        </p:spPr>
        <p:txBody>
          <a:bodyPr wrap="none" anchor="ctr"/>
          <a:lstStyle/>
          <a:p>
            <a:pPr algn="ctr" eaLnBrk="0" fontAlgn="base" hangingPunct="0">
              <a:spcBef>
                <a:spcPct val="0"/>
              </a:spcBef>
              <a:spcAft>
                <a:spcPct val="0"/>
              </a:spcAft>
            </a:pPr>
            <a:r>
              <a:rPr lang="en-US" sz="4400" b="1">
                <a:solidFill>
                  <a:srgbClr val="003366"/>
                </a:solidFill>
                <a:latin typeface="Times New Roman" pitchFamily="18" charset="0"/>
              </a:rPr>
              <a:t>Flee Lust</a:t>
            </a:r>
          </a:p>
        </p:txBody>
      </p:sp>
      <p:sp>
        <p:nvSpPr>
          <p:cNvPr id="47110" name="Rectangle 6"/>
          <p:cNvSpPr>
            <a:spLocks noChangeArrowheads="1"/>
          </p:cNvSpPr>
          <p:nvPr/>
        </p:nvSpPr>
        <p:spPr bwMode="auto">
          <a:xfrm>
            <a:off x="2819400" y="3581400"/>
            <a:ext cx="5791200" cy="914400"/>
          </a:xfrm>
          <a:prstGeom prst="rect">
            <a:avLst/>
          </a:prstGeom>
          <a:solidFill>
            <a:srgbClr val="FFFFCC"/>
          </a:solidFill>
          <a:ln w="9525">
            <a:solidFill>
              <a:schemeClr val="bg2"/>
            </a:solidFill>
            <a:miter lim="800000"/>
            <a:headEnd/>
            <a:tailEnd/>
          </a:ln>
          <a:effectLst>
            <a:outerShdw dist="107763" dir="2700000" algn="ctr" rotWithShape="0">
              <a:schemeClr val="bg2">
                <a:alpha val="50000"/>
              </a:schemeClr>
            </a:outerShdw>
          </a:effectLst>
        </p:spPr>
        <p:txBody>
          <a:bodyPr wrap="none" anchor="ctr"/>
          <a:lstStyle/>
          <a:p>
            <a:pPr algn="ctr" eaLnBrk="0" fontAlgn="base" hangingPunct="0">
              <a:spcBef>
                <a:spcPct val="0"/>
              </a:spcBef>
              <a:spcAft>
                <a:spcPct val="0"/>
              </a:spcAft>
            </a:pPr>
            <a:r>
              <a:rPr lang="en-US" sz="4400" b="1">
                <a:solidFill>
                  <a:srgbClr val="003366"/>
                </a:solidFill>
                <a:latin typeface="Times New Roman" pitchFamily="18" charset="0"/>
              </a:rPr>
              <a:t>Flee Fornication</a:t>
            </a:r>
          </a:p>
        </p:txBody>
      </p:sp>
      <p:sp>
        <p:nvSpPr>
          <p:cNvPr id="8" name="Rectangle 6"/>
          <p:cNvSpPr>
            <a:spLocks noChangeArrowheads="1"/>
          </p:cNvSpPr>
          <p:nvPr/>
        </p:nvSpPr>
        <p:spPr bwMode="auto">
          <a:xfrm>
            <a:off x="2819400" y="4800600"/>
            <a:ext cx="5791200" cy="914400"/>
          </a:xfrm>
          <a:prstGeom prst="rect">
            <a:avLst/>
          </a:prstGeom>
          <a:solidFill>
            <a:srgbClr val="FFFFCC"/>
          </a:solidFill>
          <a:ln w="9525">
            <a:solidFill>
              <a:schemeClr val="bg2"/>
            </a:solidFill>
            <a:miter lim="800000"/>
            <a:headEnd/>
            <a:tailEnd/>
          </a:ln>
          <a:effectLst>
            <a:outerShdw dist="107763" dir="2700000" algn="ctr" rotWithShape="0">
              <a:schemeClr val="bg2">
                <a:alpha val="50000"/>
              </a:schemeClr>
            </a:outerShdw>
          </a:effectLst>
        </p:spPr>
        <p:txBody>
          <a:bodyPr wrap="none" anchor="ctr"/>
          <a:lstStyle/>
          <a:p>
            <a:pPr algn="ctr" eaLnBrk="0" fontAlgn="base" hangingPunct="0">
              <a:spcBef>
                <a:spcPct val="0"/>
              </a:spcBef>
              <a:spcAft>
                <a:spcPct val="0"/>
              </a:spcAft>
            </a:pPr>
            <a:r>
              <a:rPr lang="en-US" sz="4400" b="1" dirty="0">
                <a:solidFill>
                  <a:srgbClr val="003366"/>
                </a:solidFill>
                <a:latin typeface="Times New Roman" pitchFamily="18" charset="0"/>
              </a:rPr>
              <a:t>Revelries</a:t>
            </a:r>
          </a:p>
        </p:txBody>
      </p:sp>
    </p:spTree>
    <p:extLst>
      <p:ext uri="{BB962C8B-B14F-4D97-AF65-F5344CB8AC3E}">
        <p14:creationId xmlns:p14="http://schemas.microsoft.com/office/powerpoint/2010/main" val="69001496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p:cNvSpPr>
            <a:spLocks noGrp="1" noChangeArrowheads="1"/>
          </p:cNvSpPr>
          <p:nvPr>
            <p:ph type="title"/>
          </p:nvPr>
        </p:nvSpPr>
        <p:spPr>
          <a:xfrm>
            <a:off x="457200" y="381000"/>
            <a:ext cx="5943600" cy="1371600"/>
          </a:xfrm>
          <a:solidFill>
            <a:srgbClr val="FFFF00"/>
          </a:solidFill>
          <a:ln>
            <a:noFill/>
          </a:ln>
          <a:effectLst/>
          <a:scene3d>
            <a:camera prst="orthographicFront">
              <a:rot lat="0" lon="0" rev="0"/>
            </a:camera>
            <a:lightRig rig="chilly" dir="t">
              <a:rot lat="0" lon="0" rev="18480000"/>
            </a:lightRig>
          </a:scene3d>
          <a:sp3d prstMaterial="clear">
            <a:bevelT h="63500"/>
          </a:sp3d>
        </p:spPr>
        <p:txBody>
          <a:bodyPr/>
          <a:lstStyle/>
          <a:p>
            <a:pPr eaLnBrk="1" hangingPunct="1"/>
            <a:r>
              <a:rPr lang="en-US" dirty="0">
                <a:solidFill>
                  <a:schemeClr val="tx1"/>
                </a:solidFill>
                <a:effectLst/>
                <a:latin typeface="Maiandra GD" pitchFamily="34" charset="0"/>
              </a:rPr>
              <a:t>Revelries</a:t>
            </a:r>
          </a:p>
        </p:txBody>
      </p:sp>
      <p:pic>
        <p:nvPicPr>
          <p:cNvPr id="19459" name="Picture 4" descr="j0240619"/>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6934200" y="0"/>
            <a:ext cx="2003425" cy="2743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0" name="Rectangle 3"/>
          <p:cNvSpPr>
            <a:spLocks noGrp="1" noChangeArrowheads="1"/>
          </p:cNvSpPr>
          <p:nvPr>
            <p:ph type="body" sz="half" idx="1"/>
          </p:nvPr>
        </p:nvSpPr>
        <p:spPr>
          <a:xfrm>
            <a:off x="533400" y="2362200"/>
            <a:ext cx="8077200" cy="3724275"/>
          </a:xfrm>
        </p:spPr>
        <p:txBody>
          <a:bodyPr/>
          <a:lstStyle/>
          <a:p>
            <a:pPr eaLnBrk="1" hangingPunct="1">
              <a:lnSpc>
                <a:spcPct val="90000"/>
              </a:lnSpc>
            </a:pPr>
            <a:r>
              <a:rPr lang="en-US" dirty="0">
                <a:effectLst>
                  <a:outerShdw blurRad="38100" dist="38100" dir="2700000" algn="tl">
                    <a:srgbClr val="000000">
                      <a:alpha val="43137"/>
                    </a:srgbClr>
                  </a:outerShdw>
                </a:effectLst>
                <a:latin typeface="Arial Narrow" pitchFamily="34" charset="0"/>
              </a:rPr>
              <a:t>“feast and drinking parties that protracted till late at night and indulge in revelry” </a:t>
            </a:r>
            <a:r>
              <a:rPr lang="en-US" i="1" dirty="0">
                <a:effectLst>
                  <a:outerShdw blurRad="38100" dist="38100" dir="2700000" algn="tl">
                    <a:srgbClr val="000000">
                      <a:alpha val="43137"/>
                    </a:srgbClr>
                  </a:outerShdw>
                </a:effectLst>
                <a:latin typeface="Arial Narrow" pitchFamily="34" charset="0"/>
              </a:rPr>
              <a:t>(Thayer)</a:t>
            </a:r>
          </a:p>
          <a:p>
            <a:pPr eaLnBrk="1" hangingPunct="1">
              <a:lnSpc>
                <a:spcPct val="90000"/>
              </a:lnSpc>
            </a:pPr>
            <a:endParaRPr lang="en-US" sz="1400" dirty="0">
              <a:effectLst>
                <a:outerShdw blurRad="38100" dist="38100" dir="2700000" algn="tl">
                  <a:srgbClr val="000000">
                    <a:alpha val="43137"/>
                  </a:srgbClr>
                </a:outerShdw>
              </a:effectLst>
              <a:latin typeface="Arial Narrow" pitchFamily="34" charset="0"/>
            </a:endParaRPr>
          </a:p>
          <a:p>
            <a:pPr eaLnBrk="1" hangingPunct="1">
              <a:lnSpc>
                <a:spcPct val="90000"/>
              </a:lnSpc>
            </a:pPr>
            <a:r>
              <a:rPr lang="en-US" dirty="0">
                <a:effectLst>
                  <a:outerShdw blurRad="38100" dist="38100" dir="2700000" algn="tl">
                    <a:srgbClr val="000000">
                      <a:alpha val="43137"/>
                    </a:srgbClr>
                  </a:outerShdw>
                </a:effectLst>
                <a:latin typeface="Arial Narrow" pitchFamily="34" charset="0"/>
              </a:rPr>
              <a:t> “carousal, merrymaking, with music and dancing” </a:t>
            </a:r>
            <a:r>
              <a:rPr lang="en-US" i="1" dirty="0">
                <a:effectLst>
                  <a:outerShdw blurRad="38100" dist="38100" dir="2700000" algn="tl">
                    <a:srgbClr val="000000">
                      <a:alpha val="43137"/>
                    </a:srgbClr>
                  </a:outerShdw>
                </a:effectLst>
                <a:latin typeface="Arial Narrow" pitchFamily="34" charset="0"/>
              </a:rPr>
              <a:t>(Liddell and Scott Greek Lexicon)</a:t>
            </a:r>
          </a:p>
          <a:p>
            <a:pPr eaLnBrk="1" hangingPunct="1">
              <a:lnSpc>
                <a:spcPct val="90000"/>
              </a:lnSpc>
            </a:pPr>
            <a:endParaRPr lang="en-US" sz="1400" dirty="0">
              <a:effectLst>
                <a:outerShdw blurRad="38100" dist="38100" dir="2700000" algn="tl">
                  <a:srgbClr val="000000">
                    <a:alpha val="43137"/>
                  </a:srgbClr>
                </a:outerShdw>
              </a:effectLst>
              <a:latin typeface="Arial Narrow" pitchFamily="34" charset="0"/>
            </a:endParaRPr>
          </a:p>
          <a:p>
            <a:pPr eaLnBrk="1" hangingPunct="1">
              <a:lnSpc>
                <a:spcPct val="90000"/>
              </a:lnSpc>
            </a:pPr>
            <a:r>
              <a:rPr lang="en-US" i="1" dirty="0">
                <a:effectLst>
                  <a:outerShdw blurRad="38100" dist="38100" dir="2700000" algn="tl">
                    <a:srgbClr val="000000">
                      <a:alpha val="43137"/>
                    </a:srgbClr>
                  </a:outerShdw>
                </a:effectLst>
                <a:latin typeface="Arial Narrow" pitchFamily="34" charset="0"/>
              </a:rPr>
              <a:t>Scott's Bible </a:t>
            </a:r>
            <a:r>
              <a:rPr lang="en-US" dirty="0">
                <a:effectLst>
                  <a:outerShdw blurRad="38100" dist="38100" dir="2700000" algn="tl">
                    <a:srgbClr val="000000">
                      <a:alpha val="43137"/>
                    </a:srgbClr>
                  </a:outerShdw>
                </a:effectLst>
                <a:latin typeface="Arial Narrow" pitchFamily="34" charset="0"/>
              </a:rPr>
              <a:t>-  "'</a:t>
            </a:r>
            <a:r>
              <a:rPr lang="en-US" dirty="0" err="1">
                <a:effectLst>
                  <a:outerShdw blurRad="38100" dist="38100" dir="2700000" algn="tl">
                    <a:srgbClr val="000000">
                      <a:alpha val="43137"/>
                    </a:srgbClr>
                  </a:outerShdw>
                </a:effectLst>
                <a:latin typeface="Arial Narrow" pitchFamily="34" charset="0"/>
              </a:rPr>
              <a:t>Revelings</a:t>
            </a:r>
            <a:r>
              <a:rPr lang="en-US" dirty="0">
                <a:effectLst>
                  <a:outerShdw blurRad="38100" dist="38100" dir="2700000" algn="tl">
                    <a:srgbClr val="000000">
                      <a:alpha val="43137"/>
                    </a:srgbClr>
                  </a:outerShdw>
                </a:effectLst>
                <a:latin typeface="Arial Narrow" pitchFamily="34" charset="0"/>
              </a:rPr>
              <a:t>' were such feasts, as were accompanied with music and dancing, and whatever could promote hilarity and sensual gratification." </a:t>
            </a:r>
          </a:p>
        </p:txBody>
      </p:sp>
    </p:spTree>
    <p:extLst>
      <p:ext uri="{BB962C8B-B14F-4D97-AF65-F5344CB8AC3E}">
        <p14:creationId xmlns:p14="http://schemas.microsoft.com/office/powerpoint/2010/main" val="34555591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Effect transition="in" filter="fade">
                                      <p:cBhvr>
                                        <p:cTn id="7" dur="1000"/>
                                        <p:tgtEl>
                                          <p:spTgt spid="19460">
                                            <p:txEl>
                                              <p:pRg st="0" end="0"/>
                                            </p:txEl>
                                          </p:spTgt>
                                        </p:tgtEl>
                                      </p:cBhvr>
                                    </p:animEffect>
                                    <p:anim calcmode="lin" valueType="num">
                                      <p:cBhvr>
                                        <p:cTn id="8" dur="1000" fill="hold"/>
                                        <p:tgtEl>
                                          <p:spTgt spid="1946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46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460">
                                            <p:txEl>
                                              <p:pRg st="2" end="2"/>
                                            </p:txEl>
                                          </p:spTgt>
                                        </p:tgtEl>
                                        <p:attrNameLst>
                                          <p:attrName>style.visibility</p:attrName>
                                        </p:attrNameLst>
                                      </p:cBhvr>
                                      <p:to>
                                        <p:strVal val="visible"/>
                                      </p:to>
                                    </p:set>
                                    <p:animEffect transition="in" filter="fade">
                                      <p:cBhvr>
                                        <p:cTn id="14" dur="1000"/>
                                        <p:tgtEl>
                                          <p:spTgt spid="19460">
                                            <p:txEl>
                                              <p:pRg st="2" end="2"/>
                                            </p:txEl>
                                          </p:spTgt>
                                        </p:tgtEl>
                                      </p:cBhvr>
                                    </p:animEffect>
                                    <p:anim calcmode="lin" valueType="num">
                                      <p:cBhvr>
                                        <p:cTn id="15" dur="1000" fill="hold"/>
                                        <p:tgtEl>
                                          <p:spTgt spid="1946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946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460">
                                            <p:txEl>
                                              <p:pRg st="4" end="4"/>
                                            </p:txEl>
                                          </p:spTgt>
                                        </p:tgtEl>
                                        <p:attrNameLst>
                                          <p:attrName>style.visibility</p:attrName>
                                        </p:attrNameLst>
                                      </p:cBhvr>
                                      <p:to>
                                        <p:strVal val="visible"/>
                                      </p:to>
                                    </p:set>
                                    <p:animEffect transition="in" filter="fade">
                                      <p:cBhvr>
                                        <p:cTn id="21" dur="1000"/>
                                        <p:tgtEl>
                                          <p:spTgt spid="19460">
                                            <p:txEl>
                                              <p:pRg st="4" end="4"/>
                                            </p:txEl>
                                          </p:spTgt>
                                        </p:tgtEl>
                                      </p:cBhvr>
                                    </p:animEffect>
                                    <p:anim calcmode="lin" valueType="num">
                                      <p:cBhvr>
                                        <p:cTn id="22" dur="1000" fill="hold"/>
                                        <p:tgtEl>
                                          <p:spTgt spid="19460">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946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Las Vegas Skyline"/>
          <p:cNvPicPr>
            <a:picLocks noChangeAspect="1" noChangeArrowheads="1"/>
          </p:cNvPicPr>
          <p:nvPr/>
        </p:nvPicPr>
        <p:blipFill rotWithShape="1">
          <a:blip r:embed="rId2">
            <a:extLst>
              <a:ext uri="{28A0092B-C50C-407E-A947-70E740481C1C}">
                <a14:useLocalDpi xmlns:a14="http://schemas.microsoft.com/office/drawing/2010/main" val="0"/>
              </a:ext>
            </a:extLst>
          </a:blip>
          <a:srcRect l="34421" t="1735" r="24670" b="-1735"/>
          <a:stretch/>
        </p:blipFill>
        <p:spPr bwMode="auto">
          <a:xfrm>
            <a:off x="381000" y="4267200"/>
            <a:ext cx="1506070" cy="2667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36726" y="1905000"/>
            <a:ext cx="8531074" cy="2308324"/>
          </a:xfrm>
          <a:prstGeom prst="rect">
            <a:avLst/>
          </a:prstGeom>
          <a:noFill/>
        </p:spPr>
        <p:txBody>
          <a:bodyPr wrap="square" rtlCol="0">
            <a:spAutoFit/>
          </a:bodyPr>
          <a:lstStyle/>
          <a:p>
            <a:pPr marL="857250" indent="-857250">
              <a:buFont typeface="+mj-lt"/>
              <a:buAutoNum type="romanUcPeriod"/>
            </a:pPr>
            <a:r>
              <a:rPr lang="en-US" sz="3600" dirty="0">
                <a:solidFill>
                  <a:prstClr val="white"/>
                </a:solidFill>
                <a:latin typeface="Maiandra GD" pitchFamily="34" charset="0"/>
              </a:rPr>
              <a:t>What Is Dancing?</a:t>
            </a:r>
          </a:p>
          <a:p>
            <a:pPr marL="857250" indent="-857250">
              <a:buFont typeface="+mj-lt"/>
              <a:buAutoNum type="romanUcPeriod"/>
            </a:pPr>
            <a:r>
              <a:rPr lang="en-US" sz="3600" dirty="0">
                <a:solidFill>
                  <a:prstClr val="white"/>
                </a:solidFill>
                <a:latin typeface="Maiandra GD" pitchFamily="34" charset="0"/>
              </a:rPr>
              <a:t>What Is The Appeal?</a:t>
            </a:r>
          </a:p>
          <a:p>
            <a:pPr marL="857250" indent="-857250">
              <a:buFont typeface="+mj-lt"/>
              <a:buAutoNum type="romanUcPeriod"/>
            </a:pPr>
            <a:r>
              <a:rPr lang="en-US" sz="3600" dirty="0">
                <a:solidFill>
                  <a:prstClr val="white"/>
                </a:solidFill>
                <a:latin typeface="Maiandra GD" pitchFamily="34" charset="0"/>
              </a:rPr>
              <a:t>Principles That Condemn The Dance</a:t>
            </a:r>
          </a:p>
          <a:p>
            <a:pPr marL="857250" indent="-857250">
              <a:buFont typeface="+mj-lt"/>
              <a:buAutoNum type="romanUcPeriod"/>
            </a:pPr>
            <a:r>
              <a:rPr lang="en-US" sz="3600" dirty="0">
                <a:solidFill>
                  <a:prstClr val="white"/>
                </a:solidFill>
                <a:latin typeface="Maiandra GD" pitchFamily="34" charset="0"/>
              </a:rPr>
              <a:t>Attempts to Justify</a:t>
            </a:r>
          </a:p>
        </p:txBody>
      </p:sp>
      <p:pic>
        <p:nvPicPr>
          <p:cNvPr id="50178" name="Picture 2" descr="http://www.elms.edu/Images/shared/events/Salsa_Dance.jpg"/>
          <p:cNvPicPr>
            <a:picLocks noChangeAspect="1"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285047" y="228600"/>
            <a:ext cx="1534353" cy="1454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8" name="Rectangle 7"/>
          <p:cNvSpPr/>
          <p:nvPr/>
        </p:nvSpPr>
        <p:spPr>
          <a:xfrm>
            <a:off x="3429000" y="228600"/>
            <a:ext cx="4471219" cy="1502976"/>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800" b="1" i="1" dirty="0">
                <a:ln w="11430"/>
                <a:gradFill>
                  <a:gsLst>
                    <a:gs pos="0">
                      <a:srgbClr val="AEB795">
                        <a:tint val="90000"/>
                        <a:satMod val="120000"/>
                      </a:srgbClr>
                    </a:gs>
                    <a:gs pos="25000">
                      <a:srgbClr val="AEB795">
                        <a:tint val="93000"/>
                        <a:satMod val="120000"/>
                      </a:srgbClr>
                    </a:gs>
                    <a:gs pos="50000">
                      <a:srgbClr val="AEB795">
                        <a:shade val="89000"/>
                        <a:satMod val="110000"/>
                      </a:srgbClr>
                    </a:gs>
                    <a:gs pos="75000">
                      <a:srgbClr val="AEB795">
                        <a:tint val="93000"/>
                        <a:satMod val="120000"/>
                      </a:srgbClr>
                    </a:gs>
                    <a:gs pos="100000">
                      <a:srgbClr val="AEB795">
                        <a:tint val="90000"/>
                        <a:satMod val="120000"/>
                      </a:srgbClr>
                    </a:gs>
                  </a:gsLst>
                  <a:lin ang="5400000"/>
                </a:gradFill>
                <a:effectLst>
                  <a:outerShdw blurRad="80000" dist="40000" dir="5040000" algn="tl">
                    <a:srgbClr val="000000">
                      <a:alpha val="30000"/>
                    </a:srgbClr>
                  </a:outerShdw>
                </a:effectLst>
                <a:latin typeface="Maiandra GD" pitchFamily="34" charset="0"/>
              </a:rPr>
              <a:t>What About The Prom?</a:t>
            </a:r>
            <a:endParaRPr lang="en-US" sz="6000" b="1" i="1" dirty="0">
              <a:ln w="11430"/>
              <a:gradFill>
                <a:gsLst>
                  <a:gs pos="0">
                    <a:srgbClr val="AEB795">
                      <a:tint val="90000"/>
                      <a:satMod val="120000"/>
                    </a:srgbClr>
                  </a:gs>
                  <a:gs pos="25000">
                    <a:srgbClr val="AEB795">
                      <a:tint val="93000"/>
                      <a:satMod val="120000"/>
                    </a:srgbClr>
                  </a:gs>
                  <a:gs pos="50000">
                    <a:srgbClr val="AEB795">
                      <a:shade val="89000"/>
                      <a:satMod val="110000"/>
                    </a:srgbClr>
                  </a:gs>
                  <a:gs pos="75000">
                    <a:srgbClr val="AEB795">
                      <a:tint val="93000"/>
                      <a:satMod val="120000"/>
                    </a:srgbClr>
                  </a:gs>
                  <a:gs pos="100000">
                    <a:srgbClr val="AEB795">
                      <a:tint val="90000"/>
                      <a:satMod val="120000"/>
                    </a:srgbClr>
                  </a:gs>
                </a:gsLst>
                <a:lin ang="5400000"/>
              </a:gradFill>
              <a:effectLst>
                <a:outerShdw blurRad="80000" dist="40000" dir="5040000" algn="tl">
                  <a:srgbClr val="000000">
                    <a:alpha val="30000"/>
                  </a:srgbClr>
                </a:outerShdw>
              </a:effectLst>
              <a:latin typeface="Maiandra GD" pitchFamily="34" charset="0"/>
            </a:endParaRPr>
          </a:p>
        </p:txBody>
      </p:sp>
    </p:spTree>
    <p:extLst>
      <p:ext uri="{BB962C8B-B14F-4D97-AF65-F5344CB8AC3E}">
        <p14:creationId xmlns:p14="http://schemas.microsoft.com/office/powerpoint/2010/main" val="147764879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noChangeArrowheads="1"/>
          </p:cNvSpPr>
          <p:nvPr>
            <p:ph type="body" sz="half" idx="4294967295"/>
          </p:nvPr>
        </p:nvSpPr>
        <p:spPr>
          <a:xfrm>
            <a:off x="304800" y="2667000"/>
            <a:ext cx="8305800" cy="3505200"/>
          </a:xfrm>
        </p:spPr>
        <p:txBody>
          <a:bodyPr/>
          <a:lstStyle/>
          <a:p>
            <a:pPr marL="0" indent="0" algn="ctr" eaLnBrk="1" hangingPunct="1">
              <a:buNone/>
            </a:pPr>
            <a:r>
              <a:rPr lang="en-US" sz="3200" b="1" dirty="0"/>
              <a:t> </a:t>
            </a:r>
            <a:r>
              <a:rPr lang="en-US" i="1" dirty="0">
                <a:solidFill>
                  <a:srgbClr val="FFFF00"/>
                </a:solidFill>
              </a:rPr>
              <a:t>“E</a:t>
            </a:r>
            <a:r>
              <a:rPr lang="en-US" sz="3200" i="1" dirty="0">
                <a:solidFill>
                  <a:srgbClr val="FFFF00"/>
                </a:solidFill>
              </a:rPr>
              <a:t>ven If It Excites Others Sexually - It Does Not Effect Me That Way – I Can Control My Thinking”</a:t>
            </a:r>
          </a:p>
          <a:p>
            <a:pPr lvl="1" eaLnBrk="1" hangingPunct="1"/>
            <a:r>
              <a:rPr lang="en-US" sz="2800" b="1" dirty="0"/>
              <a:t> I doubt that this is usually the case – we sometimes overestimate our strength</a:t>
            </a:r>
          </a:p>
          <a:p>
            <a:pPr lvl="1" eaLnBrk="1" hangingPunct="1"/>
            <a:r>
              <a:rPr lang="en-US" sz="2800" b="1" dirty="0"/>
              <a:t> Even if you are not so affected – what about the one you are with?</a:t>
            </a:r>
          </a:p>
        </p:txBody>
      </p:sp>
      <p:graphicFrame>
        <p:nvGraphicFramePr>
          <p:cNvPr id="3" name="Object 2"/>
          <p:cNvGraphicFramePr>
            <a:graphicFrameLocks noGrp="1" noChangeAspect="1"/>
          </p:cNvGraphicFramePr>
          <p:nvPr>
            <p:extLst>
              <p:ext uri="{D42A27DB-BD31-4B8C-83A1-F6EECF244321}">
                <p14:modId xmlns:p14="http://schemas.microsoft.com/office/powerpoint/2010/main" val="3092713123"/>
              </p:ext>
            </p:extLst>
          </p:nvPr>
        </p:nvGraphicFramePr>
        <p:xfrm>
          <a:off x="7010400" y="152400"/>
          <a:ext cx="1579563" cy="2410562"/>
        </p:xfrm>
        <a:graphic>
          <a:graphicData uri="http://schemas.openxmlformats.org/presentationml/2006/ole">
            <mc:AlternateContent xmlns:mc="http://schemas.openxmlformats.org/markup-compatibility/2006">
              <mc:Choice xmlns:v="urn:schemas-microsoft-com:vml" Requires="v">
                <p:oleObj spid="_x0000_s58392" r:id="rId3" imgW="1188720" imgH="1815084" progId="">
                  <p:embed/>
                </p:oleObj>
              </mc:Choice>
              <mc:Fallback>
                <p:oleObj r:id="rId3" imgW="1188720" imgH="1815084"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152400"/>
                        <a:ext cx="1579563" cy="2410562"/>
                      </a:xfrm>
                      <a:prstGeom prst="rect">
                        <a:avLst/>
                      </a:prstGeom>
                      <a:noFill/>
                      <a:ln>
                        <a:noFill/>
                      </a:ln>
                      <a:effectLst/>
                    </p:spPr>
                  </p:pic>
                </p:oleObj>
              </mc:Fallback>
            </mc:AlternateContent>
          </a:graphicData>
        </a:graphic>
      </p:graphicFrame>
      <p:sp>
        <p:nvSpPr>
          <p:cNvPr id="5" name="TextBox 4"/>
          <p:cNvSpPr txBox="1"/>
          <p:nvPr/>
        </p:nvSpPr>
        <p:spPr>
          <a:xfrm>
            <a:off x="304800" y="381000"/>
            <a:ext cx="6477000" cy="646331"/>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3600" dirty="0">
                <a:solidFill>
                  <a:prstClr val="white"/>
                </a:solidFill>
                <a:latin typeface="Maiandra GD" pitchFamily="34" charset="0"/>
              </a:rPr>
              <a:t>Attempts to Justify</a:t>
            </a:r>
          </a:p>
        </p:txBody>
      </p:sp>
    </p:spTree>
    <p:extLst>
      <p:ext uri="{BB962C8B-B14F-4D97-AF65-F5344CB8AC3E}">
        <p14:creationId xmlns:p14="http://schemas.microsoft.com/office/powerpoint/2010/main" val="322109210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 calcmode="lin" valueType="num">
                                      <p:cBhvr>
                                        <p:cTn id="7" dur="500" fill="hold"/>
                                        <p:tgtEl>
                                          <p:spTgt spid="132099">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32099">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32099">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320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132099">
                                            <p:txEl>
                                              <p:pRg st="1" end="1"/>
                                            </p:txEl>
                                          </p:spTgt>
                                        </p:tgtEl>
                                        <p:attrNameLst>
                                          <p:attrName>style.visibility</p:attrName>
                                        </p:attrNameLst>
                                      </p:cBhvr>
                                      <p:to>
                                        <p:strVal val="visible"/>
                                      </p:to>
                                    </p:set>
                                    <p:anim calcmode="lin" valueType="num">
                                      <p:cBhvr>
                                        <p:cTn id="15" dur="500" fill="hold"/>
                                        <p:tgtEl>
                                          <p:spTgt spid="132099">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132099">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132099">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1320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9" presetClass="entr" presetSubtype="0" accel="100000" fill="hold" nodeType="clickEffect">
                                  <p:stCondLst>
                                    <p:cond delay="0"/>
                                  </p:stCondLst>
                                  <p:childTnLst>
                                    <p:set>
                                      <p:cBhvr>
                                        <p:cTn id="22" dur="1" fill="hold">
                                          <p:stCondLst>
                                            <p:cond delay="0"/>
                                          </p:stCondLst>
                                        </p:cTn>
                                        <p:tgtEl>
                                          <p:spTgt spid="132099">
                                            <p:txEl>
                                              <p:pRg st="2" end="2"/>
                                            </p:txEl>
                                          </p:spTgt>
                                        </p:tgtEl>
                                        <p:attrNameLst>
                                          <p:attrName>style.visibility</p:attrName>
                                        </p:attrNameLst>
                                      </p:cBhvr>
                                      <p:to>
                                        <p:strVal val="visible"/>
                                      </p:to>
                                    </p:set>
                                    <p:anim calcmode="lin" valueType="num">
                                      <p:cBhvr>
                                        <p:cTn id="23" dur="500" fill="hold"/>
                                        <p:tgtEl>
                                          <p:spTgt spid="132099">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132099">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132099">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1320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Grp="1" noChangeAspect="1"/>
          </p:cNvGraphicFramePr>
          <p:nvPr>
            <p:extLst>
              <p:ext uri="{D42A27DB-BD31-4B8C-83A1-F6EECF244321}">
                <p14:modId xmlns:p14="http://schemas.microsoft.com/office/powerpoint/2010/main" val="3867708024"/>
              </p:ext>
            </p:extLst>
          </p:nvPr>
        </p:nvGraphicFramePr>
        <p:xfrm>
          <a:off x="7010400" y="152400"/>
          <a:ext cx="1579563" cy="2410562"/>
        </p:xfrm>
        <a:graphic>
          <a:graphicData uri="http://schemas.openxmlformats.org/presentationml/2006/ole">
            <mc:AlternateContent xmlns:mc="http://schemas.openxmlformats.org/markup-compatibility/2006">
              <mc:Choice xmlns:v="urn:schemas-microsoft-com:vml" Requires="v">
                <p:oleObj spid="_x0000_s59416" r:id="rId3" imgW="1188720" imgH="1815084" progId="">
                  <p:embed/>
                </p:oleObj>
              </mc:Choice>
              <mc:Fallback>
                <p:oleObj r:id="rId3" imgW="1188720" imgH="1815084"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152400"/>
                        <a:ext cx="1579563" cy="2410562"/>
                      </a:xfrm>
                      <a:prstGeom prst="rect">
                        <a:avLst/>
                      </a:prstGeom>
                      <a:noFill/>
                      <a:ln>
                        <a:noFill/>
                      </a:ln>
                      <a:effectLst/>
                    </p:spPr>
                  </p:pic>
                </p:oleObj>
              </mc:Fallback>
            </mc:AlternateContent>
          </a:graphicData>
        </a:graphic>
      </p:graphicFrame>
      <p:sp>
        <p:nvSpPr>
          <p:cNvPr id="5" name="Rectangle 3"/>
          <p:cNvSpPr txBox="1">
            <a:spLocks noChangeArrowheads="1"/>
          </p:cNvSpPr>
          <p:nvPr/>
        </p:nvSpPr>
        <p:spPr>
          <a:xfrm>
            <a:off x="457200" y="2895600"/>
            <a:ext cx="8305800" cy="2971800"/>
          </a:xfrm>
          <a:prstGeom prst="rect">
            <a:avLst/>
          </a:prstGeom>
        </p:spPr>
        <p:txBody>
          <a:bodyPr/>
          <a:lstStyle>
            <a:lvl1pPr marL="342900" indent="-342900" algn="l" rtl="0" fontAlgn="base">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algn="ctr" eaLnBrk="0" hangingPunct="0">
              <a:lnSpc>
                <a:spcPct val="90000"/>
              </a:lnSpc>
              <a:buClr>
                <a:srgbClr val="00CCFF"/>
              </a:buClr>
              <a:buFont typeface="Wingdings" pitchFamily="2" charset="2"/>
              <a:buNone/>
            </a:pPr>
            <a:r>
              <a:rPr lang="en-US" i="1" dirty="0">
                <a:solidFill>
                  <a:srgbClr val="FFFF00"/>
                </a:solidFill>
              </a:rPr>
              <a:t>”I Can’t Control What Others Think”</a:t>
            </a:r>
          </a:p>
          <a:p>
            <a:pPr marL="0" indent="0" algn="ctr" eaLnBrk="0" hangingPunct="0">
              <a:lnSpc>
                <a:spcPct val="90000"/>
              </a:lnSpc>
              <a:buClr>
                <a:srgbClr val="00CCFF"/>
              </a:buClr>
              <a:buFont typeface="Wingdings" pitchFamily="2" charset="2"/>
              <a:buNone/>
            </a:pPr>
            <a:endParaRPr lang="en-US" i="1" dirty="0">
              <a:solidFill>
                <a:srgbClr val="FFFF00"/>
              </a:solidFill>
            </a:endParaRPr>
          </a:p>
          <a:p>
            <a:pPr lvl="1" eaLnBrk="0" hangingPunct="0">
              <a:lnSpc>
                <a:spcPct val="90000"/>
              </a:lnSpc>
              <a:buClr>
                <a:srgbClr val="FFCC00"/>
              </a:buClr>
            </a:pPr>
            <a:r>
              <a:rPr lang="en-US" b="1" dirty="0">
                <a:solidFill>
                  <a:srgbClr val="FFFFFF"/>
                </a:solidFill>
              </a:rPr>
              <a:t> We are responsible when we influence a person in the wrong direction</a:t>
            </a:r>
          </a:p>
        </p:txBody>
      </p:sp>
      <p:sp>
        <p:nvSpPr>
          <p:cNvPr id="6" name="TextBox 5"/>
          <p:cNvSpPr txBox="1"/>
          <p:nvPr/>
        </p:nvSpPr>
        <p:spPr>
          <a:xfrm>
            <a:off x="304800" y="381000"/>
            <a:ext cx="6477000" cy="646331"/>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3600" dirty="0">
                <a:solidFill>
                  <a:prstClr val="white"/>
                </a:solidFill>
                <a:latin typeface="Maiandra GD" pitchFamily="34" charset="0"/>
              </a:rPr>
              <a:t>Attempts to Justify</a:t>
            </a:r>
          </a:p>
        </p:txBody>
      </p:sp>
    </p:spTree>
    <p:extLst>
      <p:ext uri="{BB962C8B-B14F-4D97-AF65-F5344CB8AC3E}">
        <p14:creationId xmlns:p14="http://schemas.microsoft.com/office/powerpoint/2010/main" val="328789049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p:cTn id="7" dur="500" fill="hold"/>
                                        <p:tgtEl>
                                          <p:spTgt spid="5">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Grp="1" noChangeAspect="1"/>
          </p:cNvGraphicFramePr>
          <p:nvPr>
            <p:extLst>
              <p:ext uri="{D42A27DB-BD31-4B8C-83A1-F6EECF244321}">
                <p14:modId xmlns:p14="http://schemas.microsoft.com/office/powerpoint/2010/main" val="959187047"/>
              </p:ext>
            </p:extLst>
          </p:nvPr>
        </p:nvGraphicFramePr>
        <p:xfrm>
          <a:off x="7010400" y="152400"/>
          <a:ext cx="1579563" cy="2410562"/>
        </p:xfrm>
        <a:graphic>
          <a:graphicData uri="http://schemas.openxmlformats.org/presentationml/2006/ole">
            <mc:AlternateContent xmlns:mc="http://schemas.openxmlformats.org/markup-compatibility/2006">
              <mc:Choice xmlns:v="urn:schemas-microsoft-com:vml" Requires="v">
                <p:oleObj spid="_x0000_s60440" r:id="rId3" imgW="1188720" imgH="1815084" progId="">
                  <p:embed/>
                </p:oleObj>
              </mc:Choice>
              <mc:Fallback>
                <p:oleObj r:id="rId3" imgW="1188720" imgH="1815084"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152400"/>
                        <a:ext cx="1579563" cy="2410562"/>
                      </a:xfrm>
                      <a:prstGeom prst="rect">
                        <a:avLst/>
                      </a:prstGeom>
                      <a:noFill/>
                      <a:ln>
                        <a:noFill/>
                      </a:ln>
                      <a:effectLst/>
                    </p:spPr>
                  </p:pic>
                </p:oleObj>
              </mc:Fallback>
            </mc:AlternateContent>
          </a:graphicData>
        </a:graphic>
      </p:graphicFrame>
      <p:sp>
        <p:nvSpPr>
          <p:cNvPr id="5" name="Rectangle 3"/>
          <p:cNvSpPr txBox="1">
            <a:spLocks noChangeArrowheads="1"/>
          </p:cNvSpPr>
          <p:nvPr/>
        </p:nvSpPr>
        <p:spPr>
          <a:xfrm>
            <a:off x="457200" y="2895600"/>
            <a:ext cx="8305800" cy="2971800"/>
          </a:xfrm>
          <a:prstGeom prst="rect">
            <a:avLst/>
          </a:prstGeom>
        </p:spPr>
        <p:txBody>
          <a:bodyPr/>
          <a:lstStyle>
            <a:lvl1pPr marL="342900" indent="-342900" algn="l" rtl="0" fontAlgn="base">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algn="ctr" eaLnBrk="0" hangingPunct="0">
              <a:lnSpc>
                <a:spcPct val="90000"/>
              </a:lnSpc>
              <a:buClr>
                <a:srgbClr val="00CCFF"/>
              </a:buClr>
              <a:buFont typeface="Wingdings" pitchFamily="2" charset="2"/>
              <a:buNone/>
            </a:pPr>
            <a:r>
              <a:rPr lang="en-US" i="1" dirty="0">
                <a:solidFill>
                  <a:srgbClr val="FFFF00"/>
                </a:solidFill>
              </a:rPr>
              <a:t>“Men &amp; Women Danced in the Bible”</a:t>
            </a:r>
          </a:p>
          <a:p>
            <a:pPr marL="0" indent="0" algn="ctr" eaLnBrk="0" hangingPunct="0">
              <a:lnSpc>
                <a:spcPct val="90000"/>
              </a:lnSpc>
              <a:buClr>
                <a:srgbClr val="00CCFF"/>
              </a:buClr>
              <a:buFont typeface="Wingdings" pitchFamily="2" charset="2"/>
              <a:buNone/>
            </a:pPr>
            <a:endParaRPr lang="en-US" i="1" dirty="0">
              <a:solidFill>
                <a:srgbClr val="FFFF00"/>
              </a:solidFill>
            </a:endParaRPr>
          </a:p>
        </p:txBody>
      </p:sp>
      <p:sp>
        <p:nvSpPr>
          <p:cNvPr id="6" name="TextBox 5"/>
          <p:cNvSpPr txBox="1"/>
          <p:nvPr/>
        </p:nvSpPr>
        <p:spPr>
          <a:xfrm>
            <a:off x="304800" y="381000"/>
            <a:ext cx="6477000" cy="646331"/>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3600" dirty="0">
                <a:solidFill>
                  <a:prstClr val="white"/>
                </a:solidFill>
                <a:latin typeface="Maiandra GD" pitchFamily="34" charset="0"/>
              </a:rPr>
              <a:t>Attempts to Justify</a:t>
            </a:r>
          </a:p>
        </p:txBody>
      </p:sp>
    </p:spTree>
    <p:extLst>
      <p:ext uri="{BB962C8B-B14F-4D97-AF65-F5344CB8AC3E}">
        <p14:creationId xmlns:p14="http://schemas.microsoft.com/office/powerpoint/2010/main" val="108362615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p:cNvSpPr>
            <a:spLocks noGrp="1" noChangeArrowheads="1"/>
          </p:cNvSpPr>
          <p:nvPr>
            <p:ph type="title"/>
          </p:nvPr>
        </p:nvSpPr>
        <p:spPr>
          <a:xfrm>
            <a:off x="0" y="0"/>
            <a:ext cx="9296400" cy="1066800"/>
          </a:xfrm>
          <a:solidFill>
            <a:schemeClr val="bg1">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eaLnBrk="1" hangingPunct="1"/>
            <a:r>
              <a:rPr lang="en-US" sz="4000" dirty="0"/>
              <a:t> Dancing in the Bible</a:t>
            </a:r>
          </a:p>
        </p:txBody>
      </p:sp>
      <p:sp>
        <p:nvSpPr>
          <p:cNvPr id="135171" name="Rectangle 3"/>
          <p:cNvSpPr>
            <a:spLocks noGrp="1" noChangeArrowheads="1"/>
          </p:cNvSpPr>
          <p:nvPr>
            <p:ph type="body" sz="half" idx="1"/>
          </p:nvPr>
        </p:nvSpPr>
        <p:spPr>
          <a:xfrm>
            <a:off x="609600" y="1600200"/>
            <a:ext cx="8305800" cy="4267200"/>
          </a:xfrm>
        </p:spPr>
        <p:txBody>
          <a:bodyPr/>
          <a:lstStyle/>
          <a:p>
            <a:pPr eaLnBrk="1" hangingPunct="1">
              <a:lnSpc>
                <a:spcPct val="90000"/>
              </a:lnSpc>
            </a:pPr>
            <a:r>
              <a:rPr lang="en-US" sz="3200" b="1" dirty="0">
                <a:effectLst>
                  <a:outerShdw blurRad="38100" dist="38100" dir="2700000" algn="tl">
                    <a:srgbClr val="000000">
                      <a:alpha val="43137"/>
                    </a:srgbClr>
                  </a:outerShdw>
                </a:effectLst>
              </a:rPr>
              <a:t>Four Categories Of Dancing in the Bible</a:t>
            </a:r>
          </a:p>
          <a:p>
            <a:pPr lvl="1" eaLnBrk="1" hangingPunct="1">
              <a:lnSpc>
                <a:spcPct val="90000"/>
              </a:lnSpc>
            </a:pPr>
            <a:r>
              <a:rPr lang="en-US" sz="2800" b="1" dirty="0">
                <a:effectLst>
                  <a:outerShdw blurRad="38100" dist="38100" dir="2700000" algn="tl">
                    <a:srgbClr val="000000">
                      <a:alpha val="43137"/>
                    </a:srgbClr>
                  </a:outerShdw>
                </a:effectLst>
              </a:rPr>
              <a:t> “religious” dances of the O.T. – Exo.15:20-21; 2 Sam.6:14</a:t>
            </a:r>
          </a:p>
          <a:p>
            <a:pPr lvl="1" eaLnBrk="1" hangingPunct="1">
              <a:lnSpc>
                <a:spcPct val="90000"/>
              </a:lnSpc>
            </a:pPr>
            <a:r>
              <a:rPr lang="en-US" sz="2800" b="1" dirty="0">
                <a:effectLst>
                  <a:outerShdw blurRad="38100" dist="38100" dir="2700000" algn="tl">
                    <a:srgbClr val="000000">
                      <a:alpha val="43137"/>
                    </a:srgbClr>
                  </a:outerShdw>
                </a:effectLst>
              </a:rPr>
              <a:t> expression of rejoicing – 1 Sam.18:6</a:t>
            </a:r>
          </a:p>
          <a:p>
            <a:pPr lvl="1" eaLnBrk="1" hangingPunct="1">
              <a:lnSpc>
                <a:spcPct val="90000"/>
              </a:lnSpc>
            </a:pPr>
            <a:r>
              <a:rPr lang="en-US" sz="2800" b="1" dirty="0">
                <a:effectLst>
                  <a:outerShdw blurRad="38100" dist="38100" dir="2700000" algn="tl">
                    <a:srgbClr val="000000">
                      <a:alpha val="43137"/>
                    </a:srgbClr>
                  </a:outerShdw>
                </a:effectLst>
              </a:rPr>
              <a:t> play of children – Luke 7:32; Job 21:11</a:t>
            </a:r>
          </a:p>
          <a:p>
            <a:pPr lvl="1" eaLnBrk="1" hangingPunct="1">
              <a:lnSpc>
                <a:spcPct val="90000"/>
              </a:lnSpc>
            </a:pPr>
            <a:r>
              <a:rPr lang="en-US" sz="2800" b="1" dirty="0">
                <a:effectLst>
                  <a:outerShdw blurRad="38100" dist="38100" dir="2700000" algn="tl">
                    <a:srgbClr val="000000">
                      <a:alpha val="43137"/>
                    </a:srgbClr>
                  </a:outerShdw>
                </a:effectLst>
              </a:rPr>
              <a:t> the dance of Salome – Matt.14:6</a:t>
            </a:r>
          </a:p>
          <a:p>
            <a:pPr eaLnBrk="1" hangingPunct="1">
              <a:lnSpc>
                <a:spcPct val="90000"/>
              </a:lnSpc>
            </a:pPr>
            <a:r>
              <a:rPr lang="en-US" sz="3200" b="1" dirty="0">
                <a:effectLst>
                  <a:outerShdw blurRad="38100" dist="38100" dir="2700000" algn="tl">
                    <a:srgbClr val="000000">
                      <a:alpha val="43137"/>
                    </a:srgbClr>
                  </a:outerShdw>
                </a:effectLst>
              </a:rPr>
              <a:t> The First Three Categories Do Not Resemble the Dancing that We Are Talking About</a:t>
            </a:r>
          </a:p>
        </p:txBody>
      </p:sp>
    </p:spTree>
    <p:extLst>
      <p:ext uri="{BB962C8B-B14F-4D97-AF65-F5344CB8AC3E}">
        <p14:creationId xmlns:p14="http://schemas.microsoft.com/office/powerpoint/2010/main" val="443140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anim calcmode="lin" valueType="num">
                                      <p:cBhvr>
                                        <p:cTn id="7" dur="1000" fill="hold"/>
                                        <p:tgtEl>
                                          <p:spTgt spid="135171">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13517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517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135171">
                                            <p:txEl>
                                              <p:pRg st="1" end="1"/>
                                            </p:txEl>
                                          </p:spTgt>
                                        </p:tgtEl>
                                        <p:attrNameLst>
                                          <p:attrName>style.visibility</p:attrName>
                                        </p:attrNameLst>
                                      </p:cBhvr>
                                      <p:to>
                                        <p:strVal val="visible"/>
                                      </p:to>
                                    </p:set>
                                    <p:anim calcmode="lin" valueType="num">
                                      <p:cBhvr>
                                        <p:cTn id="14" dur="1000" fill="hold"/>
                                        <p:tgtEl>
                                          <p:spTgt spid="135171">
                                            <p:txEl>
                                              <p:pRg st="1" end="1"/>
                                            </p:txEl>
                                          </p:spTgt>
                                        </p:tgtEl>
                                        <p:attrNameLst>
                                          <p:attrName>ppt_w</p:attrName>
                                        </p:attrNameLst>
                                      </p:cBhvr>
                                      <p:tavLst>
                                        <p:tav tm="0">
                                          <p:val>
                                            <p:strVal val="#ppt_w+.3"/>
                                          </p:val>
                                        </p:tav>
                                        <p:tav tm="100000">
                                          <p:val>
                                            <p:strVal val="#ppt_w"/>
                                          </p:val>
                                        </p:tav>
                                      </p:tavLst>
                                    </p:anim>
                                    <p:anim calcmode="lin" valueType="num">
                                      <p:cBhvr>
                                        <p:cTn id="15" dur="1000" fill="hold"/>
                                        <p:tgtEl>
                                          <p:spTgt spid="135171">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35171">
                                            <p:txEl>
                                              <p:pRg st="1" end="1"/>
                                            </p:txEl>
                                          </p:spTgt>
                                        </p:tgtEl>
                                      </p:cBhvr>
                                    </p:animEffect>
                                  </p:childTnLst>
                                </p:cTn>
                              </p:par>
                              <p:par>
                                <p:cTn id="17" presetID="50" presetClass="entr" presetSubtype="0" decel="100000" fill="hold" nodeType="withEffect">
                                  <p:stCondLst>
                                    <p:cond delay="0"/>
                                  </p:stCondLst>
                                  <p:childTnLst>
                                    <p:set>
                                      <p:cBhvr>
                                        <p:cTn id="18" dur="1" fill="hold">
                                          <p:stCondLst>
                                            <p:cond delay="0"/>
                                          </p:stCondLst>
                                        </p:cTn>
                                        <p:tgtEl>
                                          <p:spTgt spid="135171">
                                            <p:txEl>
                                              <p:pRg st="2" end="2"/>
                                            </p:txEl>
                                          </p:spTgt>
                                        </p:tgtEl>
                                        <p:attrNameLst>
                                          <p:attrName>style.visibility</p:attrName>
                                        </p:attrNameLst>
                                      </p:cBhvr>
                                      <p:to>
                                        <p:strVal val="visible"/>
                                      </p:to>
                                    </p:set>
                                    <p:anim calcmode="lin" valueType="num">
                                      <p:cBhvr>
                                        <p:cTn id="19" dur="1000" fill="hold"/>
                                        <p:tgtEl>
                                          <p:spTgt spid="135171">
                                            <p:txEl>
                                              <p:pRg st="2" end="2"/>
                                            </p:txEl>
                                          </p:spTgt>
                                        </p:tgtEl>
                                        <p:attrNameLst>
                                          <p:attrName>ppt_w</p:attrName>
                                        </p:attrNameLst>
                                      </p:cBhvr>
                                      <p:tavLst>
                                        <p:tav tm="0">
                                          <p:val>
                                            <p:strVal val="#ppt_w+.3"/>
                                          </p:val>
                                        </p:tav>
                                        <p:tav tm="100000">
                                          <p:val>
                                            <p:strVal val="#ppt_w"/>
                                          </p:val>
                                        </p:tav>
                                      </p:tavLst>
                                    </p:anim>
                                    <p:anim calcmode="lin" valueType="num">
                                      <p:cBhvr>
                                        <p:cTn id="20" dur="1000" fill="hold"/>
                                        <p:tgtEl>
                                          <p:spTgt spid="135171">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135171">
                                            <p:txEl>
                                              <p:pRg st="2" end="2"/>
                                            </p:txEl>
                                          </p:spTgt>
                                        </p:tgtEl>
                                      </p:cBhvr>
                                    </p:animEffect>
                                  </p:childTnLst>
                                </p:cTn>
                              </p:par>
                              <p:par>
                                <p:cTn id="22" presetID="50" presetClass="entr" presetSubtype="0" decel="100000" fill="hold" nodeType="withEffect">
                                  <p:stCondLst>
                                    <p:cond delay="0"/>
                                  </p:stCondLst>
                                  <p:childTnLst>
                                    <p:set>
                                      <p:cBhvr>
                                        <p:cTn id="23" dur="1" fill="hold">
                                          <p:stCondLst>
                                            <p:cond delay="0"/>
                                          </p:stCondLst>
                                        </p:cTn>
                                        <p:tgtEl>
                                          <p:spTgt spid="135171">
                                            <p:txEl>
                                              <p:pRg st="3" end="3"/>
                                            </p:txEl>
                                          </p:spTgt>
                                        </p:tgtEl>
                                        <p:attrNameLst>
                                          <p:attrName>style.visibility</p:attrName>
                                        </p:attrNameLst>
                                      </p:cBhvr>
                                      <p:to>
                                        <p:strVal val="visible"/>
                                      </p:to>
                                    </p:set>
                                    <p:anim calcmode="lin" valueType="num">
                                      <p:cBhvr>
                                        <p:cTn id="24" dur="1000" fill="hold"/>
                                        <p:tgtEl>
                                          <p:spTgt spid="135171">
                                            <p:txEl>
                                              <p:pRg st="3" end="3"/>
                                            </p:txEl>
                                          </p:spTgt>
                                        </p:tgtEl>
                                        <p:attrNameLst>
                                          <p:attrName>ppt_w</p:attrName>
                                        </p:attrNameLst>
                                      </p:cBhvr>
                                      <p:tavLst>
                                        <p:tav tm="0">
                                          <p:val>
                                            <p:strVal val="#ppt_w+.3"/>
                                          </p:val>
                                        </p:tav>
                                        <p:tav tm="100000">
                                          <p:val>
                                            <p:strVal val="#ppt_w"/>
                                          </p:val>
                                        </p:tav>
                                      </p:tavLst>
                                    </p:anim>
                                    <p:anim calcmode="lin" valueType="num">
                                      <p:cBhvr>
                                        <p:cTn id="25" dur="1000" fill="hold"/>
                                        <p:tgtEl>
                                          <p:spTgt spid="135171">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135171">
                                            <p:txEl>
                                              <p:pRg st="3" end="3"/>
                                            </p:txEl>
                                          </p:spTgt>
                                        </p:tgtEl>
                                      </p:cBhvr>
                                    </p:animEffect>
                                  </p:childTnLst>
                                </p:cTn>
                              </p:par>
                              <p:par>
                                <p:cTn id="27" presetID="50" presetClass="entr" presetSubtype="0" decel="100000" fill="hold" nodeType="withEffect">
                                  <p:stCondLst>
                                    <p:cond delay="0"/>
                                  </p:stCondLst>
                                  <p:childTnLst>
                                    <p:set>
                                      <p:cBhvr>
                                        <p:cTn id="28" dur="1" fill="hold">
                                          <p:stCondLst>
                                            <p:cond delay="0"/>
                                          </p:stCondLst>
                                        </p:cTn>
                                        <p:tgtEl>
                                          <p:spTgt spid="135171">
                                            <p:txEl>
                                              <p:pRg st="4" end="4"/>
                                            </p:txEl>
                                          </p:spTgt>
                                        </p:tgtEl>
                                        <p:attrNameLst>
                                          <p:attrName>style.visibility</p:attrName>
                                        </p:attrNameLst>
                                      </p:cBhvr>
                                      <p:to>
                                        <p:strVal val="visible"/>
                                      </p:to>
                                    </p:set>
                                    <p:anim calcmode="lin" valueType="num">
                                      <p:cBhvr>
                                        <p:cTn id="29" dur="1000" fill="hold"/>
                                        <p:tgtEl>
                                          <p:spTgt spid="135171">
                                            <p:txEl>
                                              <p:pRg st="4" end="4"/>
                                            </p:txEl>
                                          </p:spTgt>
                                        </p:tgtEl>
                                        <p:attrNameLst>
                                          <p:attrName>ppt_w</p:attrName>
                                        </p:attrNameLst>
                                      </p:cBhvr>
                                      <p:tavLst>
                                        <p:tav tm="0">
                                          <p:val>
                                            <p:strVal val="#ppt_w+.3"/>
                                          </p:val>
                                        </p:tav>
                                        <p:tav tm="100000">
                                          <p:val>
                                            <p:strVal val="#ppt_w"/>
                                          </p:val>
                                        </p:tav>
                                      </p:tavLst>
                                    </p:anim>
                                    <p:anim calcmode="lin" valueType="num">
                                      <p:cBhvr>
                                        <p:cTn id="30" dur="1000" fill="hold"/>
                                        <p:tgtEl>
                                          <p:spTgt spid="135171">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135171">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0" presetClass="entr" presetSubtype="0" decel="100000" fill="hold" nodeType="clickEffect">
                                  <p:stCondLst>
                                    <p:cond delay="0"/>
                                  </p:stCondLst>
                                  <p:childTnLst>
                                    <p:set>
                                      <p:cBhvr>
                                        <p:cTn id="35" dur="1" fill="hold">
                                          <p:stCondLst>
                                            <p:cond delay="0"/>
                                          </p:stCondLst>
                                        </p:cTn>
                                        <p:tgtEl>
                                          <p:spTgt spid="135171">
                                            <p:txEl>
                                              <p:pRg st="5" end="5"/>
                                            </p:txEl>
                                          </p:spTgt>
                                        </p:tgtEl>
                                        <p:attrNameLst>
                                          <p:attrName>style.visibility</p:attrName>
                                        </p:attrNameLst>
                                      </p:cBhvr>
                                      <p:to>
                                        <p:strVal val="visible"/>
                                      </p:to>
                                    </p:set>
                                    <p:anim calcmode="lin" valueType="num">
                                      <p:cBhvr>
                                        <p:cTn id="36" dur="1000" fill="hold"/>
                                        <p:tgtEl>
                                          <p:spTgt spid="135171">
                                            <p:txEl>
                                              <p:pRg st="5" end="5"/>
                                            </p:txEl>
                                          </p:spTgt>
                                        </p:tgtEl>
                                        <p:attrNameLst>
                                          <p:attrName>ppt_w</p:attrName>
                                        </p:attrNameLst>
                                      </p:cBhvr>
                                      <p:tavLst>
                                        <p:tav tm="0">
                                          <p:val>
                                            <p:strVal val="#ppt_w+.3"/>
                                          </p:val>
                                        </p:tav>
                                        <p:tav tm="100000">
                                          <p:val>
                                            <p:strVal val="#ppt_w"/>
                                          </p:val>
                                        </p:tav>
                                      </p:tavLst>
                                    </p:anim>
                                    <p:anim calcmode="lin" valueType="num">
                                      <p:cBhvr>
                                        <p:cTn id="37" dur="1000" fill="hold"/>
                                        <p:tgtEl>
                                          <p:spTgt spid="135171">
                                            <p:txEl>
                                              <p:pRg st="5" end="5"/>
                                            </p:txEl>
                                          </p:spTgt>
                                        </p:tgtEl>
                                        <p:attrNameLst>
                                          <p:attrName>ppt_h</p:attrName>
                                        </p:attrNameLst>
                                      </p:cBhvr>
                                      <p:tavLst>
                                        <p:tav tm="0">
                                          <p:val>
                                            <p:strVal val="#ppt_h"/>
                                          </p:val>
                                        </p:tav>
                                        <p:tav tm="100000">
                                          <p:val>
                                            <p:strVal val="#ppt_h"/>
                                          </p:val>
                                        </p:tav>
                                      </p:tavLst>
                                    </p:anim>
                                    <p:animEffect transition="in" filter="fade">
                                      <p:cBhvr>
                                        <p:cTn id="38" dur="1000"/>
                                        <p:tgtEl>
                                          <p:spTgt spid="135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body" idx="1"/>
          </p:nvPr>
        </p:nvSpPr>
        <p:spPr>
          <a:xfrm>
            <a:off x="457200" y="1295400"/>
            <a:ext cx="8229600" cy="5029200"/>
          </a:xfrm>
        </p:spPr>
        <p:txBody>
          <a:bodyPr>
            <a:normAutofit lnSpcReduction="10000"/>
          </a:bodyPr>
          <a:lstStyle/>
          <a:p>
            <a:pPr algn="just" eaLnBrk="1" hangingPunct="1">
              <a:lnSpc>
                <a:spcPct val="80000"/>
              </a:lnSpc>
              <a:defRPr/>
            </a:pPr>
            <a:r>
              <a:rPr lang="en-US" sz="2500" dirty="0">
                <a:effectLst>
                  <a:outerShdw blurRad="38100" dist="38100" dir="2700000" algn="tl">
                    <a:srgbClr val="000000">
                      <a:alpha val="43137"/>
                    </a:srgbClr>
                  </a:outerShdw>
                </a:effectLst>
              </a:rPr>
              <a:t>"While the mode of dancing is not known in detail, it is clear that men and women did not generally dance together, and there is no real evidence that they ever did. Social amusement was hardly a major purpose of dancing, and the modern method of dancing by couples is unknown." - </a:t>
            </a:r>
            <a:r>
              <a:rPr lang="en-US" sz="2500" i="1" dirty="0">
                <a:effectLst>
                  <a:outerShdw blurRad="38100" dist="38100" dir="2700000" algn="tl">
                    <a:srgbClr val="000000">
                      <a:alpha val="43137"/>
                    </a:srgbClr>
                  </a:outerShdw>
                </a:effectLst>
              </a:rPr>
              <a:t>Zondervan Pictorial Encyclopedia Of The Bible, "Dancing</a:t>
            </a:r>
            <a:r>
              <a:rPr lang="en-US" sz="2500" dirty="0">
                <a:effectLst>
                  <a:outerShdw blurRad="38100" dist="38100" dir="2700000" algn="tl">
                    <a:srgbClr val="000000">
                      <a:alpha val="43137"/>
                    </a:srgbClr>
                  </a:outerShdw>
                </a:effectLst>
              </a:rPr>
              <a:t>“</a:t>
            </a:r>
          </a:p>
          <a:p>
            <a:pPr algn="just" eaLnBrk="1" hangingPunct="1">
              <a:lnSpc>
                <a:spcPct val="80000"/>
              </a:lnSpc>
              <a:defRPr/>
            </a:pPr>
            <a:endParaRPr lang="en-US" sz="2500" dirty="0">
              <a:effectLst>
                <a:outerShdw blurRad="38100" dist="38100" dir="2700000" algn="tl">
                  <a:srgbClr val="000000">
                    <a:alpha val="43137"/>
                  </a:srgbClr>
                </a:outerShdw>
              </a:effectLst>
            </a:endParaRPr>
          </a:p>
          <a:p>
            <a:pPr algn="just" eaLnBrk="1" hangingPunct="1">
              <a:lnSpc>
                <a:spcPct val="80000"/>
              </a:lnSpc>
              <a:defRPr/>
            </a:pPr>
            <a:r>
              <a:rPr lang="en-US" sz="2500" dirty="0">
                <a:effectLst>
                  <a:outerShdw blurRad="38100" dist="38100" dir="2700000" algn="tl">
                    <a:srgbClr val="000000">
                      <a:alpha val="43137"/>
                    </a:srgbClr>
                  </a:outerShdw>
                </a:effectLst>
              </a:rPr>
              <a:t>"Women seemed generally to have danced by themselves... Of the social dancing of couples in the modern fashion there is no trace." – </a:t>
            </a:r>
            <a:r>
              <a:rPr lang="en-US" sz="2500" i="1" dirty="0">
                <a:effectLst>
                  <a:outerShdw blurRad="38100" dist="38100" dir="2700000" algn="tl">
                    <a:srgbClr val="000000">
                      <a:alpha val="43137"/>
                    </a:srgbClr>
                  </a:outerShdw>
                </a:effectLst>
              </a:rPr>
              <a:t>ISBE</a:t>
            </a:r>
          </a:p>
          <a:p>
            <a:pPr algn="just" eaLnBrk="1" hangingPunct="1">
              <a:lnSpc>
                <a:spcPct val="80000"/>
              </a:lnSpc>
              <a:defRPr/>
            </a:pPr>
            <a:endParaRPr lang="en-US" sz="2500" dirty="0">
              <a:effectLst>
                <a:outerShdw blurRad="38100" dist="38100" dir="2700000" algn="tl">
                  <a:srgbClr val="000000">
                    <a:alpha val="43137"/>
                  </a:srgbClr>
                </a:outerShdw>
              </a:effectLst>
            </a:endParaRPr>
          </a:p>
          <a:p>
            <a:pPr algn="just" eaLnBrk="1" hangingPunct="1">
              <a:lnSpc>
                <a:spcPct val="80000"/>
              </a:lnSpc>
              <a:defRPr/>
            </a:pPr>
            <a:r>
              <a:rPr lang="en-US" sz="2500" dirty="0">
                <a:effectLst>
                  <a:outerShdw blurRad="38100" dist="38100" dir="2700000" algn="tl">
                    <a:srgbClr val="000000">
                      <a:alpha val="43137"/>
                    </a:srgbClr>
                  </a:outerShdw>
                </a:effectLst>
              </a:rPr>
              <a:t>"There is no evidence of couples dancing together, however; that was to happen much later, probably in Provence in the 12th Century." - </a:t>
            </a:r>
            <a:r>
              <a:rPr lang="en-US" sz="2500" i="1" dirty="0">
                <a:effectLst>
                  <a:outerShdw blurRad="38100" dist="38100" dir="2700000" algn="tl">
                    <a:srgbClr val="000000">
                      <a:alpha val="43137"/>
                    </a:srgbClr>
                  </a:outerShdw>
                </a:effectLst>
              </a:rPr>
              <a:t>Encyclopedia Britannica, "The Art Of Dance", </a:t>
            </a:r>
          </a:p>
        </p:txBody>
      </p:sp>
      <p:sp>
        <p:nvSpPr>
          <p:cNvPr id="3" name="AutoShape 2"/>
          <p:cNvSpPr>
            <a:spLocks noGrp="1" noChangeArrowheads="1"/>
          </p:cNvSpPr>
          <p:nvPr>
            <p:ph type="title"/>
          </p:nvPr>
        </p:nvSpPr>
        <p:spPr>
          <a:xfrm>
            <a:off x="0" y="0"/>
            <a:ext cx="9296400" cy="1066800"/>
          </a:xfrm>
          <a:solidFill>
            <a:schemeClr val="bg1">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eaLnBrk="1" hangingPunct="1"/>
            <a:r>
              <a:rPr lang="en-US" sz="4000" dirty="0"/>
              <a:t> Dancing in the Bible</a:t>
            </a:r>
          </a:p>
        </p:txBody>
      </p:sp>
    </p:spTree>
    <p:extLst>
      <p:ext uri="{BB962C8B-B14F-4D97-AF65-F5344CB8AC3E}">
        <p14:creationId xmlns:p14="http://schemas.microsoft.com/office/powerpoint/2010/main" val="45325370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What if I go but don’t dance?</a:t>
            </a:r>
          </a:p>
        </p:txBody>
      </p:sp>
      <p:grpSp>
        <p:nvGrpSpPr>
          <p:cNvPr id="4" name="Group 3"/>
          <p:cNvGrpSpPr/>
          <p:nvPr/>
        </p:nvGrpSpPr>
        <p:grpSpPr>
          <a:xfrm>
            <a:off x="879764" y="1600200"/>
            <a:ext cx="7730836" cy="5067300"/>
            <a:chOff x="879764" y="1600200"/>
            <a:chExt cx="7730836" cy="5067300"/>
          </a:xfrm>
        </p:grpSpPr>
        <p:pic>
          <p:nvPicPr>
            <p:cNvPr id="64514" name="Picture 2" descr="Image result for sitting in a b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9764" y="1600200"/>
              <a:ext cx="3461004" cy="2307336"/>
            </a:xfrm>
            <a:prstGeom prst="rect">
              <a:avLst/>
            </a:prstGeom>
            <a:noFill/>
            <a:extLst>
              <a:ext uri="{909E8E84-426E-40DD-AFC4-6F175D3DCCD1}">
                <a14:hiddenFill xmlns:a14="http://schemas.microsoft.com/office/drawing/2010/main">
                  <a:solidFill>
                    <a:srgbClr val="FFFFFF"/>
                  </a:solidFill>
                </a14:hiddenFill>
              </a:ext>
            </a:extLst>
          </p:spPr>
        </p:pic>
        <p:pic>
          <p:nvPicPr>
            <p:cNvPr id="64516" name="Picture 4" descr="People At Ba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3581400"/>
              <a:ext cx="4114800" cy="308610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4572000" y="1752600"/>
            <a:ext cx="4191000" cy="1631216"/>
          </a:xfrm>
          <a:prstGeom prst="rect">
            <a:avLst/>
          </a:prstGeom>
          <a:noFill/>
        </p:spPr>
        <p:txBody>
          <a:bodyPr wrap="square" rtlCol="0">
            <a:spAutoFit/>
          </a:bodyPr>
          <a:lstStyle/>
          <a:p>
            <a:r>
              <a:rPr lang="en-US" dirty="0"/>
              <a:t>What would you think of a Christian sitting at a bar?</a:t>
            </a:r>
          </a:p>
          <a:p>
            <a:endParaRPr lang="en-US" sz="1000" dirty="0"/>
          </a:p>
          <a:p>
            <a:pPr marL="285750" indent="-285750">
              <a:buFont typeface="Arial" panose="020B0604020202020204" pitchFamily="34" charset="0"/>
              <a:buChar char="•"/>
            </a:pPr>
            <a:r>
              <a:rPr lang="en-US" dirty="0"/>
              <a:t>Not drinking alcohol</a:t>
            </a:r>
          </a:p>
          <a:p>
            <a:pPr marL="285750" indent="-285750">
              <a:buFont typeface="Arial" panose="020B0604020202020204" pitchFamily="34" charset="0"/>
              <a:buChar char="•"/>
            </a:pPr>
            <a:r>
              <a:rPr lang="en-US" dirty="0"/>
              <a:t>Seen going into bar – sitting on stool</a:t>
            </a:r>
          </a:p>
          <a:p>
            <a:pPr marL="285750" indent="-285750">
              <a:buFont typeface="Arial" panose="020B0604020202020204" pitchFamily="34" charset="0"/>
              <a:buChar char="•"/>
            </a:pPr>
            <a:r>
              <a:rPr lang="en-US" dirty="0"/>
              <a:t>His friends are drinking</a:t>
            </a:r>
          </a:p>
        </p:txBody>
      </p:sp>
      <p:sp>
        <p:nvSpPr>
          <p:cNvPr id="6" name="TextBox 5"/>
          <p:cNvSpPr txBox="1"/>
          <p:nvPr/>
        </p:nvSpPr>
        <p:spPr>
          <a:xfrm>
            <a:off x="762000" y="4329158"/>
            <a:ext cx="3505200" cy="2308324"/>
          </a:xfrm>
          <a:prstGeom prst="rect">
            <a:avLst/>
          </a:prstGeom>
          <a:noFill/>
        </p:spPr>
        <p:txBody>
          <a:bodyPr wrap="square" rtlCol="0">
            <a:spAutoFit/>
          </a:bodyPr>
          <a:lstStyle/>
          <a:p>
            <a:pPr marL="285750" indent="-285750">
              <a:buFont typeface="Arial" panose="020B0604020202020204" pitchFamily="34" charset="0"/>
              <a:buChar char="•"/>
            </a:pPr>
            <a:r>
              <a:rPr lang="en-US" dirty="0"/>
              <a:t>Doesn’t tell everyone – is not drinking</a:t>
            </a:r>
          </a:p>
          <a:p>
            <a:pPr marL="285750" indent="-285750">
              <a:buFont typeface="Arial" panose="020B0604020202020204" pitchFamily="34" charset="0"/>
              <a:buChar char="•"/>
            </a:pPr>
            <a:r>
              <a:rPr lang="en-US" dirty="0"/>
              <a:t>Not clear to all – not drinking</a:t>
            </a:r>
          </a:p>
          <a:p>
            <a:pPr marL="285750" indent="-285750">
              <a:buFont typeface="Arial" panose="020B0604020202020204" pitchFamily="34" charset="0"/>
              <a:buChar char="•"/>
            </a:pPr>
            <a:r>
              <a:rPr lang="en-US" dirty="0"/>
              <a:t>Is in middle of where people are drinking</a:t>
            </a:r>
          </a:p>
          <a:p>
            <a:pPr marL="285750" indent="-285750">
              <a:buFont typeface="Arial" panose="020B0604020202020204" pitchFamily="34" charset="0"/>
              <a:buChar char="•"/>
            </a:pPr>
            <a:r>
              <a:rPr lang="en-US" dirty="0"/>
              <a:t>Would it leave the wrong impression?</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7709994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fade">
                                      <p:cBhvr>
                                        <p:cTn id="42" dur="1000"/>
                                        <p:tgtEl>
                                          <p:spTgt spid="6">
                                            <p:txEl>
                                              <p:pRg st="0" end="0"/>
                                            </p:txEl>
                                          </p:spTgt>
                                        </p:tgtEl>
                                      </p:cBhvr>
                                    </p:animEffect>
                                    <p:anim calcmode="lin" valueType="num">
                                      <p:cBhvr>
                                        <p:cTn id="4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1" end="1"/>
                                            </p:txEl>
                                          </p:spTgt>
                                        </p:tgtEl>
                                        <p:attrNameLst>
                                          <p:attrName>style.visibility</p:attrName>
                                        </p:attrNameLst>
                                      </p:cBhvr>
                                      <p:to>
                                        <p:strVal val="visible"/>
                                      </p:to>
                                    </p:set>
                                    <p:animEffect transition="in" filter="fade">
                                      <p:cBhvr>
                                        <p:cTn id="49" dur="1000"/>
                                        <p:tgtEl>
                                          <p:spTgt spid="6">
                                            <p:txEl>
                                              <p:pRg st="1" end="1"/>
                                            </p:txEl>
                                          </p:spTgt>
                                        </p:tgtEl>
                                      </p:cBhvr>
                                    </p:animEffect>
                                    <p:anim calcmode="lin" valueType="num">
                                      <p:cBhvr>
                                        <p:cTn id="5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2" end="2"/>
                                            </p:txEl>
                                          </p:spTgt>
                                        </p:tgtEl>
                                        <p:attrNameLst>
                                          <p:attrName>style.visibility</p:attrName>
                                        </p:attrNameLst>
                                      </p:cBhvr>
                                      <p:to>
                                        <p:strVal val="visible"/>
                                      </p:to>
                                    </p:set>
                                    <p:animEffect transition="in" filter="fade">
                                      <p:cBhvr>
                                        <p:cTn id="56" dur="1000"/>
                                        <p:tgtEl>
                                          <p:spTgt spid="6">
                                            <p:txEl>
                                              <p:pRg st="2" end="2"/>
                                            </p:txEl>
                                          </p:spTgt>
                                        </p:tgtEl>
                                      </p:cBhvr>
                                    </p:animEffect>
                                    <p:anim calcmode="lin" valueType="num">
                                      <p:cBhvr>
                                        <p:cTn id="5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xEl>
                                              <p:pRg st="3" end="3"/>
                                            </p:txEl>
                                          </p:spTgt>
                                        </p:tgtEl>
                                        <p:attrNameLst>
                                          <p:attrName>style.visibility</p:attrName>
                                        </p:attrNameLst>
                                      </p:cBhvr>
                                      <p:to>
                                        <p:strVal val="visible"/>
                                      </p:to>
                                    </p:set>
                                    <p:animEffect transition="in" filter="fade">
                                      <p:cBhvr>
                                        <p:cTn id="63" dur="1000"/>
                                        <p:tgtEl>
                                          <p:spTgt spid="6">
                                            <p:txEl>
                                              <p:pRg st="3" end="3"/>
                                            </p:txEl>
                                          </p:spTgt>
                                        </p:tgtEl>
                                      </p:cBhvr>
                                    </p:animEffect>
                                    <p:anim calcmode="lin" valueType="num">
                                      <p:cBhvr>
                                        <p:cTn id="6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Las Vegas Skyline"/>
          <p:cNvPicPr>
            <a:picLocks noChangeAspect="1" noChangeArrowheads="1"/>
          </p:cNvPicPr>
          <p:nvPr/>
        </p:nvPicPr>
        <p:blipFill rotWithShape="1">
          <a:blip r:embed="rId2">
            <a:extLst>
              <a:ext uri="{28A0092B-C50C-407E-A947-70E740481C1C}">
                <a14:useLocalDpi xmlns:a14="http://schemas.microsoft.com/office/drawing/2010/main" val="0"/>
              </a:ext>
            </a:extLst>
          </a:blip>
          <a:srcRect l="34421" t="1735" r="24670" b="-1735"/>
          <a:stretch/>
        </p:blipFill>
        <p:spPr bwMode="auto">
          <a:xfrm>
            <a:off x="381000" y="4267200"/>
            <a:ext cx="1506070" cy="2667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36726" y="1905000"/>
            <a:ext cx="8531074" cy="2308324"/>
          </a:xfrm>
          <a:prstGeom prst="rect">
            <a:avLst/>
          </a:prstGeom>
          <a:noFill/>
        </p:spPr>
        <p:txBody>
          <a:bodyPr wrap="square" rtlCol="0">
            <a:spAutoFit/>
          </a:bodyPr>
          <a:lstStyle/>
          <a:p>
            <a:pPr marL="857250" indent="-857250">
              <a:buFont typeface="+mj-lt"/>
              <a:buAutoNum type="romanUcPeriod"/>
            </a:pPr>
            <a:r>
              <a:rPr lang="en-US" sz="3600" dirty="0">
                <a:solidFill>
                  <a:prstClr val="white"/>
                </a:solidFill>
                <a:latin typeface="Maiandra GD" pitchFamily="34" charset="0"/>
              </a:rPr>
              <a:t>What Is Dancing?</a:t>
            </a:r>
          </a:p>
          <a:p>
            <a:pPr marL="857250" indent="-857250">
              <a:buFont typeface="+mj-lt"/>
              <a:buAutoNum type="romanUcPeriod"/>
            </a:pPr>
            <a:r>
              <a:rPr lang="en-US" sz="3600" dirty="0">
                <a:solidFill>
                  <a:prstClr val="white"/>
                </a:solidFill>
                <a:latin typeface="Maiandra GD" pitchFamily="34" charset="0"/>
              </a:rPr>
              <a:t>What Is The Appeal?</a:t>
            </a:r>
          </a:p>
          <a:p>
            <a:pPr marL="857250" indent="-857250">
              <a:buFont typeface="+mj-lt"/>
              <a:buAutoNum type="romanUcPeriod"/>
            </a:pPr>
            <a:r>
              <a:rPr lang="en-US" sz="3600" dirty="0">
                <a:solidFill>
                  <a:prstClr val="white"/>
                </a:solidFill>
                <a:latin typeface="Maiandra GD" pitchFamily="34" charset="0"/>
              </a:rPr>
              <a:t>Principles That Condemn The Dance</a:t>
            </a:r>
          </a:p>
          <a:p>
            <a:pPr marL="857250" indent="-857250">
              <a:buFont typeface="+mj-lt"/>
              <a:buAutoNum type="romanUcPeriod"/>
            </a:pPr>
            <a:r>
              <a:rPr lang="en-US" sz="3600" dirty="0">
                <a:solidFill>
                  <a:prstClr val="white"/>
                </a:solidFill>
                <a:latin typeface="Maiandra GD" pitchFamily="34" charset="0"/>
              </a:rPr>
              <a:t>Attempts to Justify</a:t>
            </a:r>
          </a:p>
        </p:txBody>
      </p:sp>
      <p:pic>
        <p:nvPicPr>
          <p:cNvPr id="50178" name="Picture 2" descr="http://www.elms.edu/Images/shared/events/Salsa_Dance.jpg"/>
          <p:cNvPicPr>
            <a:picLocks noChangeAspect="1"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285047" y="228600"/>
            <a:ext cx="1534353" cy="1454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8" name="Rectangle 7"/>
          <p:cNvSpPr/>
          <p:nvPr/>
        </p:nvSpPr>
        <p:spPr>
          <a:xfrm>
            <a:off x="3429000" y="228600"/>
            <a:ext cx="4471219" cy="1502976"/>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800" b="1" i="1" dirty="0">
                <a:ln w="11430"/>
                <a:gradFill>
                  <a:gsLst>
                    <a:gs pos="0">
                      <a:srgbClr val="AEB795">
                        <a:tint val="90000"/>
                        <a:satMod val="120000"/>
                      </a:srgbClr>
                    </a:gs>
                    <a:gs pos="25000">
                      <a:srgbClr val="AEB795">
                        <a:tint val="93000"/>
                        <a:satMod val="120000"/>
                      </a:srgbClr>
                    </a:gs>
                    <a:gs pos="50000">
                      <a:srgbClr val="AEB795">
                        <a:shade val="89000"/>
                        <a:satMod val="110000"/>
                      </a:srgbClr>
                    </a:gs>
                    <a:gs pos="75000">
                      <a:srgbClr val="AEB795">
                        <a:tint val="93000"/>
                        <a:satMod val="120000"/>
                      </a:srgbClr>
                    </a:gs>
                    <a:gs pos="100000">
                      <a:srgbClr val="AEB795">
                        <a:tint val="90000"/>
                        <a:satMod val="120000"/>
                      </a:srgbClr>
                    </a:gs>
                  </a:gsLst>
                  <a:lin ang="5400000"/>
                </a:gradFill>
                <a:effectLst>
                  <a:outerShdw blurRad="80000" dist="40000" dir="5040000" algn="tl">
                    <a:srgbClr val="000000">
                      <a:alpha val="30000"/>
                    </a:srgbClr>
                  </a:outerShdw>
                </a:effectLst>
                <a:latin typeface="Maiandra GD" pitchFamily="34" charset="0"/>
              </a:rPr>
              <a:t>What About The Prom?</a:t>
            </a:r>
            <a:endParaRPr lang="en-US" sz="6000" b="1" i="1" dirty="0">
              <a:ln w="11430"/>
              <a:gradFill>
                <a:gsLst>
                  <a:gs pos="0">
                    <a:srgbClr val="AEB795">
                      <a:tint val="90000"/>
                      <a:satMod val="120000"/>
                    </a:srgbClr>
                  </a:gs>
                  <a:gs pos="25000">
                    <a:srgbClr val="AEB795">
                      <a:tint val="93000"/>
                      <a:satMod val="120000"/>
                    </a:srgbClr>
                  </a:gs>
                  <a:gs pos="50000">
                    <a:srgbClr val="AEB795">
                      <a:shade val="89000"/>
                      <a:satMod val="110000"/>
                    </a:srgbClr>
                  </a:gs>
                  <a:gs pos="75000">
                    <a:srgbClr val="AEB795">
                      <a:tint val="93000"/>
                      <a:satMod val="120000"/>
                    </a:srgbClr>
                  </a:gs>
                  <a:gs pos="100000">
                    <a:srgbClr val="AEB795">
                      <a:tint val="90000"/>
                      <a:satMod val="120000"/>
                    </a:srgbClr>
                  </a:gs>
                </a:gsLst>
                <a:lin ang="5400000"/>
              </a:gradFill>
              <a:effectLst>
                <a:outerShdw blurRad="80000" dist="40000" dir="5040000" algn="tl">
                  <a:srgbClr val="000000">
                    <a:alpha val="30000"/>
                  </a:srgbClr>
                </a:outerShdw>
              </a:effectLst>
              <a:latin typeface="Maiandra GD" pitchFamily="34" charset="0"/>
            </a:endParaRPr>
          </a:p>
        </p:txBody>
      </p:sp>
    </p:spTree>
    <p:extLst>
      <p:ext uri="{BB962C8B-B14F-4D97-AF65-F5344CB8AC3E}">
        <p14:creationId xmlns:p14="http://schemas.microsoft.com/office/powerpoint/2010/main" val="147764879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1_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2_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4558</TotalTime>
  <Words>1964</Words>
  <Application>Microsoft Office PowerPoint</Application>
  <PresentationFormat>On-screen Show (4:3)</PresentationFormat>
  <Paragraphs>251</Paragraphs>
  <Slides>39</Slides>
  <Notes>0</Notes>
  <HiddenSlides>0</HiddenSlides>
  <MMClips>0</MMClips>
  <ScaleCrop>false</ScaleCrop>
  <HeadingPairs>
    <vt:vector size="8" baseType="variant">
      <vt:variant>
        <vt:lpstr>Fonts Used</vt:lpstr>
      </vt:variant>
      <vt:variant>
        <vt:i4>12</vt:i4>
      </vt:variant>
      <vt:variant>
        <vt:lpstr>Theme</vt:lpstr>
      </vt:variant>
      <vt:variant>
        <vt:i4>3</vt:i4>
      </vt:variant>
      <vt:variant>
        <vt:lpstr>Embedded OLE Servers</vt:lpstr>
      </vt:variant>
      <vt:variant>
        <vt:i4>1</vt:i4>
      </vt:variant>
      <vt:variant>
        <vt:lpstr>Slide Titles</vt:lpstr>
      </vt:variant>
      <vt:variant>
        <vt:i4>39</vt:i4>
      </vt:variant>
    </vt:vector>
  </HeadingPairs>
  <TitlesOfParts>
    <vt:vector size="55" baseType="lpstr">
      <vt:lpstr>Wingdings 3</vt:lpstr>
      <vt:lpstr>Times New Roman</vt:lpstr>
      <vt:lpstr>Wingdings</vt:lpstr>
      <vt:lpstr>Calibri</vt:lpstr>
      <vt:lpstr>Arial Black</vt:lpstr>
      <vt:lpstr>Maiandra GD</vt:lpstr>
      <vt:lpstr>Arial Narrow</vt:lpstr>
      <vt:lpstr>Corbel</vt:lpstr>
      <vt:lpstr>Arial</vt:lpstr>
      <vt:lpstr>Wingdings 2</vt:lpstr>
      <vt:lpstr>Consolas</vt:lpstr>
      <vt:lpstr>Tahoma</vt:lpstr>
      <vt:lpstr>Metro</vt:lpstr>
      <vt:lpstr>1_Metro</vt:lpstr>
      <vt:lpstr>2_Metro</vt:lpstr>
      <vt:lpstr>GALLERY Clipart</vt:lpstr>
      <vt:lpstr>PowerPoint Presentation</vt:lpstr>
      <vt:lpstr>PowerPoint Presentation</vt:lpstr>
      <vt:lpstr>People Often Live Like They Want</vt:lpstr>
      <vt:lpstr>PowerPoint Presentation</vt:lpstr>
      <vt:lpstr>PowerPoint Presentation</vt:lpstr>
      <vt:lpstr>PowerPoint Presentation</vt:lpstr>
      <vt:lpstr>PowerPoint Presentation</vt:lpstr>
      <vt:lpstr>PowerPoint Presentation</vt:lpstr>
      <vt:lpstr>Various Types of Dancing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Revelries</vt:lpstr>
      <vt:lpstr>PowerPoint Presentation</vt:lpstr>
      <vt:lpstr>PowerPoint Presentation</vt:lpstr>
      <vt:lpstr>PowerPoint Presentation</vt:lpstr>
      <vt:lpstr>PowerPoint Presentation</vt:lpstr>
      <vt:lpstr> Dancing in the Bible</vt:lpstr>
      <vt:lpstr> Dancing in the Bible</vt:lpstr>
      <vt:lpstr>What if I go but don’t dance?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63</cp:revision>
  <cp:lastPrinted>2011-10-09T21:43:58Z</cp:lastPrinted>
  <dcterms:created xsi:type="dcterms:W3CDTF">2011-10-09T20:04:47Z</dcterms:created>
  <dcterms:modified xsi:type="dcterms:W3CDTF">2017-03-12T21:24:37Z</dcterms:modified>
</cp:coreProperties>
</file>