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 id="2147483684" r:id="rId2"/>
  </p:sldMasterIdLst>
  <p:notesMasterIdLst>
    <p:notesMasterId r:id="rId33"/>
  </p:notesMasterIdLst>
  <p:sldIdLst>
    <p:sldId id="256" r:id="rId3"/>
    <p:sldId id="271" r:id="rId4"/>
    <p:sldId id="257" r:id="rId5"/>
    <p:sldId id="302" r:id="rId6"/>
    <p:sldId id="303" r:id="rId7"/>
    <p:sldId id="304" r:id="rId8"/>
    <p:sldId id="305" r:id="rId9"/>
    <p:sldId id="306" r:id="rId10"/>
    <p:sldId id="295" r:id="rId11"/>
    <p:sldId id="265" r:id="rId12"/>
    <p:sldId id="308" r:id="rId13"/>
    <p:sldId id="309" r:id="rId14"/>
    <p:sldId id="310" r:id="rId15"/>
    <p:sldId id="311" r:id="rId16"/>
    <p:sldId id="297" r:id="rId17"/>
    <p:sldId id="300" r:id="rId18"/>
    <p:sldId id="312" r:id="rId19"/>
    <p:sldId id="313" r:id="rId20"/>
    <p:sldId id="314" r:id="rId21"/>
    <p:sldId id="316" r:id="rId22"/>
    <p:sldId id="315" r:id="rId23"/>
    <p:sldId id="317" r:id="rId24"/>
    <p:sldId id="324" r:id="rId25"/>
    <p:sldId id="325" r:id="rId26"/>
    <p:sldId id="326" r:id="rId27"/>
    <p:sldId id="327" r:id="rId28"/>
    <p:sldId id="298" r:id="rId29"/>
    <p:sldId id="301" r:id="rId30"/>
    <p:sldId id="299" r:id="rId31"/>
    <p:sldId id="318" r:id="rId32"/>
  </p:sldIdLst>
  <p:sldSz cx="9144000" cy="6858000" type="screen4x3"/>
  <p:notesSz cx="6858000" cy="9144000"/>
  <p:embeddedFontLst>
    <p:embeddedFont>
      <p:font typeface="AR BERKLEY" panose="02000000000000000000" pitchFamily="2" charset="0"/>
      <p:regular r:id="rId34"/>
    </p:embeddedFont>
    <p:embeddedFont>
      <p:font typeface="Comic Sans MS" panose="030F0702030302020204" pitchFamily="66" charset="0"/>
      <p:regular r:id="rId35"/>
      <p:bold r:id="rId36"/>
      <p:italic r:id="rId37"/>
      <p:boldItalic r:id="rId38"/>
    </p:embeddedFont>
    <p:embeddedFont>
      <p:font typeface="Franklin Gothic Book" panose="020B0503020102020204" pitchFamily="34" charset="0"/>
      <p:regular r:id="rId39"/>
      <p:italic r:id="rId40"/>
    </p:embeddedFont>
    <p:embeddedFont>
      <p:font typeface="Calibri" panose="020F0502020204030204" pitchFamily="34" charset="0"/>
      <p:regular r:id="rId41"/>
      <p:bold r:id="rId42"/>
      <p:italic r:id="rId43"/>
      <p:boldItalic r:id="rId44"/>
    </p:embeddedFont>
    <p:embeddedFont>
      <p:font typeface="Arial Narrow" panose="020B0606020202030204" pitchFamily="34" charset="0"/>
      <p:regular r:id="rId45"/>
      <p:bold r:id="rId46"/>
      <p:italic r:id="rId47"/>
      <p:boldItalic r:id="rId4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421" autoAdjust="0"/>
    <p:restoredTop sz="94660"/>
  </p:normalViewPr>
  <p:slideViewPr>
    <p:cSldViewPr snapToGrid="0">
      <p:cViewPr varScale="1">
        <p:scale>
          <a:sx n="114" d="100"/>
          <a:sy n="114" d="100"/>
        </p:scale>
        <p:origin x="115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6.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font" Target="fonts/font14.fntdata"/><Relationship Id="rId50"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font" Target="fonts/font13.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3.fntdata"/><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11.fntdata"/><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font" Target="fonts/font15.fntdata"/><Relationship Id="rId8" Type="http://schemas.openxmlformats.org/officeDocument/2006/relationships/slide" Target="slides/slide6.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3E60FD-BEFD-4ADB-B49F-ACB5E5939D3C}" type="datetimeFigureOut">
              <a:rPr lang="en-US" smtClean="0"/>
              <a:t>12/18/2016</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CA10E5-B11B-4D57-9951-0816564AFA42}" type="slidenum">
              <a:rPr lang="en-US" smtClean="0"/>
              <a:t>‹#›</a:t>
            </a:fld>
            <a:endParaRPr lang="en-US" dirty="0"/>
          </a:p>
        </p:txBody>
      </p:sp>
    </p:spTree>
    <p:extLst>
      <p:ext uri="{BB962C8B-B14F-4D97-AF65-F5344CB8AC3E}">
        <p14:creationId xmlns:p14="http://schemas.microsoft.com/office/powerpoint/2010/main" val="4054707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FA40975E-BA50-4075-85DB-EA47C39AD636}" type="datetimeFigureOut">
              <a:rPr lang="en-US" smtClean="0"/>
              <a:t>12/18/2016</a:t>
            </a:fld>
            <a:endParaRPr lang="en-US" dirty="0"/>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0ECBCDE8-8D99-4AE2-A8C3-449CFDB7A5D1}" type="slidenum">
              <a:rPr lang="en-US" smtClean="0"/>
              <a:t>‹#›</a:t>
            </a:fld>
            <a:endParaRPr lang="en-US" dirty="0"/>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26376617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40975E-BA50-4075-85DB-EA47C39AD636}" type="datetimeFigureOut">
              <a:rPr lang="en-US" smtClean="0"/>
              <a:t>12/18/2016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23654487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FA40975E-BA50-4075-85DB-EA47C39AD636}" type="datetimeFigureOut">
              <a:rPr lang="en-US" smtClean="0"/>
              <a:t>12/18/2016</a:t>
            </a:fld>
            <a:endParaRPr lang="en-US" dirty="0"/>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0ECBCDE8-8D99-4AE2-A8C3-449CFDB7A5D1}" type="slidenum">
              <a:rPr lang="en-US" smtClean="0"/>
              <a:t>‹#›</a:t>
            </a:fld>
            <a:endParaRPr lang="en-US" dirty="0"/>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245816254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A40975E-BA50-4075-85DB-EA47C39AD636}" type="datetimeFigureOut">
              <a:rPr lang="en-US" smtClean="0"/>
              <a:t>12/18/2016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11702692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A40975E-BA50-4075-85DB-EA47C39AD636}" type="datetimeFigureOut">
              <a:rPr lang="en-US" smtClean="0"/>
              <a:t>12/18/2016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37267671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A40975E-BA50-4075-85DB-EA47C39AD636}" type="datetimeFigureOut">
              <a:rPr lang="en-US" smtClean="0"/>
              <a:t>12/18/2016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29258935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40975E-BA50-4075-85DB-EA47C39AD636}" type="datetimeFigureOut">
              <a:rPr lang="en-US" smtClean="0"/>
              <a:t>12/18/2016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18046016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FA40975E-BA50-4075-85DB-EA47C39AD636}" type="datetimeFigureOut">
              <a:rPr lang="en-US" smtClean="0"/>
              <a:t>12/18/2016</a:t>
            </a:fld>
            <a:endParaRPr lang="en-U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0ECBCDE8-8D99-4AE2-A8C3-449CFDB7A5D1}" type="slidenum">
              <a:rPr lang="en-US" smtClean="0"/>
              <a:t>‹#›</a:t>
            </a:fld>
            <a:endParaRPr lang="en-U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998077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FA40975E-BA50-4075-85DB-EA47C39AD636}" type="datetimeFigureOut">
              <a:rPr lang="en-US" smtClean="0"/>
              <a:t>12/18/2016</a:t>
            </a:fld>
            <a:endParaRPr lang="en-U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0ECBCDE8-8D99-4AE2-A8C3-449CFDB7A5D1}" type="slidenum">
              <a:rPr lang="en-US" smtClean="0"/>
              <a:t>‹#›</a:t>
            </a:fld>
            <a:endParaRPr lang="en-U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711442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40975E-BA50-4075-85DB-EA47C39AD636}" type="datetimeFigureOut">
              <a:rPr lang="en-US" smtClean="0"/>
              <a:t>12/18/2016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35084964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40975E-BA50-4075-85DB-EA47C39AD636}" type="datetimeFigureOut">
              <a:rPr lang="en-US" smtClean="0"/>
              <a:t>12/18/2016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13346042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FA40975E-BA50-4075-85DB-EA47C39AD636}" type="datetimeFigureOut">
              <a:rPr lang="en-US" smtClean="0"/>
              <a:t>12/18/2016</a:t>
            </a:fld>
            <a:endParaRPr lang="en-US" dirty="0"/>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0ECBCDE8-8D99-4AE2-A8C3-449CFDB7A5D1}" type="slidenum">
              <a:rPr lang="en-US" smtClean="0"/>
              <a:t>‹#›</a:t>
            </a:fld>
            <a:endParaRPr lang="en-US" dirty="0"/>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33390128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40975E-BA50-4075-85DB-EA47C39AD636}" type="datetimeFigureOut">
              <a:rPr lang="en-US" smtClean="0"/>
              <a:t>12/18/2016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33920178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FA40975E-BA50-4075-85DB-EA47C39AD636}" type="datetimeFigureOut">
              <a:rPr lang="en-US" smtClean="0"/>
              <a:t>12/18/2016</a:t>
            </a:fld>
            <a:endParaRPr lang="en-US" dirty="0"/>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0ECBCDE8-8D99-4AE2-A8C3-449CFDB7A5D1}" type="slidenum">
              <a:rPr lang="en-US" smtClean="0"/>
              <a:t>‹#›</a:t>
            </a:fld>
            <a:endParaRPr lang="en-US" dirty="0"/>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264941024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A40975E-BA50-4075-85DB-EA47C39AD636}" type="datetimeFigureOut">
              <a:rPr lang="en-US" smtClean="0"/>
              <a:t>12/18/2016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18107380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A40975E-BA50-4075-85DB-EA47C39AD636}" type="datetimeFigureOut">
              <a:rPr lang="en-US" smtClean="0"/>
              <a:t>12/18/2016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30771961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A40975E-BA50-4075-85DB-EA47C39AD636}" type="datetimeFigureOut">
              <a:rPr lang="en-US" smtClean="0"/>
              <a:t>12/18/2016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39332697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40975E-BA50-4075-85DB-EA47C39AD636}" type="datetimeFigureOut">
              <a:rPr lang="en-US" smtClean="0"/>
              <a:t>12/18/2016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9074249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FA40975E-BA50-4075-85DB-EA47C39AD636}" type="datetimeFigureOut">
              <a:rPr lang="en-US" smtClean="0"/>
              <a:t>12/18/2016</a:t>
            </a:fld>
            <a:endParaRPr lang="en-U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0ECBCDE8-8D99-4AE2-A8C3-449CFDB7A5D1}" type="slidenum">
              <a:rPr lang="en-US" smtClean="0"/>
              <a:t>‹#›</a:t>
            </a:fld>
            <a:endParaRPr lang="en-U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507355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FA40975E-BA50-4075-85DB-EA47C39AD636}" type="datetimeFigureOut">
              <a:rPr lang="en-US" smtClean="0"/>
              <a:t>12/18/2016</a:t>
            </a:fld>
            <a:endParaRPr lang="en-U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0ECBCDE8-8D99-4AE2-A8C3-449CFDB7A5D1}" type="slidenum">
              <a:rPr lang="en-US" smtClean="0"/>
              <a:t>‹#›</a:t>
            </a:fld>
            <a:endParaRPr lang="en-U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330325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40975E-BA50-4075-85DB-EA47C39AD636}" type="datetimeFigureOut">
              <a:rPr lang="en-US" smtClean="0"/>
              <a:t>12/18/2016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22974874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40975E-BA50-4075-85DB-EA47C39AD636}" type="datetimeFigureOut">
              <a:rPr lang="en-US" smtClean="0"/>
              <a:t>12/18/2016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22038288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FA40975E-BA50-4075-85DB-EA47C39AD636}" type="datetimeFigureOut">
              <a:rPr lang="en-US" smtClean="0"/>
              <a:t>12/18/2016</a:t>
            </a:fld>
            <a:endParaRPr lang="en-US" dirty="0"/>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0ECBCDE8-8D99-4AE2-A8C3-449CFDB7A5D1}" type="slidenum">
              <a:rPr lang="en-US" smtClean="0"/>
              <a:t>‹#›</a:t>
            </a:fld>
            <a:endParaRPr lang="en-US" dirty="0"/>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9165825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12">
          <p15:clr>
            <a:srgbClr val="F26B43"/>
          </p15:clr>
        </p15:guide>
        <p15:guide id="2" pos="936">
          <p15:clr>
            <a:srgbClr val="F26B43"/>
          </p15:clr>
        </p15:guide>
        <p15:guide id="3" pos="864">
          <p15:clr>
            <a:srgbClr val="F26B43"/>
          </p15:clr>
        </p15:guide>
        <p15:guide id="0" orient="horz" pos="1368">
          <p15:clr>
            <a:srgbClr val="F26B43"/>
          </p15:clr>
        </p15:guide>
        <p15:guide id="4" orient="horz" pos="1440">
          <p15:clr>
            <a:srgbClr val="F26B43"/>
          </p15:clr>
        </p15:guide>
        <p15:guide id="5" orient="horz" pos="3696">
          <p15:clr>
            <a:srgbClr val="F26B43"/>
          </p15:clr>
        </p15:guide>
        <p15:guide id="6" orient="horz" pos="432">
          <p15:clr>
            <a:srgbClr val="F26B43"/>
          </p15:clr>
        </p15:guide>
        <p15:guide id="7" orient="horz" pos="1512">
          <p15:clr>
            <a:srgbClr val="F26B43"/>
          </p15:clr>
        </p15:guide>
        <p15:guide id="8" pos="5184">
          <p15:clr>
            <a:srgbClr val="F26B43"/>
          </p15:clr>
        </p15:guide>
        <p15:guide id="9" pos="702">
          <p15:clr>
            <a:srgbClr val="F26B43"/>
          </p15:clr>
        </p15:guide>
        <p15:guide id="10" pos="64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FA40975E-BA50-4075-85DB-EA47C39AD636}" type="datetimeFigureOut">
              <a:rPr lang="en-US" smtClean="0"/>
              <a:t>12/18/2016</a:t>
            </a:fld>
            <a:endParaRPr lang="en-US" dirty="0"/>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0ECBCDE8-8D99-4AE2-A8C3-449CFDB7A5D1}" type="slidenum">
              <a:rPr lang="en-US" smtClean="0"/>
              <a:t>‹#›</a:t>
            </a:fld>
            <a:endParaRPr lang="en-US" dirty="0"/>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6"/>
          <p:cNvSpPr/>
          <p:nvPr userDrawn="1"/>
        </p:nvSpPr>
        <p:spPr>
          <a:xfrm>
            <a:off x="1560851" y="0"/>
            <a:ext cx="758315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title="Side bar"/>
          <p:cNvSpPr/>
          <p:nvPr userDrawn="1"/>
        </p:nvSpPr>
        <p:spPr>
          <a:xfrm>
            <a:off x="1389400" y="0"/>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9999201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12">
          <p15:clr>
            <a:srgbClr val="F26B43"/>
          </p15:clr>
        </p15:guide>
        <p15:guide id="2" pos="936">
          <p15:clr>
            <a:srgbClr val="F26B43"/>
          </p15:clr>
        </p15:guide>
        <p15:guide id="3" pos="864">
          <p15:clr>
            <a:srgbClr val="F26B43"/>
          </p15:clr>
        </p15:guide>
        <p15:guide id="0" orient="horz" pos="1368">
          <p15:clr>
            <a:srgbClr val="F26B43"/>
          </p15:clr>
        </p15:guide>
        <p15:guide id="4" orient="horz" pos="1440">
          <p15:clr>
            <a:srgbClr val="F26B43"/>
          </p15:clr>
        </p15:guide>
        <p15:guide id="5" orient="horz" pos="3696">
          <p15:clr>
            <a:srgbClr val="F26B43"/>
          </p15:clr>
        </p15:guide>
        <p15:guide id="6" orient="horz" pos="432">
          <p15:clr>
            <a:srgbClr val="F26B43"/>
          </p15:clr>
        </p15:guide>
        <p15:guide id="7" orient="horz" pos="1512">
          <p15:clr>
            <a:srgbClr val="F26B43"/>
          </p15:clr>
        </p15:guide>
        <p15:guide id="8" pos="5184">
          <p15:clr>
            <a:srgbClr val="F26B43"/>
          </p15:clr>
        </p15:guide>
        <p15:guide id="9" pos="702">
          <p15:clr>
            <a:srgbClr val="F26B43"/>
          </p15:clr>
        </p15:guide>
        <p15:guide id="10" pos="64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16200000">
            <a:off x="-1542231" y="2321002"/>
            <a:ext cx="6858002" cy="2215991"/>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13800" cap="none" spc="0" dirty="0">
                <a:ln/>
                <a:solidFill>
                  <a:srgbClr val="0070C0"/>
                </a:solidFill>
                <a:effectLst>
                  <a:outerShdw blurRad="38100" dist="38100" dir="2700000" algn="tl">
                    <a:srgbClr val="000000">
                      <a:alpha val="43137"/>
                    </a:srgbClr>
                  </a:outerShdw>
                </a:effectLst>
                <a:latin typeface="AR BERKLEY" panose="02000000000000000000" pitchFamily="2" charset="0"/>
              </a:rPr>
              <a:t>Saving</a:t>
            </a:r>
          </a:p>
        </p:txBody>
      </p:sp>
      <p:sp>
        <p:nvSpPr>
          <p:cNvPr id="5" name="Rectangle 4"/>
          <p:cNvSpPr/>
          <p:nvPr/>
        </p:nvSpPr>
        <p:spPr>
          <a:xfrm>
            <a:off x="3542362" y="391697"/>
            <a:ext cx="5388013" cy="37856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marL="857250" indent="-857250">
              <a:buFont typeface="Wingdings" panose="05000000000000000000" pitchFamily="2" charset="2"/>
              <a:buChar char="ü"/>
            </a:pPr>
            <a:r>
              <a:rPr lang="en-US" sz="6000" cap="none" spc="0" dirty="0">
                <a:ln/>
                <a:solidFill>
                  <a:srgbClr val="0070C0"/>
                </a:solidFill>
                <a:effectLst>
                  <a:outerShdw blurRad="38100" dist="38100" dir="2700000" algn="tl">
                    <a:srgbClr val="000000">
                      <a:alpha val="43137"/>
                    </a:srgbClr>
                  </a:outerShdw>
                </a:effectLst>
                <a:latin typeface="AR BERKLEY" panose="02000000000000000000" pitchFamily="2" charset="0"/>
              </a:rPr>
              <a:t>The Erring</a:t>
            </a:r>
          </a:p>
          <a:p>
            <a:pPr marL="857250" indent="-857250">
              <a:buFont typeface="Wingdings" panose="05000000000000000000" pitchFamily="2" charset="2"/>
              <a:buChar char="ü"/>
            </a:pPr>
            <a:r>
              <a:rPr lang="en-US" sz="6000" dirty="0">
                <a:ln/>
                <a:solidFill>
                  <a:srgbClr val="0070C0"/>
                </a:solidFill>
                <a:effectLst>
                  <a:outerShdw blurRad="38100" dist="38100" dir="2700000" algn="tl">
                    <a:srgbClr val="000000">
                      <a:alpha val="43137"/>
                    </a:srgbClr>
                  </a:outerShdw>
                </a:effectLst>
                <a:latin typeface="AR BERKLEY" panose="02000000000000000000" pitchFamily="2" charset="0"/>
              </a:rPr>
              <a:t>The Church</a:t>
            </a:r>
          </a:p>
          <a:p>
            <a:pPr marL="857250" indent="-857250">
              <a:buFont typeface="Wingdings" panose="05000000000000000000" pitchFamily="2" charset="2"/>
              <a:buChar char="ü"/>
            </a:pPr>
            <a:r>
              <a:rPr lang="en-US" sz="6000" cap="none" spc="0" dirty="0">
                <a:ln/>
                <a:solidFill>
                  <a:srgbClr val="0070C0"/>
                </a:solidFill>
                <a:effectLst>
                  <a:outerShdw blurRad="38100" dist="38100" dir="2700000" algn="tl">
                    <a:srgbClr val="000000">
                      <a:alpha val="43137"/>
                    </a:srgbClr>
                  </a:outerShdw>
                </a:effectLst>
                <a:latin typeface="AR BERKLEY" panose="02000000000000000000" pitchFamily="2" charset="0"/>
              </a:rPr>
              <a:t>Our Families</a:t>
            </a:r>
          </a:p>
          <a:p>
            <a:pPr marL="857250" indent="-857250">
              <a:buFont typeface="Wingdings" panose="05000000000000000000" pitchFamily="2" charset="2"/>
              <a:buChar char="ü"/>
            </a:pPr>
            <a:r>
              <a:rPr lang="en-US" sz="6000" dirty="0">
                <a:ln/>
                <a:solidFill>
                  <a:srgbClr val="0070C0"/>
                </a:solidFill>
                <a:effectLst>
                  <a:outerShdw blurRad="38100" dist="38100" dir="2700000" algn="tl">
                    <a:srgbClr val="000000">
                      <a:alpha val="43137"/>
                    </a:srgbClr>
                  </a:outerShdw>
                </a:effectLst>
                <a:latin typeface="AR BERKLEY" panose="02000000000000000000" pitchFamily="2" charset="0"/>
              </a:rPr>
              <a:t>Ourselves</a:t>
            </a:r>
            <a:endParaRPr lang="en-US" sz="6000" cap="none" spc="0" dirty="0">
              <a:ln/>
              <a:solidFill>
                <a:srgbClr val="0070C0"/>
              </a:solidFill>
              <a:effectLst>
                <a:outerShdw blurRad="38100" dist="38100" dir="2700000" algn="tl">
                  <a:srgbClr val="000000">
                    <a:alpha val="43137"/>
                  </a:srgbClr>
                </a:outerShdw>
              </a:effectLst>
              <a:latin typeface="AR BERKLEY" panose="02000000000000000000" pitchFamily="2" charset="0"/>
            </a:endParaRPr>
          </a:p>
        </p:txBody>
      </p:sp>
      <p:cxnSp>
        <p:nvCxnSpPr>
          <p:cNvPr id="7" name="Straight Connector 6"/>
          <p:cNvCxnSpPr/>
          <p:nvPr/>
        </p:nvCxnSpPr>
        <p:spPr>
          <a:xfrm flipV="1">
            <a:off x="3293806" y="98323"/>
            <a:ext cx="58994" cy="6685935"/>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293806" y="4701396"/>
            <a:ext cx="5850194" cy="461665"/>
          </a:xfrm>
          <a:prstGeom prst="rect">
            <a:avLst/>
          </a:prstGeom>
          <a:noFill/>
        </p:spPr>
        <p:txBody>
          <a:bodyPr wrap="square" rtlCol="0">
            <a:spAutoFit/>
          </a:bodyPr>
          <a:lstStyle/>
          <a:p>
            <a:pPr algn="ctr"/>
            <a:r>
              <a:rPr lang="en-US" sz="2400" dirty="0">
                <a:latin typeface="AR BERKLEY" panose="02000000000000000000" pitchFamily="2" charset="0"/>
              </a:rPr>
              <a:t>(A Study of Church Discipline)</a:t>
            </a:r>
          </a:p>
        </p:txBody>
      </p:sp>
    </p:spTree>
    <p:extLst>
      <p:ext uri="{BB962C8B-B14F-4D97-AF65-F5344CB8AC3E}">
        <p14:creationId xmlns:p14="http://schemas.microsoft.com/office/powerpoint/2010/main" val="2100938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16200000">
            <a:off x="42897" y="1230609"/>
            <a:ext cx="3424687" cy="144655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8800" cap="none" spc="0" dirty="0">
                <a:ln/>
                <a:solidFill>
                  <a:srgbClr val="0070C0"/>
                </a:solidFill>
                <a:effectLst>
                  <a:outerShdw blurRad="38100" dist="38100" dir="2700000" algn="tl">
                    <a:srgbClr val="000000">
                      <a:alpha val="43137"/>
                    </a:srgbClr>
                  </a:outerShdw>
                </a:effectLst>
                <a:latin typeface="AR BERKLEY" panose="02000000000000000000" pitchFamily="2" charset="0"/>
              </a:rPr>
              <a:t>Saving</a:t>
            </a:r>
          </a:p>
        </p:txBody>
      </p:sp>
      <p:sp>
        <p:nvSpPr>
          <p:cNvPr id="5" name="Rectangle 4"/>
          <p:cNvSpPr/>
          <p:nvPr/>
        </p:nvSpPr>
        <p:spPr>
          <a:xfrm>
            <a:off x="730204" y="3911273"/>
            <a:ext cx="2494594" cy="2062103"/>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r>
              <a:rPr lang="en-US" sz="3200" cap="none" spc="0" dirty="0">
                <a:ln/>
                <a:solidFill>
                  <a:srgbClr val="0070C0"/>
                </a:solidFill>
                <a:effectLst>
                  <a:outerShdw blurRad="38100" dist="38100" dir="2700000" algn="tl">
                    <a:srgbClr val="000000">
                      <a:alpha val="43137"/>
                    </a:srgbClr>
                  </a:outerShdw>
                </a:effectLst>
                <a:latin typeface="AR BERKLEY" panose="02000000000000000000" pitchFamily="2" charset="0"/>
              </a:rPr>
              <a:t>The Erring</a:t>
            </a:r>
          </a:p>
          <a:p>
            <a:r>
              <a:rPr lang="en-US" sz="3200" dirty="0">
                <a:ln/>
                <a:solidFill>
                  <a:srgbClr val="0070C0"/>
                </a:solidFill>
                <a:effectLst>
                  <a:outerShdw blurRad="38100" dist="38100" dir="2700000" algn="tl">
                    <a:srgbClr val="000000">
                      <a:alpha val="43137"/>
                    </a:srgbClr>
                  </a:outerShdw>
                </a:effectLst>
                <a:latin typeface="AR BERKLEY" panose="02000000000000000000" pitchFamily="2" charset="0"/>
              </a:rPr>
              <a:t>The Church</a:t>
            </a:r>
          </a:p>
          <a:p>
            <a:r>
              <a:rPr lang="en-US" sz="3200" cap="none" spc="0" dirty="0">
                <a:ln/>
                <a:solidFill>
                  <a:srgbClr val="0070C0"/>
                </a:solidFill>
                <a:effectLst>
                  <a:outerShdw blurRad="38100" dist="38100" dir="2700000" algn="tl">
                    <a:srgbClr val="000000">
                      <a:alpha val="43137"/>
                    </a:srgbClr>
                  </a:outerShdw>
                </a:effectLst>
                <a:latin typeface="AR BERKLEY" panose="02000000000000000000" pitchFamily="2" charset="0"/>
              </a:rPr>
              <a:t>Our Families</a:t>
            </a:r>
          </a:p>
          <a:p>
            <a:r>
              <a:rPr lang="en-US" sz="3200" dirty="0">
                <a:ln/>
                <a:solidFill>
                  <a:srgbClr val="0070C0"/>
                </a:solidFill>
                <a:effectLst>
                  <a:outerShdw blurRad="38100" dist="38100" dir="2700000" algn="tl">
                    <a:srgbClr val="000000">
                      <a:alpha val="43137"/>
                    </a:srgbClr>
                  </a:outerShdw>
                </a:effectLst>
                <a:latin typeface="AR BERKLEY" panose="02000000000000000000" pitchFamily="2" charset="0"/>
              </a:rPr>
              <a:t>Ourselves</a:t>
            </a:r>
            <a:endParaRPr lang="en-US" sz="3200" cap="none" spc="0" dirty="0">
              <a:ln/>
              <a:solidFill>
                <a:srgbClr val="0070C0"/>
              </a:solidFill>
              <a:effectLst>
                <a:outerShdw blurRad="38100" dist="38100" dir="2700000" algn="tl">
                  <a:srgbClr val="000000">
                    <a:alpha val="43137"/>
                  </a:srgbClr>
                </a:outerShdw>
              </a:effectLst>
              <a:latin typeface="AR BERKLEY" panose="02000000000000000000" pitchFamily="2" charset="0"/>
            </a:endParaRPr>
          </a:p>
        </p:txBody>
      </p:sp>
      <p:cxnSp>
        <p:nvCxnSpPr>
          <p:cNvPr id="7" name="Straight Connector 6"/>
          <p:cNvCxnSpPr/>
          <p:nvPr/>
        </p:nvCxnSpPr>
        <p:spPr>
          <a:xfrm flipV="1">
            <a:off x="3293806" y="98323"/>
            <a:ext cx="58994" cy="6685935"/>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536830" y="241539"/>
            <a:ext cx="5530626" cy="461665"/>
          </a:xfrm>
          <a:prstGeom prst="rect">
            <a:avLst/>
          </a:prstGeom>
          <a:noFill/>
        </p:spPr>
        <p:txBody>
          <a:bodyPr wrap="square" rtlCol="0">
            <a:spAutoFit/>
          </a:bodyPr>
          <a:lstStyle/>
          <a:p>
            <a:pPr algn="ctr"/>
            <a:r>
              <a:rPr lang="en-US" sz="2400" dirty="0">
                <a:latin typeface="AR BERKLEY" panose="02000000000000000000" pitchFamily="2" charset="0"/>
              </a:rPr>
              <a:t>(A Study of Church Discipline)</a:t>
            </a:r>
          </a:p>
        </p:txBody>
      </p:sp>
      <p:sp>
        <p:nvSpPr>
          <p:cNvPr id="6" name="TextBox 5"/>
          <p:cNvSpPr txBox="1"/>
          <p:nvPr/>
        </p:nvSpPr>
        <p:spPr>
          <a:xfrm>
            <a:off x="3536830" y="703204"/>
            <a:ext cx="5382883" cy="6001643"/>
          </a:xfrm>
          <a:prstGeom prst="rect">
            <a:avLst/>
          </a:prstGeom>
          <a:noFill/>
        </p:spPr>
        <p:txBody>
          <a:bodyPr wrap="square" rtlCol="0">
            <a:spAutoFit/>
          </a:bodyPr>
          <a:lstStyle/>
          <a:p>
            <a:pPr marL="342900" lvl="0" indent="-342900">
              <a:buFont typeface="+mj-lt"/>
              <a:buAutoNum type="arabicPeriod"/>
            </a:pPr>
            <a:r>
              <a:rPr lang="en-US" sz="2400" dirty="0">
                <a:latin typeface="Arial Narrow" panose="020B0606020202030204" pitchFamily="34" charset="0"/>
              </a:rPr>
              <a:t>What is Discipline?</a:t>
            </a:r>
          </a:p>
          <a:p>
            <a:pPr marL="342900" lvl="0" indent="-342900">
              <a:buFont typeface="+mj-lt"/>
              <a:buAutoNum type="arabicPeriod"/>
            </a:pPr>
            <a:r>
              <a:rPr lang="en-US" sz="2400" dirty="0">
                <a:latin typeface="Arial Narrow" panose="020B0606020202030204" pitchFamily="34" charset="0"/>
              </a:rPr>
              <a:t>Personal Offenses</a:t>
            </a:r>
          </a:p>
          <a:p>
            <a:pPr marL="342900" lvl="0" indent="-342900">
              <a:buFont typeface="+mj-lt"/>
              <a:buAutoNum type="arabicPeriod"/>
            </a:pPr>
            <a:r>
              <a:rPr lang="en-US" sz="2400" dirty="0">
                <a:latin typeface="Arial Narrow" panose="020B0606020202030204" pitchFamily="34" charset="0"/>
              </a:rPr>
              <a:t>Public Offenses</a:t>
            </a:r>
          </a:p>
          <a:p>
            <a:pPr marL="342900" lvl="0" indent="-342900">
              <a:buFont typeface="+mj-lt"/>
              <a:buAutoNum type="arabicPeriod"/>
            </a:pPr>
            <a:r>
              <a:rPr lang="en-US" sz="2400" dirty="0">
                <a:latin typeface="Arial Narrow" panose="020B0606020202030204" pitchFamily="34" charset="0"/>
              </a:rPr>
              <a:t>The Forgotten &amp; Misunderstood Command</a:t>
            </a:r>
          </a:p>
          <a:p>
            <a:pPr marL="342900" lvl="0" indent="-342900">
              <a:buFont typeface="+mj-lt"/>
              <a:buAutoNum type="arabicPeriod"/>
            </a:pPr>
            <a:r>
              <a:rPr lang="en-US" sz="2400" dirty="0">
                <a:latin typeface="Arial Narrow" panose="020B0606020202030204" pitchFamily="34" charset="0"/>
              </a:rPr>
              <a:t>The Purpose of Withdrawing &amp; From Whom Should We Withdraw?</a:t>
            </a:r>
          </a:p>
          <a:p>
            <a:pPr marL="342900" lvl="0" indent="-342900">
              <a:buFont typeface="+mj-lt"/>
              <a:buAutoNum type="arabicPeriod"/>
            </a:pPr>
            <a:r>
              <a:rPr lang="en-US" sz="2400" dirty="0">
                <a:latin typeface="Arial Narrow" panose="020B0606020202030204" pitchFamily="34" charset="0"/>
              </a:rPr>
              <a:t>The Case at Corinth (1 Cor. 5) – Part 1</a:t>
            </a:r>
          </a:p>
          <a:p>
            <a:pPr marL="342900" lvl="0" indent="-342900">
              <a:buFont typeface="+mj-lt"/>
              <a:buAutoNum type="arabicPeriod"/>
            </a:pPr>
            <a:r>
              <a:rPr lang="en-US" sz="2400" dirty="0">
                <a:latin typeface="Arial Narrow" panose="020B0606020202030204" pitchFamily="34" charset="0"/>
              </a:rPr>
              <a:t>The Case at Corinth (1 Cor. 5 &amp; 2 Cor. 2, 7) – Part 2</a:t>
            </a:r>
          </a:p>
          <a:p>
            <a:pPr marL="342900" lvl="0" indent="-342900">
              <a:buFont typeface="+mj-lt"/>
              <a:buAutoNum type="arabicPeriod"/>
            </a:pPr>
            <a:r>
              <a:rPr lang="en-US" sz="2400" dirty="0">
                <a:latin typeface="Arial Narrow" panose="020B0606020202030204" pitchFamily="34" charset="0"/>
              </a:rPr>
              <a:t>The Case at Thessalonica (2 Thess. 3)</a:t>
            </a:r>
          </a:p>
          <a:p>
            <a:pPr marL="342900" lvl="0" indent="-342900">
              <a:buFont typeface="+mj-lt"/>
              <a:buAutoNum type="arabicPeriod"/>
            </a:pPr>
            <a:r>
              <a:rPr lang="en-US" sz="2400" dirty="0">
                <a:latin typeface="Arial Narrow" panose="020B0606020202030204" pitchFamily="34" charset="0"/>
              </a:rPr>
              <a:t>How to Treat those </a:t>
            </a:r>
            <a:r>
              <a:rPr lang="en-US" sz="2400" dirty="0" err="1">
                <a:latin typeface="Arial Narrow" panose="020B0606020202030204" pitchFamily="34" charset="0"/>
              </a:rPr>
              <a:t>Disfellowshipped</a:t>
            </a:r>
            <a:r>
              <a:rPr lang="en-US" sz="2400" dirty="0">
                <a:latin typeface="Arial Narrow" panose="020B0606020202030204" pitchFamily="34" charset="0"/>
              </a:rPr>
              <a:t> </a:t>
            </a:r>
          </a:p>
          <a:p>
            <a:pPr marL="342900" lvl="0" indent="-342900">
              <a:buFont typeface="+mj-lt"/>
              <a:buAutoNum type="arabicPeriod"/>
            </a:pPr>
            <a:r>
              <a:rPr lang="en-US" sz="2400" dirty="0">
                <a:latin typeface="Arial Narrow" panose="020B0606020202030204" pitchFamily="34" charset="0"/>
              </a:rPr>
              <a:t> Does it Apply to Family?</a:t>
            </a:r>
          </a:p>
          <a:p>
            <a:pPr marL="342900" lvl="0" indent="-342900">
              <a:buFont typeface="+mj-lt"/>
              <a:buAutoNum type="arabicPeriod"/>
            </a:pPr>
            <a:r>
              <a:rPr lang="en-US" sz="2400" dirty="0">
                <a:latin typeface="Arial Narrow" panose="020B0606020202030204" pitchFamily="34" charset="0"/>
              </a:rPr>
              <a:t> Can We Withdraw from the Withdrawn?</a:t>
            </a:r>
          </a:p>
          <a:p>
            <a:pPr marL="342900" lvl="0" indent="-342900">
              <a:buFont typeface="+mj-lt"/>
              <a:buAutoNum type="arabicPeriod"/>
            </a:pPr>
            <a:r>
              <a:rPr lang="en-US" sz="2400" dirty="0">
                <a:latin typeface="Arial Narrow" panose="020B0606020202030204" pitchFamily="34" charset="0"/>
              </a:rPr>
              <a:t> Procedure for Withdrawal</a:t>
            </a:r>
          </a:p>
          <a:p>
            <a:pPr marL="342900" lvl="0" indent="-342900">
              <a:buFont typeface="+mj-lt"/>
              <a:buAutoNum type="arabicPeriod"/>
            </a:pPr>
            <a:r>
              <a:rPr lang="en-US" sz="2400" dirty="0">
                <a:latin typeface="Arial Narrow" panose="020B0606020202030204" pitchFamily="34" charset="0"/>
              </a:rPr>
              <a:t> Objections to and Questions about Withdrawal</a:t>
            </a:r>
          </a:p>
        </p:txBody>
      </p:sp>
      <p:sp>
        <p:nvSpPr>
          <p:cNvPr id="3" name="Rectangle: Rounded Corners 2"/>
          <p:cNvSpPr/>
          <p:nvPr/>
        </p:nvSpPr>
        <p:spPr>
          <a:xfrm>
            <a:off x="3536830" y="1076820"/>
            <a:ext cx="2708695" cy="461362"/>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44090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9728" y="77637"/>
            <a:ext cx="7573993" cy="400110"/>
          </a:xfrm>
          <a:prstGeom prst="rect">
            <a:avLst/>
          </a:prstGeom>
          <a:noFill/>
        </p:spPr>
        <p:txBody>
          <a:bodyPr wrap="square" rtlCol="0">
            <a:spAutoFit/>
          </a:bodyPr>
          <a:lstStyle/>
          <a:p>
            <a:r>
              <a:rPr lang="en-US" sz="2000" dirty="0">
                <a:solidFill>
                  <a:srgbClr val="0070C0"/>
                </a:solidFill>
                <a:effectLst>
                  <a:outerShdw blurRad="38100" dist="38100" dir="2700000" algn="tl">
                    <a:srgbClr val="000000">
                      <a:alpha val="43137"/>
                    </a:srgbClr>
                  </a:outerShdw>
                </a:effectLst>
                <a:latin typeface="AR BERKLEY" panose="02000000000000000000" pitchFamily="2" charset="0"/>
              </a:rPr>
              <a:t>Saving the Erring, the Church, Our Families, and Ourselves</a:t>
            </a:r>
          </a:p>
        </p:txBody>
      </p:sp>
      <p:sp>
        <p:nvSpPr>
          <p:cNvPr id="3" name="Rectangle: Rounded Corners 2"/>
          <p:cNvSpPr/>
          <p:nvPr/>
        </p:nvSpPr>
        <p:spPr>
          <a:xfrm>
            <a:off x="1207699" y="646981"/>
            <a:ext cx="7470476" cy="802258"/>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Personal Offenses</a:t>
            </a:r>
          </a:p>
        </p:txBody>
      </p:sp>
      <p:sp>
        <p:nvSpPr>
          <p:cNvPr id="4" name="TextBox 3"/>
          <p:cNvSpPr txBox="1"/>
          <p:nvPr/>
        </p:nvSpPr>
        <p:spPr>
          <a:xfrm>
            <a:off x="849823" y="2018582"/>
            <a:ext cx="8048375" cy="4278094"/>
          </a:xfrm>
          <a:prstGeom prst="rect">
            <a:avLst/>
          </a:prstGeom>
          <a:noFill/>
        </p:spPr>
        <p:txBody>
          <a:bodyPr wrap="square" rtlCol="0">
            <a:spAutoFit/>
          </a:bodyPr>
          <a:lstStyle/>
          <a:p>
            <a:pPr marL="285750" indent="-285750">
              <a:buFont typeface="Arial" panose="020B0604020202020204" pitchFamily="34" charset="0"/>
              <a:buChar char="•"/>
            </a:pPr>
            <a:r>
              <a:rPr lang="en-US" sz="2800" dirty="0"/>
              <a:t>As we strive to save the erring, the church, our families and ourselves, there will be personal offense that must be addressed</a:t>
            </a:r>
          </a:p>
          <a:p>
            <a:pPr marL="285750" indent="-285750">
              <a:buFont typeface="Arial" panose="020B0604020202020204" pitchFamily="34" charset="0"/>
              <a:buChar char="•"/>
            </a:pPr>
            <a:endParaRPr lang="en-US" sz="1000" dirty="0"/>
          </a:p>
          <a:p>
            <a:pPr marL="285750" indent="-285750">
              <a:buFont typeface="Arial" panose="020B0604020202020204" pitchFamily="34" charset="0"/>
              <a:buChar char="•"/>
            </a:pPr>
            <a:r>
              <a:rPr lang="en-US" sz="2800" dirty="0"/>
              <a:t>There are two kinds of offenses</a:t>
            </a:r>
          </a:p>
          <a:p>
            <a:pPr marL="914400" lvl="1" indent="-457200">
              <a:buFont typeface="Wingdings" panose="05000000000000000000" pitchFamily="2" charset="2"/>
              <a:buChar char="ü"/>
            </a:pPr>
            <a:r>
              <a:rPr lang="en-US" sz="2800" dirty="0"/>
              <a:t>Personal offenses – One sins against another</a:t>
            </a:r>
          </a:p>
          <a:p>
            <a:pPr marL="914400" lvl="1" indent="-457200">
              <a:buFont typeface="Wingdings" panose="05000000000000000000" pitchFamily="2" charset="2"/>
              <a:buChar char="ü"/>
            </a:pPr>
            <a:r>
              <a:rPr lang="en-US" sz="2800" dirty="0"/>
              <a:t>Public offenses – Public sin – not personal (or merely against another)</a:t>
            </a:r>
          </a:p>
          <a:p>
            <a:pPr marL="914400" lvl="1" indent="-457200">
              <a:buFont typeface="Wingdings" panose="05000000000000000000" pitchFamily="2" charset="2"/>
              <a:buChar char="ü"/>
            </a:pPr>
            <a:endParaRPr lang="en-US" sz="1000" dirty="0"/>
          </a:p>
          <a:p>
            <a:pPr marL="457200" indent="-457200">
              <a:buFont typeface="Arial" panose="020B0604020202020204" pitchFamily="34" charset="0"/>
              <a:buChar char="•"/>
            </a:pPr>
            <a:r>
              <a:rPr lang="en-US" sz="2800" dirty="0"/>
              <a:t>Jesus addressed personal offenses in Matt. 18:10-20</a:t>
            </a:r>
          </a:p>
        </p:txBody>
      </p:sp>
    </p:spTree>
    <p:extLst>
      <p:ext uri="{BB962C8B-B14F-4D97-AF65-F5344CB8AC3E}">
        <p14:creationId xmlns:p14="http://schemas.microsoft.com/office/powerpoint/2010/main" val="18141395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07923" y="206477"/>
            <a:ext cx="8131277" cy="646331"/>
          </a:xfrm>
          <a:prstGeom prst="rect">
            <a:avLst/>
          </a:prstGeom>
          <a:solidFill>
            <a:schemeClr val="bg1"/>
          </a:solidFill>
          <a:ln>
            <a:solidFill>
              <a:schemeClr val="accent3">
                <a:lumMod val="75000"/>
              </a:schemeClr>
            </a:solidFill>
            <a:prstDash val="lgDashDotDot"/>
          </a:ln>
        </p:spPr>
        <p:txBody>
          <a:bodyPr wrap="square" rtlCol="0">
            <a:spAutoFit/>
          </a:bodyPr>
          <a:lstStyle/>
          <a:p>
            <a:r>
              <a:rPr lang="en-US" sz="3600" b="1" dirty="0"/>
              <a:t>  Context: Relationships</a:t>
            </a:r>
          </a:p>
        </p:txBody>
      </p:sp>
      <p:sp>
        <p:nvSpPr>
          <p:cNvPr id="3" name="Rectangle 3"/>
          <p:cNvSpPr txBox="1">
            <a:spLocks noChangeArrowheads="1"/>
          </p:cNvSpPr>
          <p:nvPr/>
        </p:nvSpPr>
        <p:spPr bwMode="auto">
          <a:xfrm>
            <a:off x="907025" y="1961330"/>
            <a:ext cx="80010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chemeClr val="folHlink"/>
              </a:buClr>
              <a:buSzPct val="90000"/>
              <a:buFont typeface="Wingdings" pitchFamily="2" charset="2"/>
              <a:buChar char="n"/>
              <a:defRPr sz="2800">
                <a:solidFill>
                  <a:schemeClr val="tx1"/>
                </a:solidFill>
                <a:latin typeface="+mn-lt"/>
                <a:ea typeface="+mn-ea"/>
                <a:cs typeface="+mn-cs"/>
              </a:defRPr>
            </a:lvl1pPr>
            <a:lvl2pPr marL="742950" indent="-285750" algn="l" rtl="0" fontAlgn="base">
              <a:spcBef>
                <a:spcPct val="20000"/>
              </a:spcBef>
              <a:spcAft>
                <a:spcPct val="0"/>
              </a:spcAft>
              <a:buClr>
                <a:schemeClr val="accent1"/>
              </a:buClr>
              <a:buSzPct val="75000"/>
              <a:buFont typeface="Wingdings" pitchFamily="2" charset="2"/>
              <a:buChar char="n"/>
              <a:defRPr sz="2600">
                <a:solidFill>
                  <a:schemeClr val="tx1"/>
                </a:solidFill>
                <a:latin typeface="+mn-lt"/>
              </a:defRPr>
            </a:lvl2pPr>
            <a:lvl3pPr marL="1143000" indent="-228600" algn="l" rtl="0" fontAlgn="base">
              <a:spcBef>
                <a:spcPct val="20000"/>
              </a:spcBef>
              <a:spcAft>
                <a:spcPct val="0"/>
              </a:spcAft>
              <a:buClr>
                <a:schemeClr val="folHlink"/>
              </a:buClr>
              <a:buSzPct val="55000"/>
              <a:buFont typeface="Wingdings" pitchFamily="2" charset="2"/>
              <a:buChar char="n"/>
              <a:defRPr sz="2300">
                <a:solidFill>
                  <a:schemeClr val="tx1"/>
                </a:solidFill>
                <a:latin typeface="+mn-lt"/>
              </a:defRPr>
            </a:lvl3pPr>
            <a:lvl4pPr marL="1600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4pPr>
            <a:lvl5pPr marL="20574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9pPr>
          </a:lstStyle>
          <a:p>
            <a:pPr marL="342900" marR="0" lvl="0" indent="-342900" algn="l" defTabSz="914400" rtl="0" eaLnBrk="1" fontAlgn="base" latinLnBrk="0" hangingPunct="1">
              <a:lnSpc>
                <a:spcPct val="160000"/>
              </a:lnSpc>
              <a:spcBef>
                <a:spcPct val="20000"/>
              </a:spcBef>
              <a:spcAft>
                <a:spcPct val="0"/>
              </a:spcAft>
              <a:buClr>
                <a:srgbClr val="B2B2B2"/>
              </a:buClr>
              <a:buSzPct val="90000"/>
              <a:buFont typeface="Wingdings" pitchFamily="2" charset="2"/>
              <a:buChar char="n"/>
              <a:tabLst/>
              <a:defRPr/>
            </a:pPr>
            <a:r>
              <a:rPr kumimoji="0" lang="en-US" sz="2800" b="0" i="0" u="none" strike="noStrike" kern="0" cap="none" spc="0" normalizeH="0" baseline="0" noProof="0" dirty="0">
                <a:ln>
                  <a:noFill/>
                </a:ln>
                <a:solidFill>
                  <a:srgbClr val="000000"/>
                </a:solidFill>
                <a:effectLst/>
                <a:uLnTx/>
                <a:uFillTx/>
                <a:latin typeface="Arial"/>
                <a:ea typeface="+mn-ea"/>
                <a:cs typeface="+mn-cs"/>
              </a:rPr>
              <a:t>Vv. 1-5 – Who is The Greatest? (Humble)</a:t>
            </a:r>
          </a:p>
          <a:p>
            <a:pPr marL="342900" marR="0" lvl="0" indent="-342900" algn="l" defTabSz="914400" rtl="0" eaLnBrk="1" fontAlgn="base" latinLnBrk="0" hangingPunct="1">
              <a:lnSpc>
                <a:spcPct val="160000"/>
              </a:lnSpc>
              <a:spcBef>
                <a:spcPct val="20000"/>
              </a:spcBef>
              <a:spcAft>
                <a:spcPct val="0"/>
              </a:spcAft>
              <a:buClr>
                <a:srgbClr val="B2B2B2"/>
              </a:buClr>
              <a:buSzPct val="90000"/>
              <a:buFont typeface="Wingdings" pitchFamily="2" charset="2"/>
              <a:buChar char="n"/>
              <a:tabLst/>
              <a:defRPr/>
            </a:pPr>
            <a:r>
              <a:rPr kumimoji="0" lang="en-US" sz="2800" b="0" i="0" u="none" strike="noStrike" kern="0" cap="none" spc="0" normalizeH="0" baseline="0" noProof="0" dirty="0">
                <a:ln>
                  <a:noFill/>
                </a:ln>
                <a:solidFill>
                  <a:srgbClr val="000000"/>
                </a:solidFill>
                <a:effectLst/>
                <a:uLnTx/>
                <a:uFillTx/>
                <a:latin typeface="Arial"/>
                <a:ea typeface="+mn-ea"/>
                <a:cs typeface="+mn-cs"/>
              </a:rPr>
              <a:t>Vv. 6-9 – The One Who Offends (</a:t>
            </a:r>
            <a:r>
              <a:rPr kumimoji="0" lang="en-US" sz="2800" b="0" i="0" u="none" strike="noStrike" kern="0" cap="none" spc="0" normalizeH="0" baseline="0" noProof="0" dirty="0" err="1">
                <a:ln>
                  <a:noFill/>
                </a:ln>
                <a:solidFill>
                  <a:srgbClr val="000000"/>
                </a:solidFill>
                <a:effectLst/>
                <a:uLnTx/>
                <a:uFillTx/>
                <a:latin typeface="Arial"/>
                <a:ea typeface="+mn-ea"/>
                <a:cs typeface="+mn-cs"/>
              </a:rPr>
              <a:t>Respon</a:t>
            </a:r>
            <a:r>
              <a:rPr kumimoji="0" lang="en-US" sz="2800" b="0" i="0" u="none" strike="noStrike" kern="0" cap="none" spc="0" normalizeH="0" baseline="0" noProof="0" dirty="0">
                <a:ln>
                  <a:noFill/>
                </a:ln>
                <a:solidFill>
                  <a:srgbClr val="000000"/>
                </a:solidFill>
                <a:effectLst/>
                <a:uLnTx/>
                <a:uFillTx/>
                <a:latin typeface="Arial"/>
                <a:ea typeface="+mn-ea"/>
                <a:cs typeface="+mn-cs"/>
              </a:rPr>
              <a:t>.) </a:t>
            </a:r>
          </a:p>
          <a:p>
            <a:pPr marL="342900" marR="0" lvl="0" indent="-342900" algn="l" defTabSz="914400" rtl="0" eaLnBrk="1" fontAlgn="base" latinLnBrk="0" hangingPunct="1">
              <a:lnSpc>
                <a:spcPct val="160000"/>
              </a:lnSpc>
              <a:spcBef>
                <a:spcPct val="20000"/>
              </a:spcBef>
              <a:spcAft>
                <a:spcPct val="0"/>
              </a:spcAft>
              <a:buClr>
                <a:srgbClr val="B2B2B2"/>
              </a:buClr>
              <a:buSzPct val="90000"/>
              <a:buFont typeface="Wingdings" pitchFamily="2" charset="2"/>
              <a:buChar char="n"/>
              <a:tabLst/>
              <a:defRPr/>
            </a:pPr>
            <a:r>
              <a:rPr kumimoji="0" lang="en-US" sz="2800" b="0" i="0" u="none" strike="noStrike" kern="0" cap="none" spc="0" normalizeH="0" baseline="0" noProof="0" dirty="0">
                <a:ln>
                  <a:noFill/>
                </a:ln>
                <a:solidFill>
                  <a:srgbClr val="000000"/>
                </a:solidFill>
                <a:effectLst/>
                <a:uLnTx/>
                <a:uFillTx/>
                <a:latin typeface="Arial"/>
                <a:ea typeface="+mn-ea"/>
                <a:cs typeface="+mn-cs"/>
              </a:rPr>
              <a:t>Vv. 10-14 – The Lost Sheep (Value of One)</a:t>
            </a:r>
          </a:p>
          <a:p>
            <a:pPr marL="342900" marR="0" lvl="0" indent="-342900" algn="l" defTabSz="914400" rtl="0" eaLnBrk="1" fontAlgn="base" latinLnBrk="0" hangingPunct="1">
              <a:lnSpc>
                <a:spcPct val="160000"/>
              </a:lnSpc>
              <a:spcBef>
                <a:spcPct val="20000"/>
              </a:spcBef>
              <a:spcAft>
                <a:spcPct val="0"/>
              </a:spcAft>
              <a:buClr>
                <a:srgbClr val="B2B2B2"/>
              </a:buClr>
              <a:buSzPct val="90000"/>
              <a:buFont typeface="Wingdings" pitchFamily="2" charset="2"/>
              <a:buChar char="n"/>
              <a:tabLst/>
              <a:defRPr/>
            </a:pPr>
            <a:r>
              <a:rPr kumimoji="0" lang="en-US" sz="2800" b="0" i="0" u="none" strike="noStrike" kern="0" cap="none" spc="0" normalizeH="0" baseline="0" noProof="0" dirty="0">
                <a:ln>
                  <a:noFill/>
                </a:ln>
                <a:solidFill>
                  <a:srgbClr val="000000"/>
                </a:solidFill>
                <a:effectLst/>
                <a:uLnTx/>
                <a:uFillTx/>
                <a:latin typeface="Arial"/>
                <a:ea typeface="+mn-ea"/>
                <a:cs typeface="+mn-cs"/>
              </a:rPr>
              <a:t>Vv. 15-20 – Going to Offender (Resolving)</a:t>
            </a:r>
          </a:p>
          <a:p>
            <a:pPr marL="342900" marR="0" lvl="0" indent="-342900" algn="l" defTabSz="914400" rtl="0" eaLnBrk="1" fontAlgn="base" latinLnBrk="0" hangingPunct="1">
              <a:lnSpc>
                <a:spcPct val="160000"/>
              </a:lnSpc>
              <a:spcBef>
                <a:spcPct val="20000"/>
              </a:spcBef>
              <a:spcAft>
                <a:spcPct val="0"/>
              </a:spcAft>
              <a:buClr>
                <a:srgbClr val="B2B2B2"/>
              </a:buClr>
              <a:buSzPct val="90000"/>
              <a:buFont typeface="Wingdings" pitchFamily="2" charset="2"/>
              <a:buChar char="n"/>
              <a:tabLst/>
              <a:defRPr/>
            </a:pPr>
            <a:r>
              <a:rPr kumimoji="0" lang="en-US" sz="2800" b="0" i="0" u="none" strike="noStrike" kern="0" cap="none" spc="0" normalizeH="0" baseline="0" noProof="0" dirty="0">
                <a:ln>
                  <a:noFill/>
                </a:ln>
                <a:solidFill>
                  <a:srgbClr val="000000"/>
                </a:solidFill>
                <a:effectLst/>
                <a:uLnTx/>
                <a:uFillTx/>
                <a:latin typeface="Arial"/>
                <a:ea typeface="+mn-ea"/>
                <a:cs typeface="+mn-cs"/>
              </a:rPr>
              <a:t>Vv. 21-35 – Unforgiving Servant (Forgiveness)</a:t>
            </a:r>
          </a:p>
        </p:txBody>
      </p:sp>
      <p:sp>
        <p:nvSpPr>
          <p:cNvPr id="4" name="Oval 3"/>
          <p:cNvSpPr/>
          <p:nvPr/>
        </p:nvSpPr>
        <p:spPr>
          <a:xfrm>
            <a:off x="3408106" y="1012927"/>
            <a:ext cx="2998839" cy="884903"/>
          </a:xfrm>
          <a:prstGeom prst="ellipse">
            <a:avLst/>
          </a:prstGeom>
          <a:solidFill>
            <a:schemeClr val="accent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FFFF00"/>
                </a:solidFill>
                <a:effectLst>
                  <a:outerShdw blurRad="38100" dist="38100" dir="2700000" algn="tl">
                    <a:srgbClr val="000000">
                      <a:alpha val="43137"/>
                    </a:srgbClr>
                  </a:outerShdw>
                </a:effectLst>
              </a:rPr>
              <a:t>Matt. 18</a:t>
            </a:r>
          </a:p>
        </p:txBody>
      </p:sp>
    </p:spTree>
    <p:extLst>
      <p:ext uri="{BB962C8B-B14F-4D97-AF65-F5344CB8AC3E}">
        <p14:creationId xmlns:p14="http://schemas.microsoft.com/office/powerpoint/2010/main" val="27192318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lum bright="70000" contrast="-70000"/>
          </a:blip>
          <a:srcRect l="17853" r="13670"/>
          <a:stretch/>
        </p:blipFill>
        <p:spPr>
          <a:xfrm>
            <a:off x="0" y="-31101"/>
            <a:ext cx="4210050" cy="6894801"/>
          </a:xfrm>
          <a:prstGeom prst="rect">
            <a:avLst/>
          </a:prstGeom>
        </p:spPr>
      </p:pic>
      <p:sp>
        <p:nvSpPr>
          <p:cNvPr id="51204" name="Text Box 4"/>
          <p:cNvSpPr txBox="1">
            <a:spLocks noChangeArrowheads="1"/>
          </p:cNvSpPr>
          <p:nvPr/>
        </p:nvSpPr>
        <p:spPr bwMode="auto">
          <a:xfrm>
            <a:off x="457200" y="533400"/>
            <a:ext cx="3429000" cy="576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90000"/>
              </a:lnSpc>
              <a:spcBef>
                <a:spcPct val="50000"/>
              </a:spcBef>
            </a:pPr>
            <a:r>
              <a:rPr lang="en-US" sz="4000" b="1" dirty="0">
                <a:latin typeface="Comic Sans MS" panose="030F0702030302020204" pitchFamily="66" charset="0"/>
              </a:rPr>
              <a:t>Do You</a:t>
            </a:r>
          </a:p>
          <a:p>
            <a:pPr algn="ctr">
              <a:lnSpc>
                <a:spcPct val="90000"/>
              </a:lnSpc>
              <a:spcBef>
                <a:spcPct val="50000"/>
              </a:spcBef>
            </a:pPr>
            <a:r>
              <a:rPr lang="en-US" sz="4000" b="1" dirty="0">
                <a:latin typeface="Comic Sans MS" panose="030F0702030302020204" pitchFamily="66" charset="0"/>
              </a:rPr>
              <a:t>Ever</a:t>
            </a:r>
          </a:p>
          <a:p>
            <a:pPr algn="ctr">
              <a:lnSpc>
                <a:spcPct val="90000"/>
              </a:lnSpc>
              <a:spcBef>
                <a:spcPct val="50000"/>
              </a:spcBef>
            </a:pPr>
            <a:r>
              <a:rPr lang="en-US" sz="4000" b="1" dirty="0">
                <a:latin typeface="Comic Sans MS" panose="030F0702030302020204" pitchFamily="66" charset="0"/>
              </a:rPr>
              <a:t>Feel</a:t>
            </a:r>
          </a:p>
          <a:p>
            <a:pPr algn="ctr">
              <a:lnSpc>
                <a:spcPct val="90000"/>
              </a:lnSpc>
              <a:spcBef>
                <a:spcPct val="50000"/>
              </a:spcBef>
            </a:pPr>
            <a:r>
              <a:rPr lang="en-US" sz="4000" b="1" dirty="0">
                <a:latin typeface="Comic Sans MS" panose="030F0702030302020204" pitchFamily="66" charset="0"/>
              </a:rPr>
              <a:t>That You</a:t>
            </a:r>
          </a:p>
          <a:p>
            <a:pPr algn="ctr">
              <a:lnSpc>
                <a:spcPct val="90000"/>
              </a:lnSpc>
              <a:spcBef>
                <a:spcPct val="50000"/>
              </a:spcBef>
            </a:pPr>
            <a:r>
              <a:rPr lang="en-US" sz="4000" b="1" dirty="0">
                <a:latin typeface="Comic Sans MS" panose="030F0702030302020204" pitchFamily="66" charset="0"/>
              </a:rPr>
              <a:t>Have Been</a:t>
            </a:r>
          </a:p>
          <a:p>
            <a:pPr algn="ctr">
              <a:lnSpc>
                <a:spcPct val="90000"/>
              </a:lnSpc>
              <a:spcBef>
                <a:spcPct val="50000"/>
              </a:spcBef>
            </a:pPr>
            <a:r>
              <a:rPr lang="en-US" sz="4000" b="1" dirty="0">
                <a:latin typeface="Comic Sans MS" panose="030F0702030302020204" pitchFamily="66" charset="0"/>
              </a:rPr>
              <a:t>Done</a:t>
            </a:r>
          </a:p>
          <a:p>
            <a:pPr algn="ctr">
              <a:lnSpc>
                <a:spcPct val="90000"/>
              </a:lnSpc>
              <a:spcBef>
                <a:spcPct val="50000"/>
              </a:spcBef>
            </a:pPr>
            <a:r>
              <a:rPr lang="en-US" sz="4000" b="1" dirty="0">
                <a:latin typeface="Comic Sans MS" panose="030F0702030302020204" pitchFamily="66" charset="0"/>
              </a:rPr>
              <a:t>Wrong?</a:t>
            </a:r>
          </a:p>
        </p:txBody>
      </p:sp>
      <p:sp>
        <p:nvSpPr>
          <p:cNvPr id="51206" name="Text Box 6"/>
          <p:cNvSpPr txBox="1">
            <a:spLocks noChangeArrowheads="1"/>
          </p:cNvSpPr>
          <p:nvPr/>
        </p:nvSpPr>
        <p:spPr bwMode="auto">
          <a:xfrm>
            <a:off x="4419600" y="152400"/>
            <a:ext cx="4953000" cy="6247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288925" algn="l"/>
              </a:tabLst>
              <a:defRPr sz="2400">
                <a:solidFill>
                  <a:schemeClr val="tx1"/>
                </a:solidFill>
                <a:latin typeface="Times New Roman" panose="02020603050405020304" pitchFamily="18" charset="0"/>
              </a:defRPr>
            </a:lvl1pPr>
            <a:lvl2pPr>
              <a:tabLst>
                <a:tab pos="288925" algn="l"/>
              </a:tabLst>
              <a:defRPr sz="2400">
                <a:solidFill>
                  <a:schemeClr val="tx1"/>
                </a:solidFill>
                <a:latin typeface="Times New Roman" panose="02020603050405020304" pitchFamily="18" charset="0"/>
              </a:defRPr>
            </a:lvl2pPr>
            <a:lvl3pPr>
              <a:tabLst>
                <a:tab pos="288925" algn="l"/>
              </a:tabLst>
              <a:defRPr sz="2400">
                <a:solidFill>
                  <a:schemeClr val="tx1"/>
                </a:solidFill>
                <a:latin typeface="Times New Roman" panose="02020603050405020304" pitchFamily="18" charset="0"/>
              </a:defRPr>
            </a:lvl3pPr>
            <a:lvl4pPr>
              <a:tabLst>
                <a:tab pos="288925" algn="l"/>
              </a:tabLst>
              <a:defRPr sz="2400">
                <a:solidFill>
                  <a:schemeClr val="tx1"/>
                </a:solidFill>
                <a:latin typeface="Times New Roman" panose="02020603050405020304" pitchFamily="18" charset="0"/>
              </a:defRPr>
            </a:lvl4pPr>
            <a:lvl5pPr>
              <a:tabLst>
                <a:tab pos="28892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28892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28892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28892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288925" algn="l"/>
              </a:tabLst>
              <a:defRPr sz="2400">
                <a:solidFill>
                  <a:schemeClr val="tx1"/>
                </a:solidFill>
                <a:latin typeface="Times New Roman" panose="02020603050405020304" pitchFamily="18" charset="0"/>
              </a:defRPr>
            </a:lvl9pPr>
          </a:lstStyle>
          <a:p>
            <a:pPr>
              <a:lnSpc>
                <a:spcPct val="150000"/>
              </a:lnSpc>
              <a:buFontTx/>
              <a:buChar char="•"/>
            </a:pPr>
            <a:r>
              <a:rPr lang="en-US" sz="3200" i="1" dirty="0">
                <a:latin typeface="Arial" panose="020B0604020202020204" pitchFamily="34" charset="0"/>
              </a:rPr>
              <a:t> What do you do?</a:t>
            </a:r>
          </a:p>
          <a:p>
            <a:endParaRPr lang="en-US" sz="3200" i="1" dirty="0">
              <a:latin typeface="Arial" panose="020B0604020202020204" pitchFamily="34" charset="0"/>
            </a:endParaRPr>
          </a:p>
          <a:p>
            <a:pPr>
              <a:lnSpc>
                <a:spcPct val="150000"/>
              </a:lnSpc>
              <a:buFontTx/>
              <a:buChar char="•"/>
            </a:pPr>
            <a:r>
              <a:rPr lang="en-US" sz="3200" i="1" dirty="0">
                <a:latin typeface="Arial" panose="020B0604020202020204" pitchFamily="34" charset="0"/>
              </a:rPr>
              <a:t> Who should you tell?</a:t>
            </a:r>
          </a:p>
          <a:p>
            <a:pPr>
              <a:lnSpc>
                <a:spcPct val="150000"/>
              </a:lnSpc>
            </a:pPr>
            <a:endParaRPr lang="en-US" sz="3200" i="1" dirty="0">
              <a:latin typeface="Arial" panose="020B0604020202020204" pitchFamily="34" charset="0"/>
            </a:endParaRPr>
          </a:p>
          <a:p>
            <a:pPr>
              <a:lnSpc>
                <a:spcPct val="70000"/>
              </a:lnSpc>
              <a:buFontTx/>
              <a:buChar char="•"/>
            </a:pPr>
            <a:r>
              <a:rPr lang="en-US" sz="3200" i="1" dirty="0">
                <a:latin typeface="Arial" panose="020B0604020202020204" pitchFamily="34" charset="0"/>
              </a:rPr>
              <a:t> How do you feel about 	that person</a:t>
            </a:r>
          </a:p>
          <a:p>
            <a:pPr>
              <a:lnSpc>
                <a:spcPct val="70000"/>
              </a:lnSpc>
              <a:buFontTx/>
              <a:buChar char="•"/>
            </a:pPr>
            <a:endParaRPr lang="en-US" sz="3200" i="1" dirty="0">
              <a:latin typeface="Arial" panose="020B0604020202020204" pitchFamily="34" charset="0"/>
            </a:endParaRPr>
          </a:p>
          <a:p>
            <a:pPr>
              <a:lnSpc>
                <a:spcPct val="70000"/>
              </a:lnSpc>
            </a:pPr>
            <a:endParaRPr lang="en-US" sz="3200" i="1" dirty="0">
              <a:latin typeface="Arial" panose="020B0604020202020204" pitchFamily="34" charset="0"/>
            </a:endParaRPr>
          </a:p>
          <a:p>
            <a:pPr>
              <a:lnSpc>
                <a:spcPct val="70000"/>
              </a:lnSpc>
              <a:buFontTx/>
              <a:buChar char="•"/>
            </a:pPr>
            <a:r>
              <a:rPr lang="en-US" sz="3200" i="1" dirty="0">
                <a:latin typeface="Arial" panose="020B0604020202020204" pitchFamily="34" charset="0"/>
              </a:rPr>
              <a:t> Who is to say how you 	react?</a:t>
            </a:r>
          </a:p>
          <a:p>
            <a:pPr>
              <a:lnSpc>
                <a:spcPct val="70000"/>
              </a:lnSpc>
              <a:buFontTx/>
              <a:buChar char="•"/>
            </a:pPr>
            <a:endParaRPr lang="en-US" sz="3200" i="1" dirty="0">
              <a:latin typeface="Arial" panose="020B0604020202020204" pitchFamily="34" charset="0"/>
            </a:endParaRPr>
          </a:p>
          <a:p>
            <a:pPr>
              <a:lnSpc>
                <a:spcPct val="70000"/>
              </a:lnSpc>
              <a:buFontTx/>
              <a:buChar char="•"/>
            </a:pPr>
            <a:endParaRPr lang="en-US" sz="3200" i="1" dirty="0">
              <a:latin typeface="Arial" panose="020B0604020202020204" pitchFamily="34" charset="0"/>
            </a:endParaRPr>
          </a:p>
          <a:p>
            <a:pPr>
              <a:lnSpc>
                <a:spcPct val="70000"/>
              </a:lnSpc>
              <a:buFontTx/>
              <a:buChar char="•"/>
            </a:pPr>
            <a:r>
              <a:rPr lang="en-US" sz="3200" i="1" dirty="0">
                <a:latin typeface="Arial" panose="020B0604020202020204" pitchFamily="34" charset="0"/>
              </a:rPr>
              <a:t> Who should you have 	with you?</a:t>
            </a:r>
          </a:p>
        </p:txBody>
      </p:sp>
    </p:spTree>
    <p:extLst>
      <p:ext uri="{BB962C8B-B14F-4D97-AF65-F5344CB8AC3E}">
        <p14:creationId xmlns:p14="http://schemas.microsoft.com/office/powerpoint/2010/main" val="26843412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51206">
                                            <p:txEl>
                                              <p:pRg st="0" end="0"/>
                                            </p:txEl>
                                          </p:spTgt>
                                        </p:tgtEl>
                                        <p:attrNameLst>
                                          <p:attrName>style.visibility</p:attrName>
                                        </p:attrNameLst>
                                      </p:cBhvr>
                                      <p:to>
                                        <p:strVal val="visible"/>
                                      </p:to>
                                    </p:set>
                                    <p:animEffect transition="in" filter="fade">
                                      <p:cBhvr>
                                        <p:cTn id="7" dur="1000"/>
                                        <p:tgtEl>
                                          <p:spTgt spid="51206">
                                            <p:txEl>
                                              <p:pRg st="0" end="0"/>
                                            </p:txEl>
                                          </p:spTgt>
                                        </p:tgtEl>
                                      </p:cBhvr>
                                    </p:animEffect>
                                    <p:anim calcmode="lin" valueType="num">
                                      <p:cBhvr>
                                        <p:cTn id="8" dur="1000" fill="hold"/>
                                        <p:tgtEl>
                                          <p:spTgt spid="51206">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51206">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1206">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51206">
                                            <p:txEl>
                                              <p:pRg st="2" end="2"/>
                                            </p:txEl>
                                          </p:spTgt>
                                        </p:tgtEl>
                                        <p:attrNameLst>
                                          <p:attrName>style.visibility</p:attrName>
                                        </p:attrNameLst>
                                      </p:cBhvr>
                                      <p:to>
                                        <p:strVal val="visible"/>
                                      </p:to>
                                    </p:set>
                                    <p:animEffect transition="in" filter="fade">
                                      <p:cBhvr>
                                        <p:cTn id="15" dur="1000"/>
                                        <p:tgtEl>
                                          <p:spTgt spid="51206">
                                            <p:txEl>
                                              <p:pRg st="2" end="2"/>
                                            </p:txEl>
                                          </p:spTgt>
                                        </p:tgtEl>
                                      </p:cBhvr>
                                    </p:animEffect>
                                    <p:anim calcmode="lin" valueType="num">
                                      <p:cBhvr>
                                        <p:cTn id="16" dur="1000" fill="hold"/>
                                        <p:tgtEl>
                                          <p:spTgt spid="51206">
                                            <p:txEl>
                                              <p:pRg st="2" end="2"/>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51206">
                                            <p:txEl>
                                              <p:pRg st="2" end="2"/>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51206">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51206">
                                            <p:txEl>
                                              <p:pRg st="4" end="4"/>
                                            </p:txEl>
                                          </p:spTgt>
                                        </p:tgtEl>
                                        <p:attrNameLst>
                                          <p:attrName>style.visibility</p:attrName>
                                        </p:attrNameLst>
                                      </p:cBhvr>
                                      <p:to>
                                        <p:strVal val="visible"/>
                                      </p:to>
                                    </p:set>
                                    <p:animEffect transition="in" filter="fade">
                                      <p:cBhvr>
                                        <p:cTn id="23" dur="1000"/>
                                        <p:tgtEl>
                                          <p:spTgt spid="51206">
                                            <p:txEl>
                                              <p:pRg st="4" end="4"/>
                                            </p:txEl>
                                          </p:spTgt>
                                        </p:tgtEl>
                                      </p:cBhvr>
                                    </p:animEffect>
                                    <p:anim calcmode="lin" valueType="num">
                                      <p:cBhvr>
                                        <p:cTn id="24" dur="1000" fill="hold"/>
                                        <p:tgtEl>
                                          <p:spTgt spid="51206">
                                            <p:txEl>
                                              <p:pRg st="4" end="4"/>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51206">
                                            <p:txEl>
                                              <p:pRg st="4" end="4"/>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51206">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51206">
                                            <p:txEl>
                                              <p:pRg st="7" end="7"/>
                                            </p:txEl>
                                          </p:spTgt>
                                        </p:tgtEl>
                                        <p:attrNameLst>
                                          <p:attrName>style.visibility</p:attrName>
                                        </p:attrNameLst>
                                      </p:cBhvr>
                                      <p:to>
                                        <p:strVal val="visible"/>
                                      </p:to>
                                    </p:set>
                                    <p:animEffect transition="in" filter="fade">
                                      <p:cBhvr>
                                        <p:cTn id="31" dur="1000"/>
                                        <p:tgtEl>
                                          <p:spTgt spid="51206">
                                            <p:txEl>
                                              <p:pRg st="7" end="7"/>
                                            </p:txEl>
                                          </p:spTgt>
                                        </p:tgtEl>
                                      </p:cBhvr>
                                    </p:animEffect>
                                    <p:anim calcmode="lin" valueType="num">
                                      <p:cBhvr>
                                        <p:cTn id="32" dur="1000" fill="hold"/>
                                        <p:tgtEl>
                                          <p:spTgt spid="51206">
                                            <p:txEl>
                                              <p:pRg st="7" end="7"/>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51206">
                                            <p:txEl>
                                              <p:pRg st="7" end="7"/>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51206">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51206">
                                            <p:txEl>
                                              <p:pRg st="10" end="10"/>
                                            </p:txEl>
                                          </p:spTgt>
                                        </p:tgtEl>
                                        <p:attrNameLst>
                                          <p:attrName>style.visibility</p:attrName>
                                        </p:attrNameLst>
                                      </p:cBhvr>
                                      <p:to>
                                        <p:strVal val="visible"/>
                                      </p:to>
                                    </p:set>
                                    <p:animEffect transition="in" filter="fade">
                                      <p:cBhvr>
                                        <p:cTn id="39" dur="1000"/>
                                        <p:tgtEl>
                                          <p:spTgt spid="51206">
                                            <p:txEl>
                                              <p:pRg st="10" end="10"/>
                                            </p:txEl>
                                          </p:spTgt>
                                        </p:tgtEl>
                                      </p:cBhvr>
                                    </p:animEffect>
                                    <p:anim calcmode="lin" valueType="num">
                                      <p:cBhvr>
                                        <p:cTn id="40" dur="1000" fill="hold"/>
                                        <p:tgtEl>
                                          <p:spTgt spid="51206">
                                            <p:txEl>
                                              <p:pRg st="10" end="10"/>
                                            </p:txEl>
                                          </p:spTgt>
                                        </p:tgtEl>
                                        <p:attrNameLst>
                                          <p:attrName>ppt_x</p:attrName>
                                        </p:attrNameLst>
                                      </p:cBhvr>
                                      <p:tavLst>
                                        <p:tav tm="0">
                                          <p:val>
                                            <p:strVal val="#ppt_x"/>
                                          </p:val>
                                        </p:tav>
                                        <p:tav tm="100000">
                                          <p:val>
                                            <p:strVal val="#ppt_x"/>
                                          </p:val>
                                        </p:tav>
                                      </p:tavLst>
                                    </p:anim>
                                    <p:anim calcmode="lin" valueType="num">
                                      <p:cBhvr>
                                        <p:cTn id="41" dur="900" decel="100000" fill="hold"/>
                                        <p:tgtEl>
                                          <p:spTgt spid="51206">
                                            <p:txEl>
                                              <p:pRg st="10" end="10"/>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51206">
                                            <p:txEl>
                                              <p:pRg st="10" end="1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8" name="Rectangle 6"/>
          <p:cNvSpPr>
            <a:spLocks noChangeArrowheads="1"/>
          </p:cNvSpPr>
          <p:nvPr/>
        </p:nvSpPr>
        <p:spPr bwMode="auto">
          <a:xfrm>
            <a:off x="0" y="1447800"/>
            <a:ext cx="9144000" cy="541020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90000"/>
              </a:lnSpc>
            </a:pPr>
            <a:endParaRPr lang="en-US"/>
          </a:p>
        </p:txBody>
      </p:sp>
      <p:sp>
        <p:nvSpPr>
          <p:cNvPr id="8196" name="Text Box 4"/>
          <p:cNvSpPr txBox="1">
            <a:spLocks noChangeArrowheads="1"/>
          </p:cNvSpPr>
          <p:nvPr/>
        </p:nvSpPr>
        <p:spPr bwMode="auto">
          <a:xfrm>
            <a:off x="2237461" y="0"/>
            <a:ext cx="4588115" cy="1311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110000"/>
              </a:lnSpc>
            </a:pPr>
            <a:r>
              <a:rPr lang="en-US" sz="3200" dirty="0">
                <a:latin typeface="Comic Sans MS" panose="030F0702030302020204" pitchFamily="66" charset="0"/>
              </a:rPr>
              <a:t>Matthew 18:10-20</a:t>
            </a:r>
            <a:endParaRPr lang="en-US" sz="3200" b="1" dirty="0">
              <a:latin typeface="Comic Sans MS" panose="030F0702030302020204" pitchFamily="66" charset="0"/>
            </a:endParaRPr>
          </a:p>
          <a:p>
            <a:pPr algn="ctr">
              <a:lnSpc>
                <a:spcPct val="110000"/>
              </a:lnSpc>
            </a:pPr>
            <a:r>
              <a:rPr lang="en-US" sz="4000" i="1" dirty="0">
                <a:solidFill>
                  <a:schemeClr val="accent3">
                    <a:lumMod val="75000"/>
                  </a:schemeClr>
                </a:solidFill>
                <a:effectLst>
                  <a:outerShdw blurRad="38100" dist="38100" dir="2700000" algn="tl">
                    <a:srgbClr val="000000"/>
                  </a:outerShdw>
                </a:effectLst>
                <a:latin typeface="Comic Sans MS" panose="030F0702030302020204" pitchFamily="66" charset="0"/>
              </a:rPr>
              <a:t>Personal Offenses</a:t>
            </a:r>
          </a:p>
        </p:txBody>
      </p:sp>
      <p:sp>
        <p:nvSpPr>
          <p:cNvPr id="8197" name="Text Box 5"/>
          <p:cNvSpPr txBox="1">
            <a:spLocks noChangeArrowheads="1"/>
          </p:cNvSpPr>
          <p:nvPr/>
        </p:nvSpPr>
        <p:spPr bwMode="auto">
          <a:xfrm>
            <a:off x="149944" y="1611313"/>
            <a:ext cx="8915400" cy="508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90000"/>
              </a:lnSpc>
            </a:pPr>
            <a:r>
              <a:rPr lang="en-US" sz="2800" dirty="0"/>
              <a:t>10 "Take heed that you do not despise one of these little ones, for I say to you that in heaven their angels always see the face of My Father who is in heaven. </a:t>
            </a:r>
          </a:p>
          <a:p>
            <a:pPr>
              <a:lnSpc>
                <a:spcPct val="90000"/>
              </a:lnSpc>
            </a:pPr>
            <a:r>
              <a:rPr lang="en-US" sz="2800" dirty="0"/>
              <a:t>11 For the Son of Man has come to save that which was lost. </a:t>
            </a:r>
          </a:p>
          <a:p>
            <a:pPr>
              <a:lnSpc>
                <a:spcPct val="90000"/>
              </a:lnSpc>
            </a:pPr>
            <a:r>
              <a:rPr lang="en-US" sz="2800" dirty="0"/>
              <a:t>12 What do you think? If a man has a hundred sheep, and one of them goes astray, does he not leave the ninety-nine and go to the mountains to seek the one that is straying? </a:t>
            </a:r>
          </a:p>
          <a:p>
            <a:pPr>
              <a:lnSpc>
                <a:spcPct val="90000"/>
              </a:lnSpc>
            </a:pPr>
            <a:r>
              <a:rPr lang="en-US" sz="2800" dirty="0"/>
              <a:t>13 And if he should find it, assuredly, I say to you, he rejoices more over that sheep than over the ninety-nine that did not go astray. </a:t>
            </a:r>
          </a:p>
          <a:p>
            <a:pPr>
              <a:lnSpc>
                <a:spcPct val="90000"/>
              </a:lnSpc>
            </a:pPr>
            <a:r>
              <a:rPr lang="en-US" sz="2800" dirty="0"/>
              <a:t>14 Even so it is not the will of your Father who is in heaven that one of these little ones should perish. </a:t>
            </a:r>
          </a:p>
        </p:txBody>
      </p:sp>
      <p:sp>
        <p:nvSpPr>
          <p:cNvPr id="8199" name="Oval 7"/>
          <p:cNvSpPr>
            <a:spLocks noChangeArrowheads="1"/>
          </p:cNvSpPr>
          <p:nvPr/>
        </p:nvSpPr>
        <p:spPr bwMode="auto">
          <a:xfrm>
            <a:off x="1788244" y="2443316"/>
            <a:ext cx="5638800" cy="2743200"/>
          </a:xfrm>
          <a:prstGeom prst="ellipse">
            <a:avLst/>
          </a:prstGeom>
          <a:solidFill>
            <a:schemeClr val="accent2">
              <a:lumMod val="75000"/>
            </a:schemeClr>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wrap="none" anchor="ctr"/>
          <a:lstStyle/>
          <a:p>
            <a:pPr algn="ctr"/>
            <a:r>
              <a:rPr lang="en-US" sz="4400" b="1" i="1" dirty="0">
                <a:effectLst>
                  <a:outerShdw blurRad="38100" dist="38100" dir="2700000" algn="tl">
                    <a:srgbClr val="000000">
                      <a:alpha val="43137"/>
                    </a:srgbClr>
                  </a:outerShdw>
                </a:effectLst>
                <a:latin typeface="Arial" panose="020B0604020202020204" pitchFamily="34" charset="0"/>
              </a:rPr>
              <a:t>The Attitude</a:t>
            </a:r>
          </a:p>
          <a:p>
            <a:pPr algn="ctr"/>
            <a:r>
              <a:rPr lang="en-US" sz="4400" b="1" i="1" dirty="0">
                <a:effectLst>
                  <a:outerShdw blurRad="38100" dist="38100" dir="2700000" algn="tl">
                    <a:srgbClr val="000000">
                      <a:alpha val="43137"/>
                    </a:srgbClr>
                  </a:outerShdw>
                </a:effectLst>
                <a:latin typeface="Arial" panose="020B0604020202020204" pitchFamily="34" charset="0"/>
              </a:rPr>
              <a:t>That is Wrong</a:t>
            </a:r>
          </a:p>
        </p:txBody>
      </p:sp>
    </p:spTree>
    <p:extLst>
      <p:ext uri="{BB962C8B-B14F-4D97-AF65-F5344CB8AC3E}">
        <p14:creationId xmlns:p14="http://schemas.microsoft.com/office/powerpoint/2010/main" val="21842582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197"/>
                                        </p:tgtEl>
                                        <p:attrNameLst>
                                          <p:attrName>style.visibility</p:attrName>
                                        </p:attrNameLst>
                                      </p:cBhvr>
                                      <p:to>
                                        <p:strVal val="visible"/>
                                      </p:to>
                                    </p:set>
                                    <p:animEffect transition="in" filter="fade">
                                      <p:cBhvr>
                                        <p:cTn id="7" dur="1000"/>
                                        <p:tgtEl>
                                          <p:spTgt spid="8197"/>
                                        </p:tgtEl>
                                      </p:cBhvr>
                                    </p:animEffect>
                                    <p:anim calcmode="lin" valueType="num">
                                      <p:cBhvr>
                                        <p:cTn id="8" dur="1000" fill="hold"/>
                                        <p:tgtEl>
                                          <p:spTgt spid="8197"/>
                                        </p:tgtEl>
                                        <p:attrNameLst>
                                          <p:attrName>ppt_x</p:attrName>
                                        </p:attrNameLst>
                                      </p:cBhvr>
                                      <p:tavLst>
                                        <p:tav tm="0">
                                          <p:val>
                                            <p:strVal val="#ppt_x"/>
                                          </p:val>
                                        </p:tav>
                                        <p:tav tm="100000">
                                          <p:val>
                                            <p:strVal val="#ppt_x"/>
                                          </p:val>
                                        </p:tav>
                                      </p:tavLst>
                                    </p:anim>
                                    <p:anim calcmode="lin" valueType="num">
                                      <p:cBhvr>
                                        <p:cTn id="9" dur="1000" fill="hold"/>
                                        <p:tgtEl>
                                          <p:spTgt spid="819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198"/>
                                        </p:tgtEl>
                                        <p:attrNameLst>
                                          <p:attrName>style.visibility</p:attrName>
                                        </p:attrNameLst>
                                      </p:cBhvr>
                                      <p:to>
                                        <p:strVal val="visible"/>
                                      </p:to>
                                    </p:set>
                                    <p:animEffect transition="in" filter="fade">
                                      <p:cBhvr>
                                        <p:cTn id="12" dur="1000"/>
                                        <p:tgtEl>
                                          <p:spTgt spid="8198"/>
                                        </p:tgtEl>
                                      </p:cBhvr>
                                    </p:animEffect>
                                    <p:anim calcmode="lin" valueType="num">
                                      <p:cBhvr>
                                        <p:cTn id="13" dur="1000" fill="hold"/>
                                        <p:tgtEl>
                                          <p:spTgt spid="8198"/>
                                        </p:tgtEl>
                                        <p:attrNameLst>
                                          <p:attrName>ppt_x</p:attrName>
                                        </p:attrNameLst>
                                      </p:cBhvr>
                                      <p:tavLst>
                                        <p:tav tm="0">
                                          <p:val>
                                            <p:strVal val="#ppt_x"/>
                                          </p:val>
                                        </p:tav>
                                        <p:tav tm="100000">
                                          <p:val>
                                            <p:strVal val="#ppt_x"/>
                                          </p:val>
                                        </p:tav>
                                      </p:tavLst>
                                    </p:anim>
                                    <p:anim calcmode="lin" valueType="num">
                                      <p:cBhvr>
                                        <p:cTn id="14" dur="1000" fill="hold"/>
                                        <p:tgtEl>
                                          <p:spTgt spid="819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8199"/>
                                        </p:tgtEl>
                                        <p:attrNameLst>
                                          <p:attrName>style.visibility</p:attrName>
                                        </p:attrNameLst>
                                      </p:cBhvr>
                                      <p:to>
                                        <p:strVal val="visible"/>
                                      </p:to>
                                    </p:set>
                                    <p:animEffect transition="in" filter="wipe(left)">
                                      <p:cBhvr>
                                        <p:cTn id="19" dur="1000"/>
                                        <p:tgtEl>
                                          <p:spTgt spid="8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8" grpId="0" animBg="1"/>
      <p:bldP spid="8197" grpId="0"/>
      <p:bldP spid="819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0" y="533400"/>
            <a:ext cx="9144000" cy="586740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45" name="Text Box 5"/>
          <p:cNvSpPr txBox="1">
            <a:spLocks noChangeArrowheads="1"/>
          </p:cNvSpPr>
          <p:nvPr/>
        </p:nvSpPr>
        <p:spPr bwMode="auto">
          <a:xfrm>
            <a:off x="228600" y="931863"/>
            <a:ext cx="8610600" cy="526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0000"/>
              </a:lnSpc>
            </a:pPr>
            <a:r>
              <a:rPr lang="en-US" sz="2800"/>
              <a:t>15 "Moreover if your brother sins against you, go and tell him his fault between you and him alone. If he hears you, you have gained your brother. </a:t>
            </a:r>
          </a:p>
          <a:p>
            <a:pPr>
              <a:lnSpc>
                <a:spcPct val="110000"/>
              </a:lnSpc>
            </a:pPr>
            <a:endParaRPr lang="en-US" sz="2800"/>
          </a:p>
          <a:p>
            <a:pPr>
              <a:lnSpc>
                <a:spcPct val="110000"/>
              </a:lnSpc>
            </a:pPr>
            <a:r>
              <a:rPr lang="en-US" sz="2800"/>
              <a:t>16 But if he will not hear, take with you one or two more, that 'by the mouth of two or three witnesses every word may be established.'  </a:t>
            </a:r>
          </a:p>
          <a:p>
            <a:pPr>
              <a:lnSpc>
                <a:spcPct val="110000"/>
              </a:lnSpc>
            </a:pPr>
            <a:endParaRPr lang="en-US" sz="2800"/>
          </a:p>
          <a:p>
            <a:pPr>
              <a:lnSpc>
                <a:spcPct val="110000"/>
              </a:lnSpc>
            </a:pPr>
            <a:r>
              <a:rPr lang="en-US" sz="2800"/>
              <a:t>17 And if he refuses to hear them, tell it to the church. But if he refuses even to hear the church, let him be to you like a heathen and a tax collector. </a:t>
            </a:r>
          </a:p>
        </p:txBody>
      </p:sp>
      <p:sp>
        <p:nvSpPr>
          <p:cNvPr id="10246" name="Oval 6"/>
          <p:cNvSpPr>
            <a:spLocks noChangeArrowheads="1"/>
          </p:cNvSpPr>
          <p:nvPr/>
        </p:nvSpPr>
        <p:spPr bwMode="auto">
          <a:xfrm>
            <a:off x="1676400" y="1981200"/>
            <a:ext cx="5638800" cy="2743200"/>
          </a:xfrm>
          <a:prstGeom prst="ellipse">
            <a:avLst/>
          </a:prstGeom>
          <a:solidFill>
            <a:schemeClr val="accent2">
              <a:lumMod val="75000"/>
            </a:schemeClr>
          </a:solidFill>
          <a:ln w="9525">
            <a:noFill/>
            <a:round/>
            <a:headEnd/>
            <a:tailEnd/>
          </a:ln>
          <a:effectLst/>
          <a:scene3d>
            <a:camera prst="orthographicFront">
              <a:rot lat="0" lon="0" rev="0"/>
            </a:camera>
            <a:lightRig rig="glow" dir="t">
              <a:rot lat="0" lon="0" rev="14100000"/>
            </a:lightRig>
          </a:scene3d>
          <a:sp3d prstMaterial="softEdge">
            <a:bevelT w="127000" prst="artDeco"/>
          </a:sp3d>
          <a:extLst/>
        </p:spPr>
        <p:txBody>
          <a:bodyPr wrap="none" anchor="ctr"/>
          <a:lstStyle/>
          <a:p>
            <a:pPr algn="ctr"/>
            <a:r>
              <a:rPr lang="en-US" sz="4400" b="1" i="1">
                <a:effectLst>
                  <a:outerShdw blurRad="38100" dist="38100" dir="2700000" algn="tl">
                    <a:srgbClr val="000000">
                      <a:alpha val="43137"/>
                    </a:srgbClr>
                  </a:outerShdw>
                </a:effectLst>
                <a:latin typeface="Arial" panose="020B0604020202020204" pitchFamily="34" charset="0"/>
              </a:rPr>
              <a:t>The Action</a:t>
            </a:r>
          </a:p>
          <a:p>
            <a:pPr algn="ctr"/>
            <a:r>
              <a:rPr lang="en-US" sz="4400" b="1" i="1">
                <a:effectLst>
                  <a:outerShdw blurRad="38100" dist="38100" dir="2700000" algn="tl">
                    <a:srgbClr val="000000">
                      <a:alpha val="43137"/>
                    </a:srgbClr>
                  </a:outerShdw>
                </a:effectLst>
                <a:latin typeface="Arial" panose="020B0604020202020204" pitchFamily="34" charset="0"/>
              </a:rPr>
              <a:t>That is Right</a:t>
            </a:r>
          </a:p>
        </p:txBody>
      </p:sp>
    </p:spTree>
    <p:extLst>
      <p:ext uri="{BB962C8B-B14F-4D97-AF65-F5344CB8AC3E}">
        <p14:creationId xmlns:p14="http://schemas.microsoft.com/office/powerpoint/2010/main" val="40043418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246"/>
                                        </p:tgtEl>
                                        <p:attrNameLst>
                                          <p:attrName>style.visibility</p:attrName>
                                        </p:attrNameLst>
                                      </p:cBhvr>
                                      <p:to>
                                        <p:strVal val="visible"/>
                                      </p:to>
                                    </p:set>
                                    <p:animEffect transition="in" filter="wipe(left)">
                                      <p:cBhvr>
                                        <p:cTn id="7" dur="1000"/>
                                        <p:tgtEl>
                                          <p:spTgt spid="10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3" name="Rectangle 5"/>
          <p:cNvSpPr>
            <a:spLocks noChangeArrowheads="1"/>
          </p:cNvSpPr>
          <p:nvPr/>
        </p:nvSpPr>
        <p:spPr bwMode="auto">
          <a:xfrm>
            <a:off x="0" y="543232"/>
            <a:ext cx="9144000" cy="586740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12" name="Rectangle 4"/>
          <p:cNvSpPr>
            <a:spLocks noChangeArrowheads="1"/>
          </p:cNvSpPr>
          <p:nvPr/>
        </p:nvSpPr>
        <p:spPr bwMode="auto">
          <a:xfrm>
            <a:off x="304800" y="1295707"/>
            <a:ext cx="8534400" cy="436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800" dirty="0"/>
              <a:t>18 Assuredly, I say to you, whatever you bind on earth will be bound in heaven, and whatever you loose on earth will be loosed in heaven.</a:t>
            </a:r>
          </a:p>
          <a:p>
            <a:r>
              <a:rPr lang="en-US" sz="2800" dirty="0"/>
              <a:t> </a:t>
            </a:r>
          </a:p>
          <a:p>
            <a:r>
              <a:rPr lang="en-US" sz="2800" dirty="0"/>
              <a:t>19 Again I say to you that if two of you agree on earth concerning anything that they ask, it will be done for them by My Father in heaven. </a:t>
            </a:r>
          </a:p>
          <a:p>
            <a:endParaRPr lang="en-US" sz="2800" dirty="0"/>
          </a:p>
          <a:p>
            <a:r>
              <a:rPr lang="en-US" sz="2800" dirty="0"/>
              <a:t>20 For where two or three are gathered together in My name, I am there in the midst of them."  </a:t>
            </a:r>
          </a:p>
        </p:txBody>
      </p:sp>
      <p:sp>
        <p:nvSpPr>
          <p:cNvPr id="43014" name="Oval 6"/>
          <p:cNvSpPr>
            <a:spLocks noChangeArrowheads="1"/>
          </p:cNvSpPr>
          <p:nvPr/>
        </p:nvSpPr>
        <p:spPr bwMode="auto">
          <a:xfrm>
            <a:off x="1580536" y="1991033"/>
            <a:ext cx="5638800" cy="2743200"/>
          </a:xfrm>
          <a:prstGeom prst="ellipse">
            <a:avLst/>
          </a:prstGeom>
          <a:solidFill>
            <a:schemeClr val="accent2">
              <a:lumMod val="75000"/>
            </a:schemeClr>
          </a:solidFill>
          <a:ln w="9525">
            <a:noFill/>
            <a:round/>
            <a:headEnd/>
            <a:tailEnd/>
          </a:ln>
          <a:effectLst/>
          <a:scene3d>
            <a:camera prst="orthographicFront">
              <a:rot lat="0" lon="0" rev="0"/>
            </a:camera>
            <a:lightRig rig="glow" dir="t">
              <a:rot lat="0" lon="0" rev="14100000"/>
            </a:lightRig>
          </a:scene3d>
          <a:sp3d prstMaterial="softEdge">
            <a:bevelT w="127000" prst="artDeco"/>
          </a:sp3d>
          <a:extLst/>
        </p:spPr>
        <p:txBody>
          <a:bodyPr wrap="none" anchor="ctr"/>
          <a:lstStyle/>
          <a:p>
            <a:pPr algn="ctr"/>
            <a:r>
              <a:rPr lang="en-US" sz="4400" b="1" i="1">
                <a:effectLst>
                  <a:outerShdw blurRad="38100" dist="38100" dir="2700000" algn="tl">
                    <a:srgbClr val="000000">
                      <a:alpha val="43137"/>
                    </a:srgbClr>
                  </a:outerShdw>
                </a:effectLst>
                <a:latin typeface="Arial" panose="020B0604020202020204" pitchFamily="34" charset="0"/>
              </a:rPr>
              <a:t>The Authority</a:t>
            </a:r>
          </a:p>
          <a:p>
            <a:pPr algn="ctr"/>
            <a:r>
              <a:rPr lang="en-US" sz="4400" b="1" i="1">
                <a:effectLst>
                  <a:outerShdw blurRad="38100" dist="38100" dir="2700000" algn="tl">
                    <a:srgbClr val="000000">
                      <a:alpha val="43137"/>
                    </a:srgbClr>
                  </a:outerShdw>
                </a:effectLst>
                <a:latin typeface="Arial" panose="020B0604020202020204" pitchFamily="34" charset="0"/>
              </a:rPr>
              <a:t>That Works</a:t>
            </a:r>
          </a:p>
        </p:txBody>
      </p:sp>
    </p:spTree>
    <p:extLst>
      <p:ext uri="{BB962C8B-B14F-4D97-AF65-F5344CB8AC3E}">
        <p14:creationId xmlns:p14="http://schemas.microsoft.com/office/powerpoint/2010/main" val="12350226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3014"/>
                                        </p:tgtEl>
                                        <p:attrNameLst>
                                          <p:attrName>style.visibility</p:attrName>
                                        </p:attrNameLst>
                                      </p:cBhvr>
                                      <p:to>
                                        <p:strVal val="visible"/>
                                      </p:to>
                                    </p:set>
                                    <p:animEffect transition="in" filter="wipe(left)">
                                      <p:cBhvr>
                                        <p:cTn id="7" dur="1000"/>
                                        <p:tgtEl>
                                          <p:spTgt spid="430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9728" y="77637"/>
            <a:ext cx="7573993"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AR BERKLEY" panose="02000000000000000000" pitchFamily="2" charset="0"/>
                <a:ea typeface="+mn-ea"/>
                <a:cs typeface="+mn-cs"/>
              </a:rPr>
              <a:t>Saving the Erring, the Church, Our Families, and Ourselves</a:t>
            </a:r>
          </a:p>
        </p:txBody>
      </p:sp>
      <p:sp>
        <p:nvSpPr>
          <p:cNvPr id="3" name="Rectangle: Rounded Corners 2"/>
          <p:cNvSpPr/>
          <p:nvPr/>
        </p:nvSpPr>
        <p:spPr>
          <a:xfrm>
            <a:off x="1207699" y="646981"/>
            <a:ext cx="7470476" cy="802258"/>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Personal Offenses</a:t>
            </a:r>
          </a:p>
        </p:txBody>
      </p:sp>
      <p:sp>
        <p:nvSpPr>
          <p:cNvPr id="4" name="TextBox 3"/>
          <p:cNvSpPr txBox="1"/>
          <p:nvPr/>
        </p:nvSpPr>
        <p:spPr>
          <a:xfrm>
            <a:off x="848081" y="2140369"/>
            <a:ext cx="8050113" cy="899092"/>
          </a:xfrm>
          <a:prstGeom prst="rect">
            <a:avLst/>
          </a:prstGeom>
          <a:noFill/>
        </p:spPr>
        <p:txBody>
          <a:bodyPr wrap="square" rtlCol="0">
            <a:spAutoFit/>
          </a:bodyPr>
          <a:lstStyle/>
          <a:p>
            <a:pPr marL="571500" marR="0" lvl="0" indent="-57150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4000" b="0" i="0" u="none" strike="noStrike" kern="1200" cap="none" spc="0" normalizeH="0" baseline="0" noProof="0" dirty="0">
                <a:ln>
                  <a:noFill/>
                </a:ln>
                <a:solidFill>
                  <a:prstClr val="black"/>
                </a:solidFill>
                <a:effectLst/>
                <a:uLnTx/>
                <a:uFillTx/>
                <a:latin typeface="Arial Narrow" panose="020B0606020202030204" pitchFamily="34" charset="0"/>
              </a:rPr>
              <a:t>The </a:t>
            </a:r>
            <a:r>
              <a:rPr kumimoji="0" lang="en-US" sz="4000" b="1" i="0" u="none" strike="noStrike" kern="1200" cap="none" spc="0" normalizeH="0" baseline="0" noProof="0" dirty="0">
                <a:ln>
                  <a:noFill/>
                </a:ln>
                <a:solidFill>
                  <a:srgbClr val="C00000"/>
                </a:solidFill>
                <a:effectLst/>
                <a:uLnTx/>
                <a:uFillTx/>
                <a:latin typeface="Arial Narrow" panose="020B0606020202030204" pitchFamily="34" charset="0"/>
              </a:rPr>
              <a:t>Attitude</a:t>
            </a:r>
            <a:r>
              <a:rPr kumimoji="0" lang="en-US" sz="4000" b="0" i="0" u="none" strike="noStrike" kern="1200" cap="none" spc="0" normalizeH="0" baseline="0" noProof="0" dirty="0">
                <a:ln>
                  <a:noFill/>
                </a:ln>
                <a:solidFill>
                  <a:prstClr val="black"/>
                </a:solidFill>
                <a:effectLst/>
                <a:uLnTx/>
                <a:uFillTx/>
                <a:latin typeface="Arial Narrow" panose="020B0606020202030204" pitchFamily="34" charset="0"/>
              </a:rPr>
              <a:t> that is </a:t>
            </a:r>
            <a:r>
              <a:rPr kumimoji="0" lang="en-US" sz="4000" b="1" i="0" u="none" strike="noStrike" kern="1200" cap="none" spc="0" normalizeH="0" baseline="0" noProof="0" dirty="0">
                <a:ln>
                  <a:noFill/>
                </a:ln>
                <a:solidFill>
                  <a:srgbClr val="0070C0"/>
                </a:solidFill>
                <a:effectLst/>
                <a:uLnTx/>
                <a:uFillTx/>
                <a:latin typeface="Arial Narrow" panose="020B0606020202030204" pitchFamily="34" charset="0"/>
              </a:rPr>
              <a:t>Wrong </a:t>
            </a:r>
            <a:r>
              <a:rPr kumimoji="0" lang="en-US" sz="4000" i="0" u="none" strike="noStrike" kern="1200" cap="none" spc="0" normalizeH="0" baseline="0" noProof="0" dirty="0">
                <a:ln>
                  <a:noFill/>
                </a:ln>
                <a:effectLst/>
                <a:uLnTx/>
                <a:uFillTx/>
                <a:latin typeface="Arial Narrow" panose="020B0606020202030204" pitchFamily="34" charset="0"/>
              </a:rPr>
              <a:t>(vv.10-14)</a:t>
            </a:r>
          </a:p>
        </p:txBody>
      </p:sp>
    </p:spTree>
    <p:extLst>
      <p:ext uri="{BB962C8B-B14F-4D97-AF65-F5344CB8AC3E}">
        <p14:creationId xmlns:p14="http://schemas.microsoft.com/office/powerpoint/2010/main" val="19388061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rot="16200000">
            <a:off x="-2514646" y="2921167"/>
            <a:ext cx="6858001" cy="1015663"/>
          </a:xfrm>
          <a:prstGeom prst="rect">
            <a:avLst/>
          </a:prstGeom>
          <a:noFill/>
        </p:spPr>
        <p:txBody>
          <a:bodyPr wrap="square" rtlCol="0">
            <a:spAutoFit/>
          </a:bodyPr>
          <a:lstStyle/>
          <a:p>
            <a:pPr marL="571500" marR="0" lvl="0" indent="-571500" algn="ctr" defTabSz="457200" rtl="0" eaLnBrk="1" fontAlgn="auto" latinLnBrk="0" hangingPunct="1">
              <a:lnSpc>
                <a:spcPct val="150000"/>
              </a:lnSpc>
              <a:spcBef>
                <a:spcPts val="0"/>
              </a:spcBef>
              <a:spcAft>
                <a:spcPts val="0"/>
              </a:spcAft>
              <a:buClrTx/>
              <a:buSzTx/>
              <a:buFont typeface="+mj-lt"/>
              <a:buAutoNum type="romanUcPeriod"/>
              <a:tabLst/>
              <a:defRPr/>
            </a:pPr>
            <a:r>
              <a:rPr kumimoji="0" lang="en-US" sz="4000" b="0" i="0" u="none" strike="noStrike" kern="1200" cap="none" spc="0" normalizeH="0" baseline="0" noProof="0" dirty="0">
                <a:ln>
                  <a:noFill/>
                </a:ln>
                <a:solidFill>
                  <a:prstClr val="black"/>
                </a:solidFill>
                <a:effectLst/>
                <a:uLnTx/>
                <a:uFillTx/>
                <a:latin typeface="Franklin Gothic Book" panose="020B0503020102020204"/>
                <a:ea typeface="+mn-ea"/>
                <a:cs typeface="+mn-cs"/>
              </a:rPr>
              <a:t>The </a:t>
            </a:r>
            <a:r>
              <a:rPr kumimoji="0" lang="en-US" sz="4000" b="1" i="0" u="none" strike="noStrike" kern="1200" cap="none" spc="0" normalizeH="0" baseline="0" noProof="0" dirty="0">
                <a:ln>
                  <a:noFill/>
                </a:ln>
                <a:solidFill>
                  <a:srgbClr val="C00000"/>
                </a:solidFill>
                <a:effectLst/>
                <a:uLnTx/>
                <a:uFillTx/>
                <a:latin typeface="Franklin Gothic Book" panose="020B0503020102020204"/>
                <a:ea typeface="+mn-ea"/>
                <a:cs typeface="+mn-cs"/>
              </a:rPr>
              <a:t>Attitude</a:t>
            </a:r>
            <a:r>
              <a:rPr kumimoji="0" lang="en-US" sz="4000" b="0" i="0" u="none" strike="noStrike" kern="1200" cap="none" spc="0" normalizeH="0" baseline="0" noProof="0" dirty="0">
                <a:ln>
                  <a:noFill/>
                </a:ln>
                <a:solidFill>
                  <a:prstClr val="black"/>
                </a:solidFill>
                <a:effectLst/>
                <a:uLnTx/>
                <a:uFillTx/>
                <a:latin typeface="Franklin Gothic Book" panose="020B0503020102020204"/>
                <a:ea typeface="+mn-ea"/>
                <a:cs typeface="+mn-cs"/>
              </a:rPr>
              <a:t> that is </a:t>
            </a:r>
            <a:r>
              <a:rPr kumimoji="0" lang="en-US" sz="4000" b="1" i="0" u="none" strike="noStrike" kern="1200" cap="none" spc="0" normalizeH="0" baseline="0" noProof="0" dirty="0">
                <a:ln>
                  <a:noFill/>
                </a:ln>
                <a:solidFill>
                  <a:srgbClr val="0070C0"/>
                </a:solidFill>
                <a:effectLst/>
                <a:uLnTx/>
                <a:uFillTx/>
                <a:latin typeface="Franklin Gothic Book" panose="020B0503020102020204"/>
                <a:ea typeface="+mn-ea"/>
                <a:cs typeface="+mn-cs"/>
              </a:rPr>
              <a:t>Wrong</a:t>
            </a:r>
            <a:endParaRPr kumimoji="0" lang="en-US" sz="4000" b="1" i="0" u="none" strike="noStrike" kern="1200" cap="none" spc="0" normalizeH="0" baseline="0" noProof="0" dirty="0">
              <a:ln>
                <a:noFill/>
              </a:ln>
              <a:solidFill>
                <a:srgbClr val="0070C0"/>
              </a:solidFill>
              <a:effectLst/>
              <a:uLnTx/>
              <a:uFillTx/>
              <a:latin typeface="Franklin Gothic Book" panose="020B0503020102020204"/>
            </a:endParaRPr>
          </a:p>
        </p:txBody>
      </p:sp>
      <p:sp>
        <p:nvSpPr>
          <p:cNvPr id="8" name="Oval 7"/>
          <p:cNvSpPr/>
          <p:nvPr/>
        </p:nvSpPr>
        <p:spPr>
          <a:xfrm rot="16200000">
            <a:off x="-640613" y="2959512"/>
            <a:ext cx="2094271" cy="717756"/>
          </a:xfrm>
          <a:prstGeom prst="ellipse">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effectLst>
                  <a:outerShdw blurRad="38100" dist="38100" dir="2700000" algn="tl">
                    <a:srgbClr val="000000">
                      <a:alpha val="43137"/>
                    </a:srgbClr>
                  </a:outerShdw>
                </a:effectLst>
              </a:rPr>
              <a:t>vv. 10-14</a:t>
            </a:r>
          </a:p>
        </p:txBody>
      </p:sp>
      <p:sp>
        <p:nvSpPr>
          <p:cNvPr id="9" name="TextBox 8"/>
          <p:cNvSpPr txBox="1"/>
          <p:nvPr/>
        </p:nvSpPr>
        <p:spPr>
          <a:xfrm>
            <a:off x="1725283" y="231296"/>
            <a:ext cx="7030528" cy="3785652"/>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Despise (v. 10)</a:t>
            </a:r>
            <a:endParaRPr lang="en-US" sz="2400" dirty="0">
              <a:solidFill>
                <a:prstClr val="black"/>
              </a:solidFill>
              <a:latin typeface="Arial Narrow" panose="020B0606020202030204" pitchFamily="34" charset="0"/>
            </a:endParaRPr>
          </a:p>
          <a:p>
            <a:pPr marL="914400" lvl="1" indent="-457200">
              <a:buFont typeface="+mj-lt"/>
              <a:buAutoNum type="arabicPeriod"/>
            </a:pP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What does that mean?</a:t>
            </a:r>
          </a:p>
          <a:p>
            <a:pPr marL="1371600" lvl="2" indent="-457200">
              <a:buFont typeface="+mj-lt"/>
              <a:buAutoNum type="alphaLcPeriod"/>
            </a:pPr>
            <a:r>
              <a:rPr kumimoji="0" lang="en-US" sz="240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Strong’s: “to think against, i.e. disesteem”</a:t>
            </a:r>
          </a:p>
          <a:p>
            <a:pPr marL="1371600" lvl="2" indent="-457200">
              <a:buFont typeface="+mj-lt"/>
              <a:buAutoNum type="alphaLcPeriod"/>
            </a:pPr>
            <a:r>
              <a:rPr lang="en-US" sz="2400" dirty="0">
                <a:solidFill>
                  <a:prstClr val="black"/>
                </a:solidFill>
                <a:latin typeface="Arial Narrow" panose="020B0606020202030204" pitchFamily="34" charset="0"/>
              </a:rPr>
              <a:t>A.T. Robertson: “‘think down on,’ with the assumption of superiority.”’</a:t>
            </a:r>
          </a:p>
          <a:p>
            <a:pPr marL="1371600" lvl="2" indent="-457200">
              <a:buFont typeface="+mj-lt"/>
              <a:buAutoNum type="alphaLcPeriod"/>
            </a:pPr>
            <a:r>
              <a:rPr lang="en-US" sz="2400" dirty="0" err="1">
                <a:solidFill>
                  <a:prstClr val="black"/>
                </a:solidFill>
                <a:latin typeface="Arial Narrow" panose="020B0606020202030204" pitchFamily="34" charset="0"/>
              </a:rPr>
              <a:t>Lenski</a:t>
            </a:r>
            <a:r>
              <a:rPr lang="en-US" sz="2400" dirty="0">
                <a:solidFill>
                  <a:prstClr val="black"/>
                </a:solidFill>
                <a:latin typeface="Arial Narrow" panose="020B0606020202030204" pitchFamily="34" charset="0"/>
              </a:rPr>
              <a:t>: “‘to think down on’ as though these little ones could be disregarded, as though they amounted to little or nothing”</a:t>
            </a:r>
          </a:p>
          <a:p>
            <a:pPr marL="1371600" lvl="2" indent="-457200">
              <a:buFont typeface="+mj-lt"/>
              <a:buAutoNum type="alphaLcPeriod"/>
            </a:pPr>
            <a:r>
              <a:rPr lang="en-US" sz="2400" dirty="0">
                <a:solidFill>
                  <a:prstClr val="black"/>
                </a:solidFill>
                <a:latin typeface="Arial Narrow" panose="020B0606020202030204" pitchFamily="34" charset="0"/>
              </a:rPr>
              <a:t>To have contempt for another</a:t>
            </a:r>
          </a:p>
          <a:p>
            <a:pPr marL="1371600" lvl="2" indent="-457200">
              <a:buFont typeface="+mj-lt"/>
              <a:buAutoNum type="alphaLcPeriod"/>
            </a:pPr>
            <a:r>
              <a:rPr kumimoji="0" lang="en-US" sz="240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To hate (i.e. lack of love – 1 John 3:15)</a:t>
            </a:r>
          </a:p>
        </p:txBody>
      </p:sp>
      <p:pic>
        <p:nvPicPr>
          <p:cNvPr id="1026" name="Picture 2" descr="http://delicioushealing.com/wp-content/uploads/2011/08/Bowed-head.jpg"/>
          <p:cNvPicPr>
            <a:picLocks noChangeAspect="1" noChangeArrowheads="1"/>
          </p:cNvPicPr>
          <p:nvPr/>
        </p:nvPicPr>
        <p:blipFill rotWithShape="1">
          <a:blip r:embed="rId2">
            <a:extLst>
              <a:ext uri="{28A0092B-C50C-407E-A947-70E740481C1C}">
                <a14:useLocalDpi xmlns:a14="http://schemas.microsoft.com/office/drawing/2010/main" val="0"/>
              </a:ext>
            </a:extLst>
          </a:blip>
          <a:srcRect r="28666"/>
          <a:stretch/>
        </p:blipFill>
        <p:spPr bwMode="auto">
          <a:xfrm flipH="1">
            <a:off x="7893998" y="53075"/>
            <a:ext cx="1164908" cy="1083576"/>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99651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1000"/>
                                        <p:tgtEl>
                                          <p:spTgt spid="9">
                                            <p:txEl>
                                              <p:pRg st="1" end="1"/>
                                            </p:txEl>
                                          </p:spTgt>
                                        </p:tgtEl>
                                      </p:cBhvr>
                                    </p:animEffect>
                                    <p:anim calcmode="lin" valueType="num">
                                      <p:cBhvr>
                                        <p:cTn id="8"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xEl>
                                              <p:pRg st="2" end="2"/>
                                            </p:txEl>
                                          </p:spTgt>
                                        </p:tgtEl>
                                        <p:attrNameLst>
                                          <p:attrName>style.visibility</p:attrName>
                                        </p:attrNameLst>
                                      </p:cBhvr>
                                      <p:to>
                                        <p:strVal val="visible"/>
                                      </p:to>
                                    </p:set>
                                    <p:animEffect transition="in" filter="fade">
                                      <p:cBhvr>
                                        <p:cTn id="14" dur="1000"/>
                                        <p:tgtEl>
                                          <p:spTgt spid="9">
                                            <p:txEl>
                                              <p:pRg st="2" end="2"/>
                                            </p:txEl>
                                          </p:spTgt>
                                        </p:tgtEl>
                                      </p:cBhvr>
                                    </p:animEffect>
                                    <p:anim calcmode="lin" valueType="num">
                                      <p:cBhvr>
                                        <p:cTn id="15"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xEl>
                                              <p:pRg st="3" end="3"/>
                                            </p:txEl>
                                          </p:spTgt>
                                        </p:tgtEl>
                                        <p:attrNameLst>
                                          <p:attrName>style.visibility</p:attrName>
                                        </p:attrNameLst>
                                      </p:cBhvr>
                                      <p:to>
                                        <p:strVal val="visible"/>
                                      </p:to>
                                    </p:set>
                                    <p:animEffect transition="in" filter="fade">
                                      <p:cBhvr>
                                        <p:cTn id="21" dur="1000"/>
                                        <p:tgtEl>
                                          <p:spTgt spid="9">
                                            <p:txEl>
                                              <p:pRg st="3" end="3"/>
                                            </p:txEl>
                                          </p:spTgt>
                                        </p:tgtEl>
                                      </p:cBhvr>
                                    </p:animEffect>
                                    <p:anim calcmode="lin" valueType="num">
                                      <p:cBhvr>
                                        <p:cTn id="22"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xEl>
                                              <p:pRg st="4" end="4"/>
                                            </p:txEl>
                                          </p:spTgt>
                                        </p:tgtEl>
                                        <p:attrNameLst>
                                          <p:attrName>style.visibility</p:attrName>
                                        </p:attrNameLst>
                                      </p:cBhvr>
                                      <p:to>
                                        <p:strVal val="visible"/>
                                      </p:to>
                                    </p:set>
                                    <p:animEffect transition="in" filter="fade">
                                      <p:cBhvr>
                                        <p:cTn id="28" dur="1000"/>
                                        <p:tgtEl>
                                          <p:spTgt spid="9">
                                            <p:txEl>
                                              <p:pRg st="4" end="4"/>
                                            </p:txEl>
                                          </p:spTgt>
                                        </p:tgtEl>
                                      </p:cBhvr>
                                    </p:animEffect>
                                    <p:anim calcmode="lin" valueType="num">
                                      <p:cBhvr>
                                        <p:cTn id="29"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xEl>
                                              <p:pRg st="5" end="5"/>
                                            </p:txEl>
                                          </p:spTgt>
                                        </p:tgtEl>
                                        <p:attrNameLst>
                                          <p:attrName>style.visibility</p:attrName>
                                        </p:attrNameLst>
                                      </p:cBhvr>
                                      <p:to>
                                        <p:strVal val="visible"/>
                                      </p:to>
                                    </p:set>
                                    <p:animEffect transition="in" filter="fade">
                                      <p:cBhvr>
                                        <p:cTn id="35" dur="1000"/>
                                        <p:tgtEl>
                                          <p:spTgt spid="9">
                                            <p:txEl>
                                              <p:pRg st="5" end="5"/>
                                            </p:txEl>
                                          </p:spTgt>
                                        </p:tgtEl>
                                      </p:cBhvr>
                                    </p:animEffect>
                                    <p:anim calcmode="lin" valueType="num">
                                      <p:cBhvr>
                                        <p:cTn id="36"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9">
                                            <p:txEl>
                                              <p:pRg st="6" end="6"/>
                                            </p:txEl>
                                          </p:spTgt>
                                        </p:tgtEl>
                                        <p:attrNameLst>
                                          <p:attrName>style.visibility</p:attrName>
                                        </p:attrNameLst>
                                      </p:cBhvr>
                                      <p:to>
                                        <p:strVal val="visible"/>
                                      </p:to>
                                    </p:set>
                                    <p:animEffect transition="in" filter="fade">
                                      <p:cBhvr>
                                        <p:cTn id="42" dur="1000"/>
                                        <p:tgtEl>
                                          <p:spTgt spid="9">
                                            <p:txEl>
                                              <p:pRg st="6" end="6"/>
                                            </p:txEl>
                                          </p:spTgt>
                                        </p:tgtEl>
                                      </p:cBhvr>
                                    </p:animEffect>
                                    <p:anim calcmode="lin" valueType="num">
                                      <p:cBhvr>
                                        <p:cTn id="43"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rot="16200000">
            <a:off x="-2514646" y="2921167"/>
            <a:ext cx="6858001" cy="1015663"/>
          </a:xfrm>
          <a:prstGeom prst="rect">
            <a:avLst/>
          </a:prstGeom>
          <a:noFill/>
        </p:spPr>
        <p:txBody>
          <a:bodyPr wrap="square" rtlCol="0">
            <a:spAutoFit/>
          </a:bodyPr>
          <a:lstStyle/>
          <a:p>
            <a:pPr marL="571500" marR="0" lvl="0" indent="-571500" algn="ctr" defTabSz="457200" rtl="0" eaLnBrk="1" fontAlgn="auto" latinLnBrk="0" hangingPunct="1">
              <a:lnSpc>
                <a:spcPct val="150000"/>
              </a:lnSpc>
              <a:spcBef>
                <a:spcPts val="0"/>
              </a:spcBef>
              <a:spcAft>
                <a:spcPts val="0"/>
              </a:spcAft>
              <a:buClrTx/>
              <a:buSzTx/>
              <a:buFont typeface="+mj-lt"/>
              <a:buAutoNum type="romanUcPeriod"/>
              <a:tabLst/>
              <a:defRPr/>
            </a:pPr>
            <a:r>
              <a:rPr kumimoji="0" lang="en-US" sz="4000" b="0" i="0" u="none" strike="noStrike" kern="1200" cap="none" spc="0" normalizeH="0" baseline="0" noProof="0" dirty="0">
                <a:ln>
                  <a:noFill/>
                </a:ln>
                <a:solidFill>
                  <a:prstClr val="black"/>
                </a:solidFill>
                <a:effectLst/>
                <a:uLnTx/>
                <a:uFillTx/>
                <a:latin typeface="Franklin Gothic Book" panose="020B0503020102020204"/>
                <a:ea typeface="+mn-ea"/>
                <a:cs typeface="+mn-cs"/>
              </a:rPr>
              <a:t>The </a:t>
            </a:r>
            <a:r>
              <a:rPr kumimoji="0" lang="en-US" sz="4000" b="1" i="0" u="none" strike="noStrike" kern="1200" cap="none" spc="0" normalizeH="0" baseline="0" noProof="0" dirty="0">
                <a:ln>
                  <a:noFill/>
                </a:ln>
                <a:solidFill>
                  <a:srgbClr val="C00000"/>
                </a:solidFill>
                <a:effectLst/>
                <a:uLnTx/>
                <a:uFillTx/>
                <a:latin typeface="Franklin Gothic Book" panose="020B0503020102020204"/>
                <a:ea typeface="+mn-ea"/>
                <a:cs typeface="+mn-cs"/>
              </a:rPr>
              <a:t>Attitude</a:t>
            </a:r>
            <a:r>
              <a:rPr kumimoji="0" lang="en-US" sz="4000" b="0" i="0" u="none" strike="noStrike" kern="1200" cap="none" spc="0" normalizeH="0" baseline="0" noProof="0" dirty="0">
                <a:ln>
                  <a:noFill/>
                </a:ln>
                <a:solidFill>
                  <a:prstClr val="black"/>
                </a:solidFill>
                <a:effectLst/>
                <a:uLnTx/>
                <a:uFillTx/>
                <a:latin typeface="Franklin Gothic Book" panose="020B0503020102020204"/>
                <a:ea typeface="+mn-ea"/>
                <a:cs typeface="+mn-cs"/>
              </a:rPr>
              <a:t> that is </a:t>
            </a:r>
            <a:r>
              <a:rPr kumimoji="0" lang="en-US" sz="4000" b="1" i="0" u="none" strike="noStrike" kern="1200" cap="none" spc="0" normalizeH="0" baseline="0" noProof="0" dirty="0">
                <a:ln>
                  <a:noFill/>
                </a:ln>
                <a:solidFill>
                  <a:srgbClr val="0070C0"/>
                </a:solidFill>
                <a:effectLst/>
                <a:uLnTx/>
                <a:uFillTx/>
                <a:latin typeface="Franklin Gothic Book" panose="020B0503020102020204"/>
                <a:ea typeface="+mn-ea"/>
                <a:cs typeface="+mn-cs"/>
              </a:rPr>
              <a:t>Wrong</a:t>
            </a:r>
            <a:endParaRPr kumimoji="0" lang="en-US" sz="4000" b="1" i="0" u="none" strike="noStrike" kern="1200" cap="none" spc="0" normalizeH="0" baseline="0" noProof="0" dirty="0">
              <a:ln>
                <a:noFill/>
              </a:ln>
              <a:solidFill>
                <a:srgbClr val="0070C0"/>
              </a:solidFill>
              <a:effectLst/>
              <a:uLnTx/>
              <a:uFillTx/>
              <a:latin typeface="Franklin Gothic Book" panose="020B0503020102020204"/>
            </a:endParaRPr>
          </a:p>
        </p:txBody>
      </p:sp>
      <p:sp>
        <p:nvSpPr>
          <p:cNvPr id="8" name="Oval 7"/>
          <p:cNvSpPr/>
          <p:nvPr/>
        </p:nvSpPr>
        <p:spPr>
          <a:xfrm rot="16200000">
            <a:off x="-640613" y="2959512"/>
            <a:ext cx="2094271" cy="717756"/>
          </a:xfrm>
          <a:prstGeom prst="ellipse">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effectLst>
                  <a:outerShdw blurRad="38100" dist="38100" dir="2700000" algn="tl">
                    <a:srgbClr val="000000">
                      <a:alpha val="43137"/>
                    </a:srgbClr>
                  </a:outerShdw>
                </a:effectLst>
              </a:rPr>
              <a:t>vv. 10-14</a:t>
            </a:r>
          </a:p>
        </p:txBody>
      </p:sp>
      <p:sp>
        <p:nvSpPr>
          <p:cNvPr id="6" name="TextBox 5"/>
          <p:cNvSpPr txBox="1"/>
          <p:nvPr/>
        </p:nvSpPr>
        <p:spPr>
          <a:xfrm>
            <a:off x="1725283" y="231296"/>
            <a:ext cx="7030528" cy="1200329"/>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Despise (v. 10)</a:t>
            </a:r>
            <a:endParaRPr lang="en-US" sz="2400" dirty="0">
              <a:solidFill>
                <a:prstClr val="black"/>
              </a:solidFill>
              <a:latin typeface="Arial Narrow" panose="020B0606020202030204" pitchFamily="34" charset="0"/>
            </a:endParaRPr>
          </a:p>
          <a:p>
            <a:pPr marL="914400" lvl="1" indent="-457200">
              <a:buFont typeface="+mj-lt"/>
              <a:buAutoNum type="arabicPeriod"/>
            </a:pP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What does that mean?</a:t>
            </a:r>
          </a:p>
          <a:p>
            <a:pPr marL="914400" lvl="1" indent="-457200">
              <a:buFont typeface="+mj-lt"/>
              <a:buAutoNum type="arabicPeriod"/>
            </a:pPr>
            <a:r>
              <a:rPr lang="en-US" sz="2400" i="1" dirty="0">
                <a:solidFill>
                  <a:prstClr val="black"/>
                </a:solidFill>
                <a:latin typeface="Arial Narrow" panose="020B0606020202030204" pitchFamily="34" charset="0"/>
              </a:rPr>
              <a:t>Why despise them?</a:t>
            </a:r>
            <a:endParaRPr kumimoji="0" lang="en-US" sz="240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sp>
        <p:nvSpPr>
          <p:cNvPr id="11" name="Text Box 8"/>
          <p:cNvSpPr txBox="1">
            <a:spLocks noChangeArrowheads="1"/>
          </p:cNvSpPr>
          <p:nvPr/>
        </p:nvSpPr>
        <p:spPr bwMode="auto">
          <a:xfrm>
            <a:off x="2012111" y="2282823"/>
            <a:ext cx="6743700" cy="2292350"/>
          </a:xfrm>
          <a:prstGeom prst="rect">
            <a:avLst/>
          </a:prstGeom>
          <a:solidFill>
            <a:srgbClr val="FFFFCC"/>
          </a:solid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p:spPr>
        <p:txBody>
          <a:bodyPr wrap="none">
            <a:spAutoFit/>
          </a:bodyPr>
          <a:lstStyle>
            <a:lvl1pPr marL="457200" indent="-457200">
              <a:defRPr sz="2400">
                <a:solidFill>
                  <a:schemeClr val="tx1"/>
                </a:solidFill>
                <a:latin typeface="Times New Roman" panose="02020603050405020304" pitchFamily="18" charset="0"/>
              </a:defRPr>
            </a:lvl1pPr>
            <a:lvl2pPr marL="914400" indent="-457200">
              <a:defRPr sz="2400">
                <a:solidFill>
                  <a:schemeClr val="tx1"/>
                </a:solidFill>
                <a:latin typeface="Times New Roman" panose="02020603050405020304" pitchFamily="18" charset="0"/>
              </a:defRPr>
            </a:lvl2pPr>
            <a:lvl3pPr marL="1371600" indent="-457200">
              <a:defRPr sz="2400">
                <a:solidFill>
                  <a:schemeClr val="tx1"/>
                </a:solidFill>
                <a:latin typeface="Times New Roman" panose="02020603050405020304" pitchFamily="18" charset="0"/>
              </a:defRPr>
            </a:lvl3pPr>
            <a:lvl4pPr marL="1828800" indent="-457200">
              <a:defRPr sz="2400">
                <a:solidFill>
                  <a:schemeClr val="tx1"/>
                </a:solidFill>
                <a:latin typeface="Times New Roman" panose="02020603050405020304" pitchFamily="18" charset="0"/>
              </a:defRPr>
            </a:lvl4pPr>
            <a:lvl5pPr marL="2286000" indent="-457200">
              <a:defRPr sz="2400">
                <a:solidFill>
                  <a:schemeClr val="tx1"/>
                </a:solidFill>
                <a:latin typeface="Times New Roman" panose="02020603050405020304" pitchFamily="18" charset="0"/>
              </a:defRPr>
            </a:lvl5pPr>
            <a:lvl6pPr marL="2743200" indent="-457200" eaLnBrk="0" fontAlgn="base" hangingPunct="0">
              <a:spcBef>
                <a:spcPct val="0"/>
              </a:spcBef>
              <a:spcAft>
                <a:spcPct val="0"/>
              </a:spcAft>
              <a:defRPr sz="2400">
                <a:solidFill>
                  <a:schemeClr val="tx1"/>
                </a:solidFill>
                <a:latin typeface="Times New Roman" panose="02020603050405020304" pitchFamily="18" charset="0"/>
              </a:defRPr>
            </a:lvl6pPr>
            <a:lvl7pPr marL="3200400" indent="-457200" eaLnBrk="0" fontAlgn="base" hangingPunct="0">
              <a:spcBef>
                <a:spcPct val="0"/>
              </a:spcBef>
              <a:spcAft>
                <a:spcPct val="0"/>
              </a:spcAft>
              <a:defRPr sz="2400">
                <a:solidFill>
                  <a:schemeClr val="tx1"/>
                </a:solidFill>
                <a:latin typeface="Times New Roman" panose="02020603050405020304" pitchFamily="18" charset="0"/>
              </a:defRPr>
            </a:lvl7pPr>
            <a:lvl8pPr marL="3657600" indent="-457200" eaLnBrk="0" fontAlgn="base" hangingPunct="0">
              <a:spcBef>
                <a:spcPct val="0"/>
              </a:spcBef>
              <a:spcAft>
                <a:spcPct val="0"/>
              </a:spcAft>
              <a:defRPr sz="2400">
                <a:solidFill>
                  <a:schemeClr val="tx1"/>
                </a:solidFill>
                <a:latin typeface="Times New Roman" panose="02020603050405020304" pitchFamily="18" charset="0"/>
              </a:defRPr>
            </a:lvl8pPr>
            <a:lvl9pPr marL="4114800" indent="-4572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b="1" dirty="0">
                <a:latin typeface="Arial" panose="020B0604020202020204" pitchFamily="34" charset="0"/>
              </a:rPr>
              <a:t>  </a:t>
            </a:r>
            <a:r>
              <a:rPr lang="en-US" b="1" u="sng" dirty="0">
                <a:latin typeface="Arial" panose="020B0604020202020204" pitchFamily="34" charset="0"/>
              </a:rPr>
              <a:t>The One Despised Apparently Has “Sinned”</a:t>
            </a:r>
          </a:p>
          <a:p>
            <a:endParaRPr lang="en-US" dirty="0">
              <a:latin typeface="Arial" panose="020B0604020202020204" pitchFamily="34" charset="0"/>
            </a:endParaRPr>
          </a:p>
          <a:p>
            <a:pPr>
              <a:buFontTx/>
              <a:buAutoNum type="arabicPeriod"/>
            </a:pPr>
            <a:r>
              <a:rPr lang="en-US" dirty="0">
                <a:latin typeface="Arial" panose="020B0604020202020204" pitchFamily="34" charset="0"/>
              </a:rPr>
              <a:t>Offended – caused to sin (vv. 6-9)</a:t>
            </a:r>
          </a:p>
          <a:p>
            <a:pPr>
              <a:buFontTx/>
              <a:buAutoNum type="arabicPeriod"/>
            </a:pPr>
            <a:r>
              <a:rPr lang="en-US" dirty="0">
                <a:latin typeface="Arial" panose="020B0604020202020204" pitchFamily="34" charset="0"/>
              </a:rPr>
              <a:t>Compared to sheep gone astray (vv. 12-14)</a:t>
            </a:r>
          </a:p>
          <a:p>
            <a:pPr>
              <a:buFontTx/>
              <a:buAutoNum type="arabicPeriod"/>
            </a:pPr>
            <a:r>
              <a:rPr lang="en-US" dirty="0">
                <a:latin typeface="Arial" panose="020B0604020202020204" pitchFamily="34" charset="0"/>
              </a:rPr>
              <a:t>Brother sin against you (vv. 15-17)</a:t>
            </a:r>
          </a:p>
          <a:p>
            <a:pPr>
              <a:buFontTx/>
              <a:buAutoNum type="arabicPeriod"/>
            </a:pPr>
            <a:r>
              <a:rPr lang="en-US" dirty="0">
                <a:latin typeface="Arial" panose="020B0604020202020204" pitchFamily="34" charset="0"/>
              </a:rPr>
              <a:t>Forgiveness (vv. 21-35)</a:t>
            </a:r>
          </a:p>
        </p:txBody>
      </p:sp>
      <p:pic>
        <p:nvPicPr>
          <p:cNvPr id="9" name="Picture 2" descr="http://delicioushealing.com/wp-content/uploads/2011/08/Bowed-head.jpg"/>
          <p:cNvPicPr>
            <a:picLocks noChangeAspect="1" noChangeArrowheads="1"/>
          </p:cNvPicPr>
          <p:nvPr/>
        </p:nvPicPr>
        <p:blipFill rotWithShape="1">
          <a:blip r:embed="rId2">
            <a:extLst>
              <a:ext uri="{28A0092B-C50C-407E-A947-70E740481C1C}">
                <a14:useLocalDpi xmlns:a14="http://schemas.microsoft.com/office/drawing/2010/main" val="0"/>
              </a:ext>
            </a:extLst>
          </a:blip>
          <a:srcRect r="28666"/>
          <a:stretch/>
        </p:blipFill>
        <p:spPr bwMode="auto">
          <a:xfrm flipH="1">
            <a:off x="7893998" y="53075"/>
            <a:ext cx="1164908" cy="1083576"/>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05084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amond(in)">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rot="16200000">
            <a:off x="-2514646" y="2921167"/>
            <a:ext cx="6858001" cy="1015663"/>
          </a:xfrm>
          <a:prstGeom prst="rect">
            <a:avLst/>
          </a:prstGeom>
          <a:noFill/>
        </p:spPr>
        <p:txBody>
          <a:bodyPr wrap="square" rtlCol="0">
            <a:spAutoFit/>
          </a:bodyPr>
          <a:lstStyle/>
          <a:p>
            <a:pPr marL="571500" marR="0" lvl="0" indent="-571500" algn="ctr" defTabSz="457200" rtl="0" eaLnBrk="1" fontAlgn="auto" latinLnBrk="0" hangingPunct="1">
              <a:lnSpc>
                <a:spcPct val="150000"/>
              </a:lnSpc>
              <a:spcBef>
                <a:spcPts val="0"/>
              </a:spcBef>
              <a:spcAft>
                <a:spcPts val="0"/>
              </a:spcAft>
              <a:buClrTx/>
              <a:buSzTx/>
              <a:buFont typeface="+mj-lt"/>
              <a:buAutoNum type="romanUcPeriod"/>
              <a:tabLst/>
              <a:defRPr/>
            </a:pPr>
            <a:r>
              <a:rPr kumimoji="0" lang="en-US" sz="4000" b="0" i="0" u="none" strike="noStrike" kern="1200" cap="none" spc="0" normalizeH="0" baseline="0" noProof="0" dirty="0">
                <a:ln>
                  <a:noFill/>
                </a:ln>
                <a:solidFill>
                  <a:prstClr val="black"/>
                </a:solidFill>
                <a:effectLst/>
                <a:uLnTx/>
                <a:uFillTx/>
                <a:latin typeface="Franklin Gothic Book" panose="020B0503020102020204"/>
                <a:ea typeface="+mn-ea"/>
                <a:cs typeface="+mn-cs"/>
              </a:rPr>
              <a:t>The </a:t>
            </a:r>
            <a:r>
              <a:rPr kumimoji="0" lang="en-US" sz="4000" b="1" i="0" u="none" strike="noStrike" kern="1200" cap="none" spc="0" normalizeH="0" baseline="0" noProof="0" dirty="0">
                <a:ln>
                  <a:noFill/>
                </a:ln>
                <a:solidFill>
                  <a:srgbClr val="C00000"/>
                </a:solidFill>
                <a:effectLst/>
                <a:uLnTx/>
                <a:uFillTx/>
                <a:latin typeface="Franklin Gothic Book" panose="020B0503020102020204"/>
                <a:ea typeface="+mn-ea"/>
                <a:cs typeface="+mn-cs"/>
              </a:rPr>
              <a:t>Attitude</a:t>
            </a:r>
            <a:r>
              <a:rPr kumimoji="0" lang="en-US" sz="4000" b="0" i="0" u="none" strike="noStrike" kern="1200" cap="none" spc="0" normalizeH="0" baseline="0" noProof="0" dirty="0">
                <a:ln>
                  <a:noFill/>
                </a:ln>
                <a:solidFill>
                  <a:prstClr val="black"/>
                </a:solidFill>
                <a:effectLst/>
                <a:uLnTx/>
                <a:uFillTx/>
                <a:latin typeface="Franklin Gothic Book" panose="020B0503020102020204"/>
                <a:ea typeface="+mn-ea"/>
                <a:cs typeface="+mn-cs"/>
              </a:rPr>
              <a:t> that is </a:t>
            </a:r>
            <a:r>
              <a:rPr kumimoji="0" lang="en-US" sz="4000" b="1" i="0" u="none" strike="noStrike" kern="1200" cap="none" spc="0" normalizeH="0" baseline="0" noProof="0" dirty="0">
                <a:ln>
                  <a:noFill/>
                </a:ln>
                <a:solidFill>
                  <a:srgbClr val="0070C0"/>
                </a:solidFill>
                <a:effectLst/>
                <a:uLnTx/>
                <a:uFillTx/>
                <a:latin typeface="Franklin Gothic Book" panose="020B0503020102020204"/>
                <a:ea typeface="+mn-ea"/>
                <a:cs typeface="+mn-cs"/>
              </a:rPr>
              <a:t>Wrong</a:t>
            </a:r>
            <a:endParaRPr kumimoji="0" lang="en-US" sz="4000" b="1" i="0" u="none" strike="noStrike" kern="1200" cap="none" spc="0" normalizeH="0" baseline="0" noProof="0" dirty="0">
              <a:ln>
                <a:noFill/>
              </a:ln>
              <a:solidFill>
                <a:srgbClr val="0070C0"/>
              </a:solidFill>
              <a:effectLst/>
              <a:uLnTx/>
              <a:uFillTx/>
              <a:latin typeface="Franklin Gothic Book" panose="020B0503020102020204"/>
            </a:endParaRPr>
          </a:p>
        </p:txBody>
      </p:sp>
      <p:sp>
        <p:nvSpPr>
          <p:cNvPr id="8" name="Oval 7"/>
          <p:cNvSpPr/>
          <p:nvPr/>
        </p:nvSpPr>
        <p:spPr>
          <a:xfrm rot="16200000">
            <a:off x="-640613" y="2959512"/>
            <a:ext cx="2094271" cy="717756"/>
          </a:xfrm>
          <a:prstGeom prst="ellipse">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effectLst>
                  <a:outerShdw blurRad="38100" dist="38100" dir="2700000" algn="tl">
                    <a:srgbClr val="000000">
                      <a:alpha val="43137"/>
                    </a:srgbClr>
                  </a:outerShdw>
                </a:effectLst>
              </a:rPr>
              <a:t>vv. 10-14</a:t>
            </a:r>
          </a:p>
        </p:txBody>
      </p:sp>
      <p:sp>
        <p:nvSpPr>
          <p:cNvPr id="6" name="TextBox 5"/>
          <p:cNvSpPr txBox="1"/>
          <p:nvPr/>
        </p:nvSpPr>
        <p:spPr>
          <a:xfrm>
            <a:off x="1725283" y="231296"/>
            <a:ext cx="7030528" cy="1569660"/>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Despise (v. 10)</a:t>
            </a:r>
            <a:endParaRPr lang="en-US" sz="2400" dirty="0">
              <a:solidFill>
                <a:prstClr val="black"/>
              </a:solidFill>
              <a:latin typeface="Arial Narrow" panose="020B0606020202030204" pitchFamily="34" charset="0"/>
            </a:endParaRPr>
          </a:p>
          <a:p>
            <a:pPr marL="914400" lvl="1" indent="-457200">
              <a:buFont typeface="+mj-lt"/>
              <a:buAutoNum type="arabicPeriod"/>
            </a:pP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What does that mean?</a:t>
            </a:r>
          </a:p>
          <a:p>
            <a:pPr marL="914400" lvl="1" indent="-457200">
              <a:buFont typeface="+mj-lt"/>
              <a:buAutoNum type="arabicPeriod"/>
            </a:pPr>
            <a:r>
              <a:rPr lang="en-US" sz="2400" i="1" dirty="0">
                <a:solidFill>
                  <a:prstClr val="black"/>
                </a:solidFill>
                <a:latin typeface="Arial Narrow" panose="020B0606020202030204" pitchFamily="34" charset="0"/>
              </a:rPr>
              <a:t>Why despise them?</a:t>
            </a:r>
          </a:p>
          <a:p>
            <a:pPr marL="914400" lvl="1" indent="-457200">
              <a:buFont typeface="+mj-lt"/>
              <a:buAutoNum type="arabicPeriod"/>
            </a:pP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Could I be guilty?</a:t>
            </a:r>
            <a:endParaRPr kumimoji="0" lang="en-US" sz="240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sp>
        <p:nvSpPr>
          <p:cNvPr id="9" name="Oval 8"/>
          <p:cNvSpPr>
            <a:spLocks noChangeArrowheads="1"/>
          </p:cNvSpPr>
          <p:nvPr/>
        </p:nvSpPr>
        <p:spPr bwMode="auto">
          <a:xfrm>
            <a:off x="1771233" y="2222094"/>
            <a:ext cx="7155611" cy="2438400"/>
          </a:xfrm>
          <a:prstGeom prst="ellipse">
            <a:avLst/>
          </a:prstGeom>
          <a:solidFill>
            <a:schemeClr val="accent2">
              <a:lumMod val="50000"/>
            </a:schemeClr>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2800" b="1" u="sng" dirty="0">
                <a:solidFill>
                  <a:srgbClr val="FFFF00"/>
                </a:solidFill>
                <a:effectLst>
                  <a:outerShdw blurRad="38100" dist="38100" dir="2700000" algn="tl">
                    <a:srgbClr val="000000"/>
                  </a:outerShdw>
                </a:effectLst>
                <a:latin typeface="Arial" panose="020B0604020202020204" pitchFamily="34" charset="0"/>
              </a:rPr>
              <a:t>Anytime I:</a:t>
            </a:r>
          </a:p>
          <a:p>
            <a:pPr algn="ctr"/>
            <a:r>
              <a:rPr lang="en-US" sz="2400" i="1" dirty="0">
                <a:solidFill>
                  <a:srgbClr val="FFFF00"/>
                </a:solidFill>
                <a:effectLst>
                  <a:outerShdw blurRad="38100" dist="38100" dir="2700000" algn="tl">
                    <a:srgbClr val="000000"/>
                  </a:outerShdw>
                </a:effectLst>
                <a:latin typeface="Arial" panose="020B0604020202020204" pitchFamily="34" charset="0"/>
              </a:rPr>
              <a:t>Have bitter feelings</a:t>
            </a:r>
          </a:p>
          <a:p>
            <a:pPr algn="ctr"/>
            <a:r>
              <a:rPr lang="en-US" sz="2400" i="1" dirty="0">
                <a:solidFill>
                  <a:srgbClr val="FFFF00"/>
                </a:solidFill>
                <a:effectLst>
                  <a:outerShdw blurRad="38100" dist="38100" dir="2700000" algn="tl">
                    <a:srgbClr val="000000"/>
                  </a:outerShdw>
                </a:effectLst>
                <a:latin typeface="Arial" panose="020B0604020202020204" pitchFamily="34" charset="0"/>
              </a:rPr>
              <a:t>Think someone is not worth reaching for..</a:t>
            </a:r>
          </a:p>
          <a:p>
            <a:pPr algn="ctr"/>
            <a:r>
              <a:rPr lang="en-US" sz="2400" i="1" dirty="0">
                <a:solidFill>
                  <a:srgbClr val="FFFF00"/>
                </a:solidFill>
                <a:effectLst>
                  <a:outerShdw blurRad="38100" dist="38100" dir="2700000" algn="tl">
                    <a:srgbClr val="000000"/>
                  </a:outerShdw>
                </a:effectLst>
                <a:latin typeface="Arial" panose="020B0604020202020204" pitchFamily="34" charset="0"/>
              </a:rPr>
              <a:t>View another as a “less” disciple</a:t>
            </a:r>
          </a:p>
          <a:p>
            <a:pPr algn="ctr"/>
            <a:r>
              <a:rPr lang="en-US" sz="2400" b="1" dirty="0">
                <a:solidFill>
                  <a:schemeClr val="bg1"/>
                </a:solidFill>
                <a:effectLst>
                  <a:outerShdw blurRad="38100" dist="38100" dir="2700000" algn="tl">
                    <a:srgbClr val="000000"/>
                  </a:outerShdw>
                </a:effectLst>
                <a:latin typeface="Arial" panose="020B0604020202020204" pitchFamily="34" charset="0"/>
              </a:rPr>
              <a:t>I am despising another!</a:t>
            </a:r>
          </a:p>
        </p:txBody>
      </p:sp>
      <p:pic>
        <p:nvPicPr>
          <p:cNvPr id="11" name="Picture 2" descr="http://delicioushealing.com/wp-content/uploads/2011/08/Bowed-head.jpg"/>
          <p:cNvPicPr>
            <a:picLocks noChangeAspect="1" noChangeArrowheads="1"/>
          </p:cNvPicPr>
          <p:nvPr/>
        </p:nvPicPr>
        <p:blipFill rotWithShape="1">
          <a:blip r:embed="rId2">
            <a:extLst>
              <a:ext uri="{28A0092B-C50C-407E-A947-70E740481C1C}">
                <a14:useLocalDpi xmlns:a14="http://schemas.microsoft.com/office/drawing/2010/main" val="0"/>
              </a:ext>
            </a:extLst>
          </a:blip>
          <a:srcRect r="28666"/>
          <a:stretch/>
        </p:blipFill>
        <p:spPr bwMode="auto">
          <a:xfrm flipH="1">
            <a:off x="7893998" y="53075"/>
            <a:ext cx="1164908" cy="1083576"/>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67079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animEffect transition="in" filter="fade">
                                      <p:cBhvr>
                                        <p:cTn id="7" dur="1500"/>
                                        <p:tgtEl>
                                          <p:spTgt spid="9">
                                            <p:bg/>
                                          </p:spTgt>
                                        </p:tgtEl>
                                      </p:cBhvr>
                                    </p:animEffect>
                                    <p:anim calcmode="lin" valueType="num">
                                      <p:cBhvr>
                                        <p:cTn id="8" dur="1500" fill="hold"/>
                                        <p:tgtEl>
                                          <p:spTgt spid="9">
                                            <p:bg/>
                                          </p:spTgt>
                                        </p:tgtEl>
                                        <p:attrNameLst>
                                          <p:attrName>ppt_x</p:attrName>
                                        </p:attrNameLst>
                                      </p:cBhvr>
                                      <p:tavLst>
                                        <p:tav tm="0">
                                          <p:val>
                                            <p:strVal val="#ppt_x"/>
                                          </p:val>
                                        </p:tav>
                                        <p:tav tm="100000">
                                          <p:val>
                                            <p:strVal val="#ppt_x"/>
                                          </p:val>
                                        </p:tav>
                                      </p:tavLst>
                                    </p:anim>
                                    <p:anim calcmode="lin" valueType="num">
                                      <p:cBhvr>
                                        <p:cTn id="9" dur="1350" decel="100000" fill="hold"/>
                                        <p:tgtEl>
                                          <p:spTgt spid="9">
                                            <p:bg/>
                                          </p:spTgt>
                                        </p:tgtEl>
                                        <p:attrNameLst>
                                          <p:attrName>ppt_y</p:attrName>
                                        </p:attrNameLst>
                                      </p:cBhvr>
                                      <p:tavLst>
                                        <p:tav tm="0">
                                          <p:val>
                                            <p:strVal val="#ppt_y+1"/>
                                          </p:val>
                                        </p:tav>
                                        <p:tav tm="100000">
                                          <p:val>
                                            <p:strVal val="#ppt_y-.03"/>
                                          </p:val>
                                        </p:tav>
                                      </p:tavLst>
                                    </p:anim>
                                    <p:anim calcmode="lin" valueType="num">
                                      <p:cBhvr>
                                        <p:cTn id="10" dur="150" accel="100000" fill="hold">
                                          <p:stCondLst>
                                            <p:cond delay="1350"/>
                                          </p:stCondLst>
                                        </p:cTn>
                                        <p:tgtEl>
                                          <p:spTgt spid="9">
                                            <p:bg/>
                                          </p:spTgt>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Effect transition="in" filter="fade">
                                      <p:cBhvr>
                                        <p:cTn id="13" dur="1500"/>
                                        <p:tgtEl>
                                          <p:spTgt spid="9">
                                            <p:txEl>
                                              <p:pRg st="0" end="0"/>
                                            </p:txEl>
                                          </p:spTgt>
                                        </p:tgtEl>
                                      </p:cBhvr>
                                    </p:animEffect>
                                    <p:anim calcmode="lin" valueType="num">
                                      <p:cBhvr>
                                        <p:cTn id="14" dur="1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5" dur="1350" decel="100000" fill="hold"/>
                                        <p:tgtEl>
                                          <p:spTgt spid="9">
                                            <p:txEl>
                                              <p:pRg st="0" end="0"/>
                                            </p:txEl>
                                          </p:spTgt>
                                        </p:tgtEl>
                                        <p:attrNameLst>
                                          <p:attrName>ppt_y</p:attrName>
                                        </p:attrNameLst>
                                      </p:cBhvr>
                                      <p:tavLst>
                                        <p:tav tm="0">
                                          <p:val>
                                            <p:strVal val="#ppt_y+1"/>
                                          </p:val>
                                        </p:tav>
                                        <p:tav tm="100000">
                                          <p:val>
                                            <p:strVal val="#ppt_y-.03"/>
                                          </p:val>
                                        </p:tav>
                                      </p:tavLst>
                                    </p:anim>
                                    <p:anim calcmode="lin" valueType="num">
                                      <p:cBhvr>
                                        <p:cTn id="16" dur="150" accel="100000" fill="hold">
                                          <p:stCondLst>
                                            <p:cond delay="1350"/>
                                          </p:stCondLst>
                                        </p:cTn>
                                        <p:tgtEl>
                                          <p:spTgt spid="9">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7" presetClass="entr" presetSubtype="0" fill="hold" grpId="0" nodeType="clickEffect">
                                  <p:stCondLst>
                                    <p:cond delay="0"/>
                                  </p:stCondLst>
                                  <p:childTnLst>
                                    <p:set>
                                      <p:cBhvr>
                                        <p:cTn id="20" dur="1" fill="hold">
                                          <p:stCondLst>
                                            <p:cond delay="0"/>
                                          </p:stCondLst>
                                        </p:cTn>
                                        <p:tgtEl>
                                          <p:spTgt spid="9">
                                            <p:txEl>
                                              <p:pRg st="1" end="1"/>
                                            </p:txEl>
                                          </p:spTgt>
                                        </p:tgtEl>
                                        <p:attrNameLst>
                                          <p:attrName>style.visibility</p:attrName>
                                        </p:attrNameLst>
                                      </p:cBhvr>
                                      <p:to>
                                        <p:strVal val="visible"/>
                                      </p:to>
                                    </p:set>
                                    <p:animEffect transition="in" filter="fade">
                                      <p:cBhvr>
                                        <p:cTn id="21" dur="1500"/>
                                        <p:tgtEl>
                                          <p:spTgt spid="9">
                                            <p:txEl>
                                              <p:pRg st="1" end="1"/>
                                            </p:txEl>
                                          </p:spTgt>
                                        </p:tgtEl>
                                      </p:cBhvr>
                                    </p:animEffect>
                                    <p:anim calcmode="lin" valueType="num">
                                      <p:cBhvr>
                                        <p:cTn id="22" dur="15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23" dur="1350" decel="100000" fill="hold"/>
                                        <p:tgtEl>
                                          <p:spTgt spid="9">
                                            <p:txEl>
                                              <p:pRg st="1" end="1"/>
                                            </p:txEl>
                                          </p:spTgt>
                                        </p:tgtEl>
                                        <p:attrNameLst>
                                          <p:attrName>ppt_y</p:attrName>
                                        </p:attrNameLst>
                                      </p:cBhvr>
                                      <p:tavLst>
                                        <p:tav tm="0">
                                          <p:val>
                                            <p:strVal val="#ppt_y+1"/>
                                          </p:val>
                                        </p:tav>
                                        <p:tav tm="100000">
                                          <p:val>
                                            <p:strVal val="#ppt_y-.03"/>
                                          </p:val>
                                        </p:tav>
                                      </p:tavLst>
                                    </p:anim>
                                    <p:anim calcmode="lin" valueType="num">
                                      <p:cBhvr>
                                        <p:cTn id="24" dur="150" accel="100000" fill="hold">
                                          <p:stCondLst>
                                            <p:cond delay="1350"/>
                                          </p:stCondLst>
                                        </p:cTn>
                                        <p:tgtEl>
                                          <p:spTgt spid="9">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9">
                                            <p:txEl>
                                              <p:pRg st="2" end="2"/>
                                            </p:txEl>
                                          </p:spTgt>
                                        </p:tgtEl>
                                        <p:attrNameLst>
                                          <p:attrName>style.visibility</p:attrName>
                                        </p:attrNameLst>
                                      </p:cBhvr>
                                      <p:to>
                                        <p:strVal val="visible"/>
                                      </p:to>
                                    </p:set>
                                    <p:animEffect transition="in" filter="fade">
                                      <p:cBhvr>
                                        <p:cTn id="29" dur="1500"/>
                                        <p:tgtEl>
                                          <p:spTgt spid="9">
                                            <p:txEl>
                                              <p:pRg st="2" end="2"/>
                                            </p:txEl>
                                          </p:spTgt>
                                        </p:tgtEl>
                                      </p:cBhvr>
                                    </p:animEffect>
                                    <p:anim calcmode="lin" valueType="num">
                                      <p:cBhvr>
                                        <p:cTn id="30" dur="15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31" dur="1350" decel="100000" fill="hold"/>
                                        <p:tgtEl>
                                          <p:spTgt spid="9">
                                            <p:txEl>
                                              <p:pRg st="2" end="2"/>
                                            </p:txEl>
                                          </p:spTgt>
                                        </p:tgtEl>
                                        <p:attrNameLst>
                                          <p:attrName>ppt_y</p:attrName>
                                        </p:attrNameLst>
                                      </p:cBhvr>
                                      <p:tavLst>
                                        <p:tav tm="0">
                                          <p:val>
                                            <p:strVal val="#ppt_y+1"/>
                                          </p:val>
                                        </p:tav>
                                        <p:tav tm="100000">
                                          <p:val>
                                            <p:strVal val="#ppt_y-.03"/>
                                          </p:val>
                                        </p:tav>
                                      </p:tavLst>
                                    </p:anim>
                                    <p:anim calcmode="lin" valueType="num">
                                      <p:cBhvr>
                                        <p:cTn id="32" dur="150" accel="100000" fill="hold">
                                          <p:stCondLst>
                                            <p:cond delay="1350"/>
                                          </p:stCondLst>
                                        </p:cTn>
                                        <p:tgtEl>
                                          <p:spTgt spid="9">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7" presetClass="entr" presetSubtype="0" fill="hold" grpId="0" nodeType="clickEffect">
                                  <p:stCondLst>
                                    <p:cond delay="0"/>
                                  </p:stCondLst>
                                  <p:childTnLst>
                                    <p:set>
                                      <p:cBhvr>
                                        <p:cTn id="36" dur="1" fill="hold">
                                          <p:stCondLst>
                                            <p:cond delay="0"/>
                                          </p:stCondLst>
                                        </p:cTn>
                                        <p:tgtEl>
                                          <p:spTgt spid="9">
                                            <p:txEl>
                                              <p:pRg st="3" end="3"/>
                                            </p:txEl>
                                          </p:spTgt>
                                        </p:tgtEl>
                                        <p:attrNameLst>
                                          <p:attrName>style.visibility</p:attrName>
                                        </p:attrNameLst>
                                      </p:cBhvr>
                                      <p:to>
                                        <p:strVal val="visible"/>
                                      </p:to>
                                    </p:set>
                                    <p:animEffect transition="in" filter="fade">
                                      <p:cBhvr>
                                        <p:cTn id="37" dur="1500"/>
                                        <p:tgtEl>
                                          <p:spTgt spid="9">
                                            <p:txEl>
                                              <p:pRg st="3" end="3"/>
                                            </p:txEl>
                                          </p:spTgt>
                                        </p:tgtEl>
                                      </p:cBhvr>
                                    </p:animEffect>
                                    <p:anim calcmode="lin" valueType="num">
                                      <p:cBhvr>
                                        <p:cTn id="38" dur="15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39" dur="1350" decel="100000" fill="hold"/>
                                        <p:tgtEl>
                                          <p:spTgt spid="9">
                                            <p:txEl>
                                              <p:pRg st="3" end="3"/>
                                            </p:txEl>
                                          </p:spTgt>
                                        </p:tgtEl>
                                        <p:attrNameLst>
                                          <p:attrName>ppt_y</p:attrName>
                                        </p:attrNameLst>
                                      </p:cBhvr>
                                      <p:tavLst>
                                        <p:tav tm="0">
                                          <p:val>
                                            <p:strVal val="#ppt_y+1"/>
                                          </p:val>
                                        </p:tav>
                                        <p:tav tm="100000">
                                          <p:val>
                                            <p:strVal val="#ppt_y-.03"/>
                                          </p:val>
                                        </p:tav>
                                      </p:tavLst>
                                    </p:anim>
                                    <p:anim calcmode="lin" valueType="num">
                                      <p:cBhvr>
                                        <p:cTn id="40" dur="150" accel="100000" fill="hold">
                                          <p:stCondLst>
                                            <p:cond delay="1350"/>
                                          </p:stCondLst>
                                        </p:cTn>
                                        <p:tgtEl>
                                          <p:spTgt spid="9">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37" presetClass="entr" presetSubtype="0" fill="hold" grpId="0" nodeType="clickEffect">
                                  <p:stCondLst>
                                    <p:cond delay="0"/>
                                  </p:stCondLst>
                                  <p:childTnLst>
                                    <p:set>
                                      <p:cBhvr>
                                        <p:cTn id="44" dur="1" fill="hold">
                                          <p:stCondLst>
                                            <p:cond delay="0"/>
                                          </p:stCondLst>
                                        </p:cTn>
                                        <p:tgtEl>
                                          <p:spTgt spid="9">
                                            <p:txEl>
                                              <p:pRg st="4" end="4"/>
                                            </p:txEl>
                                          </p:spTgt>
                                        </p:tgtEl>
                                        <p:attrNameLst>
                                          <p:attrName>style.visibility</p:attrName>
                                        </p:attrNameLst>
                                      </p:cBhvr>
                                      <p:to>
                                        <p:strVal val="visible"/>
                                      </p:to>
                                    </p:set>
                                    <p:animEffect transition="in" filter="fade">
                                      <p:cBhvr>
                                        <p:cTn id="45" dur="1500"/>
                                        <p:tgtEl>
                                          <p:spTgt spid="9">
                                            <p:txEl>
                                              <p:pRg st="4" end="4"/>
                                            </p:txEl>
                                          </p:spTgt>
                                        </p:tgtEl>
                                      </p:cBhvr>
                                    </p:animEffect>
                                    <p:anim calcmode="lin" valueType="num">
                                      <p:cBhvr>
                                        <p:cTn id="46" dur="15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47" dur="1350" decel="100000" fill="hold"/>
                                        <p:tgtEl>
                                          <p:spTgt spid="9">
                                            <p:txEl>
                                              <p:pRg st="4" end="4"/>
                                            </p:txEl>
                                          </p:spTgt>
                                        </p:tgtEl>
                                        <p:attrNameLst>
                                          <p:attrName>ppt_y</p:attrName>
                                        </p:attrNameLst>
                                      </p:cBhvr>
                                      <p:tavLst>
                                        <p:tav tm="0">
                                          <p:val>
                                            <p:strVal val="#ppt_y+1"/>
                                          </p:val>
                                        </p:tav>
                                        <p:tav tm="100000">
                                          <p:val>
                                            <p:strVal val="#ppt_y-.03"/>
                                          </p:val>
                                        </p:tav>
                                      </p:tavLst>
                                    </p:anim>
                                    <p:anim calcmode="lin" valueType="num">
                                      <p:cBhvr>
                                        <p:cTn id="48" dur="150" accel="100000" fill="hold">
                                          <p:stCondLst>
                                            <p:cond delay="1350"/>
                                          </p:stCondLst>
                                        </p:cTn>
                                        <p:tgtEl>
                                          <p:spTgt spid="9">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rot="16200000">
            <a:off x="-2514646" y="2921167"/>
            <a:ext cx="6858001" cy="1015663"/>
          </a:xfrm>
          <a:prstGeom prst="rect">
            <a:avLst/>
          </a:prstGeom>
          <a:noFill/>
        </p:spPr>
        <p:txBody>
          <a:bodyPr wrap="square" rtlCol="0">
            <a:spAutoFit/>
          </a:bodyPr>
          <a:lstStyle/>
          <a:p>
            <a:pPr marL="571500" marR="0" lvl="0" indent="-571500" algn="ctr" defTabSz="457200" rtl="0" eaLnBrk="1" fontAlgn="auto" latinLnBrk="0" hangingPunct="1">
              <a:lnSpc>
                <a:spcPct val="150000"/>
              </a:lnSpc>
              <a:spcBef>
                <a:spcPts val="0"/>
              </a:spcBef>
              <a:spcAft>
                <a:spcPts val="0"/>
              </a:spcAft>
              <a:buClrTx/>
              <a:buSzTx/>
              <a:buFont typeface="+mj-lt"/>
              <a:buAutoNum type="romanUcPeriod"/>
              <a:tabLst/>
              <a:defRPr/>
            </a:pPr>
            <a:r>
              <a:rPr kumimoji="0" lang="en-US" sz="4000" b="0" i="0" u="none" strike="noStrike" kern="1200" cap="none" spc="0" normalizeH="0" baseline="0" noProof="0" dirty="0">
                <a:ln>
                  <a:noFill/>
                </a:ln>
                <a:solidFill>
                  <a:prstClr val="black"/>
                </a:solidFill>
                <a:effectLst/>
                <a:uLnTx/>
                <a:uFillTx/>
                <a:latin typeface="Franklin Gothic Book" panose="020B0503020102020204"/>
                <a:ea typeface="+mn-ea"/>
                <a:cs typeface="+mn-cs"/>
              </a:rPr>
              <a:t>The </a:t>
            </a:r>
            <a:r>
              <a:rPr kumimoji="0" lang="en-US" sz="4000" b="1" i="0" u="none" strike="noStrike" kern="1200" cap="none" spc="0" normalizeH="0" baseline="0" noProof="0" dirty="0">
                <a:ln>
                  <a:noFill/>
                </a:ln>
                <a:solidFill>
                  <a:srgbClr val="C00000"/>
                </a:solidFill>
                <a:effectLst/>
                <a:uLnTx/>
                <a:uFillTx/>
                <a:latin typeface="Franklin Gothic Book" panose="020B0503020102020204"/>
                <a:ea typeface="+mn-ea"/>
                <a:cs typeface="+mn-cs"/>
              </a:rPr>
              <a:t>Attitude</a:t>
            </a:r>
            <a:r>
              <a:rPr kumimoji="0" lang="en-US" sz="4000" b="0" i="0" u="none" strike="noStrike" kern="1200" cap="none" spc="0" normalizeH="0" baseline="0" noProof="0" dirty="0">
                <a:ln>
                  <a:noFill/>
                </a:ln>
                <a:solidFill>
                  <a:prstClr val="black"/>
                </a:solidFill>
                <a:effectLst/>
                <a:uLnTx/>
                <a:uFillTx/>
                <a:latin typeface="Franklin Gothic Book" panose="020B0503020102020204"/>
                <a:ea typeface="+mn-ea"/>
                <a:cs typeface="+mn-cs"/>
              </a:rPr>
              <a:t> that is </a:t>
            </a:r>
            <a:r>
              <a:rPr kumimoji="0" lang="en-US" sz="4000" b="1" i="0" u="none" strike="noStrike" kern="1200" cap="none" spc="0" normalizeH="0" baseline="0" noProof="0" dirty="0">
                <a:ln>
                  <a:noFill/>
                </a:ln>
                <a:solidFill>
                  <a:srgbClr val="0070C0"/>
                </a:solidFill>
                <a:effectLst/>
                <a:uLnTx/>
                <a:uFillTx/>
                <a:latin typeface="Franklin Gothic Book" panose="020B0503020102020204"/>
                <a:ea typeface="+mn-ea"/>
                <a:cs typeface="+mn-cs"/>
              </a:rPr>
              <a:t>Wrong</a:t>
            </a:r>
            <a:endParaRPr kumimoji="0" lang="en-US" sz="4000" b="1" i="0" u="none" strike="noStrike" kern="1200" cap="none" spc="0" normalizeH="0" baseline="0" noProof="0" dirty="0">
              <a:ln>
                <a:noFill/>
              </a:ln>
              <a:solidFill>
                <a:srgbClr val="0070C0"/>
              </a:solidFill>
              <a:effectLst/>
              <a:uLnTx/>
              <a:uFillTx/>
              <a:latin typeface="Franklin Gothic Book" panose="020B0503020102020204"/>
            </a:endParaRPr>
          </a:p>
        </p:txBody>
      </p:sp>
      <p:sp>
        <p:nvSpPr>
          <p:cNvPr id="8" name="Oval 7"/>
          <p:cNvSpPr/>
          <p:nvPr/>
        </p:nvSpPr>
        <p:spPr>
          <a:xfrm rot="16200000">
            <a:off x="-640613" y="2959512"/>
            <a:ext cx="2094271" cy="717756"/>
          </a:xfrm>
          <a:prstGeom prst="ellipse">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effectLst>
                  <a:outerShdw blurRad="38100" dist="38100" dir="2700000" algn="tl">
                    <a:srgbClr val="000000">
                      <a:alpha val="43137"/>
                    </a:srgbClr>
                  </a:outerShdw>
                </a:effectLst>
              </a:rPr>
              <a:t>vv. 10-14</a:t>
            </a:r>
          </a:p>
        </p:txBody>
      </p:sp>
      <p:sp>
        <p:nvSpPr>
          <p:cNvPr id="6" name="TextBox 5"/>
          <p:cNvSpPr txBox="1"/>
          <p:nvPr/>
        </p:nvSpPr>
        <p:spPr>
          <a:xfrm>
            <a:off x="1725283" y="231296"/>
            <a:ext cx="7030528" cy="3416320"/>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Despise (v. 10)</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Reasons We Should not Despise </a:t>
            </a:r>
            <a:endParaRPr lang="en-US" sz="2400" dirty="0">
              <a:solidFill>
                <a:prstClr val="black"/>
              </a:solidFill>
              <a:latin typeface="Arial Narrow" panose="020B0606020202030204" pitchFamily="34" charset="0"/>
            </a:endParaRPr>
          </a:p>
          <a:p>
            <a:pPr marL="914400" lvl="1" indent="-457200">
              <a:buFont typeface="+mj-lt"/>
              <a:buAutoNum type="arabicPeriod"/>
            </a:pP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Angels (v. 10)</a:t>
            </a:r>
          </a:p>
          <a:p>
            <a:pPr marL="1371600" lvl="2" indent="-457200">
              <a:buFont typeface="+mj-lt"/>
              <a:buAutoNum type="alphaLcPeriod"/>
            </a:pPr>
            <a:r>
              <a:rPr lang="en-US" sz="2400" dirty="0">
                <a:solidFill>
                  <a:prstClr val="black"/>
                </a:solidFill>
                <a:latin typeface="Arial Narrow" panose="020B0606020202030204" pitchFamily="34" charset="0"/>
              </a:rPr>
              <a:t>No evidence of “guardian angels”</a:t>
            </a:r>
          </a:p>
          <a:p>
            <a:pPr marL="1371600" lvl="2" indent="-457200">
              <a:buFont typeface="+mj-lt"/>
              <a:buAutoNum type="alphaLcPeriod"/>
            </a:pPr>
            <a:r>
              <a:rPr kumimoji="0" lang="en-US" sz="240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May suggest that angels in general guard disciples</a:t>
            </a:r>
          </a:p>
          <a:p>
            <a:pPr marL="1371600" lvl="2" indent="-457200">
              <a:buFont typeface="+mj-lt"/>
              <a:buAutoNum type="alphaLcPeriod"/>
            </a:pPr>
            <a:r>
              <a:rPr lang="en-US" sz="2400" dirty="0">
                <a:solidFill>
                  <a:prstClr val="black"/>
                </a:solidFill>
                <a:latin typeface="Arial Narrow" panose="020B0606020202030204" pitchFamily="34" charset="0"/>
              </a:rPr>
              <a:t>Heb. 1:14 – angels work for us in some way</a:t>
            </a:r>
          </a:p>
          <a:p>
            <a:pPr marL="1371600" lvl="2" indent="-457200">
              <a:buFont typeface="+mj-lt"/>
              <a:buAutoNum type="alphaLcPeriod"/>
            </a:pPr>
            <a:r>
              <a:rPr kumimoji="0" lang="en-US" sz="240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May be that their spirits become angels (Matt. 22:30).</a:t>
            </a:r>
          </a:p>
        </p:txBody>
      </p:sp>
      <p:pic>
        <p:nvPicPr>
          <p:cNvPr id="9" name="Picture 2" descr="http://delicioushealing.com/wp-content/uploads/2011/08/Bowed-head.jpg"/>
          <p:cNvPicPr>
            <a:picLocks noChangeAspect="1" noChangeArrowheads="1"/>
          </p:cNvPicPr>
          <p:nvPr/>
        </p:nvPicPr>
        <p:blipFill rotWithShape="1">
          <a:blip r:embed="rId2">
            <a:extLst>
              <a:ext uri="{28A0092B-C50C-407E-A947-70E740481C1C}">
                <a14:useLocalDpi xmlns:a14="http://schemas.microsoft.com/office/drawing/2010/main" val="0"/>
              </a:ext>
            </a:extLst>
          </a:blip>
          <a:srcRect r="28666"/>
          <a:stretch/>
        </p:blipFill>
        <p:spPr bwMode="auto">
          <a:xfrm flipH="1">
            <a:off x="7893998" y="53075"/>
            <a:ext cx="1164908" cy="1083576"/>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47401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anim calcmode="lin" valueType="num">
                                      <p:cBhvr>
                                        <p:cTn id="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3" end="3"/>
                                            </p:txEl>
                                          </p:spTgt>
                                        </p:tgtEl>
                                        <p:attrNameLst>
                                          <p:attrName>style.visibility</p:attrName>
                                        </p:attrNameLst>
                                      </p:cBhvr>
                                      <p:to>
                                        <p:strVal val="visible"/>
                                      </p:to>
                                    </p:set>
                                    <p:animEffect transition="in" filter="fade">
                                      <p:cBhvr>
                                        <p:cTn id="14" dur="1000"/>
                                        <p:tgtEl>
                                          <p:spTgt spid="6">
                                            <p:txEl>
                                              <p:pRg st="3" end="3"/>
                                            </p:txEl>
                                          </p:spTgt>
                                        </p:tgtEl>
                                      </p:cBhvr>
                                    </p:animEffect>
                                    <p:anim calcmode="lin" valueType="num">
                                      <p:cBhvr>
                                        <p:cTn id="15"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1000"/>
                                        <p:tgtEl>
                                          <p:spTgt spid="6">
                                            <p:txEl>
                                              <p:pRg st="4" end="4"/>
                                            </p:txEl>
                                          </p:spTgt>
                                        </p:tgtEl>
                                      </p:cBhvr>
                                    </p:animEffect>
                                    <p:anim calcmode="lin" valueType="num">
                                      <p:cBhvr>
                                        <p:cTn id="2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5" end="5"/>
                                            </p:txEl>
                                          </p:spTgt>
                                        </p:tgtEl>
                                        <p:attrNameLst>
                                          <p:attrName>style.visibility</p:attrName>
                                        </p:attrNameLst>
                                      </p:cBhvr>
                                      <p:to>
                                        <p:strVal val="visible"/>
                                      </p:to>
                                    </p:set>
                                    <p:animEffect transition="in" filter="fade">
                                      <p:cBhvr>
                                        <p:cTn id="28" dur="1000"/>
                                        <p:tgtEl>
                                          <p:spTgt spid="6">
                                            <p:txEl>
                                              <p:pRg st="5" end="5"/>
                                            </p:txEl>
                                          </p:spTgt>
                                        </p:tgtEl>
                                      </p:cBhvr>
                                    </p:animEffect>
                                    <p:anim calcmode="lin" valueType="num">
                                      <p:cBhvr>
                                        <p:cTn id="29"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animEffect transition="in" filter="fade">
                                      <p:cBhvr>
                                        <p:cTn id="35" dur="1000"/>
                                        <p:tgtEl>
                                          <p:spTgt spid="6">
                                            <p:txEl>
                                              <p:pRg st="6" end="6"/>
                                            </p:txEl>
                                          </p:spTgt>
                                        </p:tgtEl>
                                      </p:cBhvr>
                                    </p:animEffect>
                                    <p:anim calcmode="lin" valueType="num">
                                      <p:cBhvr>
                                        <p:cTn id="36"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rot="16200000">
            <a:off x="-2514646" y="2921167"/>
            <a:ext cx="6858001" cy="1015663"/>
          </a:xfrm>
          <a:prstGeom prst="rect">
            <a:avLst/>
          </a:prstGeom>
          <a:noFill/>
        </p:spPr>
        <p:txBody>
          <a:bodyPr wrap="square" rtlCol="0">
            <a:spAutoFit/>
          </a:bodyPr>
          <a:lstStyle/>
          <a:p>
            <a:pPr marL="571500" marR="0" lvl="0" indent="-571500" algn="ctr" defTabSz="457200" rtl="0" eaLnBrk="1" fontAlgn="auto" latinLnBrk="0" hangingPunct="1">
              <a:lnSpc>
                <a:spcPct val="150000"/>
              </a:lnSpc>
              <a:spcBef>
                <a:spcPts val="0"/>
              </a:spcBef>
              <a:spcAft>
                <a:spcPts val="0"/>
              </a:spcAft>
              <a:buClrTx/>
              <a:buSzTx/>
              <a:buFont typeface="+mj-lt"/>
              <a:buAutoNum type="romanUcPeriod"/>
              <a:tabLst/>
              <a:defRPr/>
            </a:pPr>
            <a:r>
              <a:rPr kumimoji="0" lang="en-US" sz="4000" b="0" i="0" u="none" strike="noStrike" kern="1200" cap="none" spc="0" normalizeH="0" baseline="0" noProof="0" dirty="0">
                <a:ln>
                  <a:noFill/>
                </a:ln>
                <a:solidFill>
                  <a:prstClr val="black"/>
                </a:solidFill>
                <a:effectLst/>
                <a:uLnTx/>
                <a:uFillTx/>
                <a:latin typeface="Franklin Gothic Book" panose="020B0503020102020204"/>
                <a:ea typeface="+mn-ea"/>
                <a:cs typeface="+mn-cs"/>
              </a:rPr>
              <a:t>The </a:t>
            </a:r>
            <a:r>
              <a:rPr kumimoji="0" lang="en-US" sz="4000" b="1" i="0" u="none" strike="noStrike" kern="1200" cap="none" spc="0" normalizeH="0" baseline="0" noProof="0" dirty="0">
                <a:ln>
                  <a:noFill/>
                </a:ln>
                <a:solidFill>
                  <a:srgbClr val="C00000"/>
                </a:solidFill>
                <a:effectLst/>
                <a:uLnTx/>
                <a:uFillTx/>
                <a:latin typeface="Franklin Gothic Book" panose="020B0503020102020204"/>
                <a:ea typeface="+mn-ea"/>
                <a:cs typeface="+mn-cs"/>
              </a:rPr>
              <a:t>Attitude</a:t>
            </a:r>
            <a:r>
              <a:rPr kumimoji="0" lang="en-US" sz="4000" b="0" i="0" u="none" strike="noStrike" kern="1200" cap="none" spc="0" normalizeH="0" baseline="0" noProof="0" dirty="0">
                <a:ln>
                  <a:noFill/>
                </a:ln>
                <a:solidFill>
                  <a:prstClr val="black"/>
                </a:solidFill>
                <a:effectLst/>
                <a:uLnTx/>
                <a:uFillTx/>
                <a:latin typeface="Franklin Gothic Book" panose="020B0503020102020204"/>
                <a:ea typeface="+mn-ea"/>
                <a:cs typeface="+mn-cs"/>
              </a:rPr>
              <a:t> that is </a:t>
            </a:r>
            <a:r>
              <a:rPr kumimoji="0" lang="en-US" sz="4000" b="1" i="0" u="none" strike="noStrike" kern="1200" cap="none" spc="0" normalizeH="0" baseline="0" noProof="0" dirty="0">
                <a:ln>
                  <a:noFill/>
                </a:ln>
                <a:solidFill>
                  <a:srgbClr val="0070C0"/>
                </a:solidFill>
                <a:effectLst/>
                <a:uLnTx/>
                <a:uFillTx/>
                <a:latin typeface="Franklin Gothic Book" panose="020B0503020102020204"/>
                <a:ea typeface="+mn-ea"/>
                <a:cs typeface="+mn-cs"/>
              </a:rPr>
              <a:t>Wrong</a:t>
            </a:r>
            <a:endParaRPr kumimoji="0" lang="en-US" sz="4000" b="1" i="0" u="none" strike="noStrike" kern="1200" cap="none" spc="0" normalizeH="0" baseline="0" noProof="0" dirty="0">
              <a:ln>
                <a:noFill/>
              </a:ln>
              <a:solidFill>
                <a:srgbClr val="0070C0"/>
              </a:solidFill>
              <a:effectLst/>
              <a:uLnTx/>
              <a:uFillTx/>
              <a:latin typeface="Franklin Gothic Book" panose="020B0503020102020204"/>
            </a:endParaRPr>
          </a:p>
        </p:txBody>
      </p:sp>
      <p:sp>
        <p:nvSpPr>
          <p:cNvPr id="8" name="Oval 7"/>
          <p:cNvSpPr/>
          <p:nvPr/>
        </p:nvSpPr>
        <p:spPr>
          <a:xfrm rot="16200000">
            <a:off x="-640613" y="2959512"/>
            <a:ext cx="2094271" cy="717756"/>
          </a:xfrm>
          <a:prstGeom prst="ellipse">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effectLst>
                  <a:outerShdw blurRad="38100" dist="38100" dir="2700000" algn="tl">
                    <a:srgbClr val="000000">
                      <a:alpha val="43137"/>
                    </a:srgbClr>
                  </a:outerShdw>
                </a:effectLst>
              </a:rPr>
              <a:t>vv. 10-14</a:t>
            </a:r>
          </a:p>
        </p:txBody>
      </p:sp>
      <p:sp>
        <p:nvSpPr>
          <p:cNvPr id="6" name="TextBox 5"/>
          <p:cNvSpPr txBox="1"/>
          <p:nvPr/>
        </p:nvSpPr>
        <p:spPr>
          <a:xfrm>
            <a:off x="1725283" y="231296"/>
            <a:ext cx="7030528" cy="1938992"/>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Despise (v. 10)</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Reasons We Should not Despise </a:t>
            </a:r>
            <a:endParaRPr lang="en-US" sz="2400" dirty="0">
              <a:solidFill>
                <a:prstClr val="black"/>
              </a:solidFill>
              <a:latin typeface="Arial Narrow" panose="020B0606020202030204" pitchFamily="34" charset="0"/>
            </a:endParaRPr>
          </a:p>
          <a:p>
            <a:pPr marL="914400" lvl="1" indent="-457200">
              <a:buFont typeface="+mj-lt"/>
              <a:buAutoNum type="arabicPeriod"/>
            </a:pP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Angels (v. 10)</a:t>
            </a:r>
          </a:p>
          <a:p>
            <a:pPr marL="914400" lvl="1" indent="-457200">
              <a:buFont typeface="+mj-lt"/>
              <a:buAutoNum type="arabicPeriod"/>
            </a:pPr>
            <a:r>
              <a:rPr lang="en-US" sz="2400" i="1" dirty="0">
                <a:solidFill>
                  <a:prstClr val="black"/>
                </a:solidFill>
                <a:latin typeface="Arial Narrow" panose="020B0606020202030204" pitchFamily="34" charset="0"/>
              </a:rPr>
              <a:t>Christ came to save them (v. 11)</a:t>
            </a:r>
          </a:p>
          <a:p>
            <a:pPr marL="914400" lvl="1" indent="-457200">
              <a:buFont typeface="+mj-lt"/>
              <a:buAutoNum type="arabicPeriod"/>
            </a:pP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They value of one soul (vv. 12-14)</a:t>
            </a:r>
            <a:endParaRPr kumimoji="0" lang="en-US" sz="240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sp>
        <p:nvSpPr>
          <p:cNvPr id="9" name="AutoShape 9"/>
          <p:cNvSpPr>
            <a:spLocks noChangeArrowheads="1"/>
          </p:cNvSpPr>
          <p:nvPr/>
        </p:nvSpPr>
        <p:spPr bwMode="auto">
          <a:xfrm>
            <a:off x="2026874" y="2861190"/>
            <a:ext cx="6728937" cy="914400"/>
          </a:xfrm>
          <a:prstGeom prst="roundRect">
            <a:avLst>
              <a:gd name="adj" fmla="val 34583"/>
            </a:avLst>
          </a:prstGeom>
          <a:solidFill>
            <a:srgbClr val="FFFF00"/>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wrap="none" anchor="ctr"/>
          <a:lstStyle/>
          <a:p>
            <a:pPr algn="ctr"/>
            <a:r>
              <a:rPr lang="en-US" sz="2400" b="1" i="1">
                <a:solidFill>
                  <a:schemeClr val="accent3">
                    <a:lumMod val="50000"/>
                  </a:schemeClr>
                </a:solidFill>
                <a:latin typeface="Comic Sans MS" panose="030F0702030302020204" pitchFamily="66" charset="0"/>
              </a:rPr>
              <a:t>Every individual is still the object of the</a:t>
            </a:r>
          </a:p>
          <a:p>
            <a:pPr algn="ctr"/>
            <a:r>
              <a:rPr lang="en-US" sz="2400" b="1" i="1">
                <a:solidFill>
                  <a:schemeClr val="accent3">
                    <a:lumMod val="50000"/>
                  </a:schemeClr>
                </a:solidFill>
                <a:latin typeface="Comic Sans MS" panose="030F0702030302020204" pitchFamily="66" charset="0"/>
              </a:rPr>
              <a:t>Savior’s love!</a:t>
            </a:r>
          </a:p>
        </p:txBody>
      </p:sp>
      <p:pic>
        <p:nvPicPr>
          <p:cNvPr id="11" name="Picture 2" descr="http://delicioushealing.com/wp-content/uploads/2011/08/Bowed-head.jpg"/>
          <p:cNvPicPr>
            <a:picLocks noChangeAspect="1" noChangeArrowheads="1"/>
          </p:cNvPicPr>
          <p:nvPr/>
        </p:nvPicPr>
        <p:blipFill rotWithShape="1">
          <a:blip r:embed="rId2">
            <a:extLst>
              <a:ext uri="{28A0092B-C50C-407E-A947-70E740481C1C}">
                <a14:useLocalDpi xmlns:a14="http://schemas.microsoft.com/office/drawing/2010/main" val="0"/>
              </a:ext>
            </a:extLst>
          </a:blip>
          <a:srcRect r="28666"/>
          <a:stretch/>
        </p:blipFill>
        <p:spPr bwMode="auto">
          <a:xfrm flipH="1">
            <a:off x="7893998" y="53075"/>
            <a:ext cx="1164908" cy="1083576"/>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8584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1000"/>
                                        <p:tgtEl>
                                          <p:spTgt spid="6">
                                            <p:txEl>
                                              <p:pRg st="4" end="4"/>
                                            </p:txEl>
                                          </p:spTgt>
                                        </p:tgtEl>
                                      </p:cBhvr>
                                    </p:animEffect>
                                    <p:anim calcmode="lin" valueType="num">
                                      <p:cBhvr>
                                        <p:cTn id="8"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9"/>
                                        </p:tgtEl>
                                        <p:attrNameLst>
                                          <p:attrName>style.visibility</p:attrName>
                                        </p:attrNameLst>
                                      </p:cBhvr>
                                      <p:to>
                                        <p:strVal val="visible"/>
                                      </p:to>
                                    </p:set>
                                    <p:anim calcmode="discrete" valueType="clr">
                                      <p:cBhvr override="childStyle">
                                        <p:cTn id="14"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9"/>
                                        </p:tgtEl>
                                        <p:attrNameLst>
                                          <p:attrName>fillcolor</p:attrName>
                                        </p:attrNameLst>
                                      </p:cBhvr>
                                      <p:tavLst>
                                        <p:tav tm="0">
                                          <p:val>
                                            <p:clrVal>
                                              <a:schemeClr val="accent2"/>
                                            </p:clrVal>
                                          </p:val>
                                        </p:tav>
                                        <p:tav tm="50000">
                                          <p:val>
                                            <p:clrVal>
                                              <a:schemeClr val="hlink"/>
                                            </p:clrVal>
                                          </p:val>
                                        </p:tav>
                                      </p:tavLst>
                                    </p:anim>
                                    <p:set>
                                      <p:cBhvr>
                                        <p:cTn id="16" dur="80"/>
                                        <p:tgtEl>
                                          <p:spTgt spid="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9728" y="77637"/>
            <a:ext cx="7573993"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AR BERKLEY" panose="02000000000000000000" pitchFamily="2" charset="0"/>
                <a:ea typeface="+mn-ea"/>
                <a:cs typeface="+mn-cs"/>
              </a:rPr>
              <a:t>Saving the Erring, the Church, Our Families, and Ourselves</a:t>
            </a:r>
          </a:p>
        </p:txBody>
      </p:sp>
      <p:sp>
        <p:nvSpPr>
          <p:cNvPr id="3" name="Rectangle: Rounded Corners 2"/>
          <p:cNvSpPr/>
          <p:nvPr/>
        </p:nvSpPr>
        <p:spPr>
          <a:xfrm>
            <a:off x="1207699" y="646981"/>
            <a:ext cx="7470476" cy="802258"/>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Personal Offenses</a:t>
            </a:r>
          </a:p>
        </p:txBody>
      </p:sp>
      <p:sp>
        <p:nvSpPr>
          <p:cNvPr id="4" name="TextBox 3"/>
          <p:cNvSpPr txBox="1"/>
          <p:nvPr/>
        </p:nvSpPr>
        <p:spPr>
          <a:xfrm>
            <a:off x="914401" y="2179698"/>
            <a:ext cx="7890946" cy="1938992"/>
          </a:xfrm>
          <a:prstGeom prst="rect">
            <a:avLst/>
          </a:prstGeom>
          <a:noFill/>
        </p:spPr>
        <p:txBody>
          <a:bodyPr wrap="square" rtlCol="0">
            <a:spAutoFit/>
          </a:bodyPr>
          <a:lstStyle/>
          <a:p>
            <a:pPr marL="571500" marR="0" lvl="0" indent="-57150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40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The </a:t>
            </a:r>
            <a:r>
              <a:rPr kumimoji="0" lang="en-US" sz="4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Attitude</a:t>
            </a:r>
            <a:r>
              <a:rPr kumimoji="0" lang="en-US" sz="40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 that is </a:t>
            </a:r>
            <a:r>
              <a:rPr kumimoji="0" lang="en-US" sz="4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Wrong </a:t>
            </a:r>
            <a:r>
              <a:rPr kumimoji="0" lang="en-US" sz="400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(vv. 10-14) </a:t>
            </a:r>
          </a:p>
          <a:p>
            <a:pPr marL="571500" marR="0" lvl="0" indent="-57150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4000" b="0" i="0" u="none" strike="noStrike" kern="1200" cap="none" spc="0" normalizeH="0" baseline="0" noProof="0" dirty="0">
                <a:ln>
                  <a:noFill/>
                </a:ln>
                <a:solidFill>
                  <a:prstClr val="black"/>
                </a:solidFill>
                <a:effectLst/>
                <a:uLnTx/>
                <a:uFillTx/>
                <a:latin typeface="Arial Narrow" panose="020B0606020202030204" pitchFamily="34" charset="0"/>
              </a:rPr>
              <a:t>The </a:t>
            </a:r>
            <a:r>
              <a:rPr kumimoji="0" lang="en-US" sz="4000" b="1" i="0" u="none" strike="noStrike" kern="1200" cap="none" spc="0" normalizeH="0" baseline="0" noProof="0" dirty="0">
                <a:ln>
                  <a:noFill/>
                </a:ln>
                <a:solidFill>
                  <a:srgbClr val="C00000"/>
                </a:solidFill>
                <a:effectLst/>
                <a:uLnTx/>
                <a:uFillTx/>
                <a:latin typeface="Arial Narrow" panose="020B0606020202030204" pitchFamily="34" charset="0"/>
              </a:rPr>
              <a:t>Action</a:t>
            </a:r>
            <a:r>
              <a:rPr kumimoji="0" lang="en-US" sz="4000" b="0" i="0" u="none" strike="noStrike" kern="1200" cap="none" spc="0" normalizeH="0" baseline="0" noProof="0" dirty="0">
                <a:ln>
                  <a:noFill/>
                </a:ln>
                <a:solidFill>
                  <a:prstClr val="black"/>
                </a:solidFill>
                <a:effectLst/>
                <a:uLnTx/>
                <a:uFillTx/>
                <a:latin typeface="Arial Narrow" panose="020B0606020202030204" pitchFamily="34" charset="0"/>
              </a:rPr>
              <a:t> that is </a:t>
            </a:r>
            <a:r>
              <a:rPr kumimoji="0" lang="en-US" sz="4000" b="1" i="0" u="none" strike="noStrike" kern="1200" cap="none" spc="0" normalizeH="0" baseline="0" noProof="0" dirty="0">
                <a:ln>
                  <a:noFill/>
                </a:ln>
                <a:solidFill>
                  <a:srgbClr val="0070C0"/>
                </a:solidFill>
                <a:effectLst/>
                <a:uLnTx/>
                <a:uFillTx/>
                <a:latin typeface="Arial Narrow" panose="020B0606020202030204" pitchFamily="34" charset="0"/>
              </a:rPr>
              <a:t>Right </a:t>
            </a:r>
            <a:r>
              <a:rPr kumimoji="0" lang="en-US" sz="4000" i="0" u="none" strike="noStrike" kern="1200" cap="none" spc="0" normalizeH="0" baseline="0" noProof="0" dirty="0">
                <a:ln>
                  <a:noFill/>
                </a:ln>
                <a:effectLst/>
                <a:uLnTx/>
                <a:uFillTx/>
                <a:latin typeface="Arial Narrow" panose="020B0606020202030204" pitchFamily="34" charset="0"/>
              </a:rPr>
              <a:t>(vv. 15-17)</a:t>
            </a:r>
          </a:p>
        </p:txBody>
      </p:sp>
    </p:spTree>
    <p:extLst>
      <p:ext uri="{BB962C8B-B14F-4D97-AF65-F5344CB8AC3E}">
        <p14:creationId xmlns:p14="http://schemas.microsoft.com/office/powerpoint/2010/main" val="365927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16200000">
            <a:off x="-2591724" y="2967873"/>
            <a:ext cx="6951408" cy="1015663"/>
          </a:xfrm>
          <a:prstGeom prst="rect">
            <a:avLst/>
          </a:prstGeom>
          <a:noFill/>
        </p:spPr>
        <p:txBody>
          <a:bodyPr wrap="square" rtlCol="0">
            <a:spAutoFit/>
          </a:bodyPr>
          <a:lstStyle/>
          <a:p>
            <a:pPr marL="857250" marR="0" lvl="0" indent="-857250" algn="ctr" defTabSz="457200" rtl="0" eaLnBrk="1" fontAlgn="auto" latinLnBrk="0" hangingPunct="1">
              <a:lnSpc>
                <a:spcPct val="150000"/>
              </a:lnSpc>
              <a:spcBef>
                <a:spcPts val="0"/>
              </a:spcBef>
              <a:spcAft>
                <a:spcPts val="0"/>
              </a:spcAft>
              <a:buClrTx/>
              <a:buSzTx/>
              <a:buFont typeface="+mj-lt"/>
              <a:buAutoNum type="romanUcPeriod" startAt="2"/>
              <a:tabLst/>
              <a:defRPr/>
            </a:pPr>
            <a:r>
              <a:rPr kumimoji="0" lang="en-US" sz="4000" b="0" i="0" u="none" strike="noStrike" kern="1200" cap="none" spc="0" normalizeH="0" baseline="0" noProof="0" dirty="0">
                <a:ln>
                  <a:noFill/>
                </a:ln>
                <a:solidFill>
                  <a:prstClr val="black"/>
                </a:solidFill>
                <a:effectLst/>
                <a:uLnTx/>
                <a:uFillTx/>
                <a:latin typeface="Franklin Gothic Book" panose="020B0503020102020204"/>
                <a:ea typeface="+mn-ea"/>
                <a:cs typeface="+mn-cs"/>
              </a:rPr>
              <a:t>The </a:t>
            </a:r>
            <a:r>
              <a:rPr kumimoji="0" lang="en-US" sz="4000" b="1" i="0" u="none" strike="noStrike" kern="1200" cap="none" spc="0" normalizeH="0" baseline="0" noProof="0" dirty="0">
                <a:ln>
                  <a:noFill/>
                </a:ln>
                <a:solidFill>
                  <a:srgbClr val="C00000"/>
                </a:solidFill>
                <a:effectLst/>
                <a:uLnTx/>
                <a:uFillTx/>
                <a:latin typeface="Franklin Gothic Book" panose="020B0503020102020204"/>
                <a:ea typeface="+mn-ea"/>
                <a:cs typeface="+mn-cs"/>
              </a:rPr>
              <a:t>Action</a:t>
            </a:r>
            <a:r>
              <a:rPr kumimoji="0" lang="en-US" sz="4000" b="0" i="0" u="none" strike="noStrike" kern="1200" cap="none" spc="0" normalizeH="0" baseline="0" noProof="0" dirty="0">
                <a:ln>
                  <a:noFill/>
                </a:ln>
                <a:solidFill>
                  <a:prstClr val="black"/>
                </a:solidFill>
                <a:effectLst/>
                <a:uLnTx/>
                <a:uFillTx/>
                <a:latin typeface="Franklin Gothic Book" panose="020B0503020102020204"/>
                <a:ea typeface="+mn-ea"/>
                <a:cs typeface="+mn-cs"/>
              </a:rPr>
              <a:t> that is </a:t>
            </a:r>
            <a:r>
              <a:rPr kumimoji="0" lang="en-US" sz="4000" b="1" i="0" u="none" strike="noStrike" kern="1200" cap="none" spc="0" normalizeH="0" baseline="0" noProof="0" dirty="0">
                <a:ln>
                  <a:noFill/>
                </a:ln>
                <a:solidFill>
                  <a:srgbClr val="0070C0"/>
                </a:solidFill>
                <a:effectLst/>
                <a:uLnTx/>
                <a:uFillTx/>
                <a:latin typeface="Franklin Gothic Book" panose="020B0503020102020204"/>
                <a:ea typeface="+mn-ea"/>
                <a:cs typeface="+mn-cs"/>
              </a:rPr>
              <a:t>Right</a:t>
            </a:r>
            <a:endParaRPr kumimoji="0" lang="en-US" sz="4000" b="1" i="0" u="none" strike="noStrike" kern="1200" cap="none" spc="0" normalizeH="0" baseline="0" noProof="0" dirty="0">
              <a:ln>
                <a:noFill/>
              </a:ln>
              <a:solidFill>
                <a:srgbClr val="0070C0"/>
              </a:solidFill>
              <a:effectLst/>
              <a:uLnTx/>
              <a:uFillTx/>
              <a:latin typeface="Franklin Gothic Book" panose="020B0503020102020204"/>
            </a:endParaRPr>
          </a:p>
        </p:txBody>
      </p:sp>
      <p:sp>
        <p:nvSpPr>
          <p:cNvPr id="8" name="Oval 7"/>
          <p:cNvSpPr/>
          <p:nvPr/>
        </p:nvSpPr>
        <p:spPr>
          <a:xfrm rot="16200000">
            <a:off x="-640613" y="2959512"/>
            <a:ext cx="2094271" cy="717756"/>
          </a:xfrm>
          <a:prstGeom prst="ellipse">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effectLst>
                  <a:outerShdw blurRad="38100" dist="38100" dir="2700000" algn="tl">
                    <a:srgbClr val="000000">
                      <a:alpha val="43137"/>
                    </a:srgbClr>
                  </a:outerShdw>
                </a:effectLst>
              </a:rPr>
              <a:t>vv. 15-17</a:t>
            </a:r>
          </a:p>
        </p:txBody>
      </p:sp>
      <p:sp>
        <p:nvSpPr>
          <p:cNvPr id="9" name="AutoShape 7"/>
          <p:cNvSpPr>
            <a:spLocks noChangeArrowheads="1"/>
          </p:cNvSpPr>
          <p:nvPr/>
        </p:nvSpPr>
        <p:spPr bwMode="auto">
          <a:xfrm>
            <a:off x="4052696" y="3108710"/>
            <a:ext cx="1905000" cy="1295400"/>
          </a:xfrm>
          <a:prstGeom prst="leftRightArrow">
            <a:avLst>
              <a:gd name="adj1" fmla="val 50000"/>
              <a:gd name="adj2" fmla="val 29412"/>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 name="Text Box 8"/>
          <p:cNvSpPr txBox="1">
            <a:spLocks noChangeArrowheads="1"/>
          </p:cNvSpPr>
          <p:nvPr/>
        </p:nvSpPr>
        <p:spPr bwMode="auto">
          <a:xfrm>
            <a:off x="1874801" y="2159050"/>
            <a:ext cx="2254271" cy="3194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140000"/>
              </a:lnSpc>
            </a:pPr>
            <a:r>
              <a:rPr lang="en-US" sz="3600" b="1" dirty="0"/>
              <a:t>Rather</a:t>
            </a:r>
          </a:p>
          <a:p>
            <a:pPr algn="ctr">
              <a:lnSpc>
                <a:spcPct val="140000"/>
              </a:lnSpc>
            </a:pPr>
            <a:r>
              <a:rPr lang="en-US" sz="3600" b="1" dirty="0"/>
              <a:t>Than</a:t>
            </a:r>
          </a:p>
          <a:p>
            <a:pPr algn="ctr">
              <a:lnSpc>
                <a:spcPct val="140000"/>
              </a:lnSpc>
            </a:pPr>
            <a:r>
              <a:rPr lang="en-US" sz="3600" b="1" dirty="0"/>
              <a:t>Despise</a:t>
            </a:r>
          </a:p>
          <a:p>
            <a:pPr algn="ctr">
              <a:lnSpc>
                <a:spcPct val="140000"/>
              </a:lnSpc>
            </a:pPr>
            <a:r>
              <a:rPr lang="en-US" sz="3600" b="1" dirty="0"/>
              <a:t>(vv. 10-14)</a:t>
            </a:r>
          </a:p>
        </p:txBody>
      </p:sp>
      <p:sp>
        <p:nvSpPr>
          <p:cNvPr id="11" name="Text Box 9"/>
          <p:cNvSpPr txBox="1">
            <a:spLocks noChangeArrowheads="1"/>
          </p:cNvSpPr>
          <p:nvPr/>
        </p:nvSpPr>
        <p:spPr bwMode="auto">
          <a:xfrm>
            <a:off x="5913435" y="2159050"/>
            <a:ext cx="2581925" cy="3194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140000"/>
              </a:lnSpc>
            </a:pPr>
            <a:r>
              <a:rPr lang="en-US" sz="3600" b="1" dirty="0">
                <a:latin typeface="+mj-lt"/>
              </a:rPr>
              <a:t>Approach</a:t>
            </a:r>
          </a:p>
          <a:p>
            <a:pPr algn="ctr">
              <a:lnSpc>
                <a:spcPct val="140000"/>
              </a:lnSpc>
            </a:pPr>
            <a:r>
              <a:rPr lang="en-US" sz="3600" b="1" dirty="0">
                <a:latin typeface="+mj-lt"/>
              </a:rPr>
              <a:t>With</a:t>
            </a:r>
          </a:p>
          <a:p>
            <a:pPr algn="ctr">
              <a:lnSpc>
                <a:spcPct val="140000"/>
              </a:lnSpc>
            </a:pPr>
            <a:r>
              <a:rPr lang="en-US" sz="3600" b="1" dirty="0">
                <a:latin typeface="+mj-lt"/>
              </a:rPr>
              <a:t>Compassion</a:t>
            </a:r>
          </a:p>
          <a:p>
            <a:pPr algn="ctr">
              <a:lnSpc>
                <a:spcPct val="140000"/>
              </a:lnSpc>
            </a:pPr>
            <a:r>
              <a:rPr lang="en-US" sz="3600" b="1" dirty="0">
                <a:latin typeface="+mj-lt"/>
              </a:rPr>
              <a:t>(vv. 15-17)</a:t>
            </a:r>
          </a:p>
        </p:txBody>
      </p:sp>
      <p:sp>
        <p:nvSpPr>
          <p:cNvPr id="2" name="TextBox 1"/>
          <p:cNvSpPr txBox="1"/>
          <p:nvPr/>
        </p:nvSpPr>
        <p:spPr>
          <a:xfrm>
            <a:off x="2711287" y="679876"/>
            <a:ext cx="4660490" cy="830997"/>
          </a:xfrm>
          <a:prstGeom prst="rect">
            <a:avLst/>
          </a:prstGeom>
          <a:noFill/>
        </p:spPr>
        <p:txBody>
          <a:bodyPr wrap="square" rtlCol="0">
            <a:spAutoFit/>
          </a:bodyPr>
          <a:lstStyle/>
          <a:p>
            <a:pPr algn="ctr"/>
            <a:r>
              <a:rPr lang="en-US" sz="4800" b="1" u="sng" dirty="0">
                <a:solidFill>
                  <a:schemeClr val="accent3">
                    <a:lumMod val="50000"/>
                  </a:schemeClr>
                </a:solidFill>
              </a:rPr>
              <a:t>A Contrast</a:t>
            </a:r>
          </a:p>
        </p:txBody>
      </p:sp>
      <p:sp>
        <p:nvSpPr>
          <p:cNvPr id="14" name="TextBox 13"/>
          <p:cNvSpPr txBox="1"/>
          <p:nvPr/>
        </p:nvSpPr>
        <p:spPr>
          <a:xfrm rot="16200000">
            <a:off x="-2563349" y="2967873"/>
            <a:ext cx="6951408" cy="1015663"/>
          </a:xfrm>
          <a:prstGeom prst="rect">
            <a:avLst/>
          </a:prstGeom>
          <a:noFill/>
        </p:spPr>
        <p:txBody>
          <a:bodyPr wrap="square" rtlCol="0">
            <a:spAutoFit/>
          </a:bodyPr>
          <a:lstStyle/>
          <a:p>
            <a:pPr marL="857250" marR="0" lvl="0" indent="-857250" algn="ctr" defTabSz="457200" rtl="0" eaLnBrk="1" fontAlgn="auto" latinLnBrk="0" hangingPunct="1">
              <a:lnSpc>
                <a:spcPct val="150000"/>
              </a:lnSpc>
              <a:spcBef>
                <a:spcPts val="0"/>
              </a:spcBef>
              <a:spcAft>
                <a:spcPts val="0"/>
              </a:spcAft>
              <a:buClrTx/>
              <a:buSzTx/>
              <a:buFont typeface="+mj-lt"/>
              <a:buAutoNum type="romanUcPeriod" startAt="2"/>
              <a:tabLst/>
              <a:defRPr/>
            </a:pPr>
            <a:r>
              <a:rPr kumimoji="0" lang="en-US" sz="4000" b="0" i="0" u="none" strike="noStrike" kern="1200" cap="none" spc="0" normalizeH="0" baseline="0" noProof="0" dirty="0">
                <a:ln>
                  <a:noFill/>
                </a:ln>
                <a:solidFill>
                  <a:prstClr val="black"/>
                </a:solidFill>
                <a:effectLst/>
                <a:uLnTx/>
                <a:uFillTx/>
                <a:latin typeface="Franklin Gothic Book" panose="020B0503020102020204"/>
                <a:ea typeface="+mn-ea"/>
                <a:cs typeface="+mn-cs"/>
              </a:rPr>
              <a:t>The </a:t>
            </a:r>
            <a:r>
              <a:rPr kumimoji="0" lang="en-US" sz="4000" b="1" i="0" u="none" strike="noStrike" kern="1200" cap="none" spc="0" normalizeH="0" baseline="0" noProof="0" dirty="0">
                <a:ln>
                  <a:noFill/>
                </a:ln>
                <a:solidFill>
                  <a:srgbClr val="C00000"/>
                </a:solidFill>
                <a:effectLst/>
                <a:uLnTx/>
                <a:uFillTx/>
                <a:latin typeface="Franklin Gothic Book" panose="020B0503020102020204"/>
                <a:ea typeface="+mn-ea"/>
                <a:cs typeface="+mn-cs"/>
              </a:rPr>
              <a:t>Action</a:t>
            </a:r>
            <a:r>
              <a:rPr kumimoji="0" lang="en-US" sz="4000" b="0" i="0" u="none" strike="noStrike" kern="1200" cap="none" spc="0" normalizeH="0" baseline="0" noProof="0" dirty="0">
                <a:ln>
                  <a:noFill/>
                </a:ln>
                <a:solidFill>
                  <a:prstClr val="black"/>
                </a:solidFill>
                <a:effectLst/>
                <a:uLnTx/>
                <a:uFillTx/>
                <a:latin typeface="Franklin Gothic Book" panose="020B0503020102020204"/>
                <a:ea typeface="+mn-ea"/>
                <a:cs typeface="+mn-cs"/>
              </a:rPr>
              <a:t> that is </a:t>
            </a:r>
            <a:r>
              <a:rPr kumimoji="0" lang="en-US" sz="4000" b="1" i="0" u="none" strike="noStrike" kern="1200" cap="none" spc="0" normalizeH="0" baseline="0" noProof="0" dirty="0">
                <a:ln>
                  <a:noFill/>
                </a:ln>
                <a:solidFill>
                  <a:srgbClr val="0070C0"/>
                </a:solidFill>
                <a:effectLst/>
                <a:uLnTx/>
                <a:uFillTx/>
                <a:latin typeface="Franklin Gothic Book" panose="020B0503020102020204"/>
                <a:ea typeface="+mn-ea"/>
                <a:cs typeface="+mn-cs"/>
              </a:rPr>
              <a:t>Right</a:t>
            </a:r>
            <a:endParaRPr kumimoji="0" lang="en-US" sz="4000" b="1" i="0" u="none" strike="noStrike" kern="1200" cap="none" spc="0" normalizeH="0" baseline="0" noProof="0" dirty="0">
              <a:ln>
                <a:noFill/>
              </a:ln>
              <a:solidFill>
                <a:srgbClr val="0070C0"/>
              </a:solidFill>
              <a:effectLst/>
              <a:uLnTx/>
              <a:uFillTx/>
              <a:latin typeface="Franklin Gothic Book" panose="020B0503020102020204"/>
            </a:endParaRPr>
          </a:p>
        </p:txBody>
      </p:sp>
      <p:sp>
        <p:nvSpPr>
          <p:cNvPr id="15" name="Oval 14"/>
          <p:cNvSpPr/>
          <p:nvPr/>
        </p:nvSpPr>
        <p:spPr>
          <a:xfrm rot="16200000">
            <a:off x="-612238" y="2959512"/>
            <a:ext cx="2094271" cy="717756"/>
          </a:xfrm>
          <a:prstGeom prst="ellipse">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effectLst>
                  <a:outerShdw blurRad="38100" dist="38100" dir="2700000" algn="tl">
                    <a:srgbClr val="000000">
                      <a:alpha val="43137"/>
                    </a:srgbClr>
                  </a:outerShdw>
                </a:effectLst>
              </a:rPr>
              <a:t>vv. 15-17</a:t>
            </a:r>
          </a:p>
        </p:txBody>
      </p:sp>
      <p:pic>
        <p:nvPicPr>
          <p:cNvPr id="13" name="Picture 2" descr="http://delicioushealing.com/wp-content/uploads/2011/08/Bowed-head.jpg"/>
          <p:cNvPicPr>
            <a:picLocks noChangeAspect="1" noChangeArrowheads="1"/>
          </p:cNvPicPr>
          <p:nvPr/>
        </p:nvPicPr>
        <p:blipFill rotWithShape="1">
          <a:blip r:embed="rId2">
            <a:extLst>
              <a:ext uri="{28A0092B-C50C-407E-A947-70E740481C1C}">
                <a14:useLocalDpi xmlns:a14="http://schemas.microsoft.com/office/drawing/2010/main" val="0"/>
              </a:ext>
            </a:extLst>
          </a:blip>
          <a:srcRect r="28666"/>
          <a:stretch/>
        </p:blipFill>
        <p:spPr bwMode="auto">
          <a:xfrm flipH="1">
            <a:off x="7188200" y="53075"/>
            <a:ext cx="1870706" cy="1740096"/>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04814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6200000">
            <a:off x="-2563349" y="2967873"/>
            <a:ext cx="6951408" cy="1015663"/>
          </a:xfrm>
          <a:prstGeom prst="rect">
            <a:avLst/>
          </a:prstGeom>
          <a:noFill/>
        </p:spPr>
        <p:txBody>
          <a:bodyPr wrap="square" rtlCol="0">
            <a:spAutoFit/>
          </a:bodyPr>
          <a:lstStyle/>
          <a:p>
            <a:pPr marL="857250" marR="0" lvl="0" indent="-857250" algn="ctr" defTabSz="457200" rtl="0" eaLnBrk="1" fontAlgn="auto" latinLnBrk="0" hangingPunct="1">
              <a:lnSpc>
                <a:spcPct val="150000"/>
              </a:lnSpc>
              <a:spcBef>
                <a:spcPts val="0"/>
              </a:spcBef>
              <a:spcAft>
                <a:spcPts val="0"/>
              </a:spcAft>
              <a:buClrTx/>
              <a:buSzTx/>
              <a:buFont typeface="+mj-lt"/>
              <a:buAutoNum type="romanUcPeriod" startAt="2"/>
              <a:tabLst/>
              <a:defRPr/>
            </a:pPr>
            <a:r>
              <a:rPr kumimoji="0" lang="en-US" sz="4000" b="0" i="0" u="none" strike="noStrike" kern="1200" cap="none" spc="0" normalizeH="0" baseline="0" noProof="0" dirty="0">
                <a:ln>
                  <a:noFill/>
                </a:ln>
                <a:solidFill>
                  <a:prstClr val="black"/>
                </a:solidFill>
                <a:effectLst/>
                <a:uLnTx/>
                <a:uFillTx/>
                <a:latin typeface="Franklin Gothic Book" panose="020B0503020102020204"/>
                <a:ea typeface="+mn-ea"/>
                <a:cs typeface="+mn-cs"/>
              </a:rPr>
              <a:t>The </a:t>
            </a:r>
            <a:r>
              <a:rPr kumimoji="0" lang="en-US" sz="4000" b="1" i="0" u="none" strike="noStrike" kern="1200" cap="none" spc="0" normalizeH="0" baseline="0" noProof="0" dirty="0">
                <a:ln>
                  <a:noFill/>
                </a:ln>
                <a:solidFill>
                  <a:srgbClr val="C00000"/>
                </a:solidFill>
                <a:effectLst/>
                <a:uLnTx/>
                <a:uFillTx/>
                <a:latin typeface="Franklin Gothic Book" panose="020B0503020102020204"/>
                <a:ea typeface="+mn-ea"/>
                <a:cs typeface="+mn-cs"/>
              </a:rPr>
              <a:t>Action</a:t>
            </a:r>
            <a:r>
              <a:rPr kumimoji="0" lang="en-US" sz="4000" b="0" i="0" u="none" strike="noStrike" kern="1200" cap="none" spc="0" normalizeH="0" baseline="0" noProof="0" dirty="0">
                <a:ln>
                  <a:noFill/>
                </a:ln>
                <a:solidFill>
                  <a:prstClr val="black"/>
                </a:solidFill>
                <a:effectLst/>
                <a:uLnTx/>
                <a:uFillTx/>
                <a:latin typeface="Franklin Gothic Book" panose="020B0503020102020204"/>
                <a:ea typeface="+mn-ea"/>
                <a:cs typeface="+mn-cs"/>
              </a:rPr>
              <a:t> that is </a:t>
            </a:r>
            <a:r>
              <a:rPr kumimoji="0" lang="en-US" sz="4000" b="1" i="0" u="none" strike="noStrike" kern="1200" cap="none" spc="0" normalizeH="0" baseline="0" noProof="0" dirty="0">
                <a:ln>
                  <a:noFill/>
                </a:ln>
                <a:solidFill>
                  <a:srgbClr val="0070C0"/>
                </a:solidFill>
                <a:effectLst/>
                <a:uLnTx/>
                <a:uFillTx/>
                <a:latin typeface="Franklin Gothic Book" panose="020B0503020102020204"/>
                <a:ea typeface="+mn-ea"/>
                <a:cs typeface="+mn-cs"/>
              </a:rPr>
              <a:t>Right</a:t>
            </a:r>
            <a:endParaRPr kumimoji="0" lang="en-US" sz="4000" b="1" i="0" u="none" strike="noStrike" kern="1200" cap="none" spc="0" normalizeH="0" baseline="0" noProof="0" dirty="0">
              <a:ln>
                <a:noFill/>
              </a:ln>
              <a:solidFill>
                <a:srgbClr val="0070C0"/>
              </a:solidFill>
              <a:effectLst/>
              <a:uLnTx/>
              <a:uFillTx/>
              <a:latin typeface="Franklin Gothic Book" panose="020B0503020102020204"/>
            </a:endParaRPr>
          </a:p>
        </p:txBody>
      </p:sp>
      <p:sp>
        <p:nvSpPr>
          <p:cNvPr id="3" name="Oval 2"/>
          <p:cNvSpPr/>
          <p:nvPr/>
        </p:nvSpPr>
        <p:spPr>
          <a:xfrm rot="16200000">
            <a:off x="-612238" y="2959512"/>
            <a:ext cx="2094271" cy="717756"/>
          </a:xfrm>
          <a:prstGeom prst="ellipse">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effectLst>
                  <a:outerShdw blurRad="38100" dist="38100" dir="2700000" algn="tl">
                    <a:srgbClr val="000000">
                      <a:alpha val="43137"/>
                    </a:srgbClr>
                  </a:outerShdw>
                </a:effectLst>
              </a:rPr>
              <a:t>vv. 15-17</a:t>
            </a:r>
          </a:p>
        </p:txBody>
      </p:sp>
      <p:sp>
        <p:nvSpPr>
          <p:cNvPr id="4" name="TextBox 3"/>
          <p:cNvSpPr txBox="1"/>
          <p:nvPr/>
        </p:nvSpPr>
        <p:spPr>
          <a:xfrm>
            <a:off x="1725283" y="231296"/>
            <a:ext cx="7030528" cy="2308324"/>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Sin</a:t>
            </a:r>
            <a:endParaRPr lang="en-US" sz="2400" dirty="0">
              <a:solidFill>
                <a:prstClr val="black"/>
              </a:solidFill>
              <a:latin typeface="Arial Narrow" panose="020B0606020202030204" pitchFamily="34" charset="0"/>
            </a:endParaRPr>
          </a:p>
          <a:p>
            <a:pPr marL="914400" lvl="1" indent="-457200">
              <a:buFont typeface="+mj-lt"/>
              <a:buAutoNum type="arabicPeriod"/>
            </a:pP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Private sin (between</a:t>
            </a:r>
            <a:r>
              <a:rPr kumimoji="0" lang="en-US" sz="2400" i="1" u="none" strike="noStrike" kern="1200" cap="none" spc="0" normalizeH="0" noProof="0" dirty="0">
                <a:ln>
                  <a:noFill/>
                </a:ln>
                <a:solidFill>
                  <a:prstClr val="black"/>
                </a:solidFill>
                <a:effectLst/>
                <a:uLnTx/>
                <a:uFillTx/>
                <a:latin typeface="Arial Narrow" panose="020B0606020202030204" pitchFamily="34" charset="0"/>
                <a:ea typeface="+mn-ea"/>
                <a:cs typeface="+mn-cs"/>
              </a:rPr>
              <a:t> two) </a:t>
            </a: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not public</a:t>
            </a:r>
          </a:p>
          <a:p>
            <a:pPr marL="914400" lvl="1" indent="-457200">
              <a:buFont typeface="+mj-lt"/>
              <a:buAutoNum type="arabicPeriod"/>
            </a:pPr>
            <a:r>
              <a:rPr lang="en-US" sz="2400" i="1" dirty="0">
                <a:solidFill>
                  <a:prstClr val="black"/>
                </a:solidFill>
                <a:latin typeface="Arial Narrow" panose="020B0606020202030204" pitchFamily="34" charset="0"/>
              </a:rPr>
              <a:t>Evidence:</a:t>
            </a:r>
          </a:p>
          <a:p>
            <a:pPr marL="1371600" lvl="2" indent="-457200">
              <a:buFont typeface="+mj-lt"/>
              <a:buAutoNum type="alphaLcPeriod"/>
            </a:pP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“Against you” (v. 15)</a:t>
            </a:r>
          </a:p>
          <a:p>
            <a:pPr marL="1371600" lvl="2" indent="-457200">
              <a:buFont typeface="+mj-lt"/>
              <a:buAutoNum type="alphaLcPeriod"/>
            </a:pPr>
            <a:r>
              <a:rPr lang="en-US" sz="2400" i="1" dirty="0">
                <a:solidFill>
                  <a:prstClr val="black"/>
                </a:solidFill>
                <a:latin typeface="Arial Narrow" panose="020B0606020202030204" pitchFamily="34" charset="0"/>
              </a:rPr>
              <a:t>Private interview says sin is private</a:t>
            </a:r>
          </a:p>
          <a:p>
            <a:pPr marL="1371600" lvl="2" indent="-457200">
              <a:buFont typeface="+mj-lt"/>
              <a:buAutoNum type="alphaLcPeriod"/>
            </a:pP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Peter asks about </a:t>
            </a:r>
            <a:r>
              <a:rPr lang="en-US" sz="2400" i="1" dirty="0">
                <a:solidFill>
                  <a:prstClr val="black"/>
                </a:solidFill>
                <a:latin typeface="Arial Narrow" panose="020B0606020202030204" pitchFamily="34" charset="0"/>
              </a:rPr>
              <a:t>sin “against me” (v. 21)</a:t>
            </a:r>
            <a:endParaRPr kumimoji="0" lang="en-US" sz="240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pic>
        <p:nvPicPr>
          <p:cNvPr id="5" name="Picture 2" descr="http://delicioushealing.com/wp-content/uploads/2011/08/Bowed-head.jpg"/>
          <p:cNvPicPr>
            <a:picLocks noChangeAspect="1" noChangeArrowheads="1"/>
          </p:cNvPicPr>
          <p:nvPr/>
        </p:nvPicPr>
        <p:blipFill rotWithShape="1">
          <a:blip r:embed="rId2">
            <a:extLst>
              <a:ext uri="{28A0092B-C50C-407E-A947-70E740481C1C}">
                <a14:useLocalDpi xmlns:a14="http://schemas.microsoft.com/office/drawing/2010/main" val="0"/>
              </a:ext>
            </a:extLst>
          </a:blip>
          <a:srcRect r="28666"/>
          <a:stretch/>
        </p:blipFill>
        <p:spPr bwMode="auto">
          <a:xfrm flipH="1">
            <a:off x="7893998" y="53075"/>
            <a:ext cx="1164908" cy="1083576"/>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17084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6200000">
            <a:off x="-2563349" y="2967873"/>
            <a:ext cx="6951408" cy="1015663"/>
          </a:xfrm>
          <a:prstGeom prst="rect">
            <a:avLst/>
          </a:prstGeom>
          <a:noFill/>
        </p:spPr>
        <p:txBody>
          <a:bodyPr wrap="square" rtlCol="0">
            <a:spAutoFit/>
          </a:bodyPr>
          <a:lstStyle/>
          <a:p>
            <a:pPr marL="857250" marR="0" lvl="0" indent="-857250" algn="ctr" defTabSz="457200" rtl="0" eaLnBrk="1" fontAlgn="auto" latinLnBrk="0" hangingPunct="1">
              <a:lnSpc>
                <a:spcPct val="150000"/>
              </a:lnSpc>
              <a:spcBef>
                <a:spcPts val="0"/>
              </a:spcBef>
              <a:spcAft>
                <a:spcPts val="0"/>
              </a:spcAft>
              <a:buClrTx/>
              <a:buSzTx/>
              <a:buFont typeface="+mj-lt"/>
              <a:buAutoNum type="romanUcPeriod" startAt="2"/>
              <a:tabLst/>
              <a:defRPr/>
            </a:pPr>
            <a:r>
              <a:rPr kumimoji="0" lang="en-US" sz="4000" b="0" i="0" u="none" strike="noStrike" kern="1200" cap="none" spc="0" normalizeH="0" baseline="0" noProof="0" dirty="0">
                <a:ln>
                  <a:noFill/>
                </a:ln>
                <a:solidFill>
                  <a:prstClr val="black"/>
                </a:solidFill>
                <a:effectLst/>
                <a:uLnTx/>
                <a:uFillTx/>
                <a:latin typeface="Franklin Gothic Book" panose="020B0503020102020204"/>
                <a:ea typeface="+mn-ea"/>
                <a:cs typeface="+mn-cs"/>
              </a:rPr>
              <a:t>The </a:t>
            </a:r>
            <a:r>
              <a:rPr kumimoji="0" lang="en-US" sz="4000" b="1" i="0" u="none" strike="noStrike" kern="1200" cap="none" spc="0" normalizeH="0" baseline="0" noProof="0" dirty="0">
                <a:ln>
                  <a:noFill/>
                </a:ln>
                <a:solidFill>
                  <a:srgbClr val="C00000"/>
                </a:solidFill>
                <a:effectLst/>
                <a:uLnTx/>
                <a:uFillTx/>
                <a:latin typeface="Franklin Gothic Book" panose="020B0503020102020204"/>
                <a:ea typeface="+mn-ea"/>
                <a:cs typeface="+mn-cs"/>
              </a:rPr>
              <a:t>Action</a:t>
            </a:r>
            <a:r>
              <a:rPr kumimoji="0" lang="en-US" sz="4000" b="0" i="0" u="none" strike="noStrike" kern="1200" cap="none" spc="0" normalizeH="0" baseline="0" noProof="0" dirty="0">
                <a:ln>
                  <a:noFill/>
                </a:ln>
                <a:solidFill>
                  <a:prstClr val="black"/>
                </a:solidFill>
                <a:effectLst/>
                <a:uLnTx/>
                <a:uFillTx/>
                <a:latin typeface="Franklin Gothic Book" panose="020B0503020102020204"/>
                <a:ea typeface="+mn-ea"/>
                <a:cs typeface="+mn-cs"/>
              </a:rPr>
              <a:t> that is </a:t>
            </a:r>
            <a:r>
              <a:rPr kumimoji="0" lang="en-US" sz="4000" b="1" i="0" u="none" strike="noStrike" kern="1200" cap="none" spc="0" normalizeH="0" baseline="0" noProof="0" dirty="0">
                <a:ln>
                  <a:noFill/>
                </a:ln>
                <a:solidFill>
                  <a:srgbClr val="0070C0"/>
                </a:solidFill>
                <a:effectLst/>
                <a:uLnTx/>
                <a:uFillTx/>
                <a:latin typeface="Franklin Gothic Book" panose="020B0503020102020204"/>
                <a:ea typeface="+mn-ea"/>
                <a:cs typeface="+mn-cs"/>
              </a:rPr>
              <a:t>Right</a:t>
            </a:r>
            <a:endParaRPr kumimoji="0" lang="en-US" sz="4000" b="1" i="0" u="none" strike="noStrike" kern="1200" cap="none" spc="0" normalizeH="0" baseline="0" noProof="0" dirty="0">
              <a:ln>
                <a:noFill/>
              </a:ln>
              <a:solidFill>
                <a:srgbClr val="0070C0"/>
              </a:solidFill>
              <a:effectLst/>
              <a:uLnTx/>
              <a:uFillTx/>
              <a:latin typeface="Franklin Gothic Book" panose="020B0503020102020204"/>
            </a:endParaRPr>
          </a:p>
        </p:txBody>
      </p:sp>
      <p:sp>
        <p:nvSpPr>
          <p:cNvPr id="3" name="Oval 2"/>
          <p:cNvSpPr/>
          <p:nvPr/>
        </p:nvSpPr>
        <p:spPr>
          <a:xfrm rot="16200000">
            <a:off x="-612238" y="2959512"/>
            <a:ext cx="2094271" cy="717756"/>
          </a:xfrm>
          <a:prstGeom prst="ellipse">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effectLst>
                  <a:outerShdw blurRad="38100" dist="38100" dir="2700000" algn="tl">
                    <a:srgbClr val="000000">
                      <a:alpha val="43137"/>
                    </a:srgbClr>
                  </a:outerShdw>
                </a:effectLst>
              </a:rPr>
              <a:t>vv. 15-17</a:t>
            </a:r>
          </a:p>
        </p:txBody>
      </p:sp>
      <p:sp>
        <p:nvSpPr>
          <p:cNvPr id="4" name="TextBox 3"/>
          <p:cNvSpPr txBox="1"/>
          <p:nvPr/>
        </p:nvSpPr>
        <p:spPr>
          <a:xfrm>
            <a:off x="1725283" y="231296"/>
            <a:ext cx="7030528" cy="4431983"/>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Sin</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lang="en-US" sz="1000" b="1" dirty="0">
              <a:solidFill>
                <a:prstClr val="black"/>
              </a:solidFill>
              <a:latin typeface="Arial Narrow" panose="020B0606020202030204" pitchFamily="34" charset="0"/>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Point</a:t>
            </a:r>
            <a:endParaRPr lang="en-US" sz="2400" dirty="0">
              <a:solidFill>
                <a:prstClr val="black"/>
              </a:solidFill>
              <a:latin typeface="Arial Narrow" panose="020B0606020202030204" pitchFamily="34" charset="0"/>
            </a:endParaRPr>
          </a:p>
          <a:p>
            <a:pPr marL="914400" lvl="1" indent="-457200">
              <a:buFont typeface="+mj-lt"/>
              <a:buAutoNum type="arabicPeriod"/>
            </a:pP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Times that sin is personal (private) – something that is between two parties and God</a:t>
            </a:r>
          </a:p>
          <a:p>
            <a:pPr marL="914400" lvl="1" indent="-457200">
              <a:buFont typeface="+mj-lt"/>
              <a:buAutoNum type="arabicPeriod"/>
            </a:pPr>
            <a:r>
              <a:rPr lang="en-US" sz="2400" i="1" dirty="0">
                <a:solidFill>
                  <a:prstClr val="black"/>
                </a:solidFill>
                <a:latin typeface="Arial Narrow" panose="020B0606020202030204" pitchFamily="34" charset="0"/>
              </a:rPr>
              <a:t>Lessons:</a:t>
            </a:r>
          </a:p>
          <a:p>
            <a:pPr marL="1371600" lvl="2" indent="-457200">
              <a:buFont typeface="+mj-lt"/>
              <a:buAutoNum type="alphaLcPeriod"/>
            </a:pPr>
            <a:r>
              <a:rPr kumimoji="0" lang="en-US" sz="240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The more private matters are kept private matters, the less public trouble we will have</a:t>
            </a:r>
          </a:p>
          <a:p>
            <a:pPr marL="1371600" lvl="2" indent="-457200">
              <a:buFont typeface="+mj-lt"/>
              <a:buAutoNum type="alphaLcPeriod"/>
            </a:pPr>
            <a:endParaRPr kumimoji="0" lang="en-US" sz="80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a:p>
            <a:pPr marL="1371600" lvl="2" indent="-457200">
              <a:buFont typeface="+mj-lt"/>
              <a:buAutoNum type="alphaLcPeriod"/>
            </a:pPr>
            <a:r>
              <a:rPr lang="en-US" sz="2400" dirty="0">
                <a:solidFill>
                  <a:prstClr val="black"/>
                </a:solidFill>
                <a:latin typeface="Arial Narrow" panose="020B0606020202030204" pitchFamily="34" charset="0"/>
              </a:rPr>
              <a:t>Public matters are not to be treated as private matters</a:t>
            </a:r>
          </a:p>
          <a:p>
            <a:pPr marL="1828800" lvl="3" indent="-457200">
              <a:buFont typeface="Arial" panose="020B0604020202020204" pitchFamily="34" charset="0"/>
              <a:buChar char="•"/>
            </a:pPr>
            <a:r>
              <a:rPr kumimoji="0" lang="en-US" sz="2200" i="1" u="none" strike="noStrike" kern="1200" cap="none" spc="0" normalizeH="0" baseline="0" noProof="0" dirty="0">
                <a:ln>
                  <a:noFill/>
                </a:ln>
                <a:solidFill>
                  <a:prstClr val="black"/>
                </a:solidFill>
                <a:effectLst/>
                <a:uLnTx/>
                <a:uFillTx/>
                <a:latin typeface="Arial Narrow" panose="020B0606020202030204" pitchFamily="34" charset="0"/>
              </a:rPr>
              <a:t>Teachers</a:t>
            </a:r>
            <a:r>
              <a:rPr kumimoji="0" lang="en-US" sz="2200" i="1" u="none" strike="noStrike" kern="1200" cap="none" spc="0" normalizeH="0" noProof="0" dirty="0">
                <a:ln>
                  <a:noFill/>
                </a:ln>
                <a:solidFill>
                  <a:prstClr val="black"/>
                </a:solidFill>
                <a:effectLst/>
                <a:uLnTx/>
                <a:uFillTx/>
                <a:latin typeface="Arial Narrow" panose="020B0606020202030204" pitchFamily="34" charset="0"/>
              </a:rPr>
              <a:t> of error</a:t>
            </a:r>
          </a:p>
          <a:p>
            <a:pPr marL="1828800" lvl="3" indent="-457200">
              <a:buFont typeface="Arial" panose="020B0604020202020204" pitchFamily="34" charset="0"/>
              <a:buChar char="•"/>
            </a:pPr>
            <a:r>
              <a:rPr lang="en-US" sz="2200" i="1" noProof="0" dirty="0">
                <a:solidFill>
                  <a:prstClr val="black"/>
                </a:solidFill>
                <a:latin typeface="Arial Narrow" panose="020B0606020202030204" pitchFamily="34" charset="0"/>
              </a:rPr>
              <a:t>Sin before others (i.e. Gal. 2:11-21)</a:t>
            </a:r>
            <a:endParaRPr kumimoji="0" lang="en-US" sz="2200" i="1" u="none" strike="noStrike" kern="1200" cap="none" spc="0" normalizeH="0" baseline="0" noProof="0" dirty="0">
              <a:ln>
                <a:noFill/>
              </a:ln>
              <a:solidFill>
                <a:prstClr val="black"/>
              </a:solidFill>
              <a:effectLst/>
              <a:uLnTx/>
              <a:uFillTx/>
              <a:latin typeface="Arial Narrow" panose="020B0606020202030204" pitchFamily="34" charset="0"/>
            </a:endParaRPr>
          </a:p>
        </p:txBody>
      </p:sp>
      <p:pic>
        <p:nvPicPr>
          <p:cNvPr id="5" name="Picture 2" descr="http://delicioushealing.com/wp-content/uploads/2011/08/Bowed-head.jpg"/>
          <p:cNvPicPr>
            <a:picLocks noChangeAspect="1" noChangeArrowheads="1"/>
          </p:cNvPicPr>
          <p:nvPr/>
        </p:nvPicPr>
        <p:blipFill rotWithShape="1">
          <a:blip r:embed="rId2">
            <a:extLst>
              <a:ext uri="{28A0092B-C50C-407E-A947-70E740481C1C}">
                <a14:useLocalDpi xmlns:a14="http://schemas.microsoft.com/office/drawing/2010/main" val="0"/>
              </a:ext>
            </a:extLst>
          </a:blip>
          <a:srcRect r="28666"/>
          <a:stretch/>
        </p:blipFill>
        <p:spPr bwMode="auto">
          <a:xfrm flipH="1">
            <a:off x="7893998" y="53075"/>
            <a:ext cx="1164908" cy="1083576"/>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52586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Effect transition="in" filter="fade">
                                      <p:cBhvr>
                                        <p:cTn id="28" dur="1000"/>
                                        <p:tgtEl>
                                          <p:spTgt spid="4">
                                            <p:txEl>
                                              <p:pRg st="7" end="7"/>
                                            </p:txEl>
                                          </p:spTgt>
                                        </p:tgtEl>
                                      </p:cBhvr>
                                    </p:animEffect>
                                    <p:anim calcmode="lin" valueType="num">
                                      <p:cBhvr>
                                        <p:cTn id="29"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fade">
                                      <p:cBhvr>
                                        <p:cTn id="35" dur="1000"/>
                                        <p:tgtEl>
                                          <p:spTgt spid="4">
                                            <p:txEl>
                                              <p:pRg st="8" end="8"/>
                                            </p:txEl>
                                          </p:spTgt>
                                        </p:tgtEl>
                                      </p:cBhvr>
                                    </p:animEffect>
                                    <p:anim calcmode="lin" valueType="num">
                                      <p:cBhvr>
                                        <p:cTn id="36"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9" end="9"/>
                                            </p:txEl>
                                          </p:spTgt>
                                        </p:tgtEl>
                                        <p:attrNameLst>
                                          <p:attrName>style.visibility</p:attrName>
                                        </p:attrNameLst>
                                      </p:cBhvr>
                                      <p:to>
                                        <p:strVal val="visible"/>
                                      </p:to>
                                    </p:set>
                                    <p:animEffect transition="in" filter="fade">
                                      <p:cBhvr>
                                        <p:cTn id="42" dur="1000"/>
                                        <p:tgtEl>
                                          <p:spTgt spid="4">
                                            <p:txEl>
                                              <p:pRg st="9" end="9"/>
                                            </p:txEl>
                                          </p:spTgt>
                                        </p:tgtEl>
                                      </p:cBhvr>
                                    </p:animEffect>
                                    <p:anim calcmode="lin" valueType="num">
                                      <p:cBhvr>
                                        <p:cTn id="43"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6200000">
            <a:off x="-2563349" y="2967873"/>
            <a:ext cx="6951408" cy="1015663"/>
          </a:xfrm>
          <a:prstGeom prst="rect">
            <a:avLst/>
          </a:prstGeom>
          <a:noFill/>
        </p:spPr>
        <p:txBody>
          <a:bodyPr wrap="square" rtlCol="0">
            <a:spAutoFit/>
          </a:bodyPr>
          <a:lstStyle/>
          <a:p>
            <a:pPr marL="857250" marR="0" lvl="0" indent="-857250" algn="ctr" defTabSz="457200" rtl="0" eaLnBrk="1" fontAlgn="auto" latinLnBrk="0" hangingPunct="1">
              <a:lnSpc>
                <a:spcPct val="150000"/>
              </a:lnSpc>
              <a:spcBef>
                <a:spcPts val="0"/>
              </a:spcBef>
              <a:spcAft>
                <a:spcPts val="0"/>
              </a:spcAft>
              <a:buClrTx/>
              <a:buSzTx/>
              <a:buFont typeface="+mj-lt"/>
              <a:buAutoNum type="romanUcPeriod" startAt="2"/>
              <a:tabLst/>
              <a:defRPr/>
            </a:pPr>
            <a:r>
              <a:rPr kumimoji="0" lang="en-US" sz="4000" b="0" i="0" u="none" strike="noStrike" kern="1200" cap="none" spc="0" normalizeH="0" baseline="0" noProof="0" dirty="0">
                <a:ln>
                  <a:noFill/>
                </a:ln>
                <a:solidFill>
                  <a:prstClr val="black"/>
                </a:solidFill>
                <a:effectLst/>
                <a:uLnTx/>
                <a:uFillTx/>
                <a:latin typeface="Franklin Gothic Book" panose="020B0503020102020204"/>
                <a:ea typeface="+mn-ea"/>
                <a:cs typeface="+mn-cs"/>
              </a:rPr>
              <a:t>The </a:t>
            </a:r>
            <a:r>
              <a:rPr kumimoji="0" lang="en-US" sz="4000" b="1" i="0" u="none" strike="noStrike" kern="1200" cap="none" spc="0" normalizeH="0" baseline="0" noProof="0" dirty="0">
                <a:ln>
                  <a:noFill/>
                </a:ln>
                <a:solidFill>
                  <a:srgbClr val="C00000"/>
                </a:solidFill>
                <a:effectLst/>
                <a:uLnTx/>
                <a:uFillTx/>
                <a:latin typeface="Franklin Gothic Book" panose="020B0503020102020204"/>
                <a:ea typeface="+mn-ea"/>
                <a:cs typeface="+mn-cs"/>
              </a:rPr>
              <a:t>Action</a:t>
            </a:r>
            <a:r>
              <a:rPr kumimoji="0" lang="en-US" sz="4000" b="0" i="0" u="none" strike="noStrike" kern="1200" cap="none" spc="0" normalizeH="0" baseline="0" noProof="0" dirty="0">
                <a:ln>
                  <a:noFill/>
                </a:ln>
                <a:solidFill>
                  <a:prstClr val="black"/>
                </a:solidFill>
                <a:effectLst/>
                <a:uLnTx/>
                <a:uFillTx/>
                <a:latin typeface="Franklin Gothic Book" panose="020B0503020102020204"/>
                <a:ea typeface="+mn-ea"/>
                <a:cs typeface="+mn-cs"/>
              </a:rPr>
              <a:t> that is </a:t>
            </a:r>
            <a:r>
              <a:rPr kumimoji="0" lang="en-US" sz="4000" b="1" i="0" u="none" strike="noStrike" kern="1200" cap="none" spc="0" normalizeH="0" baseline="0" noProof="0" dirty="0">
                <a:ln>
                  <a:noFill/>
                </a:ln>
                <a:solidFill>
                  <a:srgbClr val="0070C0"/>
                </a:solidFill>
                <a:effectLst/>
                <a:uLnTx/>
                <a:uFillTx/>
                <a:latin typeface="Franklin Gothic Book" panose="020B0503020102020204"/>
                <a:ea typeface="+mn-ea"/>
                <a:cs typeface="+mn-cs"/>
              </a:rPr>
              <a:t>Right</a:t>
            </a:r>
            <a:endParaRPr kumimoji="0" lang="en-US" sz="4000" b="1" i="0" u="none" strike="noStrike" kern="1200" cap="none" spc="0" normalizeH="0" baseline="0" noProof="0" dirty="0">
              <a:ln>
                <a:noFill/>
              </a:ln>
              <a:solidFill>
                <a:srgbClr val="0070C0"/>
              </a:solidFill>
              <a:effectLst/>
              <a:uLnTx/>
              <a:uFillTx/>
              <a:latin typeface="Franklin Gothic Book" panose="020B0503020102020204"/>
            </a:endParaRPr>
          </a:p>
        </p:txBody>
      </p:sp>
      <p:sp>
        <p:nvSpPr>
          <p:cNvPr id="3" name="Oval 2"/>
          <p:cNvSpPr/>
          <p:nvPr/>
        </p:nvSpPr>
        <p:spPr>
          <a:xfrm rot="16200000">
            <a:off x="-612238" y="2959512"/>
            <a:ext cx="2094271" cy="717756"/>
          </a:xfrm>
          <a:prstGeom prst="ellipse">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effectLst>
                  <a:outerShdw blurRad="38100" dist="38100" dir="2700000" algn="tl">
                    <a:srgbClr val="000000">
                      <a:alpha val="43137"/>
                    </a:srgbClr>
                  </a:outerShdw>
                </a:effectLst>
              </a:rPr>
              <a:t>vv. 15-17</a:t>
            </a:r>
          </a:p>
        </p:txBody>
      </p:sp>
      <p:sp>
        <p:nvSpPr>
          <p:cNvPr id="4" name="TextBox 3"/>
          <p:cNvSpPr txBox="1"/>
          <p:nvPr/>
        </p:nvSpPr>
        <p:spPr>
          <a:xfrm>
            <a:off x="1725283" y="231296"/>
            <a:ext cx="7030528" cy="4093428"/>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Sin</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lang="en-US" sz="1000" b="1" dirty="0">
              <a:solidFill>
                <a:prstClr val="black"/>
              </a:solidFill>
              <a:latin typeface="Arial Narrow" panose="020B0606020202030204" pitchFamily="34" charset="0"/>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Point</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lang="en-US" sz="1000" b="1" dirty="0">
              <a:solidFill>
                <a:prstClr val="black"/>
              </a:solidFill>
              <a:latin typeface="Arial Narrow" panose="020B0606020202030204" pitchFamily="34" charset="0"/>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Rebuke</a:t>
            </a:r>
            <a:endParaRPr lang="en-US" sz="2400" dirty="0">
              <a:solidFill>
                <a:prstClr val="black"/>
              </a:solidFill>
              <a:latin typeface="Arial Narrow" panose="020B0606020202030204" pitchFamily="34" charset="0"/>
            </a:endParaRPr>
          </a:p>
          <a:p>
            <a:pPr marL="914400" lvl="1" indent="-457200">
              <a:buFont typeface="+mj-lt"/>
              <a:buAutoNum type="arabicPeriod"/>
            </a:pPr>
            <a:r>
              <a:rPr kumimoji="0" lang="en-US" sz="2400" i="1" u="none" strike="noStrike" kern="1200" cap="none" spc="0" normalizeH="0" baseline="0" noProof="0" dirty="0">
                <a:ln>
                  <a:noFill/>
                </a:ln>
                <a:solidFill>
                  <a:srgbClr val="0070C0"/>
                </a:solidFill>
                <a:effectLst/>
                <a:uLnTx/>
                <a:uFillTx/>
                <a:latin typeface="Arial Narrow" panose="020B0606020202030204" pitchFamily="34" charset="0"/>
                <a:ea typeface="+mn-ea"/>
                <a:cs typeface="+mn-cs"/>
              </a:rPr>
              <a:t>Primary Approach </a:t>
            </a: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(1</a:t>
            </a:r>
            <a:r>
              <a:rPr kumimoji="0" lang="en-US" sz="2400" i="1" u="none" strike="noStrike" kern="1200" cap="none" spc="0" normalizeH="0" baseline="30000" noProof="0" dirty="0">
                <a:ln>
                  <a:noFill/>
                </a:ln>
                <a:solidFill>
                  <a:prstClr val="black"/>
                </a:solidFill>
                <a:effectLst/>
                <a:uLnTx/>
                <a:uFillTx/>
                <a:latin typeface="Arial Narrow" panose="020B0606020202030204" pitchFamily="34" charset="0"/>
                <a:ea typeface="+mn-ea"/>
                <a:cs typeface="+mn-cs"/>
              </a:rPr>
              <a:t>st</a:t>
            </a: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Step)</a:t>
            </a:r>
          </a:p>
          <a:p>
            <a:pPr marL="1371600" lvl="2" indent="-457200">
              <a:buFont typeface="+mj-lt"/>
              <a:buAutoNum type="alphaLcPeriod"/>
            </a:pPr>
            <a:r>
              <a:rPr lang="en-US" sz="2400" dirty="0">
                <a:solidFill>
                  <a:prstClr val="black"/>
                </a:solidFill>
                <a:latin typeface="Arial Narrow" panose="020B0606020202030204" pitchFamily="34" charset="0"/>
              </a:rPr>
              <a:t>Offended goes to the offender</a:t>
            </a:r>
          </a:p>
          <a:p>
            <a:pPr marL="1371600" lvl="2" indent="-457200">
              <a:buFont typeface="+mj-lt"/>
              <a:buAutoNum type="alphaLcPeriod"/>
            </a:pPr>
            <a:r>
              <a:rPr kumimoji="0" lang="en-US" sz="240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Tell him his sin </a:t>
            </a:r>
          </a:p>
          <a:p>
            <a:pPr marL="1828800" lvl="3" indent="-457200">
              <a:buFont typeface="Arial" panose="020B0604020202020204" pitchFamily="34" charset="0"/>
              <a:buChar char="•"/>
            </a:pPr>
            <a:r>
              <a:rPr lang="en-US" sz="2200" i="1" dirty="0">
                <a:solidFill>
                  <a:prstClr val="black"/>
                </a:solidFill>
                <a:latin typeface="Arial Narrow" panose="020B0606020202030204" pitchFamily="34" charset="0"/>
              </a:rPr>
              <a:t>D</a:t>
            </a:r>
            <a:r>
              <a:rPr kumimoji="0" lang="en-US" sz="2200" i="1" u="none" strike="noStrike" kern="1200" cap="none" spc="0" normalizeH="0" baseline="0" noProof="0" dirty="0" err="1">
                <a:ln>
                  <a:noFill/>
                </a:ln>
                <a:solidFill>
                  <a:prstClr val="black"/>
                </a:solidFill>
                <a:effectLst/>
                <a:uLnTx/>
                <a:uFillTx/>
                <a:latin typeface="Arial Narrow" panose="020B0606020202030204" pitchFamily="34" charset="0"/>
              </a:rPr>
              <a:t>efinite</a:t>
            </a:r>
            <a:r>
              <a:rPr lang="en-US" sz="2200" i="1" dirty="0">
                <a:solidFill>
                  <a:prstClr val="black"/>
                </a:solidFill>
                <a:latin typeface="Arial Narrow" panose="020B0606020202030204" pitchFamily="34" charset="0"/>
              </a:rPr>
              <a:t> -</a:t>
            </a:r>
            <a:r>
              <a:rPr kumimoji="0" lang="en-US" sz="2200" i="1" u="none" strike="noStrike" kern="1200" cap="none" spc="0" normalizeH="0" baseline="0" noProof="0" dirty="0">
                <a:ln>
                  <a:noFill/>
                </a:ln>
                <a:solidFill>
                  <a:prstClr val="black"/>
                </a:solidFill>
                <a:effectLst/>
                <a:uLnTx/>
                <a:uFillTx/>
                <a:latin typeface="Arial Narrow" panose="020B0606020202030204" pitchFamily="34" charset="0"/>
              </a:rPr>
              <a:t> not hurt feelings</a:t>
            </a:r>
          </a:p>
          <a:p>
            <a:pPr marL="1828800" lvl="3" indent="-457200">
              <a:buFont typeface="Arial" panose="020B0604020202020204" pitchFamily="34" charset="0"/>
              <a:buChar char="•"/>
            </a:pPr>
            <a:r>
              <a:rPr lang="en-US" sz="2200" i="1" dirty="0">
                <a:solidFill>
                  <a:prstClr val="black"/>
                </a:solidFill>
                <a:latin typeface="Arial Narrow" panose="020B0606020202030204" pitchFamily="34" charset="0"/>
              </a:rPr>
              <a:t>Proof – not mere questions</a:t>
            </a:r>
            <a:endParaRPr kumimoji="0" lang="en-US" sz="2200" i="1" u="none" strike="noStrike" kern="1200" cap="none" spc="0" normalizeH="0" baseline="0" noProof="0" dirty="0">
              <a:ln>
                <a:noFill/>
              </a:ln>
              <a:solidFill>
                <a:prstClr val="black"/>
              </a:solidFill>
              <a:effectLst/>
              <a:uLnTx/>
              <a:uFillTx/>
              <a:latin typeface="Arial Narrow" panose="020B0606020202030204" pitchFamily="34" charset="0"/>
            </a:endParaRPr>
          </a:p>
          <a:p>
            <a:pPr marL="1371600" lvl="2" indent="-457200">
              <a:buFont typeface="+mj-lt"/>
              <a:buAutoNum type="alphaLcPeriod"/>
            </a:pPr>
            <a:r>
              <a:rPr lang="en-US" sz="2400" dirty="0">
                <a:solidFill>
                  <a:prstClr val="black"/>
                </a:solidFill>
                <a:latin typeface="Arial Narrow" panose="020B0606020202030204" pitchFamily="34" charset="0"/>
              </a:rPr>
              <a:t>Purpose (gain him / settle)</a:t>
            </a:r>
          </a:p>
          <a:p>
            <a:pPr marL="1371600" lvl="2" indent="-457200">
              <a:buFont typeface="+mj-lt"/>
              <a:buAutoNum type="alphaLcPeriod"/>
            </a:pPr>
            <a:r>
              <a:rPr kumimoji="0" lang="en-US" sz="240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Attempt to keep private matters private</a:t>
            </a:r>
          </a:p>
        </p:txBody>
      </p:sp>
      <p:pic>
        <p:nvPicPr>
          <p:cNvPr id="5" name="Picture 2" descr="http://delicioushealing.com/wp-content/uploads/2011/08/Bowed-head.jpg"/>
          <p:cNvPicPr>
            <a:picLocks noChangeAspect="1" noChangeArrowheads="1"/>
          </p:cNvPicPr>
          <p:nvPr/>
        </p:nvPicPr>
        <p:blipFill rotWithShape="1">
          <a:blip r:embed="rId2">
            <a:extLst>
              <a:ext uri="{28A0092B-C50C-407E-A947-70E740481C1C}">
                <a14:useLocalDpi xmlns:a14="http://schemas.microsoft.com/office/drawing/2010/main" val="0"/>
              </a:ext>
            </a:extLst>
          </a:blip>
          <a:srcRect r="28666"/>
          <a:stretch/>
        </p:blipFill>
        <p:spPr bwMode="auto">
          <a:xfrm flipH="1">
            <a:off x="7893998" y="53075"/>
            <a:ext cx="1164908" cy="1083576"/>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58272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1000"/>
                                        <p:tgtEl>
                                          <p:spTgt spid="4">
                                            <p:txEl>
                                              <p:pRg st="5" end="5"/>
                                            </p:txEl>
                                          </p:spTgt>
                                        </p:tgtEl>
                                      </p:cBhvr>
                                    </p:animEffect>
                                    <p:anim calcmode="lin" valueType="num">
                                      <p:cBhvr>
                                        <p:cTn id="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Effect transition="in" filter="fade">
                                      <p:cBhvr>
                                        <p:cTn id="14" dur="1000"/>
                                        <p:tgtEl>
                                          <p:spTgt spid="4">
                                            <p:txEl>
                                              <p:pRg st="6" end="6"/>
                                            </p:txEl>
                                          </p:spTgt>
                                        </p:tgtEl>
                                      </p:cBhvr>
                                    </p:animEffect>
                                    <p:anim calcmode="lin" valueType="num">
                                      <p:cBhvr>
                                        <p:cTn id="1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Effect transition="in" filter="fade">
                                      <p:cBhvr>
                                        <p:cTn id="21" dur="1000"/>
                                        <p:tgtEl>
                                          <p:spTgt spid="4">
                                            <p:txEl>
                                              <p:pRg st="7" end="7"/>
                                            </p:txEl>
                                          </p:spTgt>
                                        </p:tgtEl>
                                      </p:cBhvr>
                                    </p:animEffect>
                                    <p:anim calcmode="lin" valueType="num">
                                      <p:cBhvr>
                                        <p:cTn id="22"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Effect transition="in" filter="fade">
                                      <p:cBhvr>
                                        <p:cTn id="28" dur="1000"/>
                                        <p:tgtEl>
                                          <p:spTgt spid="4">
                                            <p:txEl>
                                              <p:pRg st="8" end="8"/>
                                            </p:txEl>
                                          </p:spTgt>
                                        </p:tgtEl>
                                      </p:cBhvr>
                                    </p:animEffect>
                                    <p:anim calcmode="lin" valueType="num">
                                      <p:cBhvr>
                                        <p:cTn id="29"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9" end="9"/>
                                            </p:txEl>
                                          </p:spTgt>
                                        </p:tgtEl>
                                        <p:attrNameLst>
                                          <p:attrName>style.visibility</p:attrName>
                                        </p:attrNameLst>
                                      </p:cBhvr>
                                      <p:to>
                                        <p:strVal val="visible"/>
                                      </p:to>
                                    </p:set>
                                    <p:animEffect transition="in" filter="fade">
                                      <p:cBhvr>
                                        <p:cTn id="35" dur="1000"/>
                                        <p:tgtEl>
                                          <p:spTgt spid="4">
                                            <p:txEl>
                                              <p:pRg st="9" end="9"/>
                                            </p:txEl>
                                          </p:spTgt>
                                        </p:tgtEl>
                                      </p:cBhvr>
                                    </p:animEffect>
                                    <p:anim calcmode="lin" valueType="num">
                                      <p:cBhvr>
                                        <p:cTn id="36"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10" end="10"/>
                                            </p:txEl>
                                          </p:spTgt>
                                        </p:tgtEl>
                                        <p:attrNameLst>
                                          <p:attrName>style.visibility</p:attrName>
                                        </p:attrNameLst>
                                      </p:cBhvr>
                                      <p:to>
                                        <p:strVal val="visible"/>
                                      </p:to>
                                    </p:set>
                                    <p:animEffect transition="in" filter="fade">
                                      <p:cBhvr>
                                        <p:cTn id="42" dur="1000"/>
                                        <p:tgtEl>
                                          <p:spTgt spid="4">
                                            <p:txEl>
                                              <p:pRg st="10" end="10"/>
                                            </p:txEl>
                                          </p:spTgt>
                                        </p:tgtEl>
                                      </p:cBhvr>
                                    </p:animEffect>
                                    <p:anim calcmode="lin" valueType="num">
                                      <p:cBhvr>
                                        <p:cTn id="43"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11" end="11"/>
                                            </p:txEl>
                                          </p:spTgt>
                                        </p:tgtEl>
                                        <p:attrNameLst>
                                          <p:attrName>style.visibility</p:attrName>
                                        </p:attrNameLst>
                                      </p:cBhvr>
                                      <p:to>
                                        <p:strVal val="visible"/>
                                      </p:to>
                                    </p:set>
                                    <p:animEffect transition="in" filter="fade">
                                      <p:cBhvr>
                                        <p:cTn id="49" dur="1000"/>
                                        <p:tgtEl>
                                          <p:spTgt spid="4">
                                            <p:txEl>
                                              <p:pRg st="11" end="11"/>
                                            </p:txEl>
                                          </p:spTgt>
                                        </p:tgtEl>
                                      </p:cBhvr>
                                    </p:animEffect>
                                    <p:anim calcmode="lin" valueType="num">
                                      <p:cBhvr>
                                        <p:cTn id="50"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220408" y="303572"/>
            <a:ext cx="8712200" cy="6001643"/>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defTabSz="914400" eaLnBrk="0" fontAlgn="base" hangingPunct="0">
              <a:spcBef>
                <a:spcPct val="0"/>
              </a:spcBef>
              <a:spcAft>
                <a:spcPct val="0"/>
              </a:spcAft>
            </a:pPr>
            <a:r>
              <a:rPr lang="en-US" sz="2400" dirty="0">
                <a:solidFill>
                  <a:srgbClr val="000000"/>
                </a:solidFill>
                <a:latin typeface="Times New Roman" panose="02020603050405020304" pitchFamily="18" charset="0"/>
              </a:rPr>
              <a:t>This is required to be done alone:</a:t>
            </a:r>
          </a:p>
          <a:p>
            <a:pPr defTabSz="914400" eaLnBrk="0" fontAlgn="base" hangingPunct="0">
              <a:spcBef>
                <a:spcPct val="0"/>
              </a:spcBef>
              <a:spcAft>
                <a:spcPct val="0"/>
              </a:spcAft>
            </a:pPr>
            <a:r>
              <a:rPr lang="en-US" sz="2400" dirty="0">
                <a:solidFill>
                  <a:srgbClr val="000000"/>
                </a:solidFill>
                <a:latin typeface="Times New Roman" panose="02020603050405020304" pitchFamily="18" charset="0"/>
              </a:rPr>
              <a:t>1. That he may have an opportunity of explaining his conduct. In nine cases out of ten, where one supposes that he has been injured, a little friendly conversation would set the matter right and prevent difficulty.</a:t>
            </a:r>
          </a:p>
          <a:p>
            <a:pPr defTabSz="914400" eaLnBrk="0" fontAlgn="base" hangingPunct="0">
              <a:spcBef>
                <a:spcPct val="0"/>
              </a:spcBef>
              <a:spcAft>
                <a:spcPct val="0"/>
              </a:spcAft>
            </a:pPr>
            <a:r>
              <a:rPr lang="en-US" sz="2400" dirty="0">
                <a:solidFill>
                  <a:srgbClr val="000000"/>
                </a:solidFill>
                <a:latin typeface="Times New Roman" panose="02020603050405020304" pitchFamily="18" charset="0"/>
              </a:rPr>
              <a:t>2. That he may have an opportunity of acknowledging his offence or making reparation, if he has done wrong. Many would be glad of such an opportunity, and it is our duty to furnish it by calling on them.</a:t>
            </a:r>
          </a:p>
          <a:p>
            <a:pPr defTabSz="914400" eaLnBrk="0" fontAlgn="base" hangingPunct="0">
              <a:spcBef>
                <a:spcPct val="0"/>
              </a:spcBef>
              <a:spcAft>
                <a:spcPct val="0"/>
              </a:spcAft>
            </a:pPr>
            <a:r>
              <a:rPr lang="en-US" sz="2400" dirty="0">
                <a:solidFill>
                  <a:srgbClr val="000000"/>
                </a:solidFill>
                <a:latin typeface="Times New Roman" panose="02020603050405020304" pitchFamily="18" charset="0"/>
              </a:rPr>
              <a:t>3. That we may admonish them of their error if they have done an injury to the cause of religion. This should not be blazoned abroad. It can do no good-it does injury; it is what the enemies of religion wish. Christ is often wounded in the house of his friends; and religion, as well as an injured brother, often suffers by spreading such faults before the world.</a:t>
            </a:r>
          </a:p>
          <a:p>
            <a:pPr algn="r" defTabSz="914400" eaLnBrk="0" fontAlgn="base" hangingPunct="0">
              <a:spcBef>
                <a:spcPct val="0"/>
              </a:spcBef>
              <a:spcAft>
                <a:spcPct val="0"/>
              </a:spcAft>
            </a:pPr>
            <a:r>
              <a:rPr lang="en-US" sz="2400" dirty="0">
                <a:solidFill>
                  <a:srgbClr val="000000"/>
                </a:solidFill>
                <a:latin typeface="Times New Roman" panose="02020603050405020304" pitchFamily="18" charset="0"/>
              </a:rPr>
              <a:t>(Barnes)</a:t>
            </a:r>
          </a:p>
        </p:txBody>
      </p:sp>
    </p:spTree>
    <p:extLst>
      <p:ext uri="{BB962C8B-B14F-4D97-AF65-F5344CB8AC3E}">
        <p14:creationId xmlns:p14="http://schemas.microsoft.com/office/powerpoint/2010/main" val="5010291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6200000">
            <a:off x="-2563349" y="2967873"/>
            <a:ext cx="6951408" cy="1015663"/>
          </a:xfrm>
          <a:prstGeom prst="rect">
            <a:avLst/>
          </a:prstGeom>
          <a:noFill/>
        </p:spPr>
        <p:txBody>
          <a:bodyPr wrap="square" rtlCol="0">
            <a:spAutoFit/>
          </a:bodyPr>
          <a:lstStyle/>
          <a:p>
            <a:pPr marL="857250" marR="0" lvl="0" indent="-857250" algn="ctr" defTabSz="457200" rtl="0" eaLnBrk="1" fontAlgn="auto" latinLnBrk="0" hangingPunct="1">
              <a:lnSpc>
                <a:spcPct val="150000"/>
              </a:lnSpc>
              <a:spcBef>
                <a:spcPts val="0"/>
              </a:spcBef>
              <a:spcAft>
                <a:spcPts val="0"/>
              </a:spcAft>
              <a:buClrTx/>
              <a:buSzTx/>
              <a:buFont typeface="+mj-lt"/>
              <a:buAutoNum type="romanUcPeriod" startAt="2"/>
              <a:tabLst/>
              <a:defRPr/>
            </a:pPr>
            <a:r>
              <a:rPr kumimoji="0" lang="en-US" sz="4000" b="0" i="0" u="none" strike="noStrike" kern="1200" cap="none" spc="0" normalizeH="0" baseline="0" noProof="0" dirty="0">
                <a:ln>
                  <a:noFill/>
                </a:ln>
                <a:solidFill>
                  <a:prstClr val="black"/>
                </a:solidFill>
                <a:effectLst/>
                <a:uLnTx/>
                <a:uFillTx/>
                <a:latin typeface="Franklin Gothic Book" panose="020B0503020102020204"/>
                <a:ea typeface="+mn-ea"/>
                <a:cs typeface="+mn-cs"/>
              </a:rPr>
              <a:t>The </a:t>
            </a:r>
            <a:r>
              <a:rPr kumimoji="0" lang="en-US" sz="4000" b="1" i="0" u="none" strike="noStrike" kern="1200" cap="none" spc="0" normalizeH="0" baseline="0" noProof="0" dirty="0">
                <a:ln>
                  <a:noFill/>
                </a:ln>
                <a:solidFill>
                  <a:srgbClr val="C00000"/>
                </a:solidFill>
                <a:effectLst/>
                <a:uLnTx/>
                <a:uFillTx/>
                <a:latin typeface="Franklin Gothic Book" panose="020B0503020102020204"/>
                <a:ea typeface="+mn-ea"/>
                <a:cs typeface="+mn-cs"/>
              </a:rPr>
              <a:t>Action</a:t>
            </a:r>
            <a:r>
              <a:rPr kumimoji="0" lang="en-US" sz="4000" b="0" i="0" u="none" strike="noStrike" kern="1200" cap="none" spc="0" normalizeH="0" baseline="0" noProof="0" dirty="0">
                <a:ln>
                  <a:noFill/>
                </a:ln>
                <a:solidFill>
                  <a:prstClr val="black"/>
                </a:solidFill>
                <a:effectLst/>
                <a:uLnTx/>
                <a:uFillTx/>
                <a:latin typeface="Franklin Gothic Book" panose="020B0503020102020204"/>
                <a:ea typeface="+mn-ea"/>
                <a:cs typeface="+mn-cs"/>
              </a:rPr>
              <a:t> that is </a:t>
            </a:r>
            <a:r>
              <a:rPr kumimoji="0" lang="en-US" sz="4000" b="1" i="0" u="none" strike="noStrike" kern="1200" cap="none" spc="0" normalizeH="0" baseline="0" noProof="0" dirty="0">
                <a:ln>
                  <a:noFill/>
                </a:ln>
                <a:solidFill>
                  <a:srgbClr val="0070C0"/>
                </a:solidFill>
                <a:effectLst/>
                <a:uLnTx/>
                <a:uFillTx/>
                <a:latin typeface="Franklin Gothic Book" panose="020B0503020102020204"/>
                <a:ea typeface="+mn-ea"/>
                <a:cs typeface="+mn-cs"/>
              </a:rPr>
              <a:t>Right</a:t>
            </a:r>
            <a:endParaRPr kumimoji="0" lang="en-US" sz="4000" b="1" i="0" u="none" strike="noStrike" kern="1200" cap="none" spc="0" normalizeH="0" baseline="0" noProof="0" dirty="0">
              <a:ln>
                <a:noFill/>
              </a:ln>
              <a:solidFill>
                <a:srgbClr val="0070C0"/>
              </a:solidFill>
              <a:effectLst/>
              <a:uLnTx/>
              <a:uFillTx/>
              <a:latin typeface="Franklin Gothic Book" panose="020B0503020102020204"/>
            </a:endParaRPr>
          </a:p>
        </p:txBody>
      </p:sp>
      <p:sp>
        <p:nvSpPr>
          <p:cNvPr id="3" name="Oval 2"/>
          <p:cNvSpPr/>
          <p:nvPr/>
        </p:nvSpPr>
        <p:spPr>
          <a:xfrm rot="16200000">
            <a:off x="-612238" y="2959512"/>
            <a:ext cx="2094271" cy="717756"/>
          </a:xfrm>
          <a:prstGeom prst="ellipse">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effectLst>
                  <a:outerShdw blurRad="38100" dist="38100" dir="2700000" algn="tl">
                    <a:srgbClr val="000000">
                      <a:alpha val="43137"/>
                    </a:srgbClr>
                  </a:outerShdw>
                </a:effectLst>
              </a:rPr>
              <a:t>vv. 15-17</a:t>
            </a:r>
          </a:p>
        </p:txBody>
      </p:sp>
      <p:sp>
        <p:nvSpPr>
          <p:cNvPr id="4" name="TextBox 3"/>
          <p:cNvSpPr txBox="1"/>
          <p:nvPr/>
        </p:nvSpPr>
        <p:spPr>
          <a:xfrm>
            <a:off x="1725283" y="231296"/>
            <a:ext cx="7030528" cy="6678751"/>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Sin</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lang="en-US" sz="1000" b="1" dirty="0">
              <a:solidFill>
                <a:prstClr val="black"/>
              </a:solidFill>
              <a:latin typeface="Arial Narrow" panose="020B0606020202030204" pitchFamily="34" charset="0"/>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Point</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lang="en-US" sz="1000" b="1" dirty="0">
              <a:solidFill>
                <a:prstClr val="black"/>
              </a:solidFill>
              <a:latin typeface="Arial Narrow" panose="020B0606020202030204" pitchFamily="34" charset="0"/>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Rebuke</a:t>
            </a:r>
            <a:endParaRPr lang="en-US" sz="2400" dirty="0">
              <a:solidFill>
                <a:prstClr val="black"/>
              </a:solidFill>
              <a:latin typeface="Arial Narrow" panose="020B0606020202030204" pitchFamily="34" charset="0"/>
            </a:endParaRPr>
          </a:p>
          <a:p>
            <a:pPr marL="914400" lvl="1" indent="-457200">
              <a:buFont typeface="+mj-lt"/>
              <a:buAutoNum type="arabicPeriod"/>
            </a:pPr>
            <a:r>
              <a:rPr kumimoji="0" lang="en-US" sz="2400" i="1" u="none" strike="noStrike" kern="1200" cap="none" spc="0" normalizeH="0" baseline="0" noProof="0" dirty="0">
                <a:ln>
                  <a:noFill/>
                </a:ln>
                <a:solidFill>
                  <a:srgbClr val="0070C0"/>
                </a:solidFill>
                <a:effectLst/>
                <a:uLnTx/>
                <a:uFillTx/>
                <a:latin typeface="Arial Narrow" panose="020B0606020202030204" pitchFamily="34" charset="0"/>
                <a:ea typeface="+mn-ea"/>
                <a:cs typeface="+mn-cs"/>
              </a:rPr>
              <a:t>Primary Approach </a:t>
            </a: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(1</a:t>
            </a:r>
            <a:r>
              <a:rPr kumimoji="0" lang="en-US" sz="2400" i="1" u="none" strike="noStrike" kern="1200" cap="none" spc="0" normalizeH="0" baseline="30000" noProof="0" dirty="0">
                <a:ln>
                  <a:noFill/>
                </a:ln>
                <a:solidFill>
                  <a:prstClr val="black"/>
                </a:solidFill>
                <a:effectLst/>
                <a:uLnTx/>
                <a:uFillTx/>
                <a:latin typeface="Arial Narrow" panose="020B0606020202030204" pitchFamily="34" charset="0"/>
                <a:ea typeface="+mn-ea"/>
                <a:cs typeface="+mn-cs"/>
              </a:rPr>
              <a:t>st</a:t>
            </a: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Step)</a:t>
            </a:r>
          </a:p>
          <a:p>
            <a:pPr marL="914400" lvl="1" indent="-457200">
              <a:buFont typeface="+mj-lt"/>
              <a:buAutoNum type="arabicPeriod"/>
            </a:pPr>
            <a:r>
              <a:rPr lang="en-US" sz="2400" i="1" dirty="0">
                <a:solidFill>
                  <a:srgbClr val="0070C0"/>
                </a:solidFill>
                <a:latin typeface="Arial Narrow" panose="020B0606020202030204" pitchFamily="34" charset="0"/>
              </a:rPr>
              <a:t>Secondary Approach </a:t>
            </a:r>
            <a:r>
              <a:rPr lang="en-US" sz="2400" i="1" dirty="0">
                <a:solidFill>
                  <a:prstClr val="black"/>
                </a:solidFill>
                <a:latin typeface="Arial Narrow" panose="020B0606020202030204" pitchFamily="34" charset="0"/>
              </a:rPr>
              <a:t>(2</a:t>
            </a:r>
            <a:r>
              <a:rPr lang="en-US" sz="2400" i="1" baseline="30000" dirty="0">
                <a:solidFill>
                  <a:prstClr val="black"/>
                </a:solidFill>
                <a:latin typeface="Arial Narrow" panose="020B0606020202030204" pitchFamily="34" charset="0"/>
              </a:rPr>
              <a:t>nd</a:t>
            </a:r>
            <a:r>
              <a:rPr lang="en-US" sz="2400" i="1" dirty="0">
                <a:solidFill>
                  <a:prstClr val="black"/>
                </a:solidFill>
                <a:latin typeface="Arial Narrow" panose="020B0606020202030204" pitchFamily="34" charset="0"/>
              </a:rPr>
              <a:t> Step)</a:t>
            </a:r>
            <a:endParaRPr kumimoji="0" lang="en-US" sz="240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a:p>
            <a:pPr marL="1371600" lvl="2" indent="-457200">
              <a:buFont typeface="+mj-lt"/>
              <a:buAutoNum type="alphaLcPeriod"/>
            </a:pPr>
            <a:r>
              <a:rPr lang="en-US" sz="2400" dirty="0">
                <a:solidFill>
                  <a:prstClr val="black"/>
                </a:solidFill>
                <a:latin typeface="Arial Narrow" panose="020B0606020202030204" pitchFamily="34" charset="0"/>
              </a:rPr>
              <a:t>Others with you</a:t>
            </a:r>
          </a:p>
          <a:p>
            <a:pPr marL="1371600" lvl="2" indent="-457200">
              <a:buFont typeface="+mj-lt"/>
              <a:buAutoNum type="alphaLcPeriod"/>
            </a:pPr>
            <a:r>
              <a:rPr kumimoji="0" lang="en-US" sz="240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Serve as witnesses</a:t>
            </a:r>
          </a:p>
          <a:p>
            <a:pPr marL="1371600" lvl="2" indent="-457200">
              <a:buFont typeface="+mj-lt"/>
              <a:buAutoNum type="alphaLcPeriod"/>
            </a:pPr>
            <a:r>
              <a:rPr lang="en-US" sz="2400" dirty="0">
                <a:solidFill>
                  <a:prstClr val="black"/>
                </a:solidFill>
                <a:latin typeface="Arial Narrow" panose="020B0606020202030204" pitchFamily="34" charset="0"/>
              </a:rPr>
              <a:t>But they also appeal to the offender (“hear them”)</a:t>
            </a:r>
          </a:p>
          <a:p>
            <a:pPr marL="1371600" lvl="2" indent="-457200">
              <a:buFont typeface="+mj-lt"/>
              <a:buAutoNum type="alphaLcPeriod"/>
            </a:pPr>
            <a:r>
              <a:rPr kumimoji="0" lang="en-US" sz="240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Causes the offender to ask, “</a:t>
            </a:r>
            <a:r>
              <a:rPr lang="en-US" sz="2400" dirty="0">
                <a:solidFill>
                  <a:prstClr val="black"/>
                </a:solidFill>
                <a:latin typeface="Arial Narrow" panose="020B0606020202030204" pitchFamily="34" charset="0"/>
              </a:rPr>
              <a:t>Is it that serious?”</a:t>
            </a:r>
          </a:p>
          <a:p>
            <a:pPr marL="1371600" lvl="2" indent="-457200">
              <a:buFont typeface="+mj-lt"/>
              <a:buAutoNum type="alphaLcPeriod"/>
            </a:pPr>
            <a:r>
              <a:rPr kumimoji="0" lang="en-US" sz="240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Qualifications:</a:t>
            </a:r>
          </a:p>
          <a:p>
            <a:pPr marL="1828800" lvl="3" indent="-457200">
              <a:buFont typeface="Arial" panose="020B0604020202020204" pitchFamily="34" charset="0"/>
              <a:buChar char="•"/>
            </a:pPr>
            <a:r>
              <a:rPr lang="en-US" sz="2200" i="1" dirty="0">
                <a:solidFill>
                  <a:prstClr val="black"/>
                </a:solidFill>
                <a:latin typeface="Arial Narrow" panose="020B0606020202030204" pitchFamily="34" charset="0"/>
              </a:rPr>
              <a:t>None given in this text – other passages help</a:t>
            </a:r>
          </a:p>
          <a:p>
            <a:pPr marL="1828800" lvl="3" indent="-457200">
              <a:buFont typeface="Arial" panose="020B0604020202020204" pitchFamily="34" charset="0"/>
              <a:buChar char="•"/>
            </a:pPr>
            <a:r>
              <a:rPr lang="en-US" sz="2200" i="1" dirty="0">
                <a:solidFill>
                  <a:prstClr val="black"/>
                </a:solidFill>
                <a:latin typeface="Arial Narrow" panose="020B0606020202030204" pitchFamily="34" charset="0"/>
              </a:rPr>
              <a:t>Spiritually minded (Gal. 6:1)</a:t>
            </a:r>
          </a:p>
          <a:p>
            <a:pPr marL="1828800" lvl="3" indent="-457200">
              <a:buFont typeface="Arial" panose="020B0604020202020204" pitchFamily="34" charset="0"/>
              <a:buChar char="•"/>
            </a:pPr>
            <a:r>
              <a:rPr kumimoji="0" lang="en-US" sz="2200" i="1" u="none" strike="noStrike" kern="1200" cap="none" spc="0" normalizeH="0" baseline="0" noProof="0" dirty="0">
                <a:ln>
                  <a:noFill/>
                </a:ln>
                <a:solidFill>
                  <a:prstClr val="black"/>
                </a:solidFill>
                <a:effectLst/>
                <a:uLnTx/>
                <a:uFillTx/>
                <a:latin typeface="Arial Narrow" panose="020B0606020202030204" pitchFamily="34" charset="0"/>
              </a:rPr>
              <a:t>Wisdom</a:t>
            </a:r>
            <a:r>
              <a:rPr kumimoji="0" lang="en-US" sz="2200" i="1" u="none" strike="noStrike" kern="1200" cap="none" spc="0" normalizeH="0" noProof="0" dirty="0">
                <a:ln>
                  <a:noFill/>
                </a:ln>
                <a:solidFill>
                  <a:prstClr val="black"/>
                </a:solidFill>
                <a:effectLst/>
                <a:uLnTx/>
                <a:uFillTx/>
                <a:latin typeface="Arial Narrow" panose="020B0606020202030204" pitchFamily="34" charset="0"/>
              </a:rPr>
              <a:t> – help settle difference (1 Cor. 6:5)</a:t>
            </a:r>
          </a:p>
          <a:p>
            <a:pPr marL="1828800" lvl="3" indent="-457200">
              <a:buFont typeface="Arial" panose="020B0604020202020204" pitchFamily="34" charset="0"/>
              <a:buChar char="•"/>
            </a:pPr>
            <a:r>
              <a:rPr lang="en-US" sz="2200" i="1" noProof="0" dirty="0">
                <a:solidFill>
                  <a:prstClr val="black"/>
                </a:solidFill>
                <a:latin typeface="Arial Narrow" panose="020B0606020202030204" pitchFamily="34" charset="0"/>
              </a:rPr>
              <a:t>Level headed – fair (even correcting me)</a:t>
            </a:r>
            <a:endParaRPr lang="en-US" sz="2200" i="1" dirty="0">
              <a:solidFill>
                <a:prstClr val="black"/>
              </a:solidFill>
              <a:latin typeface="Arial Narrow" panose="020B0606020202030204" pitchFamily="34" charset="0"/>
            </a:endParaRPr>
          </a:p>
          <a:p>
            <a:pPr marL="1371600" lvl="2" indent="-457200">
              <a:buFont typeface="+mj-lt"/>
              <a:buAutoNum type="alphaLcPeriod"/>
            </a:pPr>
            <a:r>
              <a:rPr kumimoji="0" lang="en-US" sz="240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What</a:t>
            </a:r>
            <a:r>
              <a:rPr kumimoji="0" lang="en-US" sz="2400" u="none" strike="noStrike" kern="1200" cap="none" spc="0" normalizeH="0" noProof="0" dirty="0">
                <a:ln>
                  <a:noFill/>
                </a:ln>
                <a:solidFill>
                  <a:prstClr val="black"/>
                </a:solidFill>
                <a:effectLst/>
                <a:uLnTx/>
                <a:uFillTx/>
                <a:latin typeface="Arial Narrow" panose="020B0606020202030204" pitchFamily="34" charset="0"/>
                <a:ea typeface="+mn-ea"/>
                <a:cs typeface="+mn-cs"/>
              </a:rPr>
              <a:t> does it take to settle? (explanation, repentance, in some cases restitution)</a:t>
            </a:r>
            <a:endParaRPr kumimoji="0" lang="en-US" sz="240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pic>
        <p:nvPicPr>
          <p:cNvPr id="5" name="Picture 2" descr="http://delicioushealing.com/wp-content/uploads/2011/08/Bowed-head.jpg"/>
          <p:cNvPicPr>
            <a:picLocks noChangeAspect="1" noChangeArrowheads="1"/>
          </p:cNvPicPr>
          <p:nvPr/>
        </p:nvPicPr>
        <p:blipFill rotWithShape="1">
          <a:blip r:embed="rId2">
            <a:extLst>
              <a:ext uri="{28A0092B-C50C-407E-A947-70E740481C1C}">
                <a14:useLocalDpi xmlns:a14="http://schemas.microsoft.com/office/drawing/2010/main" val="0"/>
              </a:ext>
            </a:extLst>
          </a:blip>
          <a:srcRect r="28666"/>
          <a:stretch/>
        </p:blipFill>
        <p:spPr bwMode="auto">
          <a:xfrm flipH="1">
            <a:off x="7893998" y="53075"/>
            <a:ext cx="1164908" cy="1083576"/>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70222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animEffect transition="in" filter="fade">
                                      <p:cBhvr>
                                        <p:cTn id="7" dur="1000"/>
                                        <p:tgtEl>
                                          <p:spTgt spid="4">
                                            <p:txEl>
                                              <p:pRg st="7" end="7"/>
                                            </p:txEl>
                                          </p:spTgt>
                                        </p:tgtEl>
                                      </p:cBhvr>
                                    </p:animEffect>
                                    <p:anim calcmode="lin" valueType="num">
                                      <p:cBhvr>
                                        <p:cTn id="8"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8" end="8"/>
                                            </p:txEl>
                                          </p:spTgt>
                                        </p:tgtEl>
                                        <p:attrNameLst>
                                          <p:attrName>style.visibility</p:attrName>
                                        </p:attrNameLst>
                                      </p:cBhvr>
                                      <p:to>
                                        <p:strVal val="visible"/>
                                      </p:to>
                                    </p:set>
                                    <p:animEffect transition="in" filter="fade">
                                      <p:cBhvr>
                                        <p:cTn id="14" dur="1000"/>
                                        <p:tgtEl>
                                          <p:spTgt spid="4">
                                            <p:txEl>
                                              <p:pRg st="8" end="8"/>
                                            </p:txEl>
                                          </p:spTgt>
                                        </p:tgtEl>
                                      </p:cBhvr>
                                    </p:animEffect>
                                    <p:anim calcmode="lin" valueType="num">
                                      <p:cBhvr>
                                        <p:cTn id="15"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9" end="9"/>
                                            </p:txEl>
                                          </p:spTgt>
                                        </p:tgtEl>
                                        <p:attrNameLst>
                                          <p:attrName>style.visibility</p:attrName>
                                        </p:attrNameLst>
                                      </p:cBhvr>
                                      <p:to>
                                        <p:strVal val="visible"/>
                                      </p:to>
                                    </p:set>
                                    <p:animEffect transition="in" filter="fade">
                                      <p:cBhvr>
                                        <p:cTn id="21" dur="1000"/>
                                        <p:tgtEl>
                                          <p:spTgt spid="4">
                                            <p:txEl>
                                              <p:pRg st="9" end="9"/>
                                            </p:txEl>
                                          </p:spTgt>
                                        </p:tgtEl>
                                      </p:cBhvr>
                                    </p:animEffect>
                                    <p:anim calcmode="lin" valueType="num">
                                      <p:cBhvr>
                                        <p:cTn id="22"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10" end="10"/>
                                            </p:txEl>
                                          </p:spTgt>
                                        </p:tgtEl>
                                        <p:attrNameLst>
                                          <p:attrName>style.visibility</p:attrName>
                                        </p:attrNameLst>
                                      </p:cBhvr>
                                      <p:to>
                                        <p:strVal val="visible"/>
                                      </p:to>
                                    </p:set>
                                    <p:animEffect transition="in" filter="fade">
                                      <p:cBhvr>
                                        <p:cTn id="28" dur="1000"/>
                                        <p:tgtEl>
                                          <p:spTgt spid="4">
                                            <p:txEl>
                                              <p:pRg st="10" end="10"/>
                                            </p:txEl>
                                          </p:spTgt>
                                        </p:tgtEl>
                                      </p:cBhvr>
                                    </p:animEffect>
                                    <p:anim calcmode="lin" valueType="num">
                                      <p:cBhvr>
                                        <p:cTn id="29"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11" end="11"/>
                                            </p:txEl>
                                          </p:spTgt>
                                        </p:tgtEl>
                                        <p:attrNameLst>
                                          <p:attrName>style.visibility</p:attrName>
                                        </p:attrNameLst>
                                      </p:cBhvr>
                                      <p:to>
                                        <p:strVal val="visible"/>
                                      </p:to>
                                    </p:set>
                                    <p:animEffect transition="in" filter="fade">
                                      <p:cBhvr>
                                        <p:cTn id="35" dur="1000"/>
                                        <p:tgtEl>
                                          <p:spTgt spid="4">
                                            <p:txEl>
                                              <p:pRg st="11" end="11"/>
                                            </p:txEl>
                                          </p:spTgt>
                                        </p:tgtEl>
                                      </p:cBhvr>
                                    </p:animEffect>
                                    <p:anim calcmode="lin" valueType="num">
                                      <p:cBhvr>
                                        <p:cTn id="36"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12" end="12"/>
                                            </p:txEl>
                                          </p:spTgt>
                                        </p:tgtEl>
                                        <p:attrNameLst>
                                          <p:attrName>style.visibility</p:attrName>
                                        </p:attrNameLst>
                                      </p:cBhvr>
                                      <p:to>
                                        <p:strVal val="visible"/>
                                      </p:to>
                                    </p:set>
                                    <p:animEffect transition="in" filter="fade">
                                      <p:cBhvr>
                                        <p:cTn id="42" dur="1000"/>
                                        <p:tgtEl>
                                          <p:spTgt spid="4">
                                            <p:txEl>
                                              <p:pRg st="12" end="12"/>
                                            </p:txEl>
                                          </p:spTgt>
                                        </p:tgtEl>
                                      </p:cBhvr>
                                    </p:animEffect>
                                    <p:anim calcmode="lin" valueType="num">
                                      <p:cBhvr>
                                        <p:cTn id="43" dur="1000" fill="hold"/>
                                        <p:tgtEl>
                                          <p:spTgt spid="4">
                                            <p:txEl>
                                              <p:pRg st="12" end="12"/>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13" end="13"/>
                                            </p:txEl>
                                          </p:spTgt>
                                        </p:tgtEl>
                                        <p:attrNameLst>
                                          <p:attrName>style.visibility</p:attrName>
                                        </p:attrNameLst>
                                      </p:cBhvr>
                                      <p:to>
                                        <p:strVal val="visible"/>
                                      </p:to>
                                    </p:set>
                                    <p:animEffect transition="in" filter="fade">
                                      <p:cBhvr>
                                        <p:cTn id="49" dur="1000"/>
                                        <p:tgtEl>
                                          <p:spTgt spid="4">
                                            <p:txEl>
                                              <p:pRg st="13" end="13"/>
                                            </p:txEl>
                                          </p:spTgt>
                                        </p:tgtEl>
                                      </p:cBhvr>
                                    </p:animEffect>
                                    <p:anim calcmode="lin" valueType="num">
                                      <p:cBhvr>
                                        <p:cTn id="50" dur="1000" fill="hold"/>
                                        <p:tgtEl>
                                          <p:spTgt spid="4">
                                            <p:txEl>
                                              <p:pRg st="13" end="13"/>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14" end="14"/>
                                            </p:txEl>
                                          </p:spTgt>
                                        </p:tgtEl>
                                        <p:attrNameLst>
                                          <p:attrName>style.visibility</p:attrName>
                                        </p:attrNameLst>
                                      </p:cBhvr>
                                      <p:to>
                                        <p:strVal val="visible"/>
                                      </p:to>
                                    </p:set>
                                    <p:animEffect transition="in" filter="fade">
                                      <p:cBhvr>
                                        <p:cTn id="56" dur="1000"/>
                                        <p:tgtEl>
                                          <p:spTgt spid="4">
                                            <p:txEl>
                                              <p:pRg st="14" end="14"/>
                                            </p:txEl>
                                          </p:spTgt>
                                        </p:tgtEl>
                                      </p:cBhvr>
                                    </p:animEffect>
                                    <p:anim calcmode="lin" valueType="num">
                                      <p:cBhvr>
                                        <p:cTn id="57" dur="1000" fill="hold"/>
                                        <p:tgtEl>
                                          <p:spTgt spid="4">
                                            <p:txEl>
                                              <p:pRg st="14" end="14"/>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14" end="14"/>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4">
                                            <p:txEl>
                                              <p:pRg st="15" end="15"/>
                                            </p:txEl>
                                          </p:spTgt>
                                        </p:tgtEl>
                                        <p:attrNameLst>
                                          <p:attrName>style.visibility</p:attrName>
                                        </p:attrNameLst>
                                      </p:cBhvr>
                                      <p:to>
                                        <p:strVal val="visible"/>
                                      </p:to>
                                    </p:set>
                                    <p:animEffect transition="in" filter="fade">
                                      <p:cBhvr>
                                        <p:cTn id="63" dur="1000"/>
                                        <p:tgtEl>
                                          <p:spTgt spid="4">
                                            <p:txEl>
                                              <p:pRg st="15" end="15"/>
                                            </p:txEl>
                                          </p:spTgt>
                                        </p:tgtEl>
                                      </p:cBhvr>
                                    </p:animEffect>
                                    <p:anim calcmode="lin" valueType="num">
                                      <p:cBhvr>
                                        <p:cTn id="64" dur="1000" fill="hold"/>
                                        <p:tgtEl>
                                          <p:spTgt spid="4">
                                            <p:txEl>
                                              <p:pRg st="15" end="15"/>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15" end="15"/>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4">
                                            <p:txEl>
                                              <p:pRg st="16" end="16"/>
                                            </p:txEl>
                                          </p:spTgt>
                                        </p:tgtEl>
                                        <p:attrNameLst>
                                          <p:attrName>style.visibility</p:attrName>
                                        </p:attrNameLst>
                                      </p:cBhvr>
                                      <p:to>
                                        <p:strVal val="visible"/>
                                      </p:to>
                                    </p:set>
                                    <p:animEffect transition="in" filter="fade">
                                      <p:cBhvr>
                                        <p:cTn id="70" dur="1000"/>
                                        <p:tgtEl>
                                          <p:spTgt spid="4">
                                            <p:txEl>
                                              <p:pRg st="16" end="16"/>
                                            </p:txEl>
                                          </p:spTgt>
                                        </p:tgtEl>
                                      </p:cBhvr>
                                    </p:animEffect>
                                    <p:anim calcmode="lin" valueType="num">
                                      <p:cBhvr>
                                        <p:cTn id="71" dur="1000" fill="hold"/>
                                        <p:tgtEl>
                                          <p:spTgt spid="4">
                                            <p:txEl>
                                              <p:pRg st="16" end="16"/>
                                            </p:txEl>
                                          </p:spTgt>
                                        </p:tgtEl>
                                        <p:attrNameLst>
                                          <p:attrName>ppt_x</p:attrName>
                                        </p:attrNameLst>
                                      </p:cBhvr>
                                      <p:tavLst>
                                        <p:tav tm="0">
                                          <p:val>
                                            <p:strVal val="#ppt_x"/>
                                          </p:val>
                                        </p:tav>
                                        <p:tav tm="100000">
                                          <p:val>
                                            <p:strVal val="#ppt_x"/>
                                          </p:val>
                                        </p:tav>
                                      </p:tavLst>
                                    </p:anim>
                                    <p:anim calcmode="lin" valueType="num">
                                      <p:cBhvr>
                                        <p:cTn id="72" dur="1000" fill="hold"/>
                                        <p:tgtEl>
                                          <p:spTgt spid="4">
                                            <p:txEl>
                                              <p:pRg st="16" end="1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6200000">
            <a:off x="-2563349" y="2967873"/>
            <a:ext cx="6951408" cy="1015663"/>
          </a:xfrm>
          <a:prstGeom prst="rect">
            <a:avLst/>
          </a:prstGeom>
          <a:noFill/>
        </p:spPr>
        <p:txBody>
          <a:bodyPr wrap="square" rtlCol="0">
            <a:spAutoFit/>
          </a:bodyPr>
          <a:lstStyle/>
          <a:p>
            <a:pPr marL="857250" marR="0" lvl="0" indent="-857250" algn="ctr" defTabSz="457200" rtl="0" eaLnBrk="1" fontAlgn="auto" latinLnBrk="0" hangingPunct="1">
              <a:lnSpc>
                <a:spcPct val="150000"/>
              </a:lnSpc>
              <a:spcBef>
                <a:spcPts val="0"/>
              </a:spcBef>
              <a:spcAft>
                <a:spcPts val="0"/>
              </a:spcAft>
              <a:buClrTx/>
              <a:buSzTx/>
              <a:buFont typeface="+mj-lt"/>
              <a:buAutoNum type="romanUcPeriod" startAt="2"/>
              <a:tabLst/>
              <a:defRPr/>
            </a:pPr>
            <a:r>
              <a:rPr kumimoji="0" lang="en-US" sz="4000" b="0" i="0" u="none" strike="noStrike" kern="1200" cap="none" spc="0" normalizeH="0" baseline="0" noProof="0" dirty="0">
                <a:ln>
                  <a:noFill/>
                </a:ln>
                <a:solidFill>
                  <a:prstClr val="black"/>
                </a:solidFill>
                <a:effectLst/>
                <a:uLnTx/>
                <a:uFillTx/>
                <a:latin typeface="Franklin Gothic Book" panose="020B0503020102020204"/>
                <a:ea typeface="+mn-ea"/>
                <a:cs typeface="+mn-cs"/>
              </a:rPr>
              <a:t>The </a:t>
            </a:r>
            <a:r>
              <a:rPr kumimoji="0" lang="en-US" sz="4000" b="1" i="0" u="none" strike="noStrike" kern="1200" cap="none" spc="0" normalizeH="0" baseline="0" noProof="0" dirty="0">
                <a:ln>
                  <a:noFill/>
                </a:ln>
                <a:solidFill>
                  <a:srgbClr val="C00000"/>
                </a:solidFill>
                <a:effectLst/>
                <a:uLnTx/>
                <a:uFillTx/>
                <a:latin typeface="Franklin Gothic Book" panose="020B0503020102020204"/>
                <a:ea typeface="+mn-ea"/>
                <a:cs typeface="+mn-cs"/>
              </a:rPr>
              <a:t>Action</a:t>
            </a:r>
            <a:r>
              <a:rPr kumimoji="0" lang="en-US" sz="4000" b="0" i="0" u="none" strike="noStrike" kern="1200" cap="none" spc="0" normalizeH="0" baseline="0" noProof="0" dirty="0">
                <a:ln>
                  <a:noFill/>
                </a:ln>
                <a:solidFill>
                  <a:prstClr val="black"/>
                </a:solidFill>
                <a:effectLst/>
                <a:uLnTx/>
                <a:uFillTx/>
                <a:latin typeface="Franklin Gothic Book" panose="020B0503020102020204"/>
                <a:ea typeface="+mn-ea"/>
                <a:cs typeface="+mn-cs"/>
              </a:rPr>
              <a:t> that is </a:t>
            </a:r>
            <a:r>
              <a:rPr kumimoji="0" lang="en-US" sz="4000" b="1" i="0" u="none" strike="noStrike" kern="1200" cap="none" spc="0" normalizeH="0" baseline="0" noProof="0" dirty="0">
                <a:ln>
                  <a:noFill/>
                </a:ln>
                <a:solidFill>
                  <a:srgbClr val="0070C0"/>
                </a:solidFill>
                <a:effectLst/>
                <a:uLnTx/>
                <a:uFillTx/>
                <a:latin typeface="Franklin Gothic Book" panose="020B0503020102020204"/>
                <a:ea typeface="+mn-ea"/>
                <a:cs typeface="+mn-cs"/>
              </a:rPr>
              <a:t>Right</a:t>
            </a:r>
            <a:endParaRPr kumimoji="0" lang="en-US" sz="4000" b="1" i="0" u="none" strike="noStrike" kern="1200" cap="none" spc="0" normalizeH="0" baseline="0" noProof="0" dirty="0">
              <a:ln>
                <a:noFill/>
              </a:ln>
              <a:solidFill>
                <a:srgbClr val="0070C0"/>
              </a:solidFill>
              <a:effectLst/>
              <a:uLnTx/>
              <a:uFillTx/>
              <a:latin typeface="Franklin Gothic Book" panose="020B0503020102020204"/>
            </a:endParaRPr>
          </a:p>
        </p:txBody>
      </p:sp>
      <p:sp>
        <p:nvSpPr>
          <p:cNvPr id="3" name="Oval 2"/>
          <p:cNvSpPr/>
          <p:nvPr/>
        </p:nvSpPr>
        <p:spPr>
          <a:xfrm rot="16200000">
            <a:off x="-612238" y="2959512"/>
            <a:ext cx="2094271" cy="717756"/>
          </a:xfrm>
          <a:prstGeom prst="ellipse">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effectLst>
                  <a:outerShdw blurRad="38100" dist="38100" dir="2700000" algn="tl">
                    <a:srgbClr val="000000">
                      <a:alpha val="43137"/>
                    </a:srgbClr>
                  </a:outerShdw>
                </a:effectLst>
              </a:rPr>
              <a:t>vv. 15-17</a:t>
            </a:r>
          </a:p>
        </p:txBody>
      </p:sp>
      <p:sp>
        <p:nvSpPr>
          <p:cNvPr id="4" name="TextBox 3"/>
          <p:cNvSpPr txBox="1"/>
          <p:nvPr/>
        </p:nvSpPr>
        <p:spPr>
          <a:xfrm>
            <a:off x="1725283" y="231296"/>
            <a:ext cx="7030528" cy="6309420"/>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Sin</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lang="en-US" sz="1000" b="1" dirty="0">
              <a:solidFill>
                <a:prstClr val="black"/>
              </a:solidFill>
              <a:latin typeface="Arial Narrow" panose="020B0606020202030204" pitchFamily="34" charset="0"/>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Point</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lang="en-US" sz="1000" b="1" dirty="0">
              <a:solidFill>
                <a:prstClr val="black"/>
              </a:solidFill>
              <a:latin typeface="Arial Narrow" panose="020B0606020202030204" pitchFamily="34" charset="0"/>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Rebuke</a:t>
            </a:r>
            <a:endParaRPr lang="en-US" sz="2400" dirty="0">
              <a:solidFill>
                <a:prstClr val="black"/>
              </a:solidFill>
              <a:latin typeface="Arial Narrow" panose="020B0606020202030204" pitchFamily="34" charset="0"/>
            </a:endParaRPr>
          </a:p>
          <a:p>
            <a:pPr marL="914400" lvl="1" indent="-457200">
              <a:buFont typeface="+mj-lt"/>
              <a:buAutoNum type="arabicPeriod"/>
            </a:pPr>
            <a:r>
              <a:rPr kumimoji="0" lang="en-US" sz="2400" i="1" u="none" strike="noStrike" kern="1200" cap="none" spc="0" normalizeH="0" baseline="0" noProof="0" dirty="0">
                <a:ln>
                  <a:noFill/>
                </a:ln>
                <a:solidFill>
                  <a:srgbClr val="0070C0"/>
                </a:solidFill>
                <a:effectLst/>
                <a:uLnTx/>
                <a:uFillTx/>
                <a:latin typeface="Arial Narrow" panose="020B0606020202030204" pitchFamily="34" charset="0"/>
                <a:ea typeface="+mn-ea"/>
                <a:cs typeface="+mn-cs"/>
              </a:rPr>
              <a:t>Primary Approach </a:t>
            </a: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(1</a:t>
            </a:r>
            <a:r>
              <a:rPr kumimoji="0" lang="en-US" sz="2400" i="1" u="none" strike="noStrike" kern="1200" cap="none" spc="0" normalizeH="0" baseline="30000" noProof="0" dirty="0">
                <a:ln>
                  <a:noFill/>
                </a:ln>
                <a:solidFill>
                  <a:prstClr val="black"/>
                </a:solidFill>
                <a:effectLst/>
                <a:uLnTx/>
                <a:uFillTx/>
                <a:latin typeface="Arial Narrow" panose="020B0606020202030204" pitchFamily="34" charset="0"/>
                <a:ea typeface="+mn-ea"/>
                <a:cs typeface="+mn-cs"/>
              </a:rPr>
              <a:t>st</a:t>
            </a: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Step)</a:t>
            </a:r>
          </a:p>
          <a:p>
            <a:pPr marL="914400" lvl="1" indent="-457200">
              <a:buFont typeface="+mj-lt"/>
              <a:buAutoNum type="arabicPeriod"/>
            </a:pPr>
            <a:r>
              <a:rPr lang="en-US" sz="2400" i="1" dirty="0">
                <a:solidFill>
                  <a:srgbClr val="0070C0"/>
                </a:solidFill>
                <a:latin typeface="Arial Narrow" panose="020B0606020202030204" pitchFamily="34" charset="0"/>
              </a:rPr>
              <a:t>Secondary Approach </a:t>
            </a:r>
            <a:r>
              <a:rPr lang="en-US" sz="2400" i="1" dirty="0">
                <a:solidFill>
                  <a:prstClr val="black"/>
                </a:solidFill>
                <a:latin typeface="Arial Narrow" panose="020B0606020202030204" pitchFamily="34" charset="0"/>
              </a:rPr>
              <a:t>(2</a:t>
            </a:r>
            <a:r>
              <a:rPr lang="en-US" sz="2400" i="1" baseline="30000" dirty="0">
                <a:solidFill>
                  <a:prstClr val="black"/>
                </a:solidFill>
                <a:latin typeface="Arial Narrow" panose="020B0606020202030204" pitchFamily="34" charset="0"/>
              </a:rPr>
              <a:t>nd</a:t>
            </a:r>
            <a:r>
              <a:rPr lang="en-US" sz="2400" i="1" dirty="0">
                <a:solidFill>
                  <a:prstClr val="black"/>
                </a:solidFill>
                <a:latin typeface="Arial Narrow" panose="020B0606020202030204" pitchFamily="34" charset="0"/>
              </a:rPr>
              <a:t> Step)</a:t>
            </a:r>
          </a:p>
          <a:p>
            <a:pPr marL="914400" lvl="1" indent="-457200">
              <a:buFont typeface="+mj-lt"/>
              <a:buAutoNum type="arabicPeriod"/>
            </a:pPr>
            <a:r>
              <a:rPr kumimoji="0" lang="en-US" sz="2400" i="1" u="none" strike="noStrike" kern="1200" cap="none" spc="0" normalizeH="0" baseline="0" noProof="0" dirty="0">
                <a:ln>
                  <a:noFill/>
                </a:ln>
                <a:solidFill>
                  <a:srgbClr val="0070C0"/>
                </a:solidFill>
                <a:effectLst/>
                <a:uLnTx/>
                <a:uFillTx/>
                <a:latin typeface="Arial Narrow" panose="020B0606020202030204" pitchFamily="34" charset="0"/>
                <a:ea typeface="+mn-ea"/>
                <a:cs typeface="+mn-cs"/>
              </a:rPr>
              <a:t>“Final” Approach </a:t>
            </a: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(3</a:t>
            </a:r>
            <a:r>
              <a:rPr kumimoji="0" lang="en-US" sz="2400" i="1" u="none" strike="noStrike" kern="1200" cap="none" spc="0" normalizeH="0" baseline="30000" noProof="0" dirty="0">
                <a:ln>
                  <a:noFill/>
                </a:ln>
                <a:solidFill>
                  <a:prstClr val="black"/>
                </a:solidFill>
                <a:effectLst/>
                <a:uLnTx/>
                <a:uFillTx/>
                <a:latin typeface="Arial Narrow" panose="020B0606020202030204" pitchFamily="34" charset="0"/>
                <a:ea typeface="+mn-ea"/>
                <a:cs typeface="+mn-cs"/>
              </a:rPr>
              <a:t>rd</a:t>
            </a: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Step)</a:t>
            </a:r>
          </a:p>
          <a:p>
            <a:pPr marL="1371600" lvl="2" indent="-457200">
              <a:buFont typeface="+mj-lt"/>
              <a:buAutoNum type="alphaLcPeriod"/>
            </a:pPr>
            <a:r>
              <a:rPr lang="en-US" sz="2400" dirty="0">
                <a:solidFill>
                  <a:prstClr val="black"/>
                </a:solidFill>
                <a:latin typeface="Arial Narrow" panose="020B0606020202030204" pitchFamily="34" charset="0"/>
              </a:rPr>
              <a:t>Tell it to the church – take it to the elders</a:t>
            </a:r>
          </a:p>
          <a:p>
            <a:pPr marL="1371600" lvl="2" indent="-457200">
              <a:buFont typeface="+mj-lt"/>
              <a:buAutoNum type="alphaLcPeriod"/>
            </a:pPr>
            <a:r>
              <a:rPr lang="en-US" sz="2400" dirty="0">
                <a:solidFill>
                  <a:prstClr val="black"/>
                </a:solidFill>
                <a:latin typeface="Arial Narrow" panose="020B0606020202030204" pitchFamily="34" charset="0"/>
              </a:rPr>
              <a:t>More appeal before withdrawal takes place</a:t>
            </a:r>
          </a:p>
          <a:p>
            <a:pPr marL="1371600" lvl="2" indent="-457200">
              <a:buFont typeface="+mj-lt"/>
              <a:buAutoNum type="alphaLcPeriod"/>
            </a:pPr>
            <a:r>
              <a:rPr lang="en-US" sz="2400" dirty="0">
                <a:solidFill>
                  <a:prstClr val="black"/>
                </a:solidFill>
                <a:latin typeface="Arial Narrow" panose="020B0606020202030204" pitchFamily="34" charset="0"/>
              </a:rPr>
              <a:t>Causes the offender to again ask himself about the seriousness of the matter</a:t>
            </a:r>
          </a:p>
          <a:p>
            <a:pPr marL="1371600" lvl="2" indent="-457200">
              <a:buFont typeface="+mj-lt"/>
              <a:buAutoNum type="alphaLcPeriod"/>
            </a:pPr>
            <a:r>
              <a:rPr kumimoji="0" lang="en-US" sz="240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“Let </a:t>
            </a:r>
            <a:r>
              <a:rPr lang="en-US" sz="2400" dirty="0">
                <a:solidFill>
                  <a:prstClr val="black"/>
                </a:solidFill>
                <a:latin typeface="Arial Narrow" panose="020B0606020202030204" pitchFamily="34" charset="0"/>
              </a:rPr>
              <a:t>him be…heathen and publican”  parallel to:</a:t>
            </a:r>
          </a:p>
          <a:p>
            <a:pPr marL="1828800" lvl="3" indent="-457200">
              <a:buFont typeface="Arial" panose="020B0604020202020204" pitchFamily="34" charset="0"/>
              <a:buChar char="•"/>
            </a:pPr>
            <a:r>
              <a:rPr lang="en-US" sz="2400" noProof="0" dirty="0">
                <a:solidFill>
                  <a:prstClr val="black"/>
                </a:solidFill>
                <a:latin typeface="Arial Narrow" panose="020B0606020202030204" pitchFamily="34" charset="0"/>
              </a:rPr>
              <a:t>Deliver to Satan (1 Cor. 5:5)</a:t>
            </a:r>
          </a:p>
          <a:p>
            <a:pPr marL="1828800" lvl="3" indent="-457200">
              <a:buFont typeface="Arial" panose="020B0604020202020204" pitchFamily="34" charset="0"/>
              <a:buChar char="•"/>
            </a:pPr>
            <a:r>
              <a:rPr kumimoji="0" lang="en-US" sz="2400" u="none" strike="noStrike" kern="1200" cap="none" spc="0" normalizeH="0" baseline="0" dirty="0">
                <a:ln>
                  <a:noFill/>
                </a:ln>
                <a:solidFill>
                  <a:prstClr val="black"/>
                </a:solidFill>
                <a:effectLst/>
                <a:uLnTx/>
                <a:uFillTx/>
                <a:latin typeface="Arial Narrow" panose="020B0606020202030204" pitchFamily="34" charset="0"/>
                <a:ea typeface="+mn-ea"/>
                <a:cs typeface="+mn-cs"/>
              </a:rPr>
              <a:t>Purge</a:t>
            </a:r>
            <a:r>
              <a:rPr kumimoji="0" lang="en-US" sz="2400" u="none" strike="noStrike" kern="1200" cap="none" spc="0" normalizeH="0" dirty="0">
                <a:ln>
                  <a:noFill/>
                </a:ln>
                <a:solidFill>
                  <a:prstClr val="black"/>
                </a:solidFill>
                <a:effectLst/>
                <a:uLnTx/>
                <a:uFillTx/>
                <a:latin typeface="Arial Narrow" panose="020B0606020202030204" pitchFamily="34" charset="0"/>
                <a:ea typeface="+mn-ea"/>
                <a:cs typeface="+mn-cs"/>
              </a:rPr>
              <a:t> out old leaven (1 Cor. 5:7)</a:t>
            </a:r>
          </a:p>
          <a:p>
            <a:pPr marL="1828800" lvl="3" indent="-457200">
              <a:buFont typeface="Arial" panose="020B0604020202020204" pitchFamily="34" charset="0"/>
              <a:buChar char="•"/>
            </a:pPr>
            <a:r>
              <a:rPr lang="en-US" sz="2400" baseline="0" noProof="0" dirty="0">
                <a:solidFill>
                  <a:prstClr val="black"/>
                </a:solidFill>
                <a:latin typeface="Arial Narrow" panose="020B0606020202030204" pitchFamily="34" charset="0"/>
              </a:rPr>
              <a:t>Put</a:t>
            </a:r>
            <a:r>
              <a:rPr lang="en-US" sz="2400" noProof="0" dirty="0">
                <a:solidFill>
                  <a:prstClr val="black"/>
                </a:solidFill>
                <a:latin typeface="Arial Narrow" panose="020B0606020202030204" pitchFamily="34" charset="0"/>
              </a:rPr>
              <a:t> away wicked person (1 Cor. 5:13)</a:t>
            </a:r>
          </a:p>
          <a:p>
            <a:pPr marL="1828800" lvl="3" indent="-457200">
              <a:buFont typeface="Arial" panose="020B0604020202020204" pitchFamily="34" charset="0"/>
              <a:buChar char="•"/>
            </a:pPr>
            <a:r>
              <a:rPr kumimoji="0" lang="en-US" sz="2400" u="none" strike="noStrike" kern="1200" cap="none" spc="0" normalizeH="0" baseline="0" dirty="0">
                <a:ln>
                  <a:noFill/>
                </a:ln>
                <a:solidFill>
                  <a:prstClr val="black"/>
                </a:solidFill>
                <a:effectLst/>
                <a:uLnTx/>
                <a:uFillTx/>
                <a:latin typeface="Arial Narrow" panose="020B0606020202030204" pitchFamily="34" charset="0"/>
                <a:ea typeface="+mn-ea"/>
                <a:cs typeface="+mn-cs"/>
              </a:rPr>
              <a:t>Withdraw</a:t>
            </a:r>
            <a:r>
              <a:rPr kumimoji="0" lang="en-US" sz="2400" u="none" strike="noStrike" kern="1200" cap="none" spc="0" normalizeH="0" dirty="0">
                <a:ln>
                  <a:noFill/>
                </a:ln>
                <a:solidFill>
                  <a:prstClr val="black"/>
                </a:solidFill>
                <a:effectLst/>
                <a:uLnTx/>
                <a:uFillTx/>
                <a:latin typeface="Arial Narrow" panose="020B0606020202030204" pitchFamily="34" charset="0"/>
                <a:ea typeface="+mn-ea"/>
                <a:cs typeface="+mn-cs"/>
              </a:rPr>
              <a:t> from disorderly (2 Thess. 3:6)</a:t>
            </a:r>
          </a:p>
          <a:p>
            <a:pPr marL="1828800" lvl="3" indent="-457200">
              <a:buFont typeface="Arial" panose="020B0604020202020204" pitchFamily="34" charset="0"/>
              <a:buChar char="•"/>
            </a:pPr>
            <a:r>
              <a:rPr lang="en-US" sz="2400" baseline="0" noProof="0" dirty="0">
                <a:solidFill>
                  <a:prstClr val="black"/>
                </a:solidFill>
                <a:latin typeface="Arial Narrow" panose="020B0606020202030204" pitchFamily="34" charset="0"/>
              </a:rPr>
              <a:t>Note</a:t>
            </a:r>
            <a:r>
              <a:rPr lang="en-US" sz="2400" noProof="0" dirty="0">
                <a:solidFill>
                  <a:prstClr val="black"/>
                </a:solidFill>
                <a:latin typeface="Arial Narrow" panose="020B0606020202030204" pitchFamily="34" charset="0"/>
              </a:rPr>
              <a:t> that person (2 Thess. 3:14)</a:t>
            </a:r>
            <a:endParaRPr kumimoji="0" lang="en-US" sz="240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pic>
        <p:nvPicPr>
          <p:cNvPr id="5" name="Picture 2" descr="http://delicioushealing.com/wp-content/uploads/2011/08/Bowed-head.jpg"/>
          <p:cNvPicPr>
            <a:picLocks noChangeAspect="1" noChangeArrowheads="1"/>
          </p:cNvPicPr>
          <p:nvPr/>
        </p:nvPicPr>
        <p:blipFill rotWithShape="1">
          <a:blip r:embed="rId2">
            <a:extLst>
              <a:ext uri="{28A0092B-C50C-407E-A947-70E740481C1C}">
                <a14:useLocalDpi xmlns:a14="http://schemas.microsoft.com/office/drawing/2010/main" val="0"/>
              </a:ext>
            </a:extLst>
          </a:blip>
          <a:srcRect r="28666"/>
          <a:stretch/>
        </p:blipFill>
        <p:spPr bwMode="auto">
          <a:xfrm flipH="1">
            <a:off x="7893998" y="53075"/>
            <a:ext cx="1164908" cy="1083576"/>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42686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8" end="8"/>
                                            </p:txEl>
                                          </p:spTgt>
                                        </p:tgtEl>
                                        <p:attrNameLst>
                                          <p:attrName>style.visibility</p:attrName>
                                        </p:attrNameLst>
                                      </p:cBhvr>
                                      <p:to>
                                        <p:strVal val="visible"/>
                                      </p:to>
                                    </p:set>
                                    <p:animEffect transition="in" filter="fade">
                                      <p:cBhvr>
                                        <p:cTn id="7" dur="1000"/>
                                        <p:tgtEl>
                                          <p:spTgt spid="4">
                                            <p:txEl>
                                              <p:pRg st="8" end="8"/>
                                            </p:txEl>
                                          </p:spTgt>
                                        </p:tgtEl>
                                      </p:cBhvr>
                                    </p:animEffect>
                                    <p:anim calcmode="lin" valueType="num">
                                      <p:cBhvr>
                                        <p:cTn id="8"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9" end="9"/>
                                            </p:txEl>
                                          </p:spTgt>
                                        </p:tgtEl>
                                        <p:attrNameLst>
                                          <p:attrName>style.visibility</p:attrName>
                                        </p:attrNameLst>
                                      </p:cBhvr>
                                      <p:to>
                                        <p:strVal val="visible"/>
                                      </p:to>
                                    </p:set>
                                    <p:animEffect transition="in" filter="fade">
                                      <p:cBhvr>
                                        <p:cTn id="14" dur="1000"/>
                                        <p:tgtEl>
                                          <p:spTgt spid="4">
                                            <p:txEl>
                                              <p:pRg st="9" end="9"/>
                                            </p:txEl>
                                          </p:spTgt>
                                        </p:tgtEl>
                                      </p:cBhvr>
                                    </p:animEffect>
                                    <p:anim calcmode="lin" valueType="num">
                                      <p:cBhvr>
                                        <p:cTn id="15"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10" end="10"/>
                                            </p:txEl>
                                          </p:spTgt>
                                        </p:tgtEl>
                                        <p:attrNameLst>
                                          <p:attrName>style.visibility</p:attrName>
                                        </p:attrNameLst>
                                      </p:cBhvr>
                                      <p:to>
                                        <p:strVal val="visible"/>
                                      </p:to>
                                    </p:set>
                                    <p:animEffect transition="in" filter="fade">
                                      <p:cBhvr>
                                        <p:cTn id="21" dur="1000"/>
                                        <p:tgtEl>
                                          <p:spTgt spid="4">
                                            <p:txEl>
                                              <p:pRg st="10" end="10"/>
                                            </p:txEl>
                                          </p:spTgt>
                                        </p:tgtEl>
                                      </p:cBhvr>
                                    </p:animEffect>
                                    <p:anim calcmode="lin" valueType="num">
                                      <p:cBhvr>
                                        <p:cTn id="22"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11" end="11"/>
                                            </p:txEl>
                                          </p:spTgt>
                                        </p:tgtEl>
                                        <p:attrNameLst>
                                          <p:attrName>style.visibility</p:attrName>
                                        </p:attrNameLst>
                                      </p:cBhvr>
                                      <p:to>
                                        <p:strVal val="visible"/>
                                      </p:to>
                                    </p:set>
                                    <p:animEffect transition="in" filter="fade">
                                      <p:cBhvr>
                                        <p:cTn id="28" dur="1000"/>
                                        <p:tgtEl>
                                          <p:spTgt spid="4">
                                            <p:txEl>
                                              <p:pRg st="11" end="11"/>
                                            </p:txEl>
                                          </p:spTgt>
                                        </p:tgtEl>
                                      </p:cBhvr>
                                    </p:animEffect>
                                    <p:anim calcmode="lin" valueType="num">
                                      <p:cBhvr>
                                        <p:cTn id="29"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12" end="12"/>
                                            </p:txEl>
                                          </p:spTgt>
                                        </p:tgtEl>
                                        <p:attrNameLst>
                                          <p:attrName>style.visibility</p:attrName>
                                        </p:attrNameLst>
                                      </p:cBhvr>
                                      <p:to>
                                        <p:strVal val="visible"/>
                                      </p:to>
                                    </p:set>
                                    <p:animEffect transition="in" filter="fade">
                                      <p:cBhvr>
                                        <p:cTn id="35" dur="1000"/>
                                        <p:tgtEl>
                                          <p:spTgt spid="4">
                                            <p:txEl>
                                              <p:pRg st="12" end="12"/>
                                            </p:txEl>
                                          </p:spTgt>
                                        </p:tgtEl>
                                      </p:cBhvr>
                                    </p:animEffect>
                                    <p:anim calcmode="lin" valueType="num">
                                      <p:cBhvr>
                                        <p:cTn id="36" dur="1000" fill="hold"/>
                                        <p:tgtEl>
                                          <p:spTgt spid="4">
                                            <p:txEl>
                                              <p:pRg st="12" end="12"/>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13" end="13"/>
                                            </p:txEl>
                                          </p:spTgt>
                                        </p:tgtEl>
                                        <p:attrNameLst>
                                          <p:attrName>style.visibility</p:attrName>
                                        </p:attrNameLst>
                                      </p:cBhvr>
                                      <p:to>
                                        <p:strVal val="visible"/>
                                      </p:to>
                                    </p:set>
                                    <p:animEffect transition="in" filter="fade">
                                      <p:cBhvr>
                                        <p:cTn id="42" dur="1000"/>
                                        <p:tgtEl>
                                          <p:spTgt spid="4">
                                            <p:txEl>
                                              <p:pRg st="13" end="13"/>
                                            </p:txEl>
                                          </p:spTgt>
                                        </p:tgtEl>
                                      </p:cBhvr>
                                    </p:animEffect>
                                    <p:anim calcmode="lin" valueType="num">
                                      <p:cBhvr>
                                        <p:cTn id="43" dur="1000" fill="hold"/>
                                        <p:tgtEl>
                                          <p:spTgt spid="4">
                                            <p:txEl>
                                              <p:pRg st="13" end="13"/>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14" end="14"/>
                                            </p:txEl>
                                          </p:spTgt>
                                        </p:tgtEl>
                                        <p:attrNameLst>
                                          <p:attrName>style.visibility</p:attrName>
                                        </p:attrNameLst>
                                      </p:cBhvr>
                                      <p:to>
                                        <p:strVal val="visible"/>
                                      </p:to>
                                    </p:set>
                                    <p:animEffect transition="in" filter="fade">
                                      <p:cBhvr>
                                        <p:cTn id="49" dur="1000"/>
                                        <p:tgtEl>
                                          <p:spTgt spid="4">
                                            <p:txEl>
                                              <p:pRg st="14" end="14"/>
                                            </p:txEl>
                                          </p:spTgt>
                                        </p:tgtEl>
                                      </p:cBhvr>
                                    </p:animEffect>
                                    <p:anim calcmode="lin" valueType="num">
                                      <p:cBhvr>
                                        <p:cTn id="50" dur="1000" fill="hold"/>
                                        <p:tgtEl>
                                          <p:spTgt spid="4">
                                            <p:txEl>
                                              <p:pRg st="14" end="14"/>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14" end="14"/>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xEl>
                                              <p:pRg st="15" end="15"/>
                                            </p:txEl>
                                          </p:spTgt>
                                        </p:tgtEl>
                                        <p:attrNameLst>
                                          <p:attrName>style.visibility</p:attrName>
                                        </p:attrNameLst>
                                      </p:cBhvr>
                                      <p:to>
                                        <p:strVal val="visible"/>
                                      </p:to>
                                    </p:set>
                                    <p:animEffect transition="in" filter="fade">
                                      <p:cBhvr>
                                        <p:cTn id="56" dur="1000"/>
                                        <p:tgtEl>
                                          <p:spTgt spid="4">
                                            <p:txEl>
                                              <p:pRg st="15" end="15"/>
                                            </p:txEl>
                                          </p:spTgt>
                                        </p:tgtEl>
                                      </p:cBhvr>
                                    </p:animEffect>
                                    <p:anim calcmode="lin" valueType="num">
                                      <p:cBhvr>
                                        <p:cTn id="57" dur="1000" fill="hold"/>
                                        <p:tgtEl>
                                          <p:spTgt spid="4">
                                            <p:txEl>
                                              <p:pRg st="15" end="15"/>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15" end="15"/>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4">
                                            <p:txEl>
                                              <p:pRg st="16" end="16"/>
                                            </p:txEl>
                                          </p:spTgt>
                                        </p:tgtEl>
                                        <p:attrNameLst>
                                          <p:attrName>style.visibility</p:attrName>
                                        </p:attrNameLst>
                                      </p:cBhvr>
                                      <p:to>
                                        <p:strVal val="visible"/>
                                      </p:to>
                                    </p:set>
                                    <p:animEffect transition="in" filter="fade">
                                      <p:cBhvr>
                                        <p:cTn id="63" dur="1000"/>
                                        <p:tgtEl>
                                          <p:spTgt spid="4">
                                            <p:txEl>
                                              <p:pRg st="16" end="16"/>
                                            </p:txEl>
                                          </p:spTgt>
                                        </p:tgtEl>
                                      </p:cBhvr>
                                    </p:animEffect>
                                    <p:anim calcmode="lin" valueType="num">
                                      <p:cBhvr>
                                        <p:cTn id="64" dur="1000" fill="hold"/>
                                        <p:tgtEl>
                                          <p:spTgt spid="4">
                                            <p:txEl>
                                              <p:pRg st="16" end="16"/>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16" end="1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6200000">
            <a:off x="-2563349" y="2967873"/>
            <a:ext cx="6951408" cy="1015663"/>
          </a:xfrm>
          <a:prstGeom prst="rect">
            <a:avLst/>
          </a:prstGeom>
          <a:noFill/>
        </p:spPr>
        <p:txBody>
          <a:bodyPr wrap="square" rtlCol="0">
            <a:spAutoFit/>
          </a:bodyPr>
          <a:lstStyle/>
          <a:p>
            <a:pPr marL="857250" marR="0" lvl="0" indent="-857250" algn="ctr" defTabSz="457200" rtl="0" eaLnBrk="1" fontAlgn="auto" latinLnBrk="0" hangingPunct="1">
              <a:lnSpc>
                <a:spcPct val="150000"/>
              </a:lnSpc>
              <a:spcBef>
                <a:spcPts val="0"/>
              </a:spcBef>
              <a:spcAft>
                <a:spcPts val="0"/>
              </a:spcAft>
              <a:buClrTx/>
              <a:buSzTx/>
              <a:buFont typeface="+mj-lt"/>
              <a:buAutoNum type="romanUcPeriod" startAt="2"/>
              <a:tabLst/>
              <a:defRPr/>
            </a:pPr>
            <a:r>
              <a:rPr kumimoji="0" lang="en-US" sz="4000" b="0" i="0" u="none" strike="noStrike" kern="1200" cap="none" spc="0" normalizeH="0" baseline="0" noProof="0" dirty="0">
                <a:ln>
                  <a:noFill/>
                </a:ln>
                <a:solidFill>
                  <a:prstClr val="black"/>
                </a:solidFill>
                <a:effectLst/>
                <a:uLnTx/>
                <a:uFillTx/>
                <a:latin typeface="Franklin Gothic Book" panose="020B0503020102020204"/>
                <a:ea typeface="+mn-ea"/>
                <a:cs typeface="+mn-cs"/>
              </a:rPr>
              <a:t>The </a:t>
            </a:r>
            <a:r>
              <a:rPr kumimoji="0" lang="en-US" sz="4000" b="1" i="0" u="none" strike="noStrike" kern="1200" cap="none" spc="0" normalizeH="0" baseline="0" noProof="0" dirty="0">
                <a:ln>
                  <a:noFill/>
                </a:ln>
                <a:solidFill>
                  <a:srgbClr val="C00000"/>
                </a:solidFill>
                <a:effectLst/>
                <a:uLnTx/>
                <a:uFillTx/>
                <a:latin typeface="Franklin Gothic Book" panose="020B0503020102020204"/>
                <a:ea typeface="+mn-ea"/>
                <a:cs typeface="+mn-cs"/>
              </a:rPr>
              <a:t>Action</a:t>
            </a:r>
            <a:r>
              <a:rPr kumimoji="0" lang="en-US" sz="4000" b="0" i="0" u="none" strike="noStrike" kern="1200" cap="none" spc="0" normalizeH="0" baseline="0" noProof="0" dirty="0">
                <a:ln>
                  <a:noFill/>
                </a:ln>
                <a:solidFill>
                  <a:prstClr val="black"/>
                </a:solidFill>
                <a:effectLst/>
                <a:uLnTx/>
                <a:uFillTx/>
                <a:latin typeface="Franklin Gothic Book" panose="020B0503020102020204"/>
                <a:ea typeface="+mn-ea"/>
                <a:cs typeface="+mn-cs"/>
              </a:rPr>
              <a:t> that is </a:t>
            </a:r>
            <a:r>
              <a:rPr kumimoji="0" lang="en-US" sz="4000" b="1" i="0" u="none" strike="noStrike" kern="1200" cap="none" spc="0" normalizeH="0" baseline="0" noProof="0" dirty="0">
                <a:ln>
                  <a:noFill/>
                </a:ln>
                <a:solidFill>
                  <a:srgbClr val="0070C0"/>
                </a:solidFill>
                <a:effectLst/>
                <a:uLnTx/>
                <a:uFillTx/>
                <a:latin typeface="Franklin Gothic Book" panose="020B0503020102020204"/>
                <a:ea typeface="+mn-ea"/>
                <a:cs typeface="+mn-cs"/>
              </a:rPr>
              <a:t>Right</a:t>
            </a:r>
            <a:endParaRPr kumimoji="0" lang="en-US" sz="4000" b="1" i="0" u="none" strike="noStrike" kern="1200" cap="none" spc="0" normalizeH="0" baseline="0" noProof="0" dirty="0">
              <a:ln>
                <a:noFill/>
              </a:ln>
              <a:solidFill>
                <a:srgbClr val="0070C0"/>
              </a:solidFill>
              <a:effectLst/>
              <a:uLnTx/>
              <a:uFillTx/>
              <a:latin typeface="Franklin Gothic Book" panose="020B0503020102020204"/>
            </a:endParaRPr>
          </a:p>
        </p:txBody>
      </p:sp>
      <p:sp>
        <p:nvSpPr>
          <p:cNvPr id="3" name="Oval 2"/>
          <p:cNvSpPr/>
          <p:nvPr/>
        </p:nvSpPr>
        <p:spPr>
          <a:xfrm rot="16200000">
            <a:off x="-612238" y="2959512"/>
            <a:ext cx="2094271" cy="717756"/>
          </a:xfrm>
          <a:prstGeom prst="ellipse">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effectLst>
                  <a:outerShdw blurRad="38100" dist="38100" dir="2700000" algn="tl">
                    <a:srgbClr val="000000">
                      <a:alpha val="43137"/>
                    </a:srgbClr>
                  </a:outerShdw>
                </a:effectLst>
              </a:rPr>
              <a:t>vv. 15-17</a:t>
            </a:r>
          </a:p>
        </p:txBody>
      </p:sp>
      <p:sp>
        <p:nvSpPr>
          <p:cNvPr id="4" name="TextBox 3"/>
          <p:cNvSpPr txBox="1"/>
          <p:nvPr/>
        </p:nvSpPr>
        <p:spPr>
          <a:xfrm>
            <a:off x="1725283" y="231296"/>
            <a:ext cx="7030528" cy="3508653"/>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Sin</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lang="en-US" sz="1000" b="1" dirty="0">
              <a:solidFill>
                <a:prstClr val="black"/>
              </a:solidFill>
              <a:latin typeface="Arial Narrow" panose="020B0606020202030204" pitchFamily="34" charset="0"/>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Point</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lang="en-US" sz="1000" b="1" dirty="0">
              <a:solidFill>
                <a:prstClr val="black"/>
              </a:solidFill>
              <a:latin typeface="Arial Narrow" panose="020B0606020202030204" pitchFamily="34" charset="0"/>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Rebuke</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lang="en-US" sz="1000" b="1" dirty="0">
              <a:solidFill>
                <a:prstClr val="black"/>
              </a:solidFill>
              <a:latin typeface="Arial Narrow" panose="020B0606020202030204" pitchFamily="34" charset="0"/>
            </a:endParaRPr>
          </a:p>
          <a:p>
            <a:pPr marL="457200" indent="-457200">
              <a:buFont typeface="+mj-lt"/>
              <a:buAutoNum type="alphaUcPeriod"/>
              <a:defRPr/>
            </a:pPr>
            <a:r>
              <a:rPr lang="en-US" sz="2400" b="1" dirty="0">
                <a:solidFill>
                  <a:prstClr val="black"/>
                </a:solidFill>
                <a:latin typeface="Arial Narrow" panose="020B0606020202030204" pitchFamily="34" charset="0"/>
              </a:rPr>
              <a:t>The Purpose </a:t>
            </a:r>
            <a:r>
              <a:rPr lang="en-US" sz="2400" dirty="0">
                <a:solidFill>
                  <a:prstClr val="black"/>
                </a:solidFill>
                <a:latin typeface="Arial Narrow" panose="020B0606020202030204" pitchFamily="34" charset="0"/>
              </a:rPr>
              <a:t>(the value of limited approach)</a:t>
            </a:r>
            <a:endParaRPr lang="en-US" sz="2400" dirty="0">
              <a:solidFill>
                <a:prstClr val="black"/>
              </a:solidFill>
              <a:latin typeface="Arial Narrow" panose="020B0606020202030204" pitchFamily="34" charset="0"/>
            </a:endParaRPr>
          </a:p>
          <a:p>
            <a:pPr marL="914400" lvl="1" indent="-457200">
              <a:buFont typeface="+mj-lt"/>
              <a:buAutoNum type="arabicPeriod"/>
            </a:pPr>
            <a:r>
              <a:rPr kumimoji="0" lang="en-US" sz="2400" i="1" u="sng" strike="noStrike" kern="1200" cap="none" spc="0" normalizeH="0" baseline="0" noProof="0" dirty="0">
                <a:ln>
                  <a:noFill/>
                </a:ln>
                <a:solidFill>
                  <a:prstClr val="black"/>
                </a:solidFill>
                <a:effectLst/>
                <a:uLnTx/>
                <a:uFillTx/>
                <a:latin typeface="Arial Narrow" panose="020B0606020202030204" pitchFamily="34" charset="0"/>
                <a:ea typeface="+mn-ea"/>
                <a:cs typeface="+mn-cs"/>
              </a:rPr>
              <a:t>Makes it easier to settle the problem</a:t>
            </a:r>
          </a:p>
          <a:p>
            <a:pPr marL="1371600" lvl="2" indent="-457200">
              <a:buFont typeface="Arial" panose="020B0604020202020204" pitchFamily="34" charset="0"/>
              <a:buChar char="•"/>
            </a:pPr>
            <a:r>
              <a:rPr lang="en-US" sz="2400" i="1" dirty="0">
                <a:solidFill>
                  <a:prstClr val="black"/>
                </a:solidFill>
                <a:latin typeface="Arial Narrow" panose="020B0606020202030204" pitchFamily="34" charset="0"/>
              </a:rPr>
              <a:t>The more people involved – harder to settle</a:t>
            </a:r>
          </a:p>
          <a:p>
            <a:pPr marL="1371600" lvl="2" indent="-457200">
              <a:buFont typeface="Arial" panose="020B0604020202020204" pitchFamily="34" charset="0"/>
              <a:buChar char="•"/>
            </a:pP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Danger of partiality and factionalism</a:t>
            </a:r>
          </a:p>
          <a:p>
            <a:pPr marL="1371600" lvl="2" indent="-457200">
              <a:buFont typeface="Arial" panose="020B0604020202020204" pitchFamily="34" charset="0"/>
              <a:buChar char="•"/>
            </a:pPr>
            <a:r>
              <a:rPr lang="en-US" sz="2400" i="1" dirty="0">
                <a:solidFill>
                  <a:prstClr val="black"/>
                </a:solidFill>
                <a:latin typeface="Arial Narrow" panose="020B0606020202030204" pitchFamily="34" charset="0"/>
              </a:rPr>
              <a:t>Have a goal of keeping unity (Eph. 4:3)</a:t>
            </a:r>
            <a:endParaRPr kumimoji="0" lang="en-US" sz="240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pic>
        <p:nvPicPr>
          <p:cNvPr id="5" name="Picture 2" descr="http://delicioushealing.com/wp-content/uploads/2011/08/Bowed-head.jpg"/>
          <p:cNvPicPr>
            <a:picLocks noChangeAspect="1" noChangeArrowheads="1"/>
          </p:cNvPicPr>
          <p:nvPr/>
        </p:nvPicPr>
        <p:blipFill rotWithShape="1">
          <a:blip r:embed="rId2">
            <a:extLst>
              <a:ext uri="{28A0092B-C50C-407E-A947-70E740481C1C}">
                <a14:useLocalDpi xmlns:a14="http://schemas.microsoft.com/office/drawing/2010/main" val="0"/>
              </a:ext>
            </a:extLst>
          </a:blip>
          <a:srcRect r="28666"/>
          <a:stretch/>
        </p:blipFill>
        <p:spPr bwMode="auto">
          <a:xfrm flipH="1">
            <a:off x="7893998" y="53075"/>
            <a:ext cx="1164908" cy="1083576"/>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77492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animEffect transition="in" filter="fade">
                                      <p:cBhvr>
                                        <p:cTn id="7" dur="1000"/>
                                        <p:tgtEl>
                                          <p:spTgt spid="4">
                                            <p:txEl>
                                              <p:pRg st="7" end="7"/>
                                            </p:txEl>
                                          </p:spTgt>
                                        </p:tgtEl>
                                      </p:cBhvr>
                                    </p:animEffect>
                                    <p:anim calcmode="lin" valueType="num">
                                      <p:cBhvr>
                                        <p:cTn id="8"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8" end="8"/>
                                            </p:txEl>
                                          </p:spTgt>
                                        </p:tgtEl>
                                        <p:attrNameLst>
                                          <p:attrName>style.visibility</p:attrName>
                                        </p:attrNameLst>
                                      </p:cBhvr>
                                      <p:to>
                                        <p:strVal val="visible"/>
                                      </p:to>
                                    </p:set>
                                    <p:animEffect transition="in" filter="fade">
                                      <p:cBhvr>
                                        <p:cTn id="14" dur="1000"/>
                                        <p:tgtEl>
                                          <p:spTgt spid="4">
                                            <p:txEl>
                                              <p:pRg st="8" end="8"/>
                                            </p:txEl>
                                          </p:spTgt>
                                        </p:tgtEl>
                                      </p:cBhvr>
                                    </p:animEffect>
                                    <p:anim calcmode="lin" valueType="num">
                                      <p:cBhvr>
                                        <p:cTn id="15"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9" end="9"/>
                                            </p:txEl>
                                          </p:spTgt>
                                        </p:tgtEl>
                                        <p:attrNameLst>
                                          <p:attrName>style.visibility</p:attrName>
                                        </p:attrNameLst>
                                      </p:cBhvr>
                                      <p:to>
                                        <p:strVal val="visible"/>
                                      </p:to>
                                    </p:set>
                                    <p:animEffect transition="in" filter="fade">
                                      <p:cBhvr>
                                        <p:cTn id="21" dur="1000"/>
                                        <p:tgtEl>
                                          <p:spTgt spid="4">
                                            <p:txEl>
                                              <p:pRg st="9" end="9"/>
                                            </p:txEl>
                                          </p:spTgt>
                                        </p:tgtEl>
                                      </p:cBhvr>
                                    </p:animEffect>
                                    <p:anim calcmode="lin" valueType="num">
                                      <p:cBhvr>
                                        <p:cTn id="22"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10" end="10"/>
                                            </p:txEl>
                                          </p:spTgt>
                                        </p:tgtEl>
                                        <p:attrNameLst>
                                          <p:attrName>style.visibility</p:attrName>
                                        </p:attrNameLst>
                                      </p:cBhvr>
                                      <p:to>
                                        <p:strVal val="visible"/>
                                      </p:to>
                                    </p:set>
                                    <p:animEffect transition="in" filter="fade">
                                      <p:cBhvr>
                                        <p:cTn id="28" dur="1000"/>
                                        <p:tgtEl>
                                          <p:spTgt spid="4">
                                            <p:txEl>
                                              <p:pRg st="10" end="10"/>
                                            </p:txEl>
                                          </p:spTgt>
                                        </p:tgtEl>
                                      </p:cBhvr>
                                    </p:animEffect>
                                    <p:anim calcmode="lin" valueType="num">
                                      <p:cBhvr>
                                        <p:cTn id="29"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6200000">
            <a:off x="-2563349" y="2967873"/>
            <a:ext cx="6951408" cy="1015663"/>
          </a:xfrm>
          <a:prstGeom prst="rect">
            <a:avLst/>
          </a:prstGeom>
          <a:noFill/>
        </p:spPr>
        <p:txBody>
          <a:bodyPr wrap="square" rtlCol="0">
            <a:spAutoFit/>
          </a:bodyPr>
          <a:lstStyle/>
          <a:p>
            <a:pPr marL="857250" marR="0" lvl="0" indent="-857250" algn="ctr" defTabSz="457200" rtl="0" eaLnBrk="1" fontAlgn="auto" latinLnBrk="0" hangingPunct="1">
              <a:lnSpc>
                <a:spcPct val="150000"/>
              </a:lnSpc>
              <a:spcBef>
                <a:spcPts val="0"/>
              </a:spcBef>
              <a:spcAft>
                <a:spcPts val="0"/>
              </a:spcAft>
              <a:buClrTx/>
              <a:buSzTx/>
              <a:buFont typeface="+mj-lt"/>
              <a:buAutoNum type="romanUcPeriod" startAt="2"/>
              <a:tabLst/>
              <a:defRPr/>
            </a:pPr>
            <a:r>
              <a:rPr kumimoji="0" lang="en-US" sz="4000" b="0" i="0" u="none" strike="noStrike" kern="1200" cap="none" spc="0" normalizeH="0" baseline="0" noProof="0" dirty="0">
                <a:ln>
                  <a:noFill/>
                </a:ln>
                <a:solidFill>
                  <a:prstClr val="black"/>
                </a:solidFill>
                <a:effectLst/>
                <a:uLnTx/>
                <a:uFillTx/>
                <a:latin typeface="Franklin Gothic Book" panose="020B0503020102020204"/>
                <a:ea typeface="+mn-ea"/>
                <a:cs typeface="+mn-cs"/>
              </a:rPr>
              <a:t>The </a:t>
            </a:r>
            <a:r>
              <a:rPr kumimoji="0" lang="en-US" sz="4000" b="1" i="0" u="none" strike="noStrike" kern="1200" cap="none" spc="0" normalizeH="0" baseline="0" noProof="0" dirty="0">
                <a:ln>
                  <a:noFill/>
                </a:ln>
                <a:solidFill>
                  <a:srgbClr val="C00000"/>
                </a:solidFill>
                <a:effectLst/>
                <a:uLnTx/>
                <a:uFillTx/>
                <a:latin typeface="Franklin Gothic Book" panose="020B0503020102020204"/>
                <a:ea typeface="+mn-ea"/>
                <a:cs typeface="+mn-cs"/>
              </a:rPr>
              <a:t>Action</a:t>
            </a:r>
            <a:r>
              <a:rPr kumimoji="0" lang="en-US" sz="4000" b="0" i="0" u="none" strike="noStrike" kern="1200" cap="none" spc="0" normalizeH="0" baseline="0" noProof="0" dirty="0">
                <a:ln>
                  <a:noFill/>
                </a:ln>
                <a:solidFill>
                  <a:prstClr val="black"/>
                </a:solidFill>
                <a:effectLst/>
                <a:uLnTx/>
                <a:uFillTx/>
                <a:latin typeface="Franklin Gothic Book" panose="020B0503020102020204"/>
                <a:ea typeface="+mn-ea"/>
                <a:cs typeface="+mn-cs"/>
              </a:rPr>
              <a:t> that is </a:t>
            </a:r>
            <a:r>
              <a:rPr kumimoji="0" lang="en-US" sz="4000" b="1" i="0" u="none" strike="noStrike" kern="1200" cap="none" spc="0" normalizeH="0" baseline="0" noProof="0" dirty="0">
                <a:ln>
                  <a:noFill/>
                </a:ln>
                <a:solidFill>
                  <a:srgbClr val="0070C0"/>
                </a:solidFill>
                <a:effectLst/>
                <a:uLnTx/>
                <a:uFillTx/>
                <a:latin typeface="Franklin Gothic Book" panose="020B0503020102020204"/>
                <a:ea typeface="+mn-ea"/>
                <a:cs typeface="+mn-cs"/>
              </a:rPr>
              <a:t>Right</a:t>
            </a:r>
            <a:endParaRPr kumimoji="0" lang="en-US" sz="4000" b="1" i="0" u="none" strike="noStrike" kern="1200" cap="none" spc="0" normalizeH="0" baseline="0" noProof="0" dirty="0">
              <a:ln>
                <a:noFill/>
              </a:ln>
              <a:solidFill>
                <a:srgbClr val="0070C0"/>
              </a:solidFill>
              <a:effectLst/>
              <a:uLnTx/>
              <a:uFillTx/>
              <a:latin typeface="Franklin Gothic Book" panose="020B0503020102020204"/>
            </a:endParaRPr>
          </a:p>
        </p:txBody>
      </p:sp>
      <p:sp>
        <p:nvSpPr>
          <p:cNvPr id="3" name="Oval 2"/>
          <p:cNvSpPr/>
          <p:nvPr/>
        </p:nvSpPr>
        <p:spPr>
          <a:xfrm rot="16200000">
            <a:off x="-612238" y="2959512"/>
            <a:ext cx="2094271" cy="717756"/>
          </a:xfrm>
          <a:prstGeom prst="ellipse">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effectLst>
                  <a:outerShdw blurRad="38100" dist="38100" dir="2700000" algn="tl">
                    <a:srgbClr val="000000">
                      <a:alpha val="43137"/>
                    </a:srgbClr>
                  </a:outerShdw>
                </a:effectLst>
              </a:rPr>
              <a:t>vv. 15-17</a:t>
            </a:r>
          </a:p>
        </p:txBody>
      </p:sp>
      <p:sp>
        <p:nvSpPr>
          <p:cNvPr id="4" name="TextBox 3"/>
          <p:cNvSpPr txBox="1"/>
          <p:nvPr/>
        </p:nvSpPr>
        <p:spPr>
          <a:xfrm>
            <a:off x="1725283" y="231296"/>
            <a:ext cx="7030528" cy="3877985"/>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Sin</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lang="en-US" sz="1000" b="1" dirty="0">
              <a:solidFill>
                <a:prstClr val="black"/>
              </a:solidFill>
              <a:latin typeface="Arial Narrow" panose="020B0606020202030204" pitchFamily="34" charset="0"/>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Point</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lang="en-US" sz="1000" b="1" dirty="0">
              <a:solidFill>
                <a:prstClr val="black"/>
              </a:solidFill>
              <a:latin typeface="Arial Narrow" panose="020B0606020202030204" pitchFamily="34" charset="0"/>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Rebuke</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lang="en-US" sz="1000" b="1" dirty="0">
              <a:solidFill>
                <a:prstClr val="black"/>
              </a:solidFill>
              <a:latin typeface="Arial Narrow" panose="020B0606020202030204" pitchFamily="34" charset="0"/>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Purpose </a:t>
            </a:r>
            <a:r>
              <a:rPr lang="en-US" sz="2400" dirty="0">
                <a:solidFill>
                  <a:prstClr val="black"/>
                </a:solidFill>
                <a:latin typeface="Arial Narrow" panose="020B0606020202030204" pitchFamily="34" charset="0"/>
              </a:rPr>
              <a:t>(the value of limited approach)</a:t>
            </a:r>
          </a:p>
          <a:p>
            <a:pPr marL="914400" lvl="1" indent="-457200">
              <a:buFont typeface="+mj-lt"/>
              <a:buAutoNum type="arabicPeriod"/>
            </a:pPr>
            <a:r>
              <a:rPr kumimoji="0" lang="en-US" sz="2400" i="1" u="sng" strike="noStrike" kern="1200" cap="none" spc="0" normalizeH="0" baseline="0" noProof="0" dirty="0">
                <a:ln>
                  <a:noFill/>
                </a:ln>
                <a:solidFill>
                  <a:prstClr val="black"/>
                </a:solidFill>
                <a:effectLst/>
                <a:uLnTx/>
                <a:uFillTx/>
                <a:latin typeface="Arial Narrow" panose="020B0606020202030204" pitchFamily="34" charset="0"/>
                <a:ea typeface="+mn-ea"/>
                <a:cs typeface="+mn-cs"/>
              </a:rPr>
              <a:t>Makes it easier to settle the problem</a:t>
            </a:r>
          </a:p>
          <a:p>
            <a:pPr marL="914400" lvl="1" indent="-457200">
              <a:buFont typeface="+mj-lt"/>
              <a:buAutoNum type="arabicPeriod"/>
            </a:pPr>
            <a:r>
              <a:rPr lang="en-US" sz="2400" i="1" u="sng" dirty="0">
                <a:solidFill>
                  <a:prstClr val="black"/>
                </a:solidFill>
                <a:latin typeface="Arial Narrow" panose="020B0606020202030204" pitchFamily="34" charset="0"/>
              </a:rPr>
              <a:t>To limit the impact on weaker brethren</a:t>
            </a:r>
            <a:endParaRPr kumimoji="0" lang="en-US" sz="2400" i="1" u="sng" strike="noStrike" kern="1200" cap="none" spc="0" normalizeH="0" baseline="0" noProof="0" dirty="0">
              <a:ln>
                <a:noFill/>
              </a:ln>
              <a:solidFill>
                <a:prstClr val="black"/>
              </a:solidFill>
              <a:effectLst/>
              <a:uLnTx/>
              <a:uFillTx/>
              <a:latin typeface="Arial Narrow" panose="020B0606020202030204" pitchFamily="34" charset="0"/>
            </a:endParaRPr>
          </a:p>
          <a:p>
            <a:pPr marL="1371600" lvl="2" indent="-457200">
              <a:buFont typeface="Arial" panose="020B0604020202020204" pitchFamily="34" charset="0"/>
              <a:buChar char="•"/>
            </a:pPr>
            <a:r>
              <a:rPr lang="en-US" sz="2400" i="1" dirty="0">
                <a:solidFill>
                  <a:prstClr val="black"/>
                </a:solidFill>
                <a:latin typeface="Arial Narrow" panose="020B0606020202030204" pitchFamily="34" charset="0"/>
              </a:rPr>
              <a:t>Must watch for effects on weaker (1 Thess. 5:14)</a:t>
            </a:r>
          </a:p>
          <a:p>
            <a:pPr marL="1371600" lvl="2" indent="-457200">
              <a:buFont typeface="Arial" panose="020B0604020202020204" pitchFamily="34" charset="0"/>
              <a:buChar char="•"/>
            </a:pP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If</a:t>
            </a:r>
            <a:r>
              <a:rPr kumimoji="0" lang="en-US" sz="2400" i="1" u="none" strike="noStrike" kern="1200" cap="none" spc="0" normalizeH="0" noProof="0" dirty="0">
                <a:ln>
                  <a:noFill/>
                </a:ln>
                <a:solidFill>
                  <a:prstClr val="black"/>
                </a:solidFill>
                <a:effectLst/>
                <a:uLnTx/>
                <a:uFillTx/>
                <a:latin typeface="Arial Narrow" panose="020B0606020202030204" pitchFamily="34" charset="0"/>
                <a:ea typeface="+mn-ea"/>
                <a:cs typeface="+mn-cs"/>
              </a:rPr>
              <a:t> every private matter became public discussion and trial, the church would be </a:t>
            </a:r>
            <a:r>
              <a:rPr lang="en-US" sz="2400" i="1" dirty="0">
                <a:solidFill>
                  <a:prstClr val="black"/>
                </a:solidFill>
                <a:latin typeface="Arial Narrow" panose="020B0606020202030204" pitchFamily="34" charset="0"/>
              </a:rPr>
              <a:t>in an </a:t>
            </a:r>
            <a:r>
              <a:rPr kumimoji="0" lang="en-US" sz="2400" i="1" u="none" strike="noStrike" kern="1200" cap="none" spc="0" normalizeH="0" noProof="0" dirty="0">
                <a:ln>
                  <a:noFill/>
                </a:ln>
                <a:solidFill>
                  <a:prstClr val="black"/>
                </a:solidFill>
                <a:effectLst/>
                <a:uLnTx/>
                <a:uFillTx/>
                <a:latin typeface="Arial Narrow" panose="020B0606020202030204" pitchFamily="34" charset="0"/>
                <a:ea typeface="+mn-ea"/>
                <a:cs typeface="+mn-cs"/>
              </a:rPr>
              <a:t>uproar</a:t>
            </a:r>
            <a:endParaRPr kumimoji="0" lang="en-US" sz="240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pic>
        <p:nvPicPr>
          <p:cNvPr id="5" name="Picture 2" descr="http://delicioushealing.com/wp-content/uploads/2011/08/Bowed-head.jpg"/>
          <p:cNvPicPr>
            <a:picLocks noChangeAspect="1" noChangeArrowheads="1"/>
          </p:cNvPicPr>
          <p:nvPr/>
        </p:nvPicPr>
        <p:blipFill rotWithShape="1">
          <a:blip r:embed="rId2">
            <a:extLst>
              <a:ext uri="{28A0092B-C50C-407E-A947-70E740481C1C}">
                <a14:useLocalDpi xmlns:a14="http://schemas.microsoft.com/office/drawing/2010/main" val="0"/>
              </a:ext>
            </a:extLst>
          </a:blip>
          <a:srcRect r="28666"/>
          <a:stretch/>
        </p:blipFill>
        <p:spPr bwMode="auto">
          <a:xfrm flipH="1">
            <a:off x="7893998" y="53075"/>
            <a:ext cx="1164908" cy="1083576"/>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35726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9" end="9"/>
                                            </p:txEl>
                                          </p:spTgt>
                                        </p:tgtEl>
                                        <p:attrNameLst>
                                          <p:attrName>style.visibility</p:attrName>
                                        </p:attrNameLst>
                                      </p:cBhvr>
                                      <p:to>
                                        <p:strVal val="visible"/>
                                      </p:to>
                                    </p:set>
                                    <p:animEffect transition="in" filter="fade">
                                      <p:cBhvr>
                                        <p:cTn id="7" dur="1000"/>
                                        <p:tgtEl>
                                          <p:spTgt spid="4">
                                            <p:txEl>
                                              <p:pRg st="9" end="9"/>
                                            </p:txEl>
                                          </p:spTgt>
                                        </p:tgtEl>
                                      </p:cBhvr>
                                    </p:animEffect>
                                    <p:anim calcmode="lin" valueType="num">
                                      <p:cBhvr>
                                        <p:cTn id="8"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0" end="10"/>
                                            </p:txEl>
                                          </p:spTgt>
                                        </p:tgtEl>
                                        <p:attrNameLst>
                                          <p:attrName>style.visibility</p:attrName>
                                        </p:attrNameLst>
                                      </p:cBhvr>
                                      <p:to>
                                        <p:strVal val="visible"/>
                                      </p:to>
                                    </p:set>
                                    <p:animEffect transition="in" filter="fade">
                                      <p:cBhvr>
                                        <p:cTn id="14" dur="1000"/>
                                        <p:tgtEl>
                                          <p:spTgt spid="4">
                                            <p:txEl>
                                              <p:pRg st="10" end="10"/>
                                            </p:txEl>
                                          </p:spTgt>
                                        </p:tgtEl>
                                      </p:cBhvr>
                                    </p:animEffect>
                                    <p:anim calcmode="lin" valueType="num">
                                      <p:cBhvr>
                                        <p:cTn id="15"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6200000">
            <a:off x="-2563349" y="2967873"/>
            <a:ext cx="6951408" cy="1015663"/>
          </a:xfrm>
          <a:prstGeom prst="rect">
            <a:avLst/>
          </a:prstGeom>
          <a:noFill/>
        </p:spPr>
        <p:txBody>
          <a:bodyPr wrap="square" rtlCol="0">
            <a:spAutoFit/>
          </a:bodyPr>
          <a:lstStyle/>
          <a:p>
            <a:pPr marL="857250" marR="0" lvl="0" indent="-857250" algn="ctr" defTabSz="457200" rtl="0" eaLnBrk="1" fontAlgn="auto" latinLnBrk="0" hangingPunct="1">
              <a:lnSpc>
                <a:spcPct val="150000"/>
              </a:lnSpc>
              <a:spcBef>
                <a:spcPts val="0"/>
              </a:spcBef>
              <a:spcAft>
                <a:spcPts val="0"/>
              </a:spcAft>
              <a:buClrTx/>
              <a:buSzTx/>
              <a:buFont typeface="+mj-lt"/>
              <a:buAutoNum type="romanUcPeriod" startAt="2"/>
              <a:tabLst/>
              <a:defRPr/>
            </a:pPr>
            <a:r>
              <a:rPr kumimoji="0" lang="en-US" sz="4000" b="0" i="0" u="none" strike="noStrike" kern="1200" cap="none" spc="0" normalizeH="0" baseline="0" noProof="0" dirty="0">
                <a:ln>
                  <a:noFill/>
                </a:ln>
                <a:solidFill>
                  <a:prstClr val="black"/>
                </a:solidFill>
                <a:effectLst/>
                <a:uLnTx/>
                <a:uFillTx/>
                <a:latin typeface="Franklin Gothic Book" panose="020B0503020102020204"/>
                <a:ea typeface="+mn-ea"/>
                <a:cs typeface="+mn-cs"/>
              </a:rPr>
              <a:t>The </a:t>
            </a:r>
            <a:r>
              <a:rPr kumimoji="0" lang="en-US" sz="4000" b="1" i="0" u="none" strike="noStrike" kern="1200" cap="none" spc="0" normalizeH="0" baseline="0" noProof="0" dirty="0">
                <a:ln>
                  <a:noFill/>
                </a:ln>
                <a:solidFill>
                  <a:srgbClr val="C00000"/>
                </a:solidFill>
                <a:effectLst/>
                <a:uLnTx/>
                <a:uFillTx/>
                <a:latin typeface="Franklin Gothic Book" panose="020B0503020102020204"/>
                <a:ea typeface="+mn-ea"/>
                <a:cs typeface="+mn-cs"/>
              </a:rPr>
              <a:t>Action</a:t>
            </a:r>
            <a:r>
              <a:rPr kumimoji="0" lang="en-US" sz="4000" b="0" i="0" u="none" strike="noStrike" kern="1200" cap="none" spc="0" normalizeH="0" baseline="0" noProof="0" dirty="0">
                <a:ln>
                  <a:noFill/>
                </a:ln>
                <a:solidFill>
                  <a:prstClr val="black"/>
                </a:solidFill>
                <a:effectLst/>
                <a:uLnTx/>
                <a:uFillTx/>
                <a:latin typeface="Franklin Gothic Book" panose="020B0503020102020204"/>
                <a:ea typeface="+mn-ea"/>
                <a:cs typeface="+mn-cs"/>
              </a:rPr>
              <a:t> that is </a:t>
            </a:r>
            <a:r>
              <a:rPr kumimoji="0" lang="en-US" sz="4000" b="1" i="0" u="none" strike="noStrike" kern="1200" cap="none" spc="0" normalizeH="0" baseline="0" noProof="0" dirty="0">
                <a:ln>
                  <a:noFill/>
                </a:ln>
                <a:solidFill>
                  <a:srgbClr val="0070C0"/>
                </a:solidFill>
                <a:effectLst/>
                <a:uLnTx/>
                <a:uFillTx/>
                <a:latin typeface="Franklin Gothic Book" panose="020B0503020102020204"/>
                <a:ea typeface="+mn-ea"/>
                <a:cs typeface="+mn-cs"/>
              </a:rPr>
              <a:t>Right</a:t>
            </a:r>
            <a:endParaRPr kumimoji="0" lang="en-US" sz="4000" b="1" i="0" u="none" strike="noStrike" kern="1200" cap="none" spc="0" normalizeH="0" baseline="0" noProof="0" dirty="0">
              <a:ln>
                <a:noFill/>
              </a:ln>
              <a:solidFill>
                <a:srgbClr val="0070C0"/>
              </a:solidFill>
              <a:effectLst/>
              <a:uLnTx/>
              <a:uFillTx/>
              <a:latin typeface="Franklin Gothic Book" panose="020B0503020102020204"/>
            </a:endParaRPr>
          </a:p>
        </p:txBody>
      </p:sp>
      <p:sp>
        <p:nvSpPr>
          <p:cNvPr id="3" name="Oval 2"/>
          <p:cNvSpPr/>
          <p:nvPr/>
        </p:nvSpPr>
        <p:spPr>
          <a:xfrm rot="16200000">
            <a:off x="-612238" y="2959512"/>
            <a:ext cx="2094271" cy="717756"/>
          </a:xfrm>
          <a:prstGeom prst="ellipse">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effectLst>
                  <a:outerShdw blurRad="38100" dist="38100" dir="2700000" algn="tl">
                    <a:srgbClr val="000000">
                      <a:alpha val="43137"/>
                    </a:srgbClr>
                  </a:outerShdw>
                </a:effectLst>
              </a:rPr>
              <a:t>vv. 15-17</a:t>
            </a:r>
          </a:p>
        </p:txBody>
      </p:sp>
      <p:sp>
        <p:nvSpPr>
          <p:cNvPr id="4" name="TextBox 3"/>
          <p:cNvSpPr txBox="1"/>
          <p:nvPr/>
        </p:nvSpPr>
        <p:spPr>
          <a:xfrm>
            <a:off x="1725283" y="231296"/>
            <a:ext cx="7030528" cy="4985980"/>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Sin</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lang="en-US" sz="1000" b="1" dirty="0">
              <a:solidFill>
                <a:prstClr val="black"/>
              </a:solidFill>
              <a:latin typeface="Arial Narrow" panose="020B0606020202030204" pitchFamily="34" charset="0"/>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Point</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lang="en-US" sz="1000" b="1" dirty="0">
              <a:solidFill>
                <a:prstClr val="black"/>
              </a:solidFill>
              <a:latin typeface="Arial Narrow" panose="020B0606020202030204" pitchFamily="34" charset="0"/>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Rebuke</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lang="en-US" sz="1000" b="1" dirty="0">
              <a:solidFill>
                <a:prstClr val="black"/>
              </a:solidFill>
              <a:latin typeface="Arial Narrow" panose="020B0606020202030204" pitchFamily="34" charset="0"/>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Purpose </a:t>
            </a:r>
            <a:r>
              <a:rPr lang="en-US" sz="2400" dirty="0">
                <a:solidFill>
                  <a:prstClr val="black"/>
                </a:solidFill>
                <a:latin typeface="Arial Narrow" panose="020B0606020202030204" pitchFamily="34" charset="0"/>
              </a:rPr>
              <a:t>(the value of limited approach)</a:t>
            </a:r>
          </a:p>
          <a:p>
            <a:pPr marL="914400" lvl="1" indent="-457200">
              <a:buFont typeface="+mj-lt"/>
              <a:buAutoNum type="arabicPeriod"/>
            </a:pPr>
            <a:r>
              <a:rPr kumimoji="0" lang="en-US" sz="2400" i="1" u="sng" strike="noStrike" kern="1200" cap="none" spc="0" normalizeH="0" baseline="0" noProof="0" dirty="0">
                <a:ln>
                  <a:noFill/>
                </a:ln>
                <a:solidFill>
                  <a:prstClr val="black"/>
                </a:solidFill>
                <a:effectLst/>
                <a:uLnTx/>
                <a:uFillTx/>
                <a:latin typeface="Arial Narrow" panose="020B0606020202030204" pitchFamily="34" charset="0"/>
                <a:ea typeface="+mn-ea"/>
                <a:cs typeface="+mn-cs"/>
              </a:rPr>
              <a:t>Makes it easier to settle the problem</a:t>
            </a:r>
          </a:p>
          <a:p>
            <a:pPr marL="914400" lvl="1" indent="-457200">
              <a:buFont typeface="+mj-lt"/>
              <a:buAutoNum type="arabicPeriod"/>
            </a:pPr>
            <a:r>
              <a:rPr lang="en-US" sz="2400" i="1" u="sng" dirty="0">
                <a:solidFill>
                  <a:prstClr val="black"/>
                </a:solidFill>
                <a:latin typeface="Arial Narrow" panose="020B0606020202030204" pitchFamily="34" charset="0"/>
              </a:rPr>
              <a:t>To limit the impact on weaker brethren</a:t>
            </a:r>
          </a:p>
          <a:p>
            <a:pPr marL="914400" lvl="1" indent="-457200">
              <a:buFont typeface="+mj-lt"/>
              <a:buAutoNum type="arabicPeriod"/>
            </a:pPr>
            <a:r>
              <a:rPr kumimoji="0" lang="en-US" sz="2400" i="1" u="sng" strike="noStrike" kern="1200" cap="none" spc="0" normalizeH="0" baseline="0" noProof="0" dirty="0">
                <a:ln>
                  <a:noFill/>
                </a:ln>
                <a:solidFill>
                  <a:prstClr val="black"/>
                </a:solidFill>
                <a:effectLst/>
                <a:uLnTx/>
                <a:uFillTx/>
                <a:latin typeface="Arial Narrow" panose="020B0606020202030204" pitchFamily="34" charset="0"/>
                <a:ea typeface="+mn-ea"/>
                <a:cs typeface="+mn-cs"/>
              </a:rPr>
              <a:t>Keeps the church from being distracted in primary</a:t>
            </a:r>
            <a:r>
              <a:rPr kumimoji="0" lang="en-US" sz="2400" i="1" u="sng" strike="noStrike" kern="1200" cap="none" spc="0" normalizeH="0" noProof="0" dirty="0">
                <a:ln>
                  <a:noFill/>
                </a:ln>
                <a:solidFill>
                  <a:prstClr val="black"/>
                </a:solidFill>
                <a:effectLst/>
                <a:uLnTx/>
                <a:uFillTx/>
                <a:latin typeface="Arial Narrow" panose="020B0606020202030204" pitchFamily="34" charset="0"/>
                <a:ea typeface="+mn-ea"/>
                <a:cs typeface="+mn-cs"/>
              </a:rPr>
              <a:t> work of reaching the lost</a:t>
            </a:r>
            <a:endParaRPr kumimoji="0" lang="en-US" sz="2400" i="1" u="sng"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a:p>
            <a:pPr marL="1371600" lvl="2" indent="-457200">
              <a:buFont typeface="Arial" panose="020B0604020202020204" pitchFamily="34" charset="0"/>
              <a:buChar char="•"/>
            </a:pPr>
            <a:r>
              <a:rPr lang="en-US" sz="2400" i="1" dirty="0">
                <a:solidFill>
                  <a:prstClr val="black"/>
                </a:solidFill>
                <a:latin typeface="Arial Narrow" panose="020B0606020202030204" pitchFamily="34" charset="0"/>
              </a:rPr>
              <a:t>Work is spread of gospel (1 Tim. 3:15)</a:t>
            </a:r>
          </a:p>
          <a:p>
            <a:pPr marL="1371600" lvl="2" indent="-457200">
              <a:buFont typeface="Arial" panose="020B0604020202020204" pitchFamily="34" charset="0"/>
              <a:buChar char="•"/>
            </a:pP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When</a:t>
            </a:r>
            <a:r>
              <a:rPr kumimoji="0" lang="en-US" sz="2400" i="1" u="none" strike="noStrike" kern="1200" cap="none" spc="0" normalizeH="0" noProof="0" dirty="0">
                <a:ln>
                  <a:noFill/>
                </a:ln>
                <a:solidFill>
                  <a:prstClr val="black"/>
                </a:solidFill>
                <a:effectLst/>
                <a:uLnTx/>
                <a:uFillTx/>
                <a:latin typeface="Arial Narrow" panose="020B0606020202030204" pitchFamily="34" charset="0"/>
                <a:ea typeface="+mn-ea"/>
                <a:cs typeface="+mn-cs"/>
              </a:rPr>
              <a:t> approached about a private matter – first response – not to inquire into matter – but to inquire whether the plan of Mt.18 </a:t>
            </a:r>
            <a:r>
              <a:rPr lang="en-US" sz="2400" i="1" dirty="0">
                <a:solidFill>
                  <a:prstClr val="black"/>
                </a:solidFill>
                <a:latin typeface="Arial Narrow" panose="020B0606020202030204" pitchFamily="34" charset="0"/>
              </a:rPr>
              <a:t>was followed!</a:t>
            </a:r>
            <a:endParaRPr kumimoji="0" lang="en-US" sz="240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pic>
        <p:nvPicPr>
          <p:cNvPr id="5" name="Picture 2" descr="http://delicioushealing.com/wp-content/uploads/2011/08/Bowed-head.jpg"/>
          <p:cNvPicPr>
            <a:picLocks noChangeAspect="1" noChangeArrowheads="1"/>
          </p:cNvPicPr>
          <p:nvPr/>
        </p:nvPicPr>
        <p:blipFill rotWithShape="1">
          <a:blip r:embed="rId2">
            <a:extLst>
              <a:ext uri="{28A0092B-C50C-407E-A947-70E740481C1C}">
                <a14:useLocalDpi xmlns:a14="http://schemas.microsoft.com/office/drawing/2010/main" val="0"/>
              </a:ext>
            </a:extLst>
          </a:blip>
          <a:srcRect r="28666"/>
          <a:stretch/>
        </p:blipFill>
        <p:spPr bwMode="auto">
          <a:xfrm flipH="1">
            <a:off x="7893998" y="53075"/>
            <a:ext cx="1164908" cy="1083576"/>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11808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0" end="10"/>
                                            </p:txEl>
                                          </p:spTgt>
                                        </p:tgtEl>
                                        <p:attrNameLst>
                                          <p:attrName>style.visibility</p:attrName>
                                        </p:attrNameLst>
                                      </p:cBhvr>
                                      <p:to>
                                        <p:strVal val="visible"/>
                                      </p:to>
                                    </p:set>
                                    <p:animEffect transition="in" filter="fade">
                                      <p:cBhvr>
                                        <p:cTn id="7" dur="1000"/>
                                        <p:tgtEl>
                                          <p:spTgt spid="4">
                                            <p:txEl>
                                              <p:pRg st="10" end="10"/>
                                            </p:txEl>
                                          </p:spTgt>
                                        </p:tgtEl>
                                      </p:cBhvr>
                                    </p:animEffect>
                                    <p:anim calcmode="lin" valueType="num">
                                      <p:cBhvr>
                                        <p:cTn id="8"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1" end="11"/>
                                            </p:txEl>
                                          </p:spTgt>
                                        </p:tgtEl>
                                        <p:attrNameLst>
                                          <p:attrName>style.visibility</p:attrName>
                                        </p:attrNameLst>
                                      </p:cBhvr>
                                      <p:to>
                                        <p:strVal val="visible"/>
                                      </p:to>
                                    </p:set>
                                    <p:animEffect transition="in" filter="fade">
                                      <p:cBhvr>
                                        <p:cTn id="14" dur="1000"/>
                                        <p:tgtEl>
                                          <p:spTgt spid="4">
                                            <p:txEl>
                                              <p:pRg st="11" end="11"/>
                                            </p:txEl>
                                          </p:spTgt>
                                        </p:tgtEl>
                                      </p:cBhvr>
                                    </p:animEffect>
                                    <p:anim calcmode="lin" valueType="num">
                                      <p:cBhvr>
                                        <p:cTn id="15"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6200000">
            <a:off x="-2563349" y="2967873"/>
            <a:ext cx="6951408" cy="1015663"/>
          </a:xfrm>
          <a:prstGeom prst="rect">
            <a:avLst/>
          </a:prstGeom>
          <a:noFill/>
        </p:spPr>
        <p:txBody>
          <a:bodyPr wrap="square" rtlCol="0">
            <a:spAutoFit/>
          </a:bodyPr>
          <a:lstStyle/>
          <a:p>
            <a:pPr marL="857250" marR="0" lvl="0" indent="-857250" algn="ctr" defTabSz="457200" rtl="0" eaLnBrk="1" fontAlgn="auto" latinLnBrk="0" hangingPunct="1">
              <a:lnSpc>
                <a:spcPct val="150000"/>
              </a:lnSpc>
              <a:spcBef>
                <a:spcPts val="0"/>
              </a:spcBef>
              <a:spcAft>
                <a:spcPts val="0"/>
              </a:spcAft>
              <a:buClrTx/>
              <a:buSzTx/>
              <a:buFont typeface="+mj-lt"/>
              <a:buAutoNum type="romanUcPeriod" startAt="2"/>
              <a:tabLst/>
              <a:defRPr/>
            </a:pPr>
            <a:r>
              <a:rPr kumimoji="0" lang="en-US" sz="4000" b="0" i="0" u="none" strike="noStrike" kern="1200" cap="none" spc="0" normalizeH="0" baseline="0" noProof="0" dirty="0">
                <a:ln>
                  <a:noFill/>
                </a:ln>
                <a:solidFill>
                  <a:prstClr val="black"/>
                </a:solidFill>
                <a:effectLst/>
                <a:uLnTx/>
                <a:uFillTx/>
                <a:latin typeface="Franklin Gothic Book" panose="020B0503020102020204"/>
                <a:ea typeface="+mn-ea"/>
                <a:cs typeface="+mn-cs"/>
              </a:rPr>
              <a:t>The </a:t>
            </a:r>
            <a:r>
              <a:rPr kumimoji="0" lang="en-US" sz="4000" b="1" i="0" u="none" strike="noStrike" kern="1200" cap="none" spc="0" normalizeH="0" baseline="0" noProof="0" dirty="0">
                <a:ln>
                  <a:noFill/>
                </a:ln>
                <a:solidFill>
                  <a:srgbClr val="C00000"/>
                </a:solidFill>
                <a:effectLst/>
                <a:uLnTx/>
                <a:uFillTx/>
                <a:latin typeface="Franklin Gothic Book" panose="020B0503020102020204"/>
                <a:ea typeface="+mn-ea"/>
                <a:cs typeface="+mn-cs"/>
              </a:rPr>
              <a:t>Action</a:t>
            </a:r>
            <a:r>
              <a:rPr kumimoji="0" lang="en-US" sz="4000" b="0" i="0" u="none" strike="noStrike" kern="1200" cap="none" spc="0" normalizeH="0" baseline="0" noProof="0" dirty="0">
                <a:ln>
                  <a:noFill/>
                </a:ln>
                <a:solidFill>
                  <a:prstClr val="black"/>
                </a:solidFill>
                <a:effectLst/>
                <a:uLnTx/>
                <a:uFillTx/>
                <a:latin typeface="Franklin Gothic Book" panose="020B0503020102020204"/>
                <a:ea typeface="+mn-ea"/>
                <a:cs typeface="+mn-cs"/>
              </a:rPr>
              <a:t> that is </a:t>
            </a:r>
            <a:r>
              <a:rPr kumimoji="0" lang="en-US" sz="4000" b="1" i="0" u="none" strike="noStrike" kern="1200" cap="none" spc="0" normalizeH="0" baseline="0" noProof="0" dirty="0">
                <a:ln>
                  <a:noFill/>
                </a:ln>
                <a:solidFill>
                  <a:srgbClr val="0070C0"/>
                </a:solidFill>
                <a:effectLst/>
                <a:uLnTx/>
                <a:uFillTx/>
                <a:latin typeface="Franklin Gothic Book" panose="020B0503020102020204"/>
                <a:ea typeface="+mn-ea"/>
                <a:cs typeface="+mn-cs"/>
              </a:rPr>
              <a:t>Right</a:t>
            </a:r>
            <a:endParaRPr kumimoji="0" lang="en-US" sz="4000" b="1" i="0" u="none" strike="noStrike" kern="1200" cap="none" spc="0" normalizeH="0" baseline="0" noProof="0" dirty="0">
              <a:ln>
                <a:noFill/>
              </a:ln>
              <a:solidFill>
                <a:srgbClr val="0070C0"/>
              </a:solidFill>
              <a:effectLst/>
              <a:uLnTx/>
              <a:uFillTx/>
              <a:latin typeface="Franklin Gothic Book" panose="020B0503020102020204"/>
            </a:endParaRPr>
          </a:p>
        </p:txBody>
      </p:sp>
      <p:sp>
        <p:nvSpPr>
          <p:cNvPr id="3" name="Oval 2"/>
          <p:cNvSpPr/>
          <p:nvPr/>
        </p:nvSpPr>
        <p:spPr>
          <a:xfrm rot="16200000">
            <a:off x="-612238" y="2959512"/>
            <a:ext cx="2094271" cy="717756"/>
          </a:xfrm>
          <a:prstGeom prst="ellipse">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effectLst>
                  <a:outerShdw blurRad="38100" dist="38100" dir="2700000" algn="tl">
                    <a:srgbClr val="000000">
                      <a:alpha val="43137"/>
                    </a:srgbClr>
                  </a:outerShdw>
                </a:effectLst>
              </a:rPr>
              <a:t>vv. 15-17</a:t>
            </a:r>
          </a:p>
        </p:txBody>
      </p:sp>
      <p:sp>
        <p:nvSpPr>
          <p:cNvPr id="4" name="TextBox 3"/>
          <p:cNvSpPr txBox="1"/>
          <p:nvPr/>
        </p:nvSpPr>
        <p:spPr>
          <a:xfrm>
            <a:off x="1725283" y="231296"/>
            <a:ext cx="7030528" cy="5355312"/>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Sin</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lang="en-US" sz="1000" b="1" dirty="0">
              <a:solidFill>
                <a:prstClr val="black"/>
              </a:solidFill>
              <a:latin typeface="Arial Narrow" panose="020B0606020202030204" pitchFamily="34" charset="0"/>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Point</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lang="en-US" sz="1000" b="1" dirty="0">
              <a:solidFill>
                <a:prstClr val="black"/>
              </a:solidFill>
              <a:latin typeface="Arial Narrow" panose="020B0606020202030204" pitchFamily="34" charset="0"/>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Rebuke</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lang="en-US" sz="1000" b="1" dirty="0">
              <a:solidFill>
                <a:prstClr val="black"/>
              </a:solidFill>
              <a:latin typeface="Arial Narrow" panose="020B0606020202030204" pitchFamily="34" charset="0"/>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Purpose </a:t>
            </a:r>
            <a:r>
              <a:rPr lang="en-US" sz="2400" dirty="0">
                <a:solidFill>
                  <a:prstClr val="black"/>
                </a:solidFill>
                <a:latin typeface="Arial Narrow" panose="020B0606020202030204" pitchFamily="34" charset="0"/>
              </a:rPr>
              <a:t>(the value of limited approach)</a:t>
            </a:r>
          </a:p>
          <a:p>
            <a:pPr marL="914400" lvl="1" indent="-457200">
              <a:buFont typeface="+mj-lt"/>
              <a:buAutoNum type="arabicPeriod"/>
            </a:pPr>
            <a:r>
              <a:rPr kumimoji="0" lang="en-US" sz="2400" i="1" u="sng" strike="noStrike" kern="1200" cap="none" spc="0" normalizeH="0" baseline="0" noProof="0" dirty="0">
                <a:ln>
                  <a:noFill/>
                </a:ln>
                <a:solidFill>
                  <a:prstClr val="black"/>
                </a:solidFill>
                <a:effectLst/>
                <a:uLnTx/>
                <a:uFillTx/>
                <a:latin typeface="Arial Narrow" panose="020B0606020202030204" pitchFamily="34" charset="0"/>
                <a:ea typeface="+mn-ea"/>
                <a:cs typeface="+mn-cs"/>
              </a:rPr>
              <a:t>Makes it easier to settle the problem</a:t>
            </a:r>
          </a:p>
          <a:p>
            <a:pPr marL="914400" lvl="1" indent="-457200">
              <a:buFont typeface="+mj-lt"/>
              <a:buAutoNum type="arabicPeriod"/>
            </a:pPr>
            <a:r>
              <a:rPr lang="en-US" sz="2400" i="1" u="sng" dirty="0">
                <a:solidFill>
                  <a:prstClr val="black"/>
                </a:solidFill>
                <a:latin typeface="Arial Narrow" panose="020B0606020202030204" pitchFamily="34" charset="0"/>
              </a:rPr>
              <a:t>To limit the impact on weaker brethren</a:t>
            </a:r>
          </a:p>
          <a:p>
            <a:pPr marL="914400" lvl="1" indent="-457200">
              <a:buFont typeface="+mj-lt"/>
              <a:buAutoNum type="arabicPeriod"/>
            </a:pPr>
            <a:r>
              <a:rPr kumimoji="0" lang="en-US" sz="2400" i="1" u="sng" strike="noStrike" kern="1200" cap="none" spc="0" normalizeH="0" baseline="0" noProof="0" dirty="0">
                <a:ln>
                  <a:noFill/>
                </a:ln>
                <a:solidFill>
                  <a:prstClr val="black"/>
                </a:solidFill>
                <a:effectLst/>
                <a:uLnTx/>
                <a:uFillTx/>
                <a:latin typeface="Arial Narrow" panose="020B0606020202030204" pitchFamily="34" charset="0"/>
                <a:ea typeface="+mn-ea"/>
                <a:cs typeface="+mn-cs"/>
              </a:rPr>
              <a:t>Keeps the church from being distracted in primary</a:t>
            </a:r>
            <a:r>
              <a:rPr kumimoji="0" lang="en-US" sz="2400" i="1" u="sng" strike="noStrike" kern="1200" cap="none" spc="0" normalizeH="0" noProof="0" dirty="0">
                <a:ln>
                  <a:noFill/>
                </a:ln>
                <a:solidFill>
                  <a:prstClr val="black"/>
                </a:solidFill>
                <a:effectLst/>
                <a:uLnTx/>
                <a:uFillTx/>
                <a:latin typeface="Arial Narrow" panose="020B0606020202030204" pitchFamily="34" charset="0"/>
                <a:ea typeface="+mn-ea"/>
                <a:cs typeface="+mn-cs"/>
              </a:rPr>
              <a:t> work of reaching the lost</a:t>
            </a:r>
          </a:p>
          <a:p>
            <a:pPr marL="914400" lvl="1" indent="-457200">
              <a:buFont typeface="+mj-lt"/>
              <a:buAutoNum type="arabicPeriod"/>
            </a:pPr>
            <a:r>
              <a:rPr lang="en-US" sz="2400" i="1" u="sng" baseline="0" dirty="0">
                <a:solidFill>
                  <a:prstClr val="black"/>
                </a:solidFill>
                <a:latin typeface="Arial Narrow" panose="020B0606020202030204" pitchFamily="34" charset="0"/>
              </a:rPr>
              <a:t>Keeps the world from blaspheming gospel of Christ</a:t>
            </a:r>
            <a:endParaRPr kumimoji="0" lang="en-US" sz="2400" i="1" u="sng" strike="noStrike" kern="1200" cap="none" spc="0" normalizeH="0" baseline="0" noProof="0" dirty="0">
              <a:ln>
                <a:noFill/>
              </a:ln>
              <a:solidFill>
                <a:prstClr val="black"/>
              </a:solidFill>
              <a:effectLst/>
              <a:uLnTx/>
              <a:uFillTx/>
              <a:latin typeface="Arial Narrow" panose="020B0606020202030204" pitchFamily="34" charset="0"/>
            </a:endParaRPr>
          </a:p>
          <a:p>
            <a:pPr marL="1371600" lvl="2" indent="-457200">
              <a:buFont typeface="Arial" panose="020B0604020202020204" pitchFamily="34" charset="0"/>
              <a:buChar char="•"/>
            </a:pPr>
            <a:r>
              <a:rPr lang="en-US" sz="2400" i="1" dirty="0">
                <a:solidFill>
                  <a:prstClr val="black"/>
                </a:solidFill>
                <a:latin typeface="Arial Narrow" panose="020B0606020202030204" pitchFamily="34" charset="0"/>
              </a:rPr>
              <a:t>Our conduct can cause the gospel to be blasphemed (Tit. 2:5; 1 Tim. 5:13-14)</a:t>
            </a:r>
          </a:p>
          <a:p>
            <a:pPr marL="1371600" lvl="2" indent="-457200">
              <a:buFont typeface="Arial" panose="020B0604020202020204" pitchFamily="34" charset="0"/>
              <a:buChar char="•"/>
            </a:pP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Does</a:t>
            </a:r>
            <a:r>
              <a:rPr kumimoji="0" lang="en-US" sz="2400" i="1" u="none" strike="noStrike" kern="1200" cap="none" spc="0" normalizeH="0" noProof="0" dirty="0">
                <a:ln>
                  <a:noFill/>
                </a:ln>
                <a:solidFill>
                  <a:prstClr val="black"/>
                </a:solidFill>
                <a:effectLst/>
                <a:uLnTx/>
                <a:uFillTx/>
                <a:latin typeface="Arial Narrow" panose="020B0606020202030204" pitchFamily="34" charset="0"/>
                <a:ea typeface="+mn-ea"/>
                <a:cs typeface="+mn-cs"/>
              </a:rPr>
              <a:t> harm to parade our differences before the world</a:t>
            </a:r>
            <a:endParaRPr kumimoji="0" lang="en-US" sz="240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pic>
        <p:nvPicPr>
          <p:cNvPr id="5" name="Picture 2" descr="http://delicioushealing.com/wp-content/uploads/2011/08/Bowed-head.jpg"/>
          <p:cNvPicPr>
            <a:picLocks noChangeAspect="1" noChangeArrowheads="1"/>
          </p:cNvPicPr>
          <p:nvPr/>
        </p:nvPicPr>
        <p:blipFill rotWithShape="1">
          <a:blip r:embed="rId2">
            <a:extLst>
              <a:ext uri="{28A0092B-C50C-407E-A947-70E740481C1C}">
                <a14:useLocalDpi xmlns:a14="http://schemas.microsoft.com/office/drawing/2010/main" val="0"/>
              </a:ext>
            </a:extLst>
          </a:blip>
          <a:srcRect r="28666"/>
          <a:stretch/>
        </p:blipFill>
        <p:spPr bwMode="auto">
          <a:xfrm flipH="1">
            <a:off x="7893998" y="53075"/>
            <a:ext cx="1164908" cy="1083576"/>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69010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1" end="11"/>
                                            </p:txEl>
                                          </p:spTgt>
                                        </p:tgtEl>
                                        <p:attrNameLst>
                                          <p:attrName>style.visibility</p:attrName>
                                        </p:attrNameLst>
                                      </p:cBhvr>
                                      <p:to>
                                        <p:strVal val="visible"/>
                                      </p:to>
                                    </p:set>
                                    <p:animEffect transition="in" filter="fade">
                                      <p:cBhvr>
                                        <p:cTn id="7" dur="1000"/>
                                        <p:tgtEl>
                                          <p:spTgt spid="4">
                                            <p:txEl>
                                              <p:pRg st="11" end="11"/>
                                            </p:txEl>
                                          </p:spTgt>
                                        </p:tgtEl>
                                      </p:cBhvr>
                                    </p:animEffect>
                                    <p:anim calcmode="lin" valueType="num">
                                      <p:cBhvr>
                                        <p:cTn id="8"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2" end="12"/>
                                            </p:txEl>
                                          </p:spTgt>
                                        </p:tgtEl>
                                        <p:attrNameLst>
                                          <p:attrName>style.visibility</p:attrName>
                                        </p:attrNameLst>
                                      </p:cBhvr>
                                      <p:to>
                                        <p:strVal val="visible"/>
                                      </p:to>
                                    </p:set>
                                    <p:animEffect transition="in" filter="fade">
                                      <p:cBhvr>
                                        <p:cTn id="14" dur="1000"/>
                                        <p:tgtEl>
                                          <p:spTgt spid="4">
                                            <p:txEl>
                                              <p:pRg st="12" end="12"/>
                                            </p:txEl>
                                          </p:spTgt>
                                        </p:tgtEl>
                                      </p:cBhvr>
                                    </p:animEffect>
                                    <p:anim calcmode="lin" valueType="num">
                                      <p:cBhvr>
                                        <p:cTn id="15" dur="1000" fill="hold"/>
                                        <p:tgtEl>
                                          <p:spTgt spid="4">
                                            <p:txEl>
                                              <p:pRg st="12" end="1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9728" y="77637"/>
            <a:ext cx="7573993"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AR BERKLEY" panose="02000000000000000000" pitchFamily="2" charset="0"/>
                <a:ea typeface="+mn-ea"/>
                <a:cs typeface="+mn-cs"/>
              </a:rPr>
              <a:t>Saving the Erring, the Church, Our Families, and Ourselves</a:t>
            </a:r>
          </a:p>
        </p:txBody>
      </p:sp>
      <p:sp>
        <p:nvSpPr>
          <p:cNvPr id="3" name="Rectangle: Rounded Corners 2"/>
          <p:cNvSpPr/>
          <p:nvPr/>
        </p:nvSpPr>
        <p:spPr>
          <a:xfrm>
            <a:off x="1207699" y="646981"/>
            <a:ext cx="7470476" cy="802258"/>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Personal Offenses</a:t>
            </a:r>
          </a:p>
        </p:txBody>
      </p:sp>
      <p:sp>
        <p:nvSpPr>
          <p:cNvPr id="4" name="TextBox 3"/>
          <p:cNvSpPr txBox="1"/>
          <p:nvPr/>
        </p:nvSpPr>
        <p:spPr>
          <a:xfrm>
            <a:off x="865239" y="2179698"/>
            <a:ext cx="7940107" cy="2862322"/>
          </a:xfrm>
          <a:prstGeom prst="rect">
            <a:avLst/>
          </a:prstGeom>
          <a:noFill/>
        </p:spPr>
        <p:txBody>
          <a:bodyPr wrap="square" rtlCol="0">
            <a:spAutoFit/>
          </a:bodyPr>
          <a:lstStyle/>
          <a:p>
            <a:pPr marL="571500" marR="0" lvl="0" indent="-57150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40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The </a:t>
            </a:r>
            <a:r>
              <a:rPr kumimoji="0" lang="en-US" sz="4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Attitude</a:t>
            </a:r>
            <a:r>
              <a:rPr kumimoji="0" lang="en-US" sz="40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 that is </a:t>
            </a:r>
            <a:r>
              <a:rPr kumimoji="0" lang="en-US" sz="4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Wrong </a:t>
            </a:r>
            <a:r>
              <a:rPr kumimoji="0" lang="en-US" sz="400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(vv. 10-14)</a:t>
            </a:r>
          </a:p>
          <a:p>
            <a:pPr marL="571500" marR="0" lvl="0" indent="-57150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40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The </a:t>
            </a:r>
            <a:r>
              <a:rPr kumimoji="0" lang="en-US" sz="4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Action</a:t>
            </a:r>
            <a:r>
              <a:rPr kumimoji="0" lang="en-US" sz="40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 that is </a:t>
            </a:r>
            <a:r>
              <a:rPr kumimoji="0" lang="en-US" sz="4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Right </a:t>
            </a:r>
            <a:r>
              <a:rPr kumimoji="0" lang="en-US" sz="400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(vv. 15-17)</a:t>
            </a:r>
          </a:p>
          <a:p>
            <a:pPr marL="571500" marR="0" lvl="0" indent="-571500" algn="l" defTabSz="457200" rtl="0" eaLnBrk="1" fontAlgn="auto" latinLnBrk="0" hangingPunct="1">
              <a:lnSpc>
                <a:spcPct val="150000"/>
              </a:lnSpc>
              <a:spcBef>
                <a:spcPts val="0"/>
              </a:spcBef>
              <a:spcAft>
                <a:spcPts val="0"/>
              </a:spcAft>
              <a:buClrTx/>
              <a:buSzTx/>
              <a:buFont typeface="+mj-lt"/>
              <a:buAutoNum type="romanUcPeriod"/>
              <a:tabLst/>
              <a:defRPr/>
            </a:pPr>
            <a:r>
              <a:rPr lang="en-US" sz="4000" dirty="0">
                <a:solidFill>
                  <a:prstClr val="black"/>
                </a:solidFill>
                <a:latin typeface="Arial Narrow" panose="020B0606020202030204" pitchFamily="34" charset="0"/>
              </a:rPr>
              <a:t> The </a:t>
            </a:r>
            <a:r>
              <a:rPr lang="en-US" sz="4000" b="1" dirty="0">
                <a:solidFill>
                  <a:srgbClr val="C00000"/>
                </a:solidFill>
                <a:latin typeface="Arial Narrow" panose="020B0606020202030204" pitchFamily="34" charset="0"/>
              </a:rPr>
              <a:t>Authority</a:t>
            </a:r>
            <a:r>
              <a:rPr lang="en-US" sz="4000" dirty="0">
                <a:solidFill>
                  <a:prstClr val="black"/>
                </a:solidFill>
                <a:latin typeface="Arial Narrow" panose="020B0606020202030204" pitchFamily="34" charset="0"/>
              </a:rPr>
              <a:t> that </a:t>
            </a:r>
            <a:r>
              <a:rPr lang="en-US" sz="4000" b="1" dirty="0">
                <a:solidFill>
                  <a:srgbClr val="0070C0"/>
                </a:solidFill>
                <a:latin typeface="Arial Narrow" panose="020B0606020202030204" pitchFamily="34" charset="0"/>
              </a:rPr>
              <a:t>Works </a:t>
            </a:r>
            <a:r>
              <a:rPr lang="en-US" sz="4000" dirty="0">
                <a:latin typeface="Arial Narrow" panose="020B0606020202030204" pitchFamily="34" charset="0"/>
              </a:rPr>
              <a:t>(vv. 18-20)</a:t>
            </a:r>
            <a:endParaRPr kumimoji="0" lang="en-US" sz="4000" i="0" u="none" strike="noStrike" kern="1200" cap="none" spc="0" normalizeH="0" baseline="0" noProof="0" dirty="0">
              <a:ln>
                <a:noFill/>
              </a:ln>
              <a:effectLst/>
              <a:uLnTx/>
              <a:uFillTx/>
              <a:latin typeface="Arial Narrow" panose="020B0606020202030204" pitchFamily="34" charset="0"/>
            </a:endParaRPr>
          </a:p>
        </p:txBody>
      </p:sp>
    </p:spTree>
    <p:extLst>
      <p:ext uri="{BB962C8B-B14F-4D97-AF65-F5344CB8AC3E}">
        <p14:creationId xmlns:p14="http://schemas.microsoft.com/office/powerpoint/2010/main" val="40664855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16200000">
            <a:off x="-2525356" y="2921168"/>
            <a:ext cx="6858002" cy="1015663"/>
          </a:xfrm>
          <a:prstGeom prst="rect">
            <a:avLst/>
          </a:prstGeom>
          <a:noFill/>
        </p:spPr>
        <p:txBody>
          <a:bodyPr wrap="square" rtlCol="0">
            <a:spAutoFit/>
          </a:bodyPr>
          <a:lstStyle/>
          <a:p>
            <a:pPr marL="857250" marR="0" lvl="0" indent="-857250" algn="ctr" defTabSz="457200" rtl="0" eaLnBrk="1" fontAlgn="auto" latinLnBrk="0" hangingPunct="1">
              <a:lnSpc>
                <a:spcPct val="150000"/>
              </a:lnSpc>
              <a:spcBef>
                <a:spcPts val="0"/>
              </a:spcBef>
              <a:spcAft>
                <a:spcPts val="0"/>
              </a:spcAft>
              <a:buClrTx/>
              <a:buSzTx/>
              <a:buFont typeface="+mj-lt"/>
              <a:buAutoNum type="romanUcPeriod" startAt="3"/>
              <a:tabLst/>
              <a:defRPr/>
            </a:pPr>
            <a:r>
              <a:rPr lang="en-US" sz="4000" dirty="0">
                <a:solidFill>
                  <a:prstClr val="black"/>
                </a:solidFill>
                <a:latin typeface="Franklin Gothic Book" panose="020B0503020102020204"/>
              </a:rPr>
              <a:t>The </a:t>
            </a:r>
            <a:r>
              <a:rPr lang="en-US" sz="4000" b="1" dirty="0">
                <a:solidFill>
                  <a:srgbClr val="C00000"/>
                </a:solidFill>
                <a:latin typeface="Franklin Gothic Book" panose="020B0503020102020204"/>
              </a:rPr>
              <a:t>Authority</a:t>
            </a:r>
            <a:r>
              <a:rPr lang="en-US" sz="4000" dirty="0">
                <a:solidFill>
                  <a:prstClr val="black"/>
                </a:solidFill>
                <a:latin typeface="Franklin Gothic Book" panose="020B0503020102020204"/>
              </a:rPr>
              <a:t> that </a:t>
            </a:r>
            <a:r>
              <a:rPr lang="en-US" sz="4000" b="1" dirty="0">
                <a:solidFill>
                  <a:srgbClr val="0070C0"/>
                </a:solidFill>
                <a:latin typeface="Franklin Gothic Book" panose="020B0503020102020204"/>
              </a:rPr>
              <a:t>Works</a:t>
            </a:r>
            <a:endParaRPr kumimoji="0" lang="en-US" sz="4000" b="1" i="0" u="none" strike="noStrike" kern="1200" cap="none" spc="0" normalizeH="0" baseline="0" noProof="0" dirty="0">
              <a:ln>
                <a:noFill/>
              </a:ln>
              <a:solidFill>
                <a:srgbClr val="0070C0"/>
              </a:solidFill>
              <a:effectLst/>
              <a:uLnTx/>
              <a:uFillTx/>
              <a:latin typeface="Franklin Gothic Book" panose="020B0503020102020204"/>
            </a:endParaRPr>
          </a:p>
        </p:txBody>
      </p:sp>
      <p:sp>
        <p:nvSpPr>
          <p:cNvPr id="6" name="Oval 5"/>
          <p:cNvSpPr/>
          <p:nvPr/>
        </p:nvSpPr>
        <p:spPr>
          <a:xfrm rot="16200000">
            <a:off x="-640613" y="2959512"/>
            <a:ext cx="2094271" cy="717756"/>
          </a:xfrm>
          <a:prstGeom prst="ellipse">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effectLst>
                  <a:outerShdw blurRad="38100" dist="38100" dir="2700000" algn="tl">
                    <a:srgbClr val="000000">
                      <a:alpha val="43137"/>
                    </a:srgbClr>
                  </a:outerShdw>
                </a:effectLst>
              </a:rPr>
              <a:t>vv. 18-20</a:t>
            </a:r>
          </a:p>
        </p:txBody>
      </p:sp>
      <p:sp>
        <p:nvSpPr>
          <p:cNvPr id="5" name="TextBox 4"/>
          <p:cNvSpPr txBox="1"/>
          <p:nvPr/>
        </p:nvSpPr>
        <p:spPr>
          <a:xfrm>
            <a:off x="1725283" y="231296"/>
            <a:ext cx="7030528" cy="3570208"/>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Approved by God (v. 18)</a:t>
            </a:r>
            <a:endParaRPr lang="en-US" sz="2400" dirty="0">
              <a:solidFill>
                <a:prstClr val="black"/>
              </a:solidFill>
              <a:latin typeface="Arial Narrow" panose="020B0606020202030204" pitchFamily="34" charset="0"/>
            </a:endParaRPr>
          </a:p>
          <a:p>
            <a:pPr marL="914400" lvl="1" indent="-457200">
              <a:buFont typeface="+mj-lt"/>
              <a:buAutoNum type="arabicPeriod"/>
            </a:pP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Whatever we do in discipline should be approved by God</a:t>
            </a:r>
          </a:p>
          <a:p>
            <a:pPr marL="914400" lvl="1" indent="-457200">
              <a:buFont typeface="+mj-lt"/>
              <a:buAutoNum type="arabicPeriod"/>
            </a:pPr>
            <a:r>
              <a:rPr lang="en-US" sz="2400" i="1" dirty="0">
                <a:solidFill>
                  <a:prstClr val="black"/>
                </a:solidFill>
                <a:latin typeface="Arial Narrow" panose="020B0606020202030204" pitchFamily="34" charset="0"/>
              </a:rPr>
              <a:t>What starts as a personal sin, may bind action on all the rest</a:t>
            </a:r>
          </a:p>
          <a:p>
            <a:pPr marL="914400" lvl="1" indent="-457200">
              <a:buFont typeface="+mj-lt"/>
              <a:buAutoNum type="arabicPeriod"/>
            </a:pPr>
            <a:endParaRPr kumimoji="0" lang="en-US" sz="100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a:p>
            <a:pPr marL="457200" indent="-457200">
              <a:buFont typeface="+mj-lt"/>
              <a:buAutoNum type="alphaUcPeriod"/>
            </a:pPr>
            <a:r>
              <a:rPr lang="en-US" sz="2400" b="1" dirty="0">
                <a:solidFill>
                  <a:prstClr val="black"/>
                </a:solidFill>
                <a:latin typeface="Arial Narrow" panose="020B0606020202030204" pitchFamily="34" charset="0"/>
              </a:rPr>
              <a:t>Appeal to God (vv. 19-20)</a:t>
            </a:r>
          </a:p>
          <a:p>
            <a:pPr marL="914400" lvl="1" indent="-457200">
              <a:buFont typeface="+mj-lt"/>
              <a:buAutoNum type="arabicPeriod"/>
            </a:pP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Prayer of two (i.e. vv. 15-17) Christ is there</a:t>
            </a:r>
          </a:p>
          <a:p>
            <a:pPr marL="914400" lvl="1" indent="-457200">
              <a:buFont typeface="+mj-lt"/>
              <a:buAutoNum type="arabicPeriod"/>
            </a:pPr>
            <a:r>
              <a:rPr lang="en-US" sz="2400" i="1" dirty="0">
                <a:solidFill>
                  <a:prstClr val="black"/>
                </a:solidFill>
                <a:latin typeface="Arial Narrow" panose="020B0606020202030204" pitchFamily="34" charset="0"/>
              </a:rPr>
              <a:t>All need not be involved to make it work (Ill: Were the elders there? Was the preacher there?)</a:t>
            </a:r>
            <a:endParaRPr kumimoji="0" lang="en-US" sz="240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pic>
        <p:nvPicPr>
          <p:cNvPr id="7" name="Picture 2" descr="http://delicioushealing.com/wp-content/uploads/2011/08/Bowed-head.jpg"/>
          <p:cNvPicPr>
            <a:picLocks noChangeAspect="1" noChangeArrowheads="1"/>
          </p:cNvPicPr>
          <p:nvPr/>
        </p:nvPicPr>
        <p:blipFill rotWithShape="1">
          <a:blip r:embed="rId2">
            <a:extLst>
              <a:ext uri="{28A0092B-C50C-407E-A947-70E740481C1C}">
                <a14:useLocalDpi xmlns:a14="http://schemas.microsoft.com/office/drawing/2010/main" val="0"/>
              </a:ext>
            </a:extLst>
          </a:blip>
          <a:srcRect r="28666"/>
          <a:stretch/>
        </p:blipFill>
        <p:spPr bwMode="auto">
          <a:xfrm flipH="1">
            <a:off x="7836848" y="5672825"/>
            <a:ext cx="1164908" cy="1083576"/>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62168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fade">
                                      <p:cBhvr>
                                        <p:cTn id="28" dur="1000"/>
                                        <p:tgtEl>
                                          <p:spTgt spid="5">
                                            <p:txEl>
                                              <p:pRg st="5" end="5"/>
                                            </p:txEl>
                                          </p:spTgt>
                                        </p:tgtEl>
                                      </p:cBhvr>
                                    </p:animEffect>
                                    <p:anim calcmode="lin" valueType="num">
                                      <p:cBhvr>
                                        <p:cTn id="29"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Effect transition="in" filter="fade">
                                      <p:cBhvr>
                                        <p:cTn id="35" dur="1000"/>
                                        <p:tgtEl>
                                          <p:spTgt spid="5">
                                            <p:txEl>
                                              <p:pRg st="6" end="6"/>
                                            </p:txEl>
                                          </p:spTgt>
                                        </p:tgtEl>
                                      </p:cBhvr>
                                    </p:animEffect>
                                    <p:anim calcmode="lin" valueType="num">
                                      <p:cBhvr>
                                        <p:cTn id="36"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9728" y="77637"/>
            <a:ext cx="7573993"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AR BERKLEY" panose="02000000000000000000" pitchFamily="2" charset="0"/>
                <a:ea typeface="+mn-ea"/>
                <a:cs typeface="+mn-cs"/>
              </a:rPr>
              <a:t>Saving the Erring, the Church, Our Families, and Ourselves</a:t>
            </a:r>
          </a:p>
        </p:txBody>
      </p:sp>
      <p:sp>
        <p:nvSpPr>
          <p:cNvPr id="3" name="Rectangle: Rounded Corners 2"/>
          <p:cNvSpPr/>
          <p:nvPr/>
        </p:nvSpPr>
        <p:spPr>
          <a:xfrm>
            <a:off x="1207699" y="646981"/>
            <a:ext cx="7470476" cy="802258"/>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Personal Offenses</a:t>
            </a:r>
          </a:p>
        </p:txBody>
      </p:sp>
      <p:sp>
        <p:nvSpPr>
          <p:cNvPr id="4" name="TextBox 3"/>
          <p:cNvSpPr txBox="1"/>
          <p:nvPr/>
        </p:nvSpPr>
        <p:spPr>
          <a:xfrm>
            <a:off x="904569" y="2179698"/>
            <a:ext cx="8052618" cy="2862322"/>
          </a:xfrm>
          <a:prstGeom prst="rect">
            <a:avLst/>
          </a:prstGeom>
          <a:noFill/>
        </p:spPr>
        <p:txBody>
          <a:bodyPr wrap="square" rtlCol="0">
            <a:spAutoFit/>
          </a:bodyPr>
          <a:lstStyle/>
          <a:p>
            <a:pPr marL="571500" marR="0" lvl="0" indent="-57150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4000" b="0" i="0" u="none" strike="noStrike" kern="1200" cap="none" spc="0" normalizeH="0" baseline="0" noProof="0" dirty="0">
                <a:ln>
                  <a:noFill/>
                </a:ln>
                <a:solidFill>
                  <a:prstClr val="black"/>
                </a:solidFill>
                <a:effectLst/>
                <a:uLnTx/>
                <a:uFillTx/>
                <a:latin typeface="Arial Narrow" panose="020B0606020202030204" pitchFamily="34" charset="0"/>
              </a:rPr>
              <a:t>The </a:t>
            </a:r>
            <a:r>
              <a:rPr kumimoji="0" lang="en-US" sz="4000" b="1" i="0" u="none" strike="noStrike" kern="1200" cap="none" spc="0" normalizeH="0" baseline="0" noProof="0" dirty="0">
                <a:ln>
                  <a:noFill/>
                </a:ln>
                <a:solidFill>
                  <a:srgbClr val="C00000"/>
                </a:solidFill>
                <a:effectLst/>
                <a:uLnTx/>
                <a:uFillTx/>
                <a:latin typeface="Arial Narrow" panose="020B0606020202030204" pitchFamily="34" charset="0"/>
              </a:rPr>
              <a:t>Attitude</a:t>
            </a:r>
            <a:r>
              <a:rPr kumimoji="0" lang="en-US" sz="4000" b="0" i="0" u="none" strike="noStrike" kern="1200" cap="none" spc="0" normalizeH="0" baseline="0" noProof="0" dirty="0">
                <a:ln>
                  <a:noFill/>
                </a:ln>
                <a:solidFill>
                  <a:prstClr val="black"/>
                </a:solidFill>
                <a:effectLst/>
                <a:uLnTx/>
                <a:uFillTx/>
                <a:latin typeface="Arial Narrow" panose="020B0606020202030204" pitchFamily="34" charset="0"/>
              </a:rPr>
              <a:t> that is </a:t>
            </a:r>
            <a:r>
              <a:rPr kumimoji="0" lang="en-US" sz="4000" b="1" i="0" u="none" strike="noStrike" kern="1200" cap="none" spc="0" normalizeH="0" baseline="0" noProof="0" dirty="0">
                <a:ln>
                  <a:noFill/>
                </a:ln>
                <a:solidFill>
                  <a:srgbClr val="0070C0"/>
                </a:solidFill>
                <a:effectLst/>
                <a:uLnTx/>
                <a:uFillTx/>
                <a:latin typeface="Arial Narrow" panose="020B0606020202030204" pitchFamily="34" charset="0"/>
              </a:rPr>
              <a:t>Wrong </a:t>
            </a:r>
            <a:r>
              <a:rPr kumimoji="0" lang="en-US" sz="4000" i="0" u="none" strike="noStrike" kern="1200" cap="none" spc="0" normalizeH="0" baseline="0" noProof="0" dirty="0">
                <a:ln>
                  <a:noFill/>
                </a:ln>
                <a:effectLst/>
                <a:uLnTx/>
                <a:uFillTx/>
                <a:latin typeface="Arial Narrow" panose="020B0606020202030204" pitchFamily="34" charset="0"/>
              </a:rPr>
              <a:t>(vv. 10-14)</a:t>
            </a:r>
          </a:p>
          <a:p>
            <a:pPr marL="571500" marR="0" lvl="0" indent="-571500" algn="l" defTabSz="457200" rtl="0" eaLnBrk="1" fontAlgn="auto" latinLnBrk="0" hangingPunct="1">
              <a:lnSpc>
                <a:spcPct val="150000"/>
              </a:lnSpc>
              <a:spcBef>
                <a:spcPts val="0"/>
              </a:spcBef>
              <a:spcAft>
                <a:spcPts val="0"/>
              </a:spcAft>
              <a:buClrTx/>
              <a:buSzTx/>
              <a:buFont typeface="+mj-lt"/>
              <a:buAutoNum type="romanUcPeriod"/>
              <a:tabLst/>
              <a:defRPr/>
            </a:pPr>
            <a:r>
              <a:rPr kumimoji="0" lang="en-US" sz="4000" b="0" i="0" u="none" strike="noStrike" kern="1200" cap="none" spc="0" normalizeH="0" baseline="0" noProof="0" dirty="0">
                <a:ln>
                  <a:noFill/>
                </a:ln>
                <a:solidFill>
                  <a:prstClr val="black"/>
                </a:solidFill>
                <a:effectLst/>
                <a:uLnTx/>
                <a:uFillTx/>
                <a:latin typeface="Arial Narrow" panose="020B0606020202030204" pitchFamily="34" charset="0"/>
              </a:rPr>
              <a:t>The </a:t>
            </a:r>
            <a:r>
              <a:rPr kumimoji="0" lang="en-US" sz="4000" b="1" i="0" u="none" strike="noStrike" kern="1200" cap="none" spc="0" normalizeH="0" baseline="0" noProof="0" dirty="0">
                <a:ln>
                  <a:noFill/>
                </a:ln>
                <a:solidFill>
                  <a:srgbClr val="C00000"/>
                </a:solidFill>
                <a:effectLst/>
                <a:uLnTx/>
                <a:uFillTx/>
                <a:latin typeface="Arial Narrow" panose="020B0606020202030204" pitchFamily="34" charset="0"/>
              </a:rPr>
              <a:t>Action</a:t>
            </a:r>
            <a:r>
              <a:rPr kumimoji="0" lang="en-US" sz="4000" b="0" i="0" u="none" strike="noStrike" kern="1200" cap="none" spc="0" normalizeH="0" baseline="0" noProof="0" dirty="0">
                <a:ln>
                  <a:noFill/>
                </a:ln>
                <a:solidFill>
                  <a:prstClr val="black"/>
                </a:solidFill>
                <a:effectLst/>
                <a:uLnTx/>
                <a:uFillTx/>
                <a:latin typeface="Arial Narrow" panose="020B0606020202030204" pitchFamily="34" charset="0"/>
              </a:rPr>
              <a:t> that is </a:t>
            </a:r>
            <a:r>
              <a:rPr kumimoji="0" lang="en-US" sz="4000" b="1" i="0" u="none" strike="noStrike" kern="1200" cap="none" spc="0" normalizeH="0" baseline="0" noProof="0" dirty="0">
                <a:ln>
                  <a:noFill/>
                </a:ln>
                <a:solidFill>
                  <a:srgbClr val="0070C0"/>
                </a:solidFill>
                <a:effectLst/>
                <a:uLnTx/>
                <a:uFillTx/>
                <a:latin typeface="Arial Narrow" panose="020B0606020202030204" pitchFamily="34" charset="0"/>
              </a:rPr>
              <a:t>Right </a:t>
            </a:r>
            <a:r>
              <a:rPr kumimoji="0" lang="en-US" sz="4000" i="0" u="none" strike="noStrike" kern="1200" cap="none" spc="0" normalizeH="0" baseline="0" noProof="0" dirty="0">
                <a:ln>
                  <a:noFill/>
                </a:ln>
                <a:effectLst/>
                <a:uLnTx/>
                <a:uFillTx/>
                <a:latin typeface="Arial Narrow" panose="020B0606020202030204" pitchFamily="34" charset="0"/>
              </a:rPr>
              <a:t>(vv. 15-17)</a:t>
            </a:r>
          </a:p>
          <a:p>
            <a:pPr marL="571500" marR="0" lvl="0" indent="-571500" algn="l" defTabSz="457200" rtl="0" eaLnBrk="1" fontAlgn="auto" latinLnBrk="0" hangingPunct="1">
              <a:lnSpc>
                <a:spcPct val="150000"/>
              </a:lnSpc>
              <a:spcBef>
                <a:spcPts val="0"/>
              </a:spcBef>
              <a:spcAft>
                <a:spcPts val="0"/>
              </a:spcAft>
              <a:buClrTx/>
              <a:buSzTx/>
              <a:buFont typeface="+mj-lt"/>
              <a:buAutoNum type="romanUcPeriod"/>
              <a:tabLst/>
              <a:defRPr/>
            </a:pPr>
            <a:r>
              <a:rPr lang="en-US" sz="4000" dirty="0">
                <a:solidFill>
                  <a:prstClr val="black"/>
                </a:solidFill>
                <a:latin typeface="Arial Narrow" panose="020B0606020202030204" pitchFamily="34" charset="0"/>
              </a:rPr>
              <a:t> The </a:t>
            </a:r>
            <a:r>
              <a:rPr lang="en-US" sz="4000" b="1" dirty="0">
                <a:solidFill>
                  <a:srgbClr val="C00000"/>
                </a:solidFill>
                <a:latin typeface="Arial Narrow" panose="020B0606020202030204" pitchFamily="34" charset="0"/>
              </a:rPr>
              <a:t>Authority</a:t>
            </a:r>
            <a:r>
              <a:rPr lang="en-US" sz="4000" dirty="0">
                <a:solidFill>
                  <a:prstClr val="black"/>
                </a:solidFill>
                <a:latin typeface="Arial Narrow" panose="020B0606020202030204" pitchFamily="34" charset="0"/>
              </a:rPr>
              <a:t> that </a:t>
            </a:r>
            <a:r>
              <a:rPr lang="en-US" sz="4000" b="1" dirty="0">
                <a:solidFill>
                  <a:srgbClr val="0070C0"/>
                </a:solidFill>
                <a:latin typeface="Arial Narrow" panose="020B0606020202030204" pitchFamily="34" charset="0"/>
              </a:rPr>
              <a:t>Works </a:t>
            </a:r>
            <a:r>
              <a:rPr lang="en-US" sz="4000" dirty="0">
                <a:latin typeface="Arial Narrow" panose="020B0606020202030204" pitchFamily="34" charset="0"/>
              </a:rPr>
              <a:t>(vv. 18-20)</a:t>
            </a:r>
            <a:endParaRPr kumimoji="0" lang="en-US" sz="4000" i="0" u="none" strike="noStrike" kern="1200" cap="none" spc="0" normalizeH="0" baseline="0" noProof="0" dirty="0">
              <a:ln>
                <a:noFill/>
              </a:ln>
              <a:effectLst/>
              <a:uLnTx/>
              <a:uFillTx/>
              <a:latin typeface="Arial Narrow" panose="020B0606020202030204" pitchFamily="34" charset="0"/>
            </a:endParaRPr>
          </a:p>
        </p:txBody>
      </p:sp>
    </p:spTree>
    <p:extLst>
      <p:ext uri="{BB962C8B-B14F-4D97-AF65-F5344CB8AC3E}">
        <p14:creationId xmlns:p14="http://schemas.microsoft.com/office/powerpoint/2010/main" val="19792522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lum bright="70000" contrast="-70000"/>
          </a:blip>
          <a:srcRect l="17853" r="13670"/>
          <a:stretch/>
        </p:blipFill>
        <p:spPr>
          <a:xfrm>
            <a:off x="0" y="-31101"/>
            <a:ext cx="4210050" cy="6894801"/>
          </a:xfrm>
          <a:prstGeom prst="rect">
            <a:avLst/>
          </a:prstGeom>
        </p:spPr>
      </p:pic>
      <p:sp>
        <p:nvSpPr>
          <p:cNvPr id="66563" name="Text Box 3"/>
          <p:cNvSpPr txBox="1">
            <a:spLocks noChangeArrowheads="1"/>
          </p:cNvSpPr>
          <p:nvPr/>
        </p:nvSpPr>
        <p:spPr bwMode="auto">
          <a:xfrm>
            <a:off x="457200" y="785813"/>
            <a:ext cx="3429000" cy="4852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90000"/>
              </a:lnSpc>
              <a:spcBef>
                <a:spcPct val="50000"/>
              </a:spcBef>
            </a:pPr>
            <a:r>
              <a:rPr lang="en-US" sz="4800" b="1" dirty="0">
                <a:latin typeface="Comic Sans MS" panose="030F0702030302020204" pitchFamily="66" charset="0"/>
              </a:rPr>
              <a:t>When</a:t>
            </a:r>
          </a:p>
          <a:p>
            <a:pPr algn="ctr">
              <a:lnSpc>
                <a:spcPct val="90000"/>
              </a:lnSpc>
              <a:spcBef>
                <a:spcPct val="50000"/>
              </a:spcBef>
            </a:pPr>
            <a:r>
              <a:rPr lang="en-US" sz="4800" b="1" dirty="0">
                <a:latin typeface="Comic Sans MS" panose="030F0702030302020204" pitchFamily="66" charset="0"/>
              </a:rPr>
              <a:t>You</a:t>
            </a:r>
          </a:p>
          <a:p>
            <a:pPr algn="ctr">
              <a:lnSpc>
                <a:spcPct val="90000"/>
              </a:lnSpc>
              <a:spcBef>
                <a:spcPct val="50000"/>
              </a:spcBef>
            </a:pPr>
            <a:r>
              <a:rPr lang="en-US" sz="4800" b="1" dirty="0">
                <a:latin typeface="Comic Sans MS" panose="030F0702030302020204" pitchFamily="66" charset="0"/>
              </a:rPr>
              <a:t>Have</a:t>
            </a:r>
          </a:p>
          <a:p>
            <a:pPr algn="ctr">
              <a:lnSpc>
                <a:spcPct val="90000"/>
              </a:lnSpc>
              <a:spcBef>
                <a:spcPct val="50000"/>
              </a:spcBef>
            </a:pPr>
            <a:r>
              <a:rPr lang="en-US" sz="4800" b="1" dirty="0">
                <a:latin typeface="Comic Sans MS" panose="030F0702030302020204" pitchFamily="66" charset="0"/>
              </a:rPr>
              <a:t>Been</a:t>
            </a:r>
          </a:p>
          <a:p>
            <a:pPr algn="ctr">
              <a:lnSpc>
                <a:spcPct val="90000"/>
              </a:lnSpc>
              <a:spcBef>
                <a:spcPct val="50000"/>
              </a:spcBef>
            </a:pPr>
            <a:r>
              <a:rPr lang="en-US" sz="4800" b="1" dirty="0">
                <a:latin typeface="Comic Sans MS" panose="030F0702030302020204" pitchFamily="66" charset="0"/>
              </a:rPr>
              <a:t>Wronged</a:t>
            </a:r>
          </a:p>
        </p:txBody>
      </p:sp>
      <p:sp>
        <p:nvSpPr>
          <p:cNvPr id="66564" name="Text Box 4"/>
          <p:cNvSpPr txBox="1">
            <a:spLocks noChangeArrowheads="1"/>
          </p:cNvSpPr>
          <p:nvPr/>
        </p:nvSpPr>
        <p:spPr bwMode="auto">
          <a:xfrm>
            <a:off x="4419600" y="1038225"/>
            <a:ext cx="4953000"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288925" algn="l"/>
              </a:tabLst>
              <a:defRPr sz="2400">
                <a:solidFill>
                  <a:schemeClr val="tx1"/>
                </a:solidFill>
                <a:latin typeface="Times New Roman" panose="02020603050405020304" pitchFamily="18" charset="0"/>
              </a:defRPr>
            </a:lvl1pPr>
            <a:lvl2pPr>
              <a:tabLst>
                <a:tab pos="288925" algn="l"/>
              </a:tabLst>
              <a:defRPr sz="2400">
                <a:solidFill>
                  <a:schemeClr val="tx1"/>
                </a:solidFill>
                <a:latin typeface="Times New Roman" panose="02020603050405020304" pitchFamily="18" charset="0"/>
              </a:defRPr>
            </a:lvl2pPr>
            <a:lvl3pPr>
              <a:tabLst>
                <a:tab pos="288925" algn="l"/>
              </a:tabLst>
              <a:defRPr sz="2400">
                <a:solidFill>
                  <a:schemeClr val="tx1"/>
                </a:solidFill>
                <a:latin typeface="Times New Roman" panose="02020603050405020304" pitchFamily="18" charset="0"/>
              </a:defRPr>
            </a:lvl3pPr>
            <a:lvl4pPr>
              <a:tabLst>
                <a:tab pos="288925" algn="l"/>
              </a:tabLst>
              <a:defRPr sz="2400">
                <a:solidFill>
                  <a:schemeClr val="tx1"/>
                </a:solidFill>
                <a:latin typeface="Times New Roman" panose="02020603050405020304" pitchFamily="18" charset="0"/>
              </a:defRPr>
            </a:lvl4pPr>
            <a:lvl5pPr>
              <a:tabLst>
                <a:tab pos="28892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28892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28892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28892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288925" algn="l"/>
              </a:tabLst>
              <a:defRPr sz="2400">
                <a:solidFill>
                  <a:schemeClr val="tx1"/>
                </a:solidFill>
                <a:latin typeface="Times New Roman" panose="02020603050405020304" pitchFamily="18" charset="0"/>
              </a:defRPr>
            </a:lvl9pPr>
          </a:lstStyle>
          <a:p>
            <a:pPr>
              <a:lnSpc>
                <a:spcPct val="200000"/>
              </a:lnSpc>
              <a:buFontTx/>
              <a:buChar char="•"/>
            </a:pPr>
            <a:r>
              <a:rPr lang="en-US" sz="3200" i="1" dirty="0">
                <a:solidFill>
                  <a:schemeClr val="accent3">
                    <a:lumMod val="50000"/>
                  </a:schemeClr>
                </a:solidFill>
                <a:latin typeface="Arial" panose="020B0604020202020204" pitchFamily="34" charset="0"/>
              </a:rPr>
              <a:t> Don’t despise</a:t>
            </a:r>
          </a:p>
          <a:p>
            <a:pPr>
              <a:lnSpc>
                <a:spcPct val="200000"/>
              </a:lnSpc>
              <a:buFontTx/>
              <a:buChar char="•"/>
            </a:pPr>
            <a:r>
              <a:rPr lang="en-US" sz="3200" i="1" dirty="0">
                <a:solidFill>
                  <a:schemeClr val="accent3">
                    <a:lumMod val="50000"/>
                  </a:schemeClr>
                </a:solidFill>
                <a:latin typeface="Arial" panose="020B0604020202020204" pitchFamily="34" charset="0"/>
              </a:rPr>
              <a:t> Go with compassion</a:t>
            </a:r>
          </a:p>
          <a:p>
            <a:pPr>
              <a:lnSpc>
                <a:spcPct val="200000"/>
              </a:lnSpc>
              <a:buFontTx/>
              <a:buChar char="•"/>
            </a:pPr>
            <a:r>
              <a:rPr lang="en-US" sz="3200" i="1" dirty="0">
                <a:solidFill>
                  <a:schemeClr val="accent3">
                    <a:lumMod val="50000"/>
                  </a:schemeClr>
                </a:solidFill>
                <a:latin typeface="Arial" panose="020B0604020202020204" pitchFamily="34" charset="0"/>
              </a:rPr>
              <a:t> Settle the difference</a:t>
            </a:r>
          </a:p>
          <a:p>
            <a:pPr>
              <a:lnSpc>
                <a:spcPct val="200000"/>
              </a:lnSpc>
              <a:buFontTx/>
              <a:buChar char="•"/>
            </a:pPr>
            <a:r>
              <a:rPr lang="en-US" sz="3200" i="1" dirty="0">
                <a:solidFill>
                  <a:schemeClr val="accent3">
                    <a:lumMod val="50000"/>
                  </a:schemeClr>
                </a:solidFill>
                <a:latin typeface="Arial" panose="020B0604020202020204" pitchFamily="34" charset="0"/>
              </a:rPr>
              <a:t> Forgive</a:t>
            </a:r>
          </a:p>
        </p:txBody>
      </p:sp>
    </p:spTree>
    <p:extLst>
      <p:ext uri="{BB962C8B-B14F-4D97-AF65-F5344CB8AC3E}">
        <p14:creationId xmlns:p14="http://schemas.microsoft.com/office/powerpoint/2010/main" val="38867672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6564"/>
                                        </p:tgtEl>
                                        <p:attrNameLst>
                                          <p:attrName>style.visibility</p:attrName>
                                        </p:attrNameLst>
                                      </p:cBhvr>
                                      <p:to>
                                        <p:strVal val="visible"/>
                                      </p:to>
                                    </p:set>
                                    <p:anim calcmode="lin" valueType="num">
                                      <p:cBhvr additive="base">
                                        <p:cTn id="7" dur="500" fill="hold"/>
                                        <p:tgtEl>
                                          <p:spTgt spid="66564"/>
                                        </p:tgtEl>
                                        <p:attrNameLst>
                                          <p:attrName>ppt_x</p:attrName>
                                        </p:attrNameLst>
                                      </p:cBhvr>
                                      <p:tavLst>
                                        <p:tav tm="0">
                                          <p:val>
                                            <p:strVal val="1+#ppt_w/2"/>
                                          </p:val>
                                        </p:tav>
                                        <p:tav tm="100000">
                                          <p:val>
                                            <p:strVal val="#ppt_x"/>
                                          </p:val>
                                        </p:tav>
                                      </p:tavLst>
                                    </p:anim>
                                    <p:anim calcmode="lin" valueType="num">
                                      <p:cBhvr additive="base">
                                        <p:cTn id="8" dur="500" fill="hold"/>
                                        <p:tgtEl>
                                          <p:spTgt spid="665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4" grpId="0"/>
    </p:bldLst>
  </p:timing>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1_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Crop</Template>
  <TotalTime>1875</TotalTime>
  <Words>2139</Words>
  <Application>Microsoft Office PowerPoint</Application>
  <PresentationFormat>On-screen Show (4:3)</PresentationFormat>
  <Paragraphs>311</Paragraphs>
  <Slides>30</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30</vt:i4>
      </vt:variant>
    </vt:vector>
  </HeadingPairs>
  <TitlesOfParts>
    <vt:vector size="40" baseType="lpstr">
      <vt:lpstr>Wingdings</vt:lpstr>
      <vt:lpstr>AR BERKLEY</vt:lpstr>
      <vt:lpstr>Comic Sans MS</vt:lpstr>
      <vt:lpstr>Franklin Gothic Book</vt:lpstr>
      <vt:lpstr>Calibri</vt:lpstr>
      <vt:lpstr>Arial</vt:lpstr>
      <vt:lpstr>Arial Narrow</vt:lpstr>
      <vt:lpstr>Times New Roman</vt:lpstr>
      <vt:lpstr>Crop</vt:lpstr>
      <vt:lpstr>1_Crop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65</cp:revision>
  <dcterms:created xsi:type="dcterms:W3CDTF">2016-11-30T03:26:17Z</dcterms:created>
  <dcterms:modified xsi:type="dcterms:W3CDTF">2016-12-18T21:53:58Z</dcterms:modified>
</cp:coreProperties>
</file>