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</p:sldMasterIdLst>
  <p:notesMasterIdLst>
    <p:notesMasterId r:id="rId20"/>
  </p:notesMasterIdLst>
  <p:sldIdLst>
    <p:sldId id="320" r:id="rId2"/>
    <p:sldId id="303" r:id="rId3"/>
    <p:sldId id="305" r:id="rId4"/>
    <p:sldId id="315" r:id="rId5"/>
    <p:sldId id="316" r:id="rId6"/>
    <p:sldId id="306" r:id="rId7"/>
    <p:sldId id="311" r:id="rId8"/>
    <p:sldId id="317" r:id="rId9"/>
    <p:sldId id="308" r:id="rId10"/>
    <p:sldId id="312" r:id="rId11"/>
    <p:sldId id="309" r:id="rId12"/>
    <p:sldId id="313" r:id="rId13"/>
    <p:sldId id="318" r:id="rId14"/>
    <p:sldId id="319" r:id="rId15"/>
    <p:sldId id="321" r:id="rId16"/>
    <p:sldId id="322" r:id="rId17"/>
    <p:sldId id="324" r:id="rId18"/>
    <p:sldId id="323" r:id="rId19"/>
  </p:sldIdLst>
  <p:sldSz cx="9144000" cy="6858000" type="screen4x3"/>
  <p:notesSz cx="6858000" cy="9144000"/>
  <p:embeddedFontLst>
    <p:embeddedFont>
      <p:font typeface="Comic Sans MS" panose="030F0702030302020204" pitchFamily="66" charset="0"/>
      <p:regular r:id="rId21"/>
      <p:bold r:id="rId22"/>
      <p:italic r:id="rId23"/>
      <p:boldItalic r:id="rId24"/>
    </p:embeddedFont>
    <p:embeddedFont>
      <p:font typeface="Arial Rounded MT Bold" panose="020F0704030504030204" pitchFamily="34" charset="0"/>
      <p:regular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58" autoAdjust="0"/>
    <p:restoredTop sz="94660"/>
  </p:normalViewPr>
  <p:slideViewPr>
    <p:cSldViewPr>
      <p:cViewPr varScale="1">
        <p:scale>
          <a:sx n="60" d="100"/>
          <a:sy n="60" d="100"/>
        </p:scale>
        <p:origin x="158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3B87E0-29CB-4423-930D-5A39CCC46477}" type="datetimeFigureOut">
              <a:rPr lang="en-US" smtClean="0"/>
              <a:t>12/18/2016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2CBF01-3823-42C7-AB24-543361267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798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DF9CB3-85C0-4667-8A15-72A9E22F291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heel spokes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85D908-44B1-4D3C-86E2-68994B0E41AE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heel spokes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0A6914-9CEB-4516-AEF4-1077ADAD5F9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heel spokes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AAF138-FD90-49C1-BF5A-64C4DF69FF1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heel spokes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5399F6-0384-42DC-949E-270584E3967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heel spokes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8B1810-7899-43F8-85F3-CB718858A4F2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heel spokes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2EAFD5-7D10-4FEF-A37E-0D4E3FF0E04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heel spokes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065BA3-A540-4584-967C-4552DF3B6FA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heel spokes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96444E-1ED9-4708-BFE0-DC1F1D6F343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heel spokes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0AF3EF-F3E9-4DF9-A93F-C249AE6AF54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heel spokes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D6658C-250D-4E54-A2A9-6EDAF477B5CE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heel spokes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0000"/>
            </a:gs>
            <a:gs pos="100000">
              <a:srgbClr val="FFFF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201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01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2201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220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latin typeface="+mn-lt"/>
              </a:defRPr>
            </a:lvl1pPr>
          </a:lstStyle>
          <a:p>
            <a:fld id="{D6FC9CC3-B3DF-434E-9CFF-CB1C80A48770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>
    <p:wheel spokes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3000" y="1600200"/>
            <a:ext cx="7162800" cy="34163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7. Hypocrites! Well did Isaiah prophesy about you, saying:</a:t>
            </a:r>
          </a:p>
          <a:p>
            <a:endParaRPr lang="en-US" sz="1000" dirty="0"/>
          </a:p>
          <a:p>
            <a:r>
              <a:rPr lang="en-US" sz="2800" i="1" dirty="0"/>
              <a:t>8. ‘These people draw near to Me with their mouth, And honor Me with their lips, But their heart is far from Me.</a:t>
            </a:r>
          </a:p>
          <a:p>
            <a:endParaRPr lang="en-US" sz="1000" i="1" dirty="0"/>
          </a:p>
          <a:p>
            <a:r>
              <a:rPr lang="en-US" sz="2800" i="1" dirty="0"/>
              <a:t>9. And in vain they worship Me, Teaching as doctrines the commandments of men.’ 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09800" y="609600"/>
            <a:ext cx="480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 15:7-9</a:t>
            </a:r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1676400" y="3048000"/>
            <a:ext cx="632460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Straight Connector 5"/>
          <p:cNvCxnSpPr>
            <a:cxnSpLocks/>
          </p:cNvCxnSpPr>
          <p:nvPr/>
        </p:nvCxnSpPr>
        <p:spPr bwMode="auto">
          <a:xfrm>
            <a:off x="1219200" y="3505200"/>
            <a:ext cx="556260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>
            <a:off x="1066800" y="3962400"/>
            <a:ext cx="403860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Oval 9"/>
          <p:cNvSpPr/>
          <p:nvPr/>
        </p:nvSpPr>
        <p:spPr bwMode="auto">
          <a:xfrm>
            <a:off x="1371600" y="1447800"/>
            <a:ext cx="2286000" cy="762000"/>
          </a:xfrm>
          <a:prstGeom prst="ellipse">
            <a:avLst/>
          </a:prstGeom>
          <a:noFill/>
          <a:ln w="762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881820"/>
      </p:ext>
    </p:extLst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4348681" y="547668"/>
            <a:ext cx="3799438" cy="1015663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Hypocrisy</a:t>
            </a:r>
          </a:p>
        </p:txBody>
      </p:sp>
      <p:pic>
        <p:nvPicPr>
          <p:cNvPr id="1027" name="Picture 3" descr="C:\Documents and Settings\Administrator\Local Settings\Temporary Internet Files\Content.IE5\SLAR09UR\MCj0343201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533400"/>
            <a:ext cx="2144507" cy="16002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4" name="TextBox 3"/>
          <p:cNvSpPr txBox="1"/>
          <p:nvPr/>
        </p:nvSpPr>
        <p:spPr>
          <a:xfrm>
            <a:off x="762000" y="2451080"/>
            <a:ext cx="7696200" cy="34163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latin typeface="Times New Roman" pitchFamily="18" charset="0"/>
                <a:cs typeface="Times New Roman" pitchFamily="18" charset="0"/>
              </a:rPr>
              <a:t>Hypocrisy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hupokrisis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NT:5272 primarily denotes "a reply, an answer" (akin to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hupokrinomai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"to answer"); then, "play-acting," as the actors spoke in dialogue; hence, "pretence, hypocrisy"; it is translated "hypocrisy" in Matt 23:28; Mark 12:15; Luke 12:1; 1 Tim 4:2; the plural in 1 Peter 2:1. For Gal 2:13 and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anupokritos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"without hypocrisy," in James 3:17, see DISSIMULATION.”</a:t>
            </a:r>
          </a:p>
          <a:p>
            <a:pPr algn="r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(W.E. Vine)</a:t>
            </a: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6248400" y="3581400"/>
            <a:ext cx="1295400" cy="158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>
            <a:off x="5334000" y="3962400"/>
            <a:ext cx="1143000" cy="158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905000"/>
            <a:ext cx="7772400" cy="4154984"/>
          </a:xfrm>
          <a:prstGeom prst="rect">
            <a:avLst/>
          </a:prstGeom>
          <a:solidFill>
            <a:schemeClr val="bg1"/>
          </a:solidFill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latin typeface="Times New Roman" pitchFamily="18" charset="0"/>
                <a:cs typeface="Times New Roman" pitchFamily="18" charset="0"/>
              </a:rPr>
              <a:t>Hypocrite</a:t>
            </a:r>
          </a:p>
          <a:p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hupokrites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NT:5273, corresponding to the above, primarily denotes "one who answers"; then, "a stage-actor"; it was a custom for Greek and Roman actors to speak in large masks with mechanical devices for augmenting the force of the voice; hence the word became used metaphorically of "a dissembler, a hypocrite." It is found only in the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Synoptists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and always used by the Lord, fifteen times in Matthew; elsewhere, Mark 7:6; Luke 6:42; 11:44 (in some mss.); 12:56; 13:15.</a:t>
            </a:r>
          </a:p>
          <a:p>
            <a:pPr algn="r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(W. E. Vine)</a:t>
            </a:r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5105400" y="3048000"/>
            <a:ext cx="1676400" cy="158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" name="Straight Connector 4"/>
          <p:cNvCxnSpPr/>
          <p:nvPr/>
        </p:nvCxnSpPr>
        <p:spPr bwMode="auto">
          <a:xfrm>
            <a:off x="6705600" y="3429000"/>
            <a:ext cx="1447800" cy="158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8" name="Picture 3" descr="C:\Documents and Settings\Administrator\Local Settings\Temporary Internet Files\Content.IE5\SLAR09UR\MCj0343201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33800" y="140035"/>
            <a:ext cx="1752600" cy="130776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Documents and Settings\Administrator\Local Settings\Temporary Internet Files\Content.IE5\SLAR09UR\MCj0343201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33800" y="228600"/>
            <a:ext cx="1752600" cy="130776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" name="TextBox 1"/>
          <p:cNvSpPr txBox="1"/>
          <p:nvPr/>
        </p:nvSpPr>
        <p:spPr>
          <a:xfrm>
            <a:off x="685800" y="1828800"/>
            <a:ext cx="7848600" cy="45243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Matt 23:13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Hypocrites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hupokritai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(NT:5273). This terrible word of Jesus appears first from him in the Sermon on the Mount (Matt 6:2,5,16; 7:5), then in Matt 15:7 and Matt 22:18. Here it appears "with terrific iteration" (Bruce) save in the third of the seven woes (Matt 23:13,15,23,25,27,29). The verb in the active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hupokrinoo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(NT:5271) meant to separate slowly or slightly subject to gradual inquiry. Then the middle was to make answer, to take up a part on the stage, to act a part. It was an easy step to mean to feign, to pretend, to wear a masque, to act the hypocrite, to play a part.”</a:t>
            </a:r>
          </a:p>
          <a:p>
            <a:pPr algn="r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(A. T. Robertson)</a:t>
            </a:r>
          </a:p>
        </p:txBody>
      </p:sp>
      <p:cxnSp>
        <p:nvCxnSpPr>
          <p:cNvPr id="4" name="Straight Connector 3"/>
          <p:cNvCxnSpPr>
            <a:cxnSpLocks/>
          </p:cNvCxnSpPr>
          <p:nvPr/>
        </p:nvCxnSpPr>
        <p:spPr bwMode="auto">
          <a:xfrm>
            <a:off x="2514600" y="5181600"/>
            <a:ext cx="51054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Straight Connector 5"/>
          <p:cNvCxnSpPr>
            <a:cxnSpLocks/>
          </p:cNvCxnSpPr>
          <p:nvPr/>
        </p:nvCxnSpPr>
        <p:spPr bwMode="auto">
          <a:xfrm>
            <a:off x="685800" y="5562600"/>
            <a:ext cx="69342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>
            <a:cxnSpLocks/>
          </p:cNvCxnSpPr>
          <p:nvPr/>
        </p:nvCxnSpPr>
        <p:spPr bwMode="auto">
          <a:xfrm>
            <a:off x="685800" y="5943600"/>
            <a:ext cx="52578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457200"/>
            <a:ext cx="7848600" cy="230832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latin typeface="Times New Roman" pitchFamily="18" charset="0"/>
                <a:cs typeface="Times New Roman" pitchFamily="18" charset="0"/>
              </a:rPr>
              <a:t>NT:5271</a:t>
            </a:r>
          </a:p>
          <a:p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hupokrinoma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(hoop-ok-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rin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'-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om-ahee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); middle voice from NT:5259 and NT:2919; to decide (speak or act) under a false part, i.e. (figuratively) dissemble (pretend):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(Strong’s)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3733800"/>
            <a:ext cx="7848600" cy="26776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latin typeface="Times New Roman" pitchFamily="18" charset="0"/>
                <a:cs typeface="Times New Roman" pitchFamily="18" charset="0"/>
              </a:rPr>
              <a:t>NT:5271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1. to take up another's statements in reference to what one has decided for oneself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2. to make answer (speak) on the stage,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e. to personate anyone, play a part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3. to simulate, feign, pretend Luke 20:20 </a:t>
            </a:r>
          </a:p>
          <a:p>
            <a:pPr algn="r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(Thayer)</a:t>
            </a:r>
          </a:p>
        </p:txBody>
      </p:sp>
      <p:pic>
        <p:nvPicPr>
          <p:cNvPr id="2" name="Picture 3" descr="C:\Documents and Settings\Administrator\Local Settings\Temporary Internet Files\Content.IE5\SLAR09UR\MCj0343201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209800"/>
            <a:ext cx="1752600" cy="130776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cxnSp>
        <p:nvCxnSpPr>
          <p:cNvPr id="5" name="Straight Connector 4"/>
          <p:cNvCxnSpPr>
            <a:cxnSpLocks/>
          </p:cNvCxnSpPr>
          <p:nvPr/>
        </p:nvCxnSpPr>
        <p:spPr bwMode="auto">
          <a:xfrm>
            <a:off x="6591300" y="1600200"/>
            <a:ext cx="17145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>
            <a:cxnSpLocks/>
          </p:cNvCxnSpPr>
          <p:nvPr/>
        </p:nvCxnSpPr>
        <p:spPr bwMode="auto">
          <a:xfrm>
            <a:off x="838200" y="1981200"/>
            <a:ext cx="51054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>
            <a:cxnSpLocks/>
          </p:cNvCxnSpPr>
          <p:nvPr/>
        </p:nvCxnSpPr>
        <p:spPr bwMode="auto">
          <a:xfrm>
            <a:off x="6172200" y="5257800"/>
            <a:ext cx="143894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>
            <a:cxnSpLocks/>
          </p:cNvCxnSpPr>
          <p:nvPr/>
        </p:nvCxnSpPr>
        <p:spPr bwMode="auto">
          <a:xfrm>
            <a:off x="724786" y="5638800"/>
            <a:ext cx="2323214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/>
          <p:cNvCxnSpPr>
            <a:cxnSpLocks/>
          </p:cNvCxnSpPr>
          <p:nvPr/>
        </p:nvCxnSpPr>
        <p:spPr bwMode="auto">
          <a:xfrm>
            <a:off x="2590800" y="6019800"/>
            <a:ext cx="16764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3810000" y="304800"/>
            <a:ext cx="4939174" cy="1754326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Struggle With</a:t>
            </a:r>
          </a:p>
          <a:p>
            <a:pPr algn="ctr"/>
            <a:r>
              <a:rPr lang="en-US" sz="54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Hypocrisy</a:t>
            </a:r>
          </a:p>
        </p:txBody>
      </p:sp>
      <p:pic>
        <p:nvPicPr>
          <p:cNvPr id="1027" name="Picture 3" descr="C:\Documents and Settings\Administrator\Local Settings\Temporary Internet Files\Content.IE5\SLAR09UR\MCj0343201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533400"/>
            <a:ext cx="2144507" cy="16002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4" name="Flowchart: Punched Tape 3"/>
          <p:cNvSpPr/>
          <p:nvPr/>
        </p:nvSpPr>
        <p:spPr bwMode="auto">
          <a:xfrm>
            <a:off x="1524000" y="2590800"/>
            <a:ext cx="6248400" cy="1143000"/>
          </a:xfrm>
          <a:prstGeom prst="flowChartPunchedTape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effectLst/>
                <a:latin typeface="Comic Sans MS" pitchFamily="66" charset="0"/>
              </a:rPr>
              <a:t>I. Struggle Seeing Himself</a:t>
            </a: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unched Tape 3"/>
          <p:cNvSpPr/>
          <p:nvPr/>
        </p:nvSpPr>
        <p:spPr bwMode="auto">
          <a:xfrm rot="20281672">
            <a:off x="-698893" y="594026"/>
            <a:ext cx="6248400" cy="1143000"/>
          </a:xfrm>
          <a:prstGeom prst="flowChartPunchedTape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effectLst/>
                <a:latin typeface="Comic Sans MS" pitchFamily="66" charset="0"/>
              </a:rPr>
              <a:t>I. Struggle Seeing Himself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743200"/>
            <a:ext cx="8382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Is one who does what he condemns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(Luke 13:15)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Is one who does what he knows to be wrong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(Gal. 2:11-13)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Is one who sees other’s faults – not his own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(Matt. 7:5)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 Is one who more concerned about how he looks to others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(Matt 23:28)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 Is one whose heart is not right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(Matt. 15:7; Mk. 7:6)</a:t>
            </a:r>
          </a:p>
        </p:txBody>
      </p:sp>
      <p:pic>
        <p:nvPicPr>
          <p:cNvPr id="1026" name="Picture 2" descr="C:\Documents and Settings\Donnie\Local Settings\Temporary Internet Files\Content.IE5\E51G5CIU\MCj02853720000[1].wmf"/>
          <p:cNvPicPr>
            <a:picLocks noChangeAspect="1" noChangeArrowheads="1"/>
          </p:cNvPicPr>
          <p:nvPr/>
        </p:nvPicPr>
        <p:blipFill>
          <a:blip r:embed="rId2"/>
          <a:srcRect l="53327" t="6686" r="4641" b="9593"/>
          <a:stretch>
            <a:fillRect/>
          </a:stretch>
        </p:blipFill>
        <p:spPr bwMode="auto">
          <a:xfrm>
            <a:off x="7391400" y="304800"/>
            <a:ext cx="1270000" cy="1524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TextBox 9"/>
          <p:cNvSpPr txBox="1"/>
          <p:nvPr/>
        </p:nvSpPr>
        <p:spPr>
          <a:xfrm>
            <a:off x="2209800" y="1809750"/>
            <a:ext cx="48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A. Blinded Cannot See:</a:t>
            </a: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unched Tape 3"/>
          <p:cNvSpPr/>
          <p:nvPr/>
        </p:nvSpPr>
        <p:spPr bwMode="auto">
          <a:xfrm rot="20281672">
            <a:off x="-698893" y="594026"/>
            <a:ext cx="6248400" cy="1143000"/>
          </a:xfrm>
          <a:prstGeom prst="flowChartPunchedTape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effectLst/>
                <a:latin typeface="Comic Sans MS" pitchFamily="66" charset="0"/>
              </a:rPr>
              <a:t>I. Struggle Seeing Himself</a:t>
            </a:r>
          </a:p>
        </p:txBody>
      </p:sp>
      <p:pic>
        <p:nvPicPr>
          <p:cNvPr id="1026" name="Picture 2" descr="C:\Documents and Settings\Donnie\Local Settings\Temporary Internet Files\Content.IE5\E51G5CIU\MCj02853720000[1].wmf"/>
          <p:cNvPicPr>
            <a:picLocks noChangeAspect="1" noChangeArrowheads="1"/>
          </p:cNvPicPr>
          <p:nvPr/>
        </p:nvPicPr>
        <p:blipFill>
          <a:blip r:embed="rId2"/>
          <a:srcRect l="53327" t="6686" r="4641" b="9593"/>
          <a:stretch>
            <a:fillRect/>
          </a:stretch>
        </p:blipFill>
        <p:spPr bwMode="auto">
          <a:xfrm>
            <a:off x="7391400" y="304800"/>
            <a:ext cx="1270000" cy="1524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609600" y="3124200"/>
            <a:ext cx="8382000" cy="1129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Concerned what Jews from James thought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(v. 12)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Didn’t see himself as Paul did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(vv. 14-21)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09800" y="1809750"/>
            <a:ext cx="480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lphaU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Blinded Cannot See:</a:t>
            </a:r>
          </a:p>
          <a:p>
            <a:pPr marL="514350" indent="-514350">
              <a:buAutoNum type="alphaU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Peter (Gal. 2:11-21)</a:t>
            </a: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3810000" y="304800"/>
            <a:ext cx="4939174" cy="1754326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Struggle With</a:t>
            </a:r>
          </a:p>
          <a:p>
            <a:pPr algn="ctr"/>
            <a:r>
              <a:rPr lang="en-US" sz="54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Hypocrisy</a:t>
            </a:r>
          </a:p>
        </p:txBody>
      </p:sp>
      <p:pic>
        <p:nvPicPr>
          <p:cNvPr id="1027" name="Picture 3" descr="C:\Documents and Settings\Administrator\Local Settings\Temporary Internet Files\Content.IE5\SLAR09UR\MCj0343201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533400"/>
            <a:ext cx="2144507" cy="16002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4" name="Flowchart: Punched Tape 3"/>
          <p:cNvSpPr/>
          <p:nvPr/>
        </p:nvSpPr>
        <p:spPr bwMode="auto">
          <a:xfrm>
            <a:off x="1524000" y="2590800"/>
            <a:ext cx="6248400" cy="1143000"/>
          </a:xfrm>
          <a:prstGeom prst="flowChartPunchedTape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effectLst/>
                <a:latin typeface="Comic Sans MS" pitchFamily="66" charset="0"/>
              </a:rPr>
              <a:t>I. Struggle Seeing Himself</a:t>
            </a:r>
          </a:p>
        </p:txBody>
      </p:sp>
      <p:sp>
        <p:nvSpPr>
          <p:cNvPr id="5" name="Flowchart: Punched Tape 4"/>
          <p:cNvSpPr/>
          <p:nvPr/>
        </p:nvSpPr>
        <p:spPr bwMode="auto">
          <a:xfrm>
            <a:off x="1524000" y="3733800"/>
            <a:ext cx="6248400" cy="1143000"/>
          </a:xfrm>
          <a:prstGeom prst="flowChartPunchedTape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effectLst/>
                <a:latin typeface="Comic Sans MS" pitchFamily="66" charset="0"/>
              </a:rPr>
              <a:t>II. Struggle Dealing With It</a:t>
            </a:r>
          </a:p>
        </p:txBody>
      </p:sp>
    </p:spTree>
  </p:cSld>
  <p:clrMapOvr>
    <a:masterClrMapping/>
  </p:clrMapOvr>
  <p:transition spd="med">
    <p:wheel spokes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Punched Tape 2"/>
          <p:cNvSpPr/>
          <p:nvPr/>
        </p:nvSpPr>
        <p:spPr bwMode="auto">
          <a:xfrm rot="20065077">
            <a:off x="-821496" y="683414"/>
            <a:ext cx="6248400" cy="1143000"/>
          </a:xfrm>
          <a:prstGeom prst="flowChartPunchedTape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effectLst/>
                <a:latin typeface="Comic Sans MS" pitchFamily="66" charset="0"/>
              </a:rPr>
              <a:t>II. Struggle Dealing With 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2590800"/>
            <a:ext cx="8382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AutoNum type="alphaUcPeriod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Keeping it covered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(Josh 7:21; 2 Sam. 11:5)</a:t>
            </a:r>
          </a:p>
          <a:p>
            <a:pPr marL="457200" indent="-457200">
              <a:lnSpc>
                <a:spcPct val="150000"/>
              </a:lnSpc>
              <a:buAutoNum type="alphaUcPeriod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With his conscience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(John 8:9; Rom. 2:15)</a:t>
            </a:r>
          </a:p>
          <a:p>
            <a:pPr marL="457200" indent="-457200">
              <a:lnSpc>
                <a:spcPct val="150000"/>
              </a:lnSpc>
              <a:buAutoNum type="alphaUcPeriod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With his influence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(Rom. 2:24; Matt. 7:1-5)</a:t>
            </a:r>
          </a:p>
          <a:p>
            <a:pPr marL="457200" indent="-457200">
              <a:lnSpc>
                <a:spcPct val="150000"/>
              </a:lnSpc>
              <a:buAutoNum type="alphaUcPeriod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 Being honest / honorable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(Jas. 5:12)</a:t>
            </a:r>
          </a:p>
          <a:p>
            <a:pPr marL="457200" indent="-457200">
              <a:lnSpc>
                <a:spcPct val="150000"/>
              </a:lnSpc>
              <a:buAutoNum type="alphaUcPeriod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 With the Lord at Judgment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(Rom. 2)</a:t>
            </a:r>
          </a:p>
          <a:p>
            <a:pPr marL="457200" indent="-457200">
              <a:lnSpc>
                <a:spcPct val="150000"/>
              </a:lnSpc>
              <a:buAutoNum type="alphaUcPeriod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 Throwing it away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(1 Pet. 2:1)</a:t>
            </a:r>
          </a:p>
        </p:txBody>
      </p:sp>
      <p:pic>
        <p:nvPicPr>
          <p:cNvPr id="2050" name="Picture 2" descr="C:\Documents and Settings\Donnie\Local Settings\Temporary Internet Files\Content.IE5\8U4M3RA0\MPj0423044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228600"/>
            <a:ext cx="1600200" cy="16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Box 7"/>
          <p:cNvSpPr txBox="1"/>
          <p:nvPr/>
        </p:nvSpPr>
        <p:spPr>
          <a:xfrm>
            <a:off x="3810000" y="1143000"/>
            <a:ext cx="3276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He has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Trouble:</a:t>
            </a: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3810000" y="0"/>
            <a:ext cx="4939174" cy="1754326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Struggle With</a:t>
            </a:r>
          </a:p>
          <a:p>
            <a:pPr algn="ctr"/>
            <a:r>
              <a:rPr lang="en-US" sz="54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Hypocrisy</a:t>
            </a:r>
          </a:p>
        </p:txBody>
      </p:sp>
      <p:pic>
        <p:nvPicPr>
          <p:cNvPr id="1027" name="Picture 3" descr="C:\Documents and Settings\Administrator\Local Settings\Temporary Internet Files\Content.IE5\SLAR09UR\MCj0343201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28600"/>
            <a:ext cx="2144507" cy="16002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4" name="Flowchart: Punched Tape 3"/>
          <p:cNvSpPr/>
          <p:nvPr/>
        </p:nvSpPr>
        <p:spPr bwMode="auto">
          <a:xfrm>
            <a:off x="1524000" y="1981200"/>
            <a:ext cx="6248400" cy="1143000"/>
          </a:xfrm>
          <a:prstGeom prst="flowChartPunchedTape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effectLst/>
                <a:latin typeface="Comic Sans MS" pitchFamily="66" charset="0"/>
              </a:rPr>
              <a:t>I. Struggle Seeing Himself</a:t>
            </a:r>
          </a:p>
        </p:txBody>
      </p:sp>
      <p:sp>
        <p:nvSpPr>
          <p:cNvPr id="5" name="Flowchart: Punched Tape 4"/>
          <p:cNvSpPr/>
          <p:nvPr/>
        </p:nvSpPr>
        <p:spPr bwMode="auto">
          <a:xfrm>
            <a:off x="1524000" y="3124200"/>
            <a:ext cx="6248400" cy="1143000"/>
          </a:xfrm>
          <a:prstGeom prst="flowChartPunchedTape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effectLst/>
                <a:latin typeface="Comic Sans MS" pitchFamily="66" charset="0"/>
              </a:rPr>
              <a:t>II. Struggle Dealing With It</a:t>
            </a:r>
          </a:p>
        </p:txBody>
      </p:sp>
      <p:sp>
        <p:nvSpPr>
          <p:cNvPr id="6" name="Flowchart: Punched Tape 5"/>
          <p:cNvSpPr/>
          <p:nvPr/>
        </p:nvSpPr>
        <p:spPr bwMode="auto">
          <a:xfrm>
            <a:off x="1524000" y="4267200"/>
            <a:ext cx="6248400" cy="1600200"/>
          </a:xfrm>
          <a:prstGeom prst="flowChartPunchedTape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effectLst/>
                <a:latin typeface="Comic Sans MS" pitchFamily="66" charset="0"/>
              </a:rPr>
              <a:t>III. Struggle For Those Influenced By</a:t>
            </a:r>
            <a:r>
              <a:rPr kumimoji="0" lang="en-US" sz="2800" b="1" i="0" u="none" strike="noStrike" cap="none" normalizeH="0" dirty="0">
                <a:ln>
                  <a:noFill/>
                </a:ln>
                <a:effectLst/>
                <a:latin typeface="Comic Sans MS" pitchFamily="66" charset="0"/>
              </a:rPr>
              <a:t> The Hypocrite</a:t>
            </a:r>
            <a:endParaRPr kumimoji="0" lang="en-US" sz="2800" b="1" i="0" u="none" strike="noStrike" cap="none" normalizeH="0" baseline="0" dirty="0">
              <a:ln>
                <a:noFill/>
              </a:ln>
              <a:effectLst/>
              <a:latin typeface="Comic Sans MS" pitchFamily="66" charset="0"/>
            </a:endParaRPr>
          </a:p>
        </p:txBody>
      </p:sp>
    </p:spTree>
  </p:cSld>
  <p:clrMapOvr>
    <a:masterClrMapping/>
  </p:clrMapOvr>
  <p:transition spd="med">
    <p:wheel spokes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unched Tape 3"/>
          <p:cNvSpPr/>
          <p:nvPr/>
        </p:nvSpPr>
        <p:spPr bwMode="auto">
          <a:xfrm rot="19953257">
            <a:off x="-973462" y="435516"/>
            <a:ext cx="6248400" cy="1600200"/>
          </a:xfrm>
          <a:prstGeom prst="flowChartPunchedTape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effectLst/>
                <a:latin typeface="Comic Sans MS" pitchFamily="66" charset="0"/>
              </a:rPr>
              <a:t>III. Struggle For Those Influenced By</a:t>
            </a:r>
            <a:r>
              <a:rPr kumimoji="0" lang="en-US" sz="2800" b="1" i="0" u="none" strike="noStrike" cap="none" normalizeH="0" dirty="0">
                <a:ln>
                  <a:noFill/>
                </a:ln>
                <a:effectLst/>
                <a:latin typeface="Comic Sans MS" pitchFamily="66" charset="0"/>
              </a:rPr>
              <a:t> The Hypocrite</a:t>
            </a:r>
            <a:endParaRPr kumimoji="0" lang="en-US" sz="2800" b="1" i="0" u="none" strike="noStrike" cap="none" normalizeH="0" baseline="0" dirty="0">
              <a:ln>
                <a:noFill/>
              </a:ln>
              <a:effectLst/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2743200"/>
            <a:ext cx="7696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AutoNum type="alphaUcPeriod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Some are influenced to do the same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(v. 13)</a:t>
            </a:r>
          </a:p>
          <a:p>
            <a:pPr marL="457200" indent="-457200">
              <a:lnSpc>
                <a:spcPct val="150000"/>
              </a:lnSpc>
              <a:buAutoNum type="alphaUcPeriod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 Frustrated at the inconsistency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(v. 14)</a:t>
            </a:r>
          </a:p>
          <a:p>
            <a:pPr marL="457200" indent="-457200">
              <a:lnSpc>
                <a:spcPct val="150000"/>
              </a:lnSpc>
              <a:buAutoNum type="alphaUcPeriod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 How to deal with it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(vv. 11-21)</a:t>
            </a:r>
          </a:p>
        </p:txBody>
      </p:sp>
      <p:pic>
        <p:nvPicPr>
          <p:cNvPr id="3074" name="Picture 2" descr="C:\Documents and Settings\Donnie\Local Settings\Temporary Internet Files\Content.IE5\TNDCW2JQ\MPj04016380000[1].jpg"/>
          <p:cNvPicPr>
            <a:picLocks noChangeAspect="1" noChangeArrowheads="1"/>
          </p:cNvPicPr>
          <p:nvPr/>
        </p:nvPicPr>
        <p:blipFill>
          <a:blip r:embed="rId2" cstate="print"/>
          <a:srcRect l="31245" r="8218" b="17949"/>
          <a:stretch>
            <a:fillRect/>
          </a:stretch>
        </p:blipFill>
        <p:spPr bwMode="auto">
          <a:xfrm>
            <a:off x="6934200" y="152400"/>
            <a:ext cx="1981200" cy="17894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3352800" y="1143000"/>
            <a:ext cx="3733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Family, Friends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(cf. Gal. 2:11-21)</a:t>
            </a: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3000" y="381000"/>
            <a:ext cx="7010400" cy="707886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Arial Rounded MT Bold" pitchFamily="34" charset="0"/>
              </a:rPr>
              <a:t>Paul’s Rebuke of Peter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2971800" y="1143000"/>
            <a:ext cx="3200400" cy="762000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</a:rPr>
              <a:t>Gal. 2:11-21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2362200"/>
            <a:ext cx="8382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Understand &amp; Point out – Soul is in danger (v. 11)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Remind: actions do no fit gospel (v. 14)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Remind: contrary to know, believe &amp; teach (v. 16)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 Show absurdity of action (v. 17)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 Show how frustrate the grace of God (v. 21)</a:t>
            </a: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4" name="Text Box 4"/>
          <p:cNvSpPr txBox="1">
            <a:spLocks noChangeArrowheads="1"/>
          </p:cNvSpPr>
          <p:nvPr/>
        </p:nvSpPr>
        <p:spPr bwMode="auto">
          <a:xfrm>
            <a:off x="1143000" y="457200"/>
            <a:ext cx="683950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 Rounded MT Bold" pitchFamily="34" charset="0"/>
              </a:rPr>
              <a:t>How Was The Rebuked Received?</a:t>
            </a:r>
          </a:p>
        </p:txBody>
      </p:sp>
      <p:sp>
        <p:nvSpPr>
          <p:cNvPr id="133126" name="AutoShape 6"/>
          <p:cNvSpPr>
            <a:spLocks noChangeArrowheads="1"/>
          </p:cNvSpPr>
          <p:nvPr/>
        </p:nvSpPr>
        <p:spPr bwMode="auto">
          <a:xfrm rot="-963660">
            <a:off x="1143000" y="1905000"/>
            <a:ext cx="2667000" cy="3314700"/>
          </a:xfrm>
          <a:prstGeom prst="foldedCorner">
            <a:avLst>
              <a:gd name="adj" fmla="val 16278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anchor="ctr"/>
          <a:lstStyle/>
          <a:p>
            <a:pPr algn="ctr"/>
            <a:r>
              <a:rPr lang="en-US" sz="2800" i="1"/>
              <a:t>No Specific</a:t>
            </a:r>
          </a:p>
          <a:p>
            <a:pPr algn="ctr"/>
            <a:r>
              <a:rPr lang="en-US" sz="2800" i="1"/>
              <a:t>Record</a:t>
            </a:r>
          </a:p>
        </p:txBody>
      </p:sp>
      <p:sp>
        <p:nvSpPr>
          <p:cNvPr id="133127" name="AutoShape 7"/>
          <p:cNvSpPr>
            <a:spLocks noChangeArrowheads="1"/>
          </p:cNvSpPr>
          <p:nvPr/>
        </p:nvSpPr>
        <p:spPr bwMode="auto">
          <a:xfrm rot="662248">
            <a:off x="5029200" y="1887538"/>
            <a:ext cx="2928938" cy="3446462"/>
          </a:xfrm>
          <a:prstGeom prst="foldedCorner">
            <a:avLst>
              <a:gd name="adj" fmla="val 16278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anchor="ctr"/>
          <a:lstStyle/>
          <a:p>
            <a:pPr algn="ctr"/>
            <a:r>
              <a:rPr lang="en-US" sz="2800" i="1"/>
              <a:t>Peter’s</a:t>
            </a:r>
          </a:p>
          <a:p>
            <a:pPr algn="ctr"/>
            <a:r>
              <a:rPr lang="en-US" sz="2800" i="1"/>
              <a:t>Reference To</a:t>
            </a:r>
          </a:p>
          <a:p>
            <a:pPr algn="ctr"/>
            <a:r>
              <a:rPr lang="en-US" sz="2800" i="1"/>
              <a:t>“our beloved</a:t>
            </a:r>
          </a:p>
          <a:p>
            <a:pPr algn="ctr"/>
            <a:r>
              <a:rPr lang="en-US" sz="2800" i="1"/>
              <a:t>brother Paul”</a:t>
            </a:r>
          </a:p>
          <a:p>
            <a:pPr algn="ctr"/>
            <a:r>
              <a:rPr lang="en-US" sz="2800" i="1"/>
              <a:t>(2 Pet. 3:15)</a:t>
            </a:r>
          </a:p>
          <a:p>
            <a:pPr algn="ctr"/>
            <a:r>
              <a:rPr lang="en-US" sz="2800" i="1"/>
              <a:t>Implies</a:t>
            </a:r>
          </a:p>
          <a:p>
            <a:pPr algn="ctr"/>
            <a:r>
              <a:rPr lang="en-US" sz="2800" i="1"/>
              <a:t>His Correction</a:t>
            </a: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33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133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6" grpId="0" animBg="1"/>
      <p:bldP spid="13312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3810000" y="-14426"/>
            <a:ext cx="4939174" cy="1754326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Struggle With</a:t>
            </a:r>
          </a:p>
          <a:p>
            <a:pPr algn="ctr"/>
            <a:r>
              <a:rPr lang="en-US" sz="54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Hypocrisy</a:t>
            </a:r>
          </a:p>
        </p:txBody>
      </p:sp>
      <p:pic>
        <p:nvPicPr>
          <p:cNvPr id="1027" name="Picture 3" descr="C:\Documents and Settings\Administrator\Local Settings\Temporary Internet Files\Content.IE5\SLAR09UR\MCj0343201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52400"/>
            <a:ext cx="2144507" cy="16002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4" name="Flowchart: Punched Tape 3"/>
          <p:cNvSpPr/>
          <p:nvPr/>
        </p:nvSpPr>
        <p:spPr bwMode="auto">
          <a:xfrm>
            <a:off x="1524000" y="1752600"/>
            <a:ext cx="6248400" cy="1143000"/>
          </a:xfrm>
          <a:prstGeom prst="flowChartPunchedTape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effectLst/>
                <a:latin typeface="Comic Sans MS" pitchFamily="66" charset="0"/>
              </a:rPr>
              <a:t>I. Struggle Seeing Himself</a:t>
            </a:r>
          </a:p>
        </p:txBody>
      </p:sp>
      <p:sp>
        <p:nvSpPr>
          <p:cNvPr id="5" name="Flowchart: Punched Tape 4"/>
          <p:cNvSpPr/>
          <p:nvPr/>
        </p:nvSpPr>
        <p:spPr bwMode="auto">
          <a:xfrm>
            <a:off x="1524000" y="2819400"/>
            <a:ext cx="6248400" cy="1143000"/>
          </a:xfrm>
          <a:prstGeom prst="flowChartPunchedTape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effectLst/>
                <a:latin typeface="Comic Sans MS" pitchFamily="66" charset="0"/>
              </a:rPr>
              <a:t>II. Struggle Dealing With It</a:t>
            </a:r>
          </a:p>
        </p:txBody>
      </p:sp>
      <p:sp>
        <p:nvSpPr>
          <p:cNvPr id="6" name="Flowchart: Punched Tape 5"/>
          <p:cNvSpPr/>
          <p:nvPr/>
        </p:nvSpPr>
        <p:spPr bwMode="auto">
          <a:xfrm>
            <a:off x="1524000" y="3886200"/>
            <a:ext cx="6248400" cy="1600200"/>
          </a:xfrm>
          <a:prstGeom prst="flowChartPunchedTape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effectLst/>
                <a:latin typeface="Comic Sans MS" pitchFamily="66" charset="0"/>
              </a:rPr>
              <a:t>III. Struggle For Those Influenced By</a:t>
            </a:r>
            <a:r>
              <a:rPr kumimoji="0" lang="en-US" sz="2800" b="1" i="0" u="none" strike="noStrike" cap="none" normalizeH="0" dirty="0">
                <a:ln>
                  <a:noFill/>
                </a:ln>
                <a:effectLst/>
                <a:latin typeface="Comic Sans MS" pitchFamily="66" charset="0"/>
              </a:rPr>
              <a:t> The Hypocrite</a:t>
            </a:r>
            <a:endParaRPr kumimoji="0" lang="en-US" sz="2800" b="1" i="0" u="none" strike="noStrike" cap="none" normalizeH="0" baseline="0" dirty="0">
              <a:ln>
                <a:noFill/>
              </a:ln>
              <a:effectLst/>
              <a:latin typeface="Comic Sans MS" pitchFamily="66" charset="0"/>
            </a:endParaRPr>
          </a:p>
        </p:txBody>
      </p:sp>
      <p:sp>
        <p:nvSpPr>
          <p:cNvPr id="7" name="Flowchart: Punched Tape 6"/>
          <p:cNvSpPr/>
          <p:nvPr/>
        </p:nvSpPr>
        <p:spPr bwMode="auto">
          <a:xfrm>
            <a:off x="1600200" y="5410200"/>
            <a:ext cx="6248400" cy="1371600"/>
          </a:xfrm>
          <a:prstGeom prst="flowChartPunchedTape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b="1" dirty="0">
                <a:latin typeface="Comic Sans MS" pitchFamily="66" charset="0"/>
              </a:rPr>
              <a:t>IV. 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effectLst/>
                <a:latin typeface="Comic Sans MS" pitchFamily="66" charset="0"/>
              </a:rPr>
              <a:t>Struggle With What’s Important</a:t>
            </a:r>
          </a:p>
        </p:txBody>
      </p:sp>
    </p:spTree>
    <p:extLst>
      <p:ext uri="{BB962C8B-B14F-4D97-AF65-F5344CB8AC3E}">
        <p14:creationId xmlns:p14="http://schemas.microsoft.com/office/powerpoint/2010/main" val="2851726376"/>
      </p:ext>
    </p:extLst>
  </p:cSld>
  <p:clrMapOvr>
    <a:masterClrMapping/>
  </p:clrMapOvr>
  <p:transition spd="med">
    <p:wheel spokes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unched Tape 3"/>
          <p:cNvSpPr/>
          <p:nvPr/>
        </p:nvSpPr>
        <p:spPr bwMode="auto">
          <a:xfrm rot="20038579">
            <a:off x="-1006464" y="615389"/>
            <a:ext cx="6248400" cy="1371600"/>
          </a:xfrm>
          <a:prstGeom prst="flowChartPunchedTape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b="1" dirty="0">
                <a:latin typeface="Comic Sans MS" pitchFamily="66" charset="0"/>
              </a:rPr>
              <a:t>IV. 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effectLst/>
                <a:latin typeface="Comic Sans MS" pitchFamily="66" charset="0"/>
              </a:rPr>
              <a:t>Struggle With What’s Important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2810416"/>
            <a:ext cx="76671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Outward form (Matt. 23:28)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How others view him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What men think (Matt. 6:1-5)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09800" y="1795461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A. Hypocrite views as important: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0" y="360363"/>
            <a:ext cx="1647309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410020"/>
      </p:ext>
    </p:extLst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unched Tape 3"/>
          <p:cNvSpPr/>
          <p:nvPr/>
        </p:nvSpPr>
        <p:spPr bwMode="auto">
          <a:xfrm rot="20038579">
            <a:off x="-1006464" y="615389"/>
            <a:ext cx="6248400" cy="1371600"/>
          </a:xfrm>
          <a:prstGeom prst="flowChartPunchedTape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b="1" dirty="0">
                <a:latin typeface="Comic Sans MS" pitchFamily="66" charset="0"/>
              </a:rPr>
              <a:t>IV. 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effectLst/>
                <a:latin typeface="Comic Sans MS" pitchFamily="66" charset="0"/>
              </a:rPr>
              <a:t>Struggle With What’s Important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2810416"/>
            <a:ext cx="766710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Hosea 6:6 – “desire mercy and not sacrifice”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Context: unfaithfulness of Israel (v. 4; 5:6)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“Mercy” –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fn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 “faithfulness or loyalty”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ESV: “steadfast love”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Point: 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More than outward form – true service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Sacrifice that is heartless or from a heart of sin is worthless!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Quoted in Matt. 9:13; 12:7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09800" y="1795461"/>
            <a:ext cx="6934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lphaU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Hypocrite views as important:</a:t>
            </a:r>
          </a:p>
          <a:p>
            <a:pPr marL="514350" indent="-514350">
              <a:buAutoNum type="alphaU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Important: True loyalty!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0" y="360363"/>
            <a:ext cx="1647309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419211"/>
      </p:ext>
    </p:extLst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3810000" y="-14426"/>
            <a:ext cx="4939174" cy="1754326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Struggle With</a:t>
            </a:r>
          </a:p>
          <a:p>
            <a:pPr algn="ctr"/>
            <a:r>
              <a:rPr lang="en-US" sz="54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Hypocrisy</a:t>
            </a:r>
          </a:p>
        </p:txBody>
      </p:sp>
      <p:pic>
        <p:nvPicPr>
          <p:cNvPr id="1027" name="Picture 3" descr="C:\Documents and Settings\Administrator\Local Settings\Temporary Internet Files\Content.IE5\SLAR09UR\MCj0343201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52400"/>
            <a:ext cx="2144507" cy="16002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4" name="Flowchart: Punched Tape 3"/>
          <p:cNvSpPr/>
          <p:nvPr/>
        </p:nvSpPr>
        <p:spPr bwMode="auto">
          <a:xfrm>
            <a:off x="1524000" y="1752600"/>
            <a:ext cx="6248400" cy="1143000"/>
          </a:xfrm>
          <a:prstGeom prst="flowChartPunchedTape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effectLst/>
                <a:latin typeface="Comic Sans MS" pitchFamily="66" charset="0"/>
              </a:rPr>
              <a:t>I. Struggle Seeing Himself</a:t>
            </a:r>
          </a:p>
        </p:txBody>
      </p:sp>
      <p:sp>
        <p:nvSpPr>
          <p:cNvPr id="5" name="Flowchart: Punched Tape 4"/>
          <p:cNvSpPr/>
          <p:nvPr/>
        </p:nvSpPr>
        <p:spPr bwMode="auto">
          <a:xfrm>
            <a:off x="1524000" y="2819400"/>
            <a:ext cx="6248400" cy="1143000"/>
          </a:xfrm>
          <a:prstGeom prst="flowChartPunchedTape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effectLst/>
                <a:latin typeface="Comic Sans MS" pitchFamily="66" charset="0"/>
              </a:rPr>
              <a:t>II. Struggle Dealing With It</a:t>
            </a:r>
          </a:p>
        </p:txBody>
      </p:sp>
      <p:sp>
        <p:nvSpPr>
          <p:cNvPr id="6" name="Flowchart: Punched Tape 5"/>
          <p:cNvSpPr/>
          <p:nvPr/>
        </p:nvSpPr>
        <p:spPr bwMode="auto">
          <a:xfrm>
            <a:off x="1524000" y="3886200"/>
            <a:ext cx="6248400" cy="1600200"/>
          </a:xfrm>
          <a:prstGeom prst="flowChartPunchedTape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effectLst/>
                <a:latin typeface="Comic Sans MS" pitchFamily="66" charset="0"/>
              </a:rPr>
              <a:t>III. Struggle For Those Influenced By</a:t>
            </a:r>
            <a:r>
              <a:rPr kumimoji="0" lang="en-US" sz="2800" b="1" i="0" u="none" strike="noStrike" cap="none" normalizeH="0" dirty="0">
                <a:ln>
                  <a:noFill/>
                </a:ln>
                <a:effectLst/>
                <a:latin typeface="Comic Sans MS" pitchFamily="66" charset="0"/>
              </a:rPr>
              <a:t> The Hypocrite</a:t>
            </a:r>
            <a:endParaRPr kumimoji="0" lang="en-US" sz="2800" b="1" i="0" u="none" strike="noStrike" cap="none" normalizeH="0" baseline="0" dirty="0">
              <a:ln>
                <a:noFill/>
              </a:ln>
              <a:effectLst/>
              <a:latin typeface="Comic Sans MS" pitchFamily="66" charset="0"/>
            </a:endParaRPr>
          </a:p>
        </p:txBody>
      </p:sp>
      <p:sp>
        <p:nvSpPr>
          <p:cNvPr id="7" name="Flowchart: Punched Tape 6"/>
          <p:cNvSpPr/>
          <p:nvPr/>
        </p:nvSpPr>
        <p:spPr bwMode="auto">
          <a:xfrm>
            <a:off x="1600200" y="5410200"/>
            <a:ext cx="6248400" cy="1371600"/>
          </a:xfrm>
          <a:prstGeom prst="flowChartPunchedTape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b="1" dirty="0">
                <a:latin typeface="Comic Sans MS" pitchFamily="66" charset="0"/>
              </a:rPr>
              <a:t>IV. 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effectLst/>
                <a:latin typeface="Comic Sans MS" pitchFamily="66" charset="0"/>
              </a:rPr>
              <a:t>Struggle With What’s Important</a:t>
            </a:r>
          </a:p>
        </p:txBody>
      </p:sp>
    </p:spTree>
    <p:extLst>
      <p:ext uri="{BB962C8B-B14F-4D97-AF65-F5344CB8AC3E}">
        <p14:creationId xmlns:p14="http://schemas.microsoft.com/office/powerpoint/2010/main" val="2931855064"/>
      </p:ext>
    </p:extLst>
  </p:cSld>
  <p:clrMapOvr>
    <a:masterClrMapping/>
  </p:clrMapOvr>
  <p:transition spd="med">
    <p:wheel spokes="1"/>
  </p:transition>
</p:sld>
</file>

<file path=ppt/theme/theme1.xml><?xml version="1.0" encoding="utf-8"?>
<a:theme xmlns:a="http://schemas.openxmlformats.org/drawingml/2006/main" name="3_Default Design">
  <a:themeElements>
    <a:clrScheme name="3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590</TotalTime>
  <Words>1070</Words>
  <Application>Microsoft Office PowerPoint</Application>
  <PresentationFormat>On-screen Show (4:3)</PresentationFormat>
  <Paragraphs>109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Comic Sans MS</vt:lpstr>
      <vt:lpstr>Arial Rounded MT Bold</vt:lpstr>
      <vt:lpstr>Calibri</vt:lpstr>
      <vt:lpstr>Arial</vt:lpstr>
      <vt:lpstr>Times New Roman</vt:lpstr>
      <vt:lpstr>3_Default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Struggle With Forgivness</dc:title>
  <dc:creator>Donnie V. Rader</dc:creator>
  <cp:lastModifiedBy>Donnie V. Rader</cp:lastModifiedBy>
  <cp:revision>73</cp:revision>
  <dcterms:created xsi:type="dcterms:W3CDTF">2007-12-09T01:34:05Z</dcterms:created>
  <dcterms:modified xsi:type="dcterms:W3CDTF">2016-12-18T13:47:35Z</dcterms:modified>
</cp:coreProperties>
</file>