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33"/>
  </p:notesMasterIdLst>
  <p:sldIdLst>
    <p:sldId id="256" r:id="rId3"/>
    <p:sldId id="272" r:id="rId4"/>
    <p:sldId id="271" r:id="rId5"/>
    <p:sldId id="257" r:id="rId6"/>
    <p:sldId id="273" r:id="rId7"/>
    <p:sldId id="265" r:id="rId8"/>
    <p:sldId id="280" r:id="rId9"/>
    <p:sldId id="281" r:id="rId10"/>
    <p:sldId id="282" r:id="rId11"/>
    <p:sldId id="258" r:id="rId12"/>
    <p:sldId id="266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59" r:id="rId21"/>
    <p:sldId id="267" r:id="rId22"/>
    <p:sldId id="290" r:id="rId23"/>
    <p:sldId id="260" r:id="rId24"/>
    <p:sldId id="268" r:id="rId25"/>
    <p:sldId id="291" r:id="rId26"/>
    <p:sldId id="292" r:id="rId27"/>
    <p:sldId id="293" r:id="rId28"/>
    <p:sldId id="294" r:id="rId29"/>
    <p:sldId id="261" r:id="rId30"/>
    <p:sldId id="269" r:id="rId31"/>
    <p:sldId id="262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30" autoAdjust="0"/>
    <p:restoredTop sz="94660"/>
  </p:normalViewPr>
  <p:slideViewPr>
    <p:cSldViewPr snapToGrid="0">
      <p:cViewPr>
        <p:scale>
          <a:sx n="100" d="100"/>
          <a:sy n="100" d="100"/>
        </p:scale>
        <p:origin x="115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E60FD-BEFD-4ADB-B49F-ACB5E5939D3C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CA10E5-B11B-4D57-9951-0816564AF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07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637661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4487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4581625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692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767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8935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601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99807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71144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4964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604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339012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0178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6494102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7380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196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269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249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50735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33032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487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828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91658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FA40975E-BA50-4075-85DB-EA47C39AD636}" type="datetimeFigureOut">
              <a:rPr lang="en-US" smtClean="0"/>
              <a:t>12/11/2016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0ECBCDE8-8D99-4AE2-A8C3-449CFDB7A5D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 userDrawn="1"/>
        </p:nvSpPr>
        <p:spPr>
          <a:xfrm>
            <a:off x="1560851" y="0"/>
            <a:ext cx="758315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 title="Side bar"/>
          <p:cNvSpPr/>
          <p:nvPr userDrawn="1"/>
        </p:nvSpPr>
        <p:spPr>
          <a:xfrm>
            <a:off x="1389400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99992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6200000">
            <a:off x="-1542231" y="2321002"/>
            <a:ext cx="6858002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3800" cap="none" spc="0" dirty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anose="02000000000000000000" pitchFamily="2" charset="0"/>
              </a:rPr>
              <a:t>Saving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3542362" y="391697"/>
            <a:ext cx="5388013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857250" indent="-857250">
              <a:buFont typeface="Wingdings" panose="05000000000000000000" pitchFamily="2" charset="2"/>
              <a:buChar char="ü"/>
            </a:pPr>
            <a:r>
              <a:rPr lang="en-US" sz="6000" cap="none" spc="0" dirty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anose="02000000000000000000" pitchFamily="2" charset="0"/>
              </a:rPr>
              <a:t>The Erring</a:t>
            </a:r>
          </a:p>
          <a:p>
            <a:pPr marL="857250" indent="-857250">
              <a:buFont typeface="Wingdings" panose="05000000000000000000" pitchFamily="2" charset="2"/>
              <a:buChar char="ü"/>
            </a:pPr>
            <a:r>
              <a:rPr lang="en-US" sz="6000" dirty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anose="02000000000000000000" pitchFamily="2" charset="0"/>
              </a:rPr>
              <a:t>The Church</a:t>
            </a:r>
          </a:p>
          <a:p>
            <a:pPr marL="857250" indent="-857250">
              <a:buFont typeface="Wingdings" panose="05000000000000000000" pitchFamily="2" charset="2"/>
              <a:buChar char="ü"/>
            </a:pPr>
            <a:r>
              <a:rPr lang="en-US" sz="6000" cap="none" spc="0" dirty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anose="02000000000000000000" pitchFamily="2" charset="0"/>
              </a:rPr>
              <a:t>Our Families</a:t>
            </a:r>
          </a:p>
          <a:p>
            <a:pPr marL="857250" indent="-857250">
              <a:buFont typeface="Wingdings" panose="05000000000000000000" pitchFamily="2" charset="2"/>
              <a:buChar char="ü"/>
            </a:pPr>
            <a:r>
              <a:rPr lang="en-US" sz="6000" dirty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anose="02000000000000000000" pitchFamily="2" charset="0"/>
              </a:rPr>
              <a:t>Ourselves</a:t>
            </a:r>
            <a:endParaRPr lang="en-US" sz="6000" cap="none" spc="0" dirty="0">
              <a:ln/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BERKLEY" panose="02000000000000000000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293806" y="98323"/>
            <a:ext cx="58994" cy="66859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293806" y="4701396"/>
            <a:ext cx="5850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 BERKLEY" panose="02000000000000000000" pitchFamily="2" charset="0"/>
              </a:rPr>
              <a:t>(A Study of Church Discipline)</a:t>
            </a:r>
          </a:p>
        </p:txBody>
      </p:sp>
    </p:spTree>
    <p:extLst>
      <p:ext uri="{BB962C8B-B14F-4D97-AF65-F5344CB8AC3E}">
        <p14:creationId xmlns:p14="http://schemas.microsoft.com/office/powerpoint/2010/main" val="210093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9728" y="77637"/>
            <a:ext cx="7573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anose="02000000000000000000" pitchFamily="2" charset="0"/>
              </a:rPr>
              <a:t>Saving the Erring, the Church, Our Families, and Ourselves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9124" y="741872"/>
            <a:ext cx="8156275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Church discipline is an effort to save the erring, save the church, save our families, and save ourselves.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If we love God, care about the erring &amp; want to save our families and ourselves – surely we want to follow God’s plan for saving the erring!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No matter what our own thinking may be!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No matter how difficult or painful the process may be!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i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This is an emotionally charged subject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Because close friends and family are often involved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Some of the requirements of discipline are hard – in fact downright painful!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i="1" dirty="0">
                <a:latin typeface="Arial Narrow" panose="020B0606020202030204" pitchFamily="34" charset="0"/>
                <a:cs typeface="Arial" panose="020B0604020202020204" pitchFamily="34" charset="0"/>
              </a:rPr>
              <a:t>Much like the MDR issues – Emotion overshadows knowledge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US" sz="1000" i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Must begin with understanding that God’s way is best &amp; works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Word of God is our standard (1 Pet. 4:11; Col. 3:17)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Comes down to a question of faith</a:t>
            </a:r>
          </a:p>
        </p:txBody>
      </p:sp>
    </p:spTree>
    <p:extLst>
      <p:ext uri="{BB962C8B-B14F-4D97-AF65-F5344CB8AC3E}">
        <p14:creationId xmlns:p14="http://schemas.microsoft.com/office/powerpoint/2010/main" val="34758192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6200000">
            <a:off x="42897" y="1230609"/>
            <a:ext cx="342468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800" cap="none" spc="0" dirty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anose="02000000000000000000" pitchFamily="2" charset="0"/>
              </a:rPr>
              <a:t>Saving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0204" y="3911273"/>
            <a:ext cx="2494594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200" cap="none" spc="0" dirty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anose="02000000000000000000" pitchFamily="2" charset="0"/>
              </a:rPr>
              <a:t>The Erring</a:t>
            </a:r>
          </a:p>
          <a:p>
            <a:r>
              <a:rPr lang="en-US" sz="3200" dirty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anose="02000000000000000000" pitchFamily="2" charset="0"/>
              </a:rPr>
              <a:t>The Church</a:t>
            </a:r>
          </a:p>
          <a:p>
            <a:r>
              <a:rPr lang="en-US" sz="3200" cap="none" spc="0" dirty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anose="02000000000000000000" pitchFamily="2" charset="0"/>
              </a:rPr>
              <a:t>Our Families</a:t>
            </a:r>
          </a:p>
          <a:p>
            <a:r>
              <a:rPr lang="en-US" sz="3200" dirty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anose="02000000000000000000" pitchFamily="2" charset="0"/>
              </a:rPr>
              <a:t>Ourselves</a:t>
            </a:r>
            <a:endParaRPr lang="en-US" sz="3200" cap="none" spc="0" dirty="0">
              <a:ln/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BERKLEY" panose="02000000000000000000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293806" y="98323"/>
            <a:ext cx="58994" cy="66859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536830" y="241539"/>
            <a:ext cx="5530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 BERKLEY" panose="02000000000000000000" pitchFamily="2" charset="0"/>
              </a:rPr>
              <a:t>(A Study of Church Discipline)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36830" y="703204"/>
            <a:ext cx="538288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</a:rPr>
              <a:t>What is Discipline?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</a:rPr>
              <a:t>Personal Offenses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</a:rPr>
              <a:t>Public Offenses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</a:rPr>
              <a:t>The Forgotten &amp; Misunderstood Command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</a:rPr>
              <a:t>The Purpose of Withdrawing &amp; From Whom Should We Withdraw?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</a:rPr>
              <a:t>The Case at Corinth (1 Cor. 5) – Part 1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</a:rPr>
              <a:t>The Case at Corinth (1 Cor. 5 &amp; 2 Cor. 2, 7) – Part 2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</a:rPr>
              <a:t>The Case at Thessalonica (2 Thess. 3)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</a:rPr>
              <a:t>How to Treat those </a:t>
            </a:r>
            <a:r>
              <a:rPr lang="en-US" sz="2400" dirty="0" err="1">
                <a:latin typeface="Arial Narrow" panose="020B0606020202030204" pitchFamily="34" charset="0"/>
              </a:rPr>
              <a:t>Disfellowshipped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</a:rPr>
              <a:t> Does it Apply to Family?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</a:rPr>
              <a:t> Can We Withdraw from the Withdrawn?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</a:rPr>
              <a:t> Procedure for Withdrawal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</a:rPr>
              <a:t> Objections to and Questions about Withdrawal</a:t>
            </a:r>
          </a:p>
        </p:txBody>
      </p:sp>
      <p:sp>
        <p:nvSpPr>
          <p:cNvPr id="3" name="Rectangle: Rounded Corners 2"/>
          <p:cNvSpPr/>
          <p:nvPr/>
        </p:nvSpPr>
        <p:spPr>
          <a:xfrm>
            <a:off x="3536830" y="703204"/>
            <a:ext cx="2708695" cy="46136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4090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9728" y="77637"/>
            <a:ext cx="7573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anose="02000000000000000000" pitchFamily="2" charset="0"/>
              </a:rPr>
              <a:t>Saving the Erring, the Church, Our Families, and Ourselves</a:t>
            </a:r>
          </a:p>
        </p:txBody>
      </p:sp>
      <p:sp>
        <p:nvSpPr>
          <p:cNvPr id="3" name="Rectangle: Rounded Corners 2"/>
          <p:cNvSpPr/>
          <p:nvPr/>
        </p:nvSpPr>
        <p:spPr>
          <a:xfrm>
            <a:off x="1207699" y="646981"/>
            <a:ext cx="7470476" cy="80225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is Discipline?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7135" y="2018582"/>
            <a:ext cx="787160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“Church Discipline” to most means “withdrawing”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Objective: to see that “discipline” is much broader &amp; should be practiced far more often than withdrawing.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Will see that discipline is absolutely necessary in all areas of life</a:t>
            </a:r>
          </a:p>
        </p:txBody>
      </p:sp>
    </p:spTree>
    <p:extLst>
      <p:ext uri="{BB962C8B-B14F-4D97-AF65-F5344CB8AC3E}">
        <p14:creationId xmlns:p14="http://schemas.microsoft.com/office/powerpoint/2010/main" val="1814139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9728" y="77637"/>
            <a:ext cx="7573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anose="02000000000000000000" pitchFamily="2" charset="0"/>
              </a:rPr>
              <a:t>Saving the Erring, the Church, Our Families, and Ourselves</a:t>
            </a:r>
          </a:p>
        </p:txBody>
      </p:sp>
      <p:sp>
        <p:nvSpPr>
          <p:cNvPr id="3" name="Rectangle: Rounded Corners 2"/>
          <p:cNvSpPr/>
          <p:nvPr/>
        </p:nvSpPr>
        <p:spPr>
          <a:xfrm>
            <a:off x="1207699" y="646981"/>
            <a:ext cx="7470476" cy="80225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is Discipline?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88853" y="2061714"/>
            <a:ext cx="7504981" cy="739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5500"/>
              </a:lnSpc>
              <a:buFont typeface="+mj-lt"/>
              <a:buAutoNum type="romanUcPeriod"/>
            </a:pPr>
            <a:r>
              <a:rPr lang="en-US" sz="4000" dirty="0"/>
              <a:t>The Necessity of Discipline</a:t>
            </a:r>
          </a:p>
        </p:txBody>
      </p:sp>
    </p:spTree>
    <p:extLst>
      <p:ext uri="{BB962C8B-B14F-4D97-AF65-F5344CB8AC3E}">
        <p14:creationId xmlns:p14="http://schemas.microsoft.com/office/powerpoint/2010/main" val="157304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540480" y="3030174"/>
            <a:ext cx="6858002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4000" dirty="0"/>
              <a:t>The Necessity of Discipline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5283" y="231296"/>
            <a:ext cx="703052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When there is no penalty or consequence for a continual violation of law – there is no respect for the law or the lawgiver!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Discipline is essential to all areas of life (where there is association by common purpose)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Home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School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Society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Sports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Work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Military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Church</a:t>
            </a:r>
          </a:p>
        </p:txBody>
      </p:sp>
      <p:sp>
        <p:nvSpPr>
          <p:cNvPr id="6" name="Rectangle: Rounded Corners 5"/>
          <p:cNvSpPr/>
          <p:nvPr/>
        </p:nvSpPr>
        <p:spPr>
          <a:xfrm>
            <a:off x="4143375" y="2433638"/>
            <a:ext cx="4479086" cy="229552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</a:rPr>
              <a:t>Must be laws, rules, or policy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</a:rPr>
              <a:t>Must be instruction (what is expected)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</a:rPr>
              <a:t>Must be penalty / consequence</a:t>
            </a:r>
          </a:p>
        </p:txBody>
      </p:sp>
    </p:spTree>
    <p:extLst>
      <p:ext uri="{BB962C8B-B14F-4D97-AF65-F5344CB8AC3E}">
        <p14:creationId xmlns:p14="http://schemas.microsoft.com/office/powerpoint/2010/main" val="449965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540480" y="3030174"/>
            <a:ext cx="6858002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4000" dirty="0"/>
              <a:t>The Necessity of Discipline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5283" y="231296"/>
            <a:ext cx="703052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When there is no penalty or consequence for a continual violation of law – there is no respect for the law or the lawgiver!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Discipline is essential to all areas of life (where there is association by common purpose)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Without discipline would be utter chaos (1 Cor. 14:33)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No instruction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No training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No correction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No improving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Everyone does what he desires (Judges 21:25)</a:t>
            </a:r>
          </a:p>
        </p:txBody>
      </p:sp>
    </p:spTree>
    <p:extLst>
      <p:ext uri="{BB962C8B-B14F-4D97-AF65-F5344CB8AC3E}">
        <p14:creationId xmlns:p14="http://schemas.microsoft.com/office/powerpoint/2010/main" val="1132617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540480" y="3030174"/>
            <a:ext cx="6858002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4000" dirty="0"/>
              <a:t>The Necessity of Discipline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5283" y="231296"/>
            <a:ext cx="703052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When there is no penalty or consequence for a continual violation of law – there is no respect for the law or the lawgiver!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Discipline is essential to all areas of life (where there is association by common purpose)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Without discipline would be utter chaos (1 Cor. 14:33)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Discipline is necessary within self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Must have self discipline – self control (2 Pet. 1:6; 1 Cor. 9:26-27)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If we discipline ourselves, little or no need for corrective church discipline!</a:t>
            </a:r>
          </a:p>
        </p:txBody>
      </p:sp>
    </p:spTree>
    <p:extLst>
      <p:ext uri="{BB962C8B-B14F-4D97-AF65-F5344CB8AC3E}">
        <p14:creationId xmlns:p14="http://schemas.microsoft.com/office/powerpoint/2010/main" val="862402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540480" y="3030174"/>
            <a:ext cx="6858002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4000" dirty="0"/>
              <a:t>The Necessity of Discipline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5283" y="231296"/>
            <a:ext cx="703052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When there is no penalty or consequence for a continual violation of law – there is no respect for the law or the lawgiver!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Discipline is essential to all areas of life (where there is association by common purpose)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Without discipline would be utter chaos (1 Cor. 14:33)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Discipline is necessary within self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The fact that God tells us to discipline says it is necessary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In the home (Prov. 13:24)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Instruction &amp; correction (2 Tim. 3:16-17)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Warn the unruly (1 Thess. 5:14)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Withdraw (1 Cor. 5:1-3; 2 Thess. 3:6-15)</a:t>
            </a:r>
          </a:p>
        </p:txBody>
      </p:sp>
    </p:spTree>
    <p:extLst>
      <p:ext uri="{BB962C8B-B14F-4D97-AF65-F5344CB8AC3E}">
        <p14:creationId xmlns:p14="http://schemas.microsoft.com/office/powerpoint/2010/main" val="4154184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9728" y="77637"/>
            <a:ext cx="7573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anose="02000000000000000000" pitchFamily="2" charset="0"/>
              </a:rPr>
              <a:t>Saving the Erring, the Church, Our Families, and Ourselves</a:t>
            </a:r>
          </a:p>
        </p:txBody>
      </p:sp>
      <p:sp>
        <p:nvSpPr>
          <p:cNvPr id="3" name="Rectangle: Rounded Corners 2"/>
          <p:cNvSpPr/>
          <p:nvPr/>
        </p:nvSpPr>
        <p:spPr>
          <a:xfrm>
            <a:off x="1207699" y="646981"/>
            <a:ext cx="7470476" cy="80225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is Discipline?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88853" y="2061714"/>
            <a:ext cx="7504981" cy="1502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55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Necessity of Discipline</a:t>
            </a:r>
          </a:p>
          <a:p>
            <a:pPr marL="571500" indent="-571500">
              <a:lnSpc>
                <a:spcPts val="5500"/>
              </a:lnSpc>
              <a:buFont typeface="+mj-lt"/>
              <a:buAutoNum type="romanUcPeriod"/>
            </a:pPr>
            <a:r>
              <a:rPr lang="en-US" sz="4000" dirty="0"/>
              <a:t>The Meaning of Discipline</a:t>
            </a:r>
          </a:p>
        </p:txBody>
      </p:sp>
    </p:spTree>
    <p:extLst>
      <p:ext uri="{BB962C8B-B14F-4D97-AF65-F5344CB8AC3E}">
        <p14:creationId xmlns:p14="http://schemas.microsoft.com/office/powerpoint/2010/main" val="1703822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471468" y="3030173"/>
            <a:ext cx="6858000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4000" dirty="0"/>
              <a:t>The Meaning of Discipline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5283" y="231296"/>
            <a:ext cx="7030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Discipline is not limited to “withdrawing”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Illustrated: “Teaching” is not limited to oral instruction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It includes withdrawing, but is much, much more!</a:t>
            </a:r>
          </a:p>
        </p:txBody>
      </p:sp>
    </p:spTree>
    <p:extLst>
      <p:ext uri="{BB962C8B-B14F-4D97-AF65-F5344CB8AC3E}">
        <p14:creationId xmlns:p14="http://schemas.microsoft.com/office/powerpoint/2010/main" val="32769146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471468" y="3030173"/>
            <a:ext cx="6858000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4000" dirty="0"/>
              <a:t>The Meaning of Discipline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5283" y="231296"/>
            <a:ext cx="703052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Discipline is not limited to “withdrawing”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English word “discipline”: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Noun: (AHD)</a:t>
            </a:r>
          </a:p>
          <a:p>
            <a:pPr marL="1257300" lvl="2" indent="-342900" fontAlgn="base">
              <a:buFont typeface="+mj-lt"/>
              <a:buAutoNum type="arabicPeriod"/>
            </a:pPr>
            <a:r>
              <a:rPr lang="en-US" b="1" dirty="0"/>
              <a:t> </a:t>
            </a:r>
            <a:r>
              <a:rPr lang="en-US" sz="2000" dirty="0"/>
              <a:t>Training expected to produce a specific character or pattern of behavior, especially training that produces moral or mental improvement: was raised in the strictest discipline.</a:t>
            </a:r>
          </a:p>
          <a:p>
            <a:pPr marL="1257300" lvl="2" indent="-342900" fontAlgn="base">
              <a:buFont typeface="+mj-lt"/>
              <a:buAutoNum type="arabicPeriod"/>
            </a:pPr>
            <a:r>
              <a:rPr lang="en-US" sz="2000" b="1" dirty="0"/>
              <a:t>a. </a:t>
            </a:r>
            <a:r>
              <a:rPr lang="en-US" sz="2000" dirty="0"/>
              <a:t>Control obtained by enforcing compliance or order: military discipline. </a:t>
            </a:r>
            <a:r>
              <a:rPr lang="en-US" sz="2000" b="1" dirty="0"/>
              <a:t>b. </a:t>
            </a:r>
            <a:r>
              <a:rPr lang="en-US" sz="2000" dirty="0"/>
              <a:t>Controlled behavior resulting from disciplinary training; self-control: Dieting takes a lot of discipline. </a:t>
            </a:r>
            <a:r>
              <a:rPr lang="en-US" sz="2000" b="1" dirty="0"/>
              <a:t>c. </a:t>
            </a:r>
            <a:r>
              <a:rPr lang="en-US" sz="2000" dirty="0"/>
              <a:t>A state of order based on submission to rules and authority: a teacher who demanded discipline in the classroom.</a:t>
            </a:r>
          </a:p>
          <a:p>
            <a:pPr marL="1257300" lvl="2" indent="-342900" fontAlgn="base">
              <a:buFont typeface="+mj-lt"/>
              <a:buAutoNum type="arabicPeriod"/>
            </a:pPr>
            <a:r>
              <a:rPr lang="en-US" sz="2000" b="1" dirty="0"/>
              <a:t> </a:t>
            </a:r>
            <a:r>
              <a:rPr lang="en-US" sz="2000" dirty="0"/>
              <a:t>Punishment intended to correct or train: subjected to harsh discipline.</a:t>
            </a:r>
          </a:p>
          <a:p>
            <a:pPr marL="1257300" lvl="2" indent="-342900" fontAlgn="base">
              <a:buFont typeface="+mj-lt"/>
              <a:buAutoNum type="arabicPeriod"/>
            </a:pPr>
            <a:r>
              <a:rPr lang="en-US" sz="2000" dirty="0"/>
              <a:t>A set of rules or methods, as those regulating the practice of a church or monastic order.</a:t>
            </a:r>
          </a:p>
          <a:p>
            <a:pPr marL="1257300" lvl="2" indent="-342900" fontAlgn="base">
              <a:buFont typeface="+mj-lt"/>
              <a:buAutoNum type="arabicPeriod"/>
            </a:pPr>
            <a:r>
              <a:rPr lang="en-US" sz="2000" dirty="0"/>
              <a:t>A branch of knowledge or teaching: the discipline of mathematics.</a:t>
            </a:r>
          </a:p>
        </p:txBody>
      </p:sp>
    </p:spTree>
    <p:extLst>
      <p:ext uri="{BB962C8B-B14F-4D97-AF65-F5344CB8AC3E}">
        <p14:creationId xmlns:p14="http://schemas.microsoft.com/office/powerpoint/2010/main" val="1381680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471468" y="3030173"/>
            <a:ext cx="6858000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4000" dirty="0"/>
              <a:t>The Meaning of Discipline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5283" y="231296"/>
            <a:ext cx="7030528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Discipline is not limited to “withdrawing”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English word “discipline”: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Noun: (AHD)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Verb: (AHD)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dirty="0"/>
              <a:t>To train by instruction and practice, as in following rules or developing </a:t>
            </a:r>
            <a:r>
              <a:rPr lang="en-US" sz="2000" dirty="0" err="1"/>
              <a:t>self-control:The</a:t>
            </a:r>
            <a:r>
              <a:rPr lang="en-US" sz="2000" dirty="0"/>
              <a:t> sergeant disciplined the recruits to become soldiers. See Synonym</a:t>
            </a:r>
            <a:r>
              <a:rPr lang="en-US" sz="2000" dirty="0"/>
              <a:t>s at teach.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dirty="0"/>
              <a:t>To punish in order to gain control or enforce obedience. See Synonyms at punish.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dirty="0"/>
              <a:t>To impose order on: needed to discipline their study habits.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Summary: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Training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Instruction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Teach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Punish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Rules</a:t>
            </a:r>
          </a:p>
        </p:txBody>
      </p:sp>
    </p:spTree>
    <p:extLst>
      <p:ext uri="{BB962C8B-B14F-4D97-AF65-F5344CB8AC3E}">
        <p14:creationId xmlns:p14="http://schemas.microsoft.com/office/powerpoint/2010/main" val="2834081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471468" y="3030173"/>
            <a:ext cx="6858000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4000" dirty="0"/>
              <a:t>The Meaning of Discipline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5283" y="231296"/>
            <a:ext cx="703052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Discipline is not limited to “withdrawing”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English word “discipline”: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Word “discipline” as used in OT &amp; 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OT: 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</a:rPr>
              <a:t>Prov. 3:11-12 – Chastening (discipline ESV) – has purpose to correct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</a:rPr>
              <a:t>Prov. 13:24 – disciplines (</a:t>
            </a:r>
            <a:r>
              <a:rPr lang="en-US" sz="2400" i="1" dirty="0" err="1">
                <a:latin typeface="Arial Narrow" panose="020B0606020202030204" pitchFamily="34" charset="0"/>
              </a:rPr>
              <a:t>Strongs</a:t>
            </a:r>
            <a:r>
              <a:rPr lang="en-US" sz="2400" i="1" dirty="0">
                <a:latin typeface="Arial Narrow" panose="020B0606020202030204" pitchFamily="34" charset="0"/>
              </a:rPr>
              <a:t>: reproof, warning or instruction; also restraint)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</a:rPr>
              <a:t>Prov. 23:13 – Correction (discipline NASV) – same word for “instruction” (v. 12)</a:t>
            </a:r>
          </a:p>
        </p:txBody>
      </p:sp>
    </p:spTree>
    <p:extLst>
      <p:ext uri="{BB962C8B-B14F-4D97-AF65-F5344CB8AC3E}">
        <p14:creationId xmlns:p14="http://schemas.microsoft.com/office/powerpoint/2010/main" val="1089961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471468" y="3030173"/>
            <a:ext cx="6858000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4000" dirty="0"/>
              <a:t>The Meaning of Discipline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5283" y="231296"/>
            <a:ext cx="703052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Discipline is not limited to “withdrawing”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English word “discipline”: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Word “discipline” as used in OT &amp; 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OT: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NT: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</a:rPr>
              <a:t>2 Tim. 3:16-17 – Instruction (</a:t>
            </a:r>
            <a:r>
              <a:rPr lang="en-US" sz="2400" i="1" dirty="0" err="1">
                <a:latin typeface="Arial Narrow" panose="020B0606020202030204" pitchFamily="34" charset="0"/>
              </a:rPr>
              <a:t>fn</a:t>
            </a:r>
            <a:r>
              <a:rPr lang="en-US" sz="2400" i="1" dirty="0">
                <a:latin typeface="Arial Narrow" panose="020B0606020202030204" pitchFamily="34" charset="0"/>
              </a:rPr>
              <a:t>: discipline)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i="1" dirty="0">
                <a:latin typeface="Arial Narrow" panose="020B0606020202030204" pitchFamily="34" charset="0"/>
              </a:rPr>
              <a:t>Same word: training (Eph. 6:4)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i="1" dirty="0">
                <a:latin typeface="Arial Narrow" panose="020B0606020202030204" pitchFamily="34" charset="0"/>
              </a:rPr>
              <a:t>Same word: chastening (Heb. 12:5,7,8,11)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i="1" dirty="0">
                <a:latin typeface="Arial Narrow" panose="020B0606020202030204" pitchFamily="34" charset="0"/>
              </a:rPr>
              <a:t>Thayer: paideia</a:t>
            </a:r>
          </a:p>
        </p:txBody>
      </p:sp>
    </p:spTree>
    <p:extLst>
      <p:ext uri="{BB962C8B-B14F-4D97-AF65-F5344CB8AC3E}">
        <p14:creationId xmlns:p14="http://schemas.microsoft.com/office/powerpoint/2010/main" val="26731006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0550" y="1076325"/>
            <a:ext cx="794385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Narrow" panose="020B0606020202030204" pitchFamily="34" charset="0"/>
              </a:rPr>
              <a:t>1. </a:t>
            </a:r>
            <a:r>
              <a:rPr lang="en-US" sz="2400" b="1" i="1" dirty="0">
                <a:latin typeface="Arial Narrow" panose="020B0606020202030204" pitchFamily="34" charset="0"/>
              </a:rPr>
              <a:t>the whole training and education of children </a:t>
            </a:r>
            <a:r>
              <a:rPr lang="en-US" sz="2400" i="1" dirty="0">
                <a:latin typeface="Arial Narrow" panose="020B0606020202030204" pitchFamily="34" charset="0"/>
              </a:rPr>
              <a:t>(which relates to the cultivation of mind and morals, and employs for this purpose now commands and admonitions, now reproof and punishment): Eph. 6:4 [cf. W. 388 (363) note]; (in </a:t>
            </a:r>
            <a:r>
              <a:rPr lang="en-US" sz="2400" i="1" dirty="0" err="1">
                <a:latin typeface="Arial Narrow" panose="020B0606020202030204" pitchFamily="34" charset="0"/>
              </a:rPr>
              <a:t>Grk</a:t>
            </a:r>
            <a:r>
              <a:rPr lang="en-US" sz="2400" i="1" dirty="0">
                <a:latin typeface="Arial Narrow" panose="020B0606020202030204" pitchFamily="34" charset="0"/>
              </a:rPr>
              <a:t>. writ. </a:t>
            </a:r>
            <a:r>
              <a:rPr lang="en-US" sz="2400" i="1" dirty="0" err="1">
                <a:latin typeface="Arial Narrow" panose="020B0606020202030204" pitchFamily="34" charset="0"/>
              </a:rPr>
              <a:t>fr.</a:t>
            </a:r>
            <a:r>
              <a:rPr lang="en-US" sz="2400" i="1" dirty="0">
                <a:latin typeface="Arial Narrow" panose="020B0606020202030204" pitchFamily="34" charset="0"/>
              </a:rPr>
              <a:t> </a:t>
            </a:r>
            <a:r>
              <a:rPr lang="en-US" sz="2400" i="1" dirty="0" err="1">
                <a:latin typeface="Arial Narrow" panose="020B0606020202030204" pitchFamily="34" charset="0"/>
              </a:rPr>
              <a:t>Aeschyl</a:t>
            </a:r>
            <a:r>
              <a:rPr lang="en-US" sz="2400" i="1" dirty="0">
                <a:latin typeface="Arial Narrow" panose="020B0606020202030204" pitchFamily="34" charset="0"/>
              </a:rPr>
              <a:t>. on, it includes also the care and training of the body.) [See esp. Trench, Syn. § xxxii.; cf. Jowett’s Plato, index s. v. Education].</a:t>
            </a:r>
          </a:p>
          <a:p>
            <a:r>
              <a:rPr lang="en-US" sz="2400" dirty="0">
                <a:latin typeface="Arial Narrow" panose="020B0606020202030204" pitchFamily="34" charset="0"/>
              </a:rPr>
              <a:t>2. </a:t>
            </a:r>
            <a:r>
              <a:rPr lang="en-US" sz="2400" b="1" i="1" dirty="0">
                <a:latin typeface="Arial Narrow" panose="020B0606020202030204" pitchFamily="34" charset="0"/>
              </a:rPr>
              <a:t>whatever in adults also cultivates the soul, esp. by correcting mistakes and curbing the passions; hence</a:t>
            </a:r>
          </a:p>
          <a:p>
            <a:r>
              <a:rPr lang="en-US" sz="2400" dirty="0">
                <a:latin typeface="Arial Narrow" panose="020B0606020202030204" pitchFamily="34" charset="0"/>
              </a:rPr>
              <a:t>a. </a:t>
            </a:r>
            <a:r>
              <a:rPr lang="en-US" sz="2400" b="1" i="1" dirty="0">
                <a:latin typeface="Arial Narrow" panose="020B0606020202030204" pitchFamily="34" charset="0"/>
              </a:rPr>
              <a:t>instruction which aims at the increase of virtue</a:t>
            </a:r>
            <a:r>
              <a:rPr lang="en-US" sz="2400" i="1" dirty="0">
                <a:latin typeface="Arial Narrow" panose="020B0606020202030204" pitchFamily="34" charset="0"/>
              </a:rPr>
              <a:t>: 2 Tim. 3:16.</a:t>
            </a:r>
          </a:p>
          <a:p>
            <a:pPr lvl="1"/>
            <a:endParaRPr lang="en-US" sz="2400" dirty="0">
              <a:latin typeface="Arial Narrow" panose="020B0606020202030204" pitchFamily="34" charset="0"/>
            </a:endParaRPr>
          </a:p>
          <a:p>
            <a:r>
              <a:rPr lang="en-US" sz="2400" dirty="0">
                <a:latin typeface="Arial Narrow" panose="020B0606020202030204" pitchFamily="34" charset="0"/>
              </a:rPr>
              <a:t> Thayer, J. H. (1889). </a:t>
            </a:r>
            <a:r>
              <a:rPr lang="en-US" sz="2400" i="1" dirty="0">
                <a:latin typeface="Arial Narrow" panose="020B0606020202030204" pitchFamily="34" charset="0"/>
              </a:rPr>
              <a:t>A Greek-English lexicon of the New Testament: being Grimm’s Wilke's </a:t>
            </a:r>
            <a:r>
              <a:rPr lang="en-US" sz="2400" i="1" dirty="0" err="1">
                <a:latin typeface="Arial Narrow" panose="020B0606020202030204" pitchFamily="34" charset="0"/>
              </a:rPr>
              <a:t>Clavis</a:t>
            </a:r>
            <a:r>
              <a:rPr lang="en-US" sz="2400" i="1" dirty="0">
                <a:latin typeface="Arial Narrow" panose="020B0606020202030204" pitchFamily="34" charset="0"/>
              </a:rPr>
              <a:t> Novi </a:t>
            </a:r>
            <a:r>
              <a:rPr lang="en-US" sz="2400" i="1" dirty="0" err="1">
                <a:latin typeface="Arial Narrow" panose="020B0606020202030204" pitchFamily="34" charset="0"/>
              </a:rPr>
              <a:t>Testamenti</a:t>
            </a:r>
            <a:r>
              <a:rPr lang="en-US" sz="2400" dirty="0">
                <a:latin typeface="Arial Narrow" panose="020B0606020202030204" pitchFamily="34" charset="0"/>
              </a:rPr>
              <a:t> (p. 473). New York: Harper &amp; Brothers.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76537" y="333375"/>
            <a:ext cx="3571875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800" dirty="0"/>
              <a:t>Παιδεία</a:t>
            </a:r>
            <a:r>
              <a:rPr lang="en-US" sz="2800" dirty="0"/>
              <a:t> (paideia)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375364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471468" y="3030173"/>
            <a:ext cx="6858000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4000" dirty="0"/>
              <a:t>The Meaning of Discipline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5283" y="231296"/>
            <a:ext cx="7030528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Discipline is not limited to “withdrawing”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English word “discipline”: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Word “discipline” as used in OT &amp; 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OT: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NT: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</a:rPr>
              <a:t>2 Tim. 3:16-17 – Instruction (</a:t>
            </a:r>
            <a:r>
              <a:rPr lang="en-US" sz="2400" i="1" dirty="0" err="1">
                <a:latin typeface="Arial Narrow" panose="020B0606020202030204" pitchFamily="34" charset="0"/>
              </a:rPr>
              <a:t>fn</a:t>
            </a:r>
            <a:r>
              <a:rPr lang="en-US" sz="2400" i="1" dirty="0">
                <a:latin typeface="Arial Narrow" panose="020B0606020202030204" pitchFamily="34" charset="0"/>
              </a:rPr>
              <a:t>: discipline)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</a:rPr>
              <a:t>1 Cor. 9:27 – discipline my body </a:t>
            </a:r>
            <a:endParaRPr lang="en-US" sz="2000" i="1" dirty="0">
              <a:latin typeface="Arial Narrow" panose="020B0606020202030204" pitchFamily="34" charset="0"/>
            </a:endParaRP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i="1" dirty="0">
                <a:latin typeface="Arial Narrow" panose="020B0606020202030204" pitchFamily="34" charset="0"/>
              </a:rPr>
              <a:t>This is self discipline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i="1" dirty="0">
                <a:latin typeface="Arial Narrow" panose="020B0606020202030204" pitchFamily="34" charset="0"/>
              </a:rPr>
              <a:t>Literally means to beat black and blue (Thayer, 646)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i="1" dirty="0">
                <a:latin typeface="Arial Narrow" panose="020B0606020202030204" pitchFamily="34" charset="0"/>
              </a:rPr>
              <a:t>MEV: “bring and keep my body under subjection”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i="1" dirty="0">
                <a:latin typeface="Arial Narrow" panose="020B0606020202030204" pitchFamily="34" charset="0"/>
              </a:rPr>
              <a:t>NRSV: “punish my body and enslave it”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i="1" dirty="0">
                <a:latin typeface="Arial Narrow" panose="020B0606020202030204" pitchFamily="34" charset="0"/>
              </a:rPr>
              <a:t>NET: “I subdue my body and make it a slave”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i="1" dirty="0">
                <a:latin typeface="Arial Narrow" panose="020B0606020202030204" pitchFamily="34" charset="0"/>
              </a:rPr>
              <a:t>NCV: “I treat my body hard and make it a slave”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000" i="1" dirty="0">
                <a:latin typeface="Arial Narrow" panose="020B0606020202030204" pitchFamily="34" charset="0"/>
              </a:rPr>
              <a:t>LBP: “Like an athlete I punish my body, treating it roughly, training it to do what it should, not what it wants to do.”</a:t>
            </a:r>
          </a:p>
        </p:txBody>
      </p:sp>
    </p:spTree>
    <p:extLst>
      <p:ext uri="{BB962C8B-B14F-4D97-AF65-F5344CB8AC3E}">
        <p14:creationId xmlns:p14="http://schemas.microsoft.com/office/powerpoint/2010/main" val="4771902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471468" y="3030173"/>
            <a:ext cx="6858000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4000" dirty="0"/>
              <a:t>The Meaning of Discipline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5283" y="231296"/>
            <a:ext cx="7030528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Discipline is not limited to “withdrawing”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English word “discipline”: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Word “discipline” as used in OT &amp; NT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Much of what we do in the service of God = discipline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Teaching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Studying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Worship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Encouragement</a:t>
            </a:r>
          </a:p>
        </p:txBody>
      </p:sp>
    </p:spTree>
    <p:extLst>
      <p:ext uri="{BB962C8B-B14F-4D97-AF65-F5344CB8AC3E}">
        <p14:creationId xmlns:p14="http://schemas.microsoft.com/office/powerpoint/2010/main" val="866189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9728" y="77637"/>
            <a:ext cx="7573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anose="02000000000000000000" pitchFamily="2" charset="0"/>
              </a:rPr>
              <a:t>Saving the Erring, the Church, Our Families, and Ourselves</a:t>
            </a:r>
          </a:p>
        </p:txBody>
      </p:sp>
      <p:sp>
        <p:nvSpPr>
          <p:cNvPr id="3" name="Rectangle: Rounded Corners 2"/>
          <p:cNvSpPr/>
          <p:nvPr/>
        </p:nvSpPr>
        <p:spPr>
          <a:xfrm>
            <a:off x="1207699" y="646981"/>
            <a:ext cx="7470476" cy="80225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is Discipline?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88853" y="2061714"/>
            <a:ext cx="7504981" cy="2208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55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Necessity of Discipline</a:t>
            </a:r>
          </a:p>
          <a:p>
            <a:pPr marL="571500" indent="-571500">
              <a:lnSpc>
                <a:spcPts val="55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Meaning of Discipline</a:t>
            </a:r>
          </a:p>
          <a:p>
            <a:pPr marL="571500" indent="-571500">
              <a:lnSpc>
                <a:spcPts val="5500"/>
              </a:lnSpc>
              <a:buFont typeface="+mj-lt"/>
              <a:buAutoNum type="romanUcPeriod"/>
            </a:pPr>
            <a:r>
              <a:rPr lang="en-US" sz="4000" dirty="0"/>
              <a:t>Two Kinds of Discipline</a:t>
            </a:r>
          </a:p>
        </p:txBody>
      </p:sp>
    </p:spTree>
    <p:extLst>
      <p:ext uri="{BB962C8B-B14F-4D97-AF65-F5344CB8AC3E}">
        <p14:creationId xmlns:p14="http://schemas.microsoft.com/office/powerpoint/2010/main" val="11844428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471474" y="3030173"/>
            <a:ext cx="6858003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4000" dirty="0"/>
              <a:t>Two Kinds of Discipline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5283" y="231296"/>
            <a:ext cx="70305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Instructive - Teaching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Word is to be taught to order our lives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</a:rPr>
              <a:t>Deut. 6:1-4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</a:rPr>
              <a:t>John 6:44-45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</a:rPr>
              <a:t>Titus 2:11-12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</a:rPr>
              <a:t>2 Tim. 3:16-17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i="1" dirty="0">
                <a:latin typeface="Arial Narrow" panose="020B0606020202030204" pitchFamily="34" charset="0"/>
              </a:rPr>
              <a:t>1 Thess. 5:12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Exhort one another (Heb. 3:12-13)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Provoke one another to love and work (Heb. 10:24)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This is preventative in nature!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“To cut of the offender is good, to cure him is better, to prevent him from falling is best of all.”</a:t>
            </a:r>
          </a:p>
        </p:txBody>
      </p:sp>
    </p:spTree>
    <p:extLst>
      <p:ext uri="{BB962C8B-B14F-4D97-AF65-F5344CB8AC3E}">
        <p14:creationId xmlns:p14="http://schemas.microsoft.com/office/powerpoint/2010/main" val="2642436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471474" y="3030173"/>
            <a:ext cx="6858003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4000" dirty="0"/>
              <a:t>Two Kinds of Discipline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5283" y="231296"/>
            <a:ext cx="7030528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Instructive – Teaching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Corrective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Necessary in the home (Eph. 6:1-4; Heb. 12:5-12)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Necessary in government / society (Rom. 13:1-7)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Personal rebuke (Matt. 18:15-17)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Warning the unruly (1 Thess. 5:14)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Identifying the erring (Rom. 16:17)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Withdrawing (Matt. 18:17; 1 Cor. 5; 2 Thess. 3)</a:t>
            </a:r>
          </a:p>
        </p:txBody>
      </p:sp>
    </p:spTree>
    <p:extLst>
      <p:ext uri="{BB962C8B-B14F-4D97-AF65-F5344CB8AC3E}">
        <p14:creationId xmlns:p14="http://schemas.microsoft.com/office/powerpoint/2010/main" val="36481059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9728" y="77637"/>
            <a:ext cx="7573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anose="02000000000000000000" pitchFamily="2" charset="0"/>
              </a:rPr>
              <a:t>Saving the Erring, the Church, Our Families, and Ourselves</a:t>
            </a:r>
          </a:p>
        </p:txBody>
      </p:sp>
      <p:sp>
        <p:nvSpPr>
          <p:cNvPr id="3" name="Rectangle: Rounded Corners 2"/>
          <p:cNvSpPr/>
          <p:nvPr/>
        </p:nvSpPr>
        <p:spPr>
          <a:xfrm>
            <a:off x="1207699" y="646981"/>
            <a:ext cx="7470476" cy="80225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is Discipline?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88853" y="2061714"/>
            <a:ext cx="7504981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55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Necessity of Discipline</a:t>
            </a:r>
          </a:p>
          <a:p>
            <a:pPr marL="571500" indent="-571500">
              <a:lnSpc>
                <a:spcPts val="55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Meaning of Discipline</a:t>
            </a:r>
          </a:p>
          <a:p>
            <a:pPr marL="571500" indent="-571500">
              <a:lnSpc>
                <a:spcPts val="55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Kinds of Discipline</a:t>
            </a:r>
          </a:p>
          <a:p>
            <a:pPr marL="571500" indent="-571500">
              <a:lnSpc>
                <a:spcPts val="5500"/>
              </a:lnSpc>
              <a:buFont typeface="+mj-lt"/>
              <a:buAutoNum type="romanUcPeriod"/>
            </a:pPr>
            <a:r>
              <a:rPr lang="en-US" sz="4000" dirty="0"/>
              <a:t>The Means of Discipline</a:t>
            </a:r>
          </a:p>
        </p:txBody>
      </p:sp>
    </p:spTree>
    <p:extLst>
      <p:ext uri="{BB962C8B-B14F-4D97-AF65-F5344CB8AC3E}">
        <p14:creationId xmlns:p14="http://schemas.microsoft.com/office/powerpoint/2010/main" val="41842244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475784" y="3030173"/>
            <a:ext cx="6858003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4000" dirty="0"/>
              <a:t>The Means of Discipline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5283" y="231296"/>
            <a:ext cx="70305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Public Instruction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Public teaching (Acts 20:7, 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Many sins are done in ignorance – public instruction informs and leads in right path.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Many correct their ways because of what they learn from public instruction.</a:t>
            </a:r>
          </a:p>
        </p:txBody>
      </p:sp>
    </p:spTree>
    <p:extLst>
      <p:ext uri="{BB962C8B-B14F-4D97-AF65-F5344CB8AC3E}">
        <p14:creationId xmlns:p14="http://schemas.microsoft.com/office/powerpoint/2010/main" val="3756184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475784" y="3030173"/>
            <a:ext cx="6858003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4000" dirty="0"/>
              <a:t>The Means of Discipline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5283" y="231296"/>
            <a:ext cx="703052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Public Instruction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Private Instruction &amp; Exhortation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Private teaching (Acts 20:20; 18:26; Gal. 6:1)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Men, women and young people can do (2 Tim. 2:2)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Individual teaching can meet specific needs</a:t>
            </a:r>
          </a:p>
        </p:txBody>
      </p:sp>
    </p:spTree>
    <p:extLst>
      <p:ext uri="{BB962C8B-B14F-4D97-AF65-F5344CB8AC3E}">
        <p14:creationId xmlns:p14="http://schemas.microsoft.com/office/powerpoint/2010/main" val="342295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475784" y="3030173"/>
            <a:ext cx="6858003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4000" dirty="0"/>
              <a:t>The Means of Discipline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5283" y="231296"/>
            <a:ext cx="703052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Public Instruction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Private Instruction &amp; Exhortation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Private Rebuke &amp; Admonition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Personal offenses should be handled privately (Matt. 18:15-17; Luke 17:3)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This is an effort to keep a private matter and private matter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This form of discipline (if handled correctly) may never be known by any others!</a:t>
            </a:r>
          </a:p>
        </p:txBody>
      </p:sp>
    </p:spTree>
    <p:extLst>
      <p:ext uri="{BB962C8B-B14F-4D97-AF65-F5344CB8AC3E}">
        <p14:creationId xmlns:p14="http://schemas.microsoft.com/office/powerpoint/2010/main" val="597482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475784" y="3030173"/>
            <a:ext cx="6858003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4000" dirty="0"/>
              <a:t>The Means of Discipline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5283" y="231296"/>
            <a:ext cx="7030528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Public Instruction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Private Instruction &amp; Exhortation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Private Rebuke &amp; Admonition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Public Censure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Time for public rebuke (Gal. 2:11-14; 1 Tim. 5:20)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Time when names need to be mentioned (1 Tim. 1:18-20; 2 Tim. 2:17-18)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False teachers may need to be identified (Rom. 16:17)</a:t>
            </a:r>
          </a:p>
        </p:txBody>
      </p:sp>
    </p:spTree>
    <p:extLst>
      <p:ext uri="{BB962C8B-B14F-4D97-AF65-F5344CB8AC3E}">
        <p14:creationId xmlns:p14="http://schemas.microsoft.com/office/powerpoint/2010/main" val="3654562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475784" y="3030173"/>
            <a:ext cx="6858003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4000" dirty="0"/>
              <a:t>The Means of Discipline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5283" y="231296"/>
            <a:ext cx="703052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Public Instruction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Private Instruction &amp; Exhortation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Private Rebuke &amp; Admonition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Public Censure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Social Ostracism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Some are to be avoided (Rom. 16:17)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From some should turn away (2 Tim.3:1-5)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Some are to be rejected (Titus 3:10)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Some are not to be received (2 John 9-11)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anose="020B0606020202030204" pitchFamily="34" charset="0"/>
              </a:rPr>
              <a:t>Not to have company with withdrawn (1 Cor. 5:9-13; 2 Thess. 3:6-15)</a:t>
            </a:r>
          </a:p>
        </p:txBody>
      </p:sp>
    </p:spTree>
    <p:extLst>
      <p:ext uri="{BB962C8B-B14F-4D97-AF65-F5344CB8AC3E}">
        <p14:creationId xmlns:p14="http://schemas.microsoft.com/office/powerpoint/2010/main" val="4266516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9728" y="77637"/>
            <a:ext cx="7573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anose="02000000000000000000" pitchFamily="2" charset="0"/>
              </a:rPr>
              <a:t>Saving the Erring, the Church, Our Families, and Ourselves</a:t>
            </a:r>
          </a:p>
        </p:txBody>
      </p:sp>
      <p:sp>
        <p:nvSpPr>
          <p:cNvPr id="3" name="Rectangle: Rounded Corners 2"/>
          <p:cNvSpPr/>
          <p:nvPr/>
        </p:nvSpPr>
        <p:spPr>
          <a:xfrm>
            <a:off x="1207699" y="646981"/>
            <a:ext cx="7470476" cy="80225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is Discipline?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88853" y="2061714"/>
            <a:ext cx="7504981" cy="3618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55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Necessity of Discipline</a:t>
            </a:r>
          </a:p>
          <a:p>
            <a:pPr marL="571500" indent="-571500">
              <a:lnSpc>
                <a:spcPts val="55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Meaning of Discipline</a:t>
            </a:r>
          </a:p>
          <a:p>
            <a:pPr marL="571500" indent="-571500">
              <a:lnSpc>
                <a:spcPts val="55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Kinds of Discipline</a:t>
            </a:r>
          </a:p>
          <a:p>
            <a:pPr marL="571500" indent="-571500">
              <a:lnSpc>
                <a:spcPts val="5500"/>
              </a:lnSpc>
              <a:buFont typeface="+mj-lt"/>
              <a:buAutoNum type="romanUcPeriod"/>
            </a:pP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Means of Discipline</a:t>
            </a:r>
          </a:p>
          <a:p>
            <a:pPr marL="571500" indent="-571500">
              <a:lnSpc>
                <a:spcPts val="5500"/>
              </a:lnSpc>
              <a:buFont typeface="+mj-lt"/>
              <a:buAutoNum type="romanUcPeriod"/>
            </a:pPr>
            <a:r>
              <a:rPr lang="en-US" sz="4000" dirty="0"/>
              <a:t>God’s Use of Discipline</a:t>
            </a:r>
          </a:p>
        </p:txBody>
      </p:sp>
    </p:spTree>
    <p:extLst>
      <p:ext uri="{BB962C8B-B14F-4D97-AF65-F5344CB8AC3E}">
        <p14:creationId xmlns:p14="http://schemas.microsoft.com/office/powerpoint/2010/main" val="14258218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467157" y="3030174"/>
            <a:ext cx="6858001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4000" dirty="0"/>
              <a:t>God’s Use of Discipline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5283" y="231296"/>
            <a:ext cx="703052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Adam &amp; Eve </a:t>
            </a:r>
            <a:r>
              <a:rPr lang="en-US" sz="2400" dirty="0">
                <a:latin typeface="Arial Narrow" panose="020B0606020202030204" pitchFamily="34" charset="0"/>
              </a:rPr>
              <a:t>– driven from garden (Gen. 1:26-28; 2:8, 15-17; 3:22-14)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Flood</a:t>
            </a:r>
            <a:r>
              <a:rPr lang="en-US" sz="2400" dirty="0">
                <a:latin typeface="Arial Narrow" panose="020B0606020202030204" pitchFamily="34" charset="0"/>
              </a:rPr>
              <a:t> – wicked destroyed (Gen. 6:5-7; 7:21-23)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Sodom &amp; Gomorrah</a:t>
            </a:r>
            <a:r>
              <a:rPr lang="en-US" sz="2400" dirty="0">
                <a:latin typeface="Arial Narrow" panose="020B0606020202030204" pitchFamily="34" charset="0"/>
              </a:rPr>
              <a:t> – burned for immorality (Gen. 19:24-29)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Israel </a:t>
            </a:r>
            <a:r>
              <a:rPr lang="en-US" sz="2400" dirty="0">
                <a:latin typeface="Arial Narrow" panose="020B0606020202030204" pitchFamily="34" charset="0"/>
              </a:rPr>
              <a:t>– in wilderness for lack of faith (Num. 14:28-35)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Sabbath breaker </a:t>
            </a:r>
            <a:r>
              <a:rPr lang="en-US" sz="2400" dirty="0">
                <a:latin typeface="Arial Narrow" panose="020B0606020202030204" pitchFamily="34" charset="0"/>
              </a:rPr>
              <a:t>– die (Num. 15:35)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Moses </a:t>
            </a:r>
            <a:r>
              <a:rPr lang="en-US" sz="2400" dirty="0">
                <a:latin typeface="Arial Narrow" panose="020B0606020202030204" pitchFamily="34" charset="0"/>
              </a:rPr>
              <a:t>– keep from promised land (Num. 20:12)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 err="1">
                <a:latin typeface="Arial Narrow" panose="020B0606020202030204" pitchFamily="34" charset="0"/>
              </a:rPr>
              <a:t>Achan</a:t>
            </a:r>
            <a:r>
              <a:rPr lang="en-US" sz="2400" dirty="0">
                <a:latin typeface="Arial Narrow" panose="020B0606020202030204" pitchFamily="34" charset="0"/>
              </a:rPr>
              <a:t> – stoned for his sin (Josh. 7:21-26)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Prophet</a:t>
            </a:r>
            <a:r>
              <a:rPr lang="en-US" sz="2400" dirty="0">
                <a:latin typeface="Arial Narrow" panose="020B0606020202030204" pitchFamily="34" charset="0"/>
              </a:rPr>
              <a:t> – disobeyed &amp; killed (1 Kings 13)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Ananias &amp; </a:t>
            </a:r>
            <a:r>
              <a:rPr lang="en-US" sz="2400" b="1" dirty="0" err="1">
                <a:latin typeface="Arial Narrow" panose="020B0606020202030204" pitchFamily="34" charset="0"/>
              </a:rPr>
              <a:t>Sapphira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dirty="0">
                <a:latin typeface="Arial Narrow" panose="020B0606020202030204" pitchFamily="34" charset="0"/>
              </a:rPr>
              <a:t>– died for lying (Acts 5:1-11)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Peter</a:t>
            </a:r>
            <a:r>
              <a:rPr lang="en-US" sz="2400" dirty="0">
                <a:latin typeface="Arial Narrow" panose="020B0606020202030204" pitchFamily="34" charset="0"/>
              </a:rPr>
              <a:t> – rebuked for sin (Gal. 2:11-12)</a:t>
            </a:r>
          </a:p>
          <a:p>
            <a:pPr marL="457200" indent="-457200">
              <a:buFont typeface="+mj-lt"/>
              <a:buAutoNum type="alphaUcPeriod"/>
            </a:pPr>
            <a:endParaRPr lang="en-US" sz="8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latin typeface="Arial Narrow" panose="020B0606020202030204" pitchFamily="34" charset="0"/>
              </a:rPr>
              <a:t>Alexander &amp; </a:t>
            </a:r>
            <a:r>
              <a:rPr lang="en-US" sz="2400" b="1" dirty="0" err="1">
                <a:latin typeface="Arial Narrow" panose="020B0606020202030204" pitchFamily="34" charset="0"/>
              </a:rPr>
              <a:t>Hymenaeus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dirty="0">
                <a:latin typeface="Arial Narrow" panose="020B0606020202030204" pitchFamily="34" charset="0"/>
              </a:rPr>
              <a:t>– delivered to Satan (1 Tim. 1:18-20)</a:t>
            </a:r>
          </a:p>
        </p:txBody>
      </p:sp>
    </p:spTree>
    <p:extLst>
      <p:ext uri="{BB962C8B-B14F-4D97-AF65-F5344CB8AC3E}">
        <p14:creationId xmlns:p14="http://schemas.microsoft.com/office/powerpoint/2010/main" val="5216646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9728" y="77637"/>
            <a:ext cx="7573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anose="02000000000000000000" pitchFamily="2" charset="0"/>
              </a:rPr>
              <a:t>Saving the Erring, the Church, Our Families, and Ourselves</a:t>
            </a:r>
          </a:p>
        </p:txBody>
      </p:sp>
      <p:sp>
        <p:nvSpPr>
          <p:cNvPr id="3" name="Rectangle: Rounded Corners 2"/>
          <p:cNvSpPr/>
          <p:nvPr/>
        </p:nvSpPr>
        <p:spPr>
          <a:xfrm>
            <a:off x="1207699" y="646981"/>
            <a:ext cx="7470476" cy="80225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is Discipline?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88853" y="2061714"/>
            <a:ext cx="7504981" cy="3560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5500"/>
              </a:lnSpc>
              <a:buFont typeface="+mj-lt"/>
              <a:buAutoNum type="romanUcPeriod"/>
            </a:pPr>
            <a:r>
              <a:rPr lang="en-US" sz="4000" dirty="0"/>
              <a:t>The Necessity of Discipline</a:t>
            </a:r>
          </a:p>
          <a:p>
            <a:pPr marL="571500" indent="-571500">
              <a:lnSpc>
                <a:spcPts val="5500"/>
              </a:lnSpc>
              <a:buFont typeface="+mj-lt"/>
              <a:buAutoNum type="romanUcPeriod"/>
            </a:pPr>
            <a:r>
              <a:rPr lang="en-US" sz="4000" dirty="0"/>
              <a:t>The Meaning of Discipline</a:t>
            </a:r>
          </a:p>
          <a:p>
            <a:pPr marL="571500" indent="-571500">
              <a:lnSpc>
                <a:spcPts val="5500"/>
              </a:lnSpc>
              <a:buFont typeface="+mj-lt"/>
              <a:buAutoNum type="romanUcPeriod"/>
            </a:pPr>
            <a:r>
              <a:rPr lang="en-US" sz="4000" dirty="0"/>
              <a:t>Two Kinds of Discipline</a:t>
            </a:r>
          </a:p>
          <a:p>
            <a:pPr marL="571500" indent="-571500">
              <a:lnSpc>
                <a:spcPts val="5500"/>
              </a:lnSpc>
              <a:buFont typeface="+mj-lt"/>
              <a:buAutoNum type="romanUcPeriod"/>
            </a:pPr>
            <a:r>
              <a:rPr lang="en-US" sz="4000" dirty="0"/>
              <a:t>The Means of Discipline</a:t>
            </a:r>
          </a:p>
          <a:p>
            <a:pPr marL="571500" indent="-571500">
              <a:lnSpc>
                <a:spcPts val="5500"/>
              </a:lnSpc>
              <a:buFont typeface="+mj-lt"/>
              <a:buAutoNum type="romanUcPeriod"/>
            </a:pPr>
            <a:r>
              <a:rPr lang="en-US" sz="4000" dirty="0"/>
              <a:t>God’s Use of Discipline</a:t>
            </a:r>
          </a:p>
        </p:txBody>
      </p:sp>
    </p:spTree>
    <p:extLst>
      <p:ext uri="{BB962C8B-B14F-4D97-AF65-F5344CB8AC3E}">
        <p14:creationId xmlns:p14="http://schemas.microsoft.com/office/powerpoint/2010/main" val="697588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1_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267</TotalTime>
  <Words>2049</Words>
  <Application>Microsoft Office PowerPoint</Application>
  <PresentationFormat>On-screen Show (4:3)</PresentationFormat>
  <Paragraphs>305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 BERKLEY</vt:lpstr>
      <vt:lpstr>Arial</vt:lpstr>
      <vt:lpstr>Arial Narrow</vt:lpstr>
      <vt:lpstr>Calibri</vt:lpstr>
      <vt:lpstr>Franklin Gothic Book</vt:lpstr>
      <vt:lpstr>Wingdings</vt:lpstr>
      <vt:lpstr>Crop</vt:lpstr>
      <vt:lpstr>1_Crop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32</cp:revision>
  <dcterms:created xsi:type="dcterms:W3CDTF">2016-11-30T03:26:17Z</dcterms:created>
  <dcterms:modified xsi:type="dcterms:W3CDTF">2016-12-11T22:22:10Z</dcterms:modified>
</cp:coreProperties>
</file>