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84" r:id="rId3"/>
  </p:sldMasterIdLst>
  <p:notesMasterIdLst>
    <p:notesMasterId r:id="rId28"/>
  </p:notesMasterIdLst>
  <p:handoutMasterIdLst>
    <p:handoutMasterId r:id="rId29"/>
  </p:handoutMasterIdLst>
  <p:sldIdLst>
    <p:sldId id="260" r:id="rId4"/>
    <p:sldId id="259" r:id="rId5"/>
    <p:sldId id="261" r:id="rId6"/>
    <p:sldId id="257" r:id="rId7"/>
    <p:sldId id="273" r:id="rId8"/>
    <p:sldId id="274" r:id="rId9"/>
    <p:sldId id="275" r:id="rId10"/>
    <p:sldId id="276" r:id="rId11"/>
    <p:sldId id="277" r:id="rId12"/>
    <p:sldId id="262" r:id="rId13"/>
    <p:sldId id="269" r:id="rId14"/>
    <p:sldId id="278" r:id="rId15"/>
    <p:sldId id="263" r:id="rId16"/>
    <p:sldId id="268" r:id="rId17"/>
    <p:sldId id="279" r:id="rId18"/>
    <p:sldId id="280" r:id="rId19"/>
    <p:sldId id="281" r:id="rId20"/>
    <p:sldId id="282" r:id="rId21"/>
    <p:sldId id="264" r:id="rId22"/>
    <p:sldId id="270" r:id="rId23"/>
    <p:sldId id="283" r:id="rId24"/>
    <p:sldId id="265" r:id="rId25"/>
    <p:sldId id="271" r:id="rId26"/>
    <p:sldId id="266" r:id="rId27"/>
  </p:sldIdLst>
  <p:sldSz cx="9144000" cy="6858000" type="screen4x3"/>
  <p:notesSz cx="7010400" cy="9296400"/>
  <p:embeddedFontLst>
    <p:embeddedFont>
      <p:font typeface="Calibri Light" panose="020F0302020204030204" pitchFamily="34" charset="0"/>
      <p:regular r:id="rId30"/>
      <p:italic r:id="rId31"/>
    </p:embeddedFont>
    <p:embeddedFont>
      <p:font typeface="Calibri" panose="020F0502020204030204" pitchFamily="34" charset="0"/>
      <p:regular r:id="rId32"/>
      <p:bold r:id="rId33"/>
      <p:italic r:id="rId34"/>
      <p:boldItalic r:id="rId35"/>
    </p:embeddedFont>
    <p:embeddedFont>
      <p:font typeface="Tahoma" panose="020B0604030504040204" pitchFamily="34" charset="0"/>
      <p:regular r:id="rId36"/>
      <p:bold r:id="rId37"/>
    </p:embeddedFont>
    <p:embeddedFont>
      <p:font typeface="Arial Black" panose="020B0A04020102020204" pitchFamily="34" charset="0"/>
      <p:bold r:id="rId38"/>
    </p:embeddedFont>
    <p:embeddedFont>
      <p:font typeface="AR CENA" panose="02000000000000000000" pitchFamily="2" charset="0"/>
      <p:regular r:id="rId3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CC"/>
    <a:srgbClr val="C00000"/>
    <a:srgbClr val="8E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99" autoAdjust="0"/>
    <p:restoredTop sz="94660"/>
  </p:normalViewPr>
  <p:slideViewPr>
    <p:cSldViewPr snapToGrid="0">
      <p:cViewPr varScale="1">
        <p:scale>
          <a:sx n="111" d="100"/>
          <a:sy n="111" d="100"/>
        </p:scale>
        <p:origin x="69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10.fntdata"/><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font" Target="fonts/font5.fntdata"/><Relationship Id="rId42"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4.fntdata"/><Relationship Id="rId38" Type="http://schemas.openxmlformats.org/officeDocument/2006/relationships/font" Target="fonts/font9.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handoutMaster" Target="handoutMasters/handoutMaster1.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36" Type="http://schemas.openxmlformats.org/officeDocument/2006/relationships/font" Target="fonts/font7.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2.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66E9B3BF-07E8-43FC-B061-86DD4BCEBCC5}" type="datetimeFigureOut">
              <a:rPr lang="en-US" smtClean="0"/>
              <a:t>12/11/2016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CA46E38F-63CE-4362-B3A7-493ABCA909F4}" type="slidenum">
              <a:rPr lang="en-US" smtClean="0"/>
              <a:t>‹#›</a:t>
            </a:fld>
            <a:endParaRPr lang="en-US"/>
          </a:p>
        </p:txBody>
      </p:sp>
    </p:spTree>
    <p:extLst>
      <p:ext uri="{BB962C8B-B14F-4D97-AF65-F5344CB8AC3E}">
        <p14:creationId xmlns:p14="http://schemas.microsoft.com/office/powerpoint/2010/main" val="12565367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5EB473B9-946F-40FE-ABF5-F31AF7862920}" type="datetimeFigureOut">
              <a:rPr lang="en-US" smtClean="0"/>
              <a:t>12/11/2016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7B4AB21C-8276-47B1-A38C-C91F3C7F250C}" type="slidenum">
              <a:rPr lang="en-US" smtClean="0"/>
              <a:t>‹#›</a:t>
            </a:fld>
            <a:endParaRPr lang="en-US"/>
          </a:p>
        </p:txBody>
      </p:sp>
    </p:spTree>
    <p:extLst>
      <p:ext uri="{BB962C8B-B14F-4D97-AF65-F5344CB8AC3E}">
        <p14:creationId xmlns:p14="http://schemas.microsoft.com/office/powerpoint/2010/main" val="2089083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D34C0BE-B55A-4D25-920A-71A9CA35934D}" type="datetimeFigureOut">
              <a:rPr lang="en-US" smtClean="0"/>
              <a:t>12/11/2016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3470D-4C78-4038-9B78-2129EF3FD765}" type="slidenum">
              <a:rPr lang="en-US" smtClean="0"/>
              <a:t>‹#›</a:t>
            </a:fld>
            <a:endParaRPr lang="en-US"/>
          </a:p>
        </p:txBody>
      </p:sp>
    </p:spTree>
    <p:extLst>
      <p:ext uri="{BB962C8B-B14F-4D97-AF65-F5344CB8AC3E}">
        <p14:creationId xmlns:p14="http://schemas.microsoft.com/office/powerpoint/2010/main" val="3158562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34C0BE-B55A-4D25-920A-71A9CA35934D}" type="datetimeFigureOut">
              <a:rPr lang="en-US" smtClean="0"/>
              <a:t>12/11/2016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3470D-4C78-4038-9B78-2129EF3FD765}" type="slidenum">
              <a:rPr lang="en-US" smtClean="0"/>
              <a:t>‹#›</a:t>
            </a:fld>
            <a:endParaRPr lang="en-US"/>
          </a:p>
        </p:txBody>
      </p:sp>
    </p:spTree>
    <p:extLst>
      <p:ext uri="{BB962C8B-B14F-4D97-AF65-F5344CB8AC3E}">
        <p14:creationId xmlns:p14="http://schemas.microsoft.com/office/powerpoint/2010/main" val="30179985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D34C0BE-B55A-4D25-920A-71A9CA35934D}" type="datetimeFigureOut">
              <a:rPr lang="en-US" smtClean="0"/>
              <a:t>12/11/2016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3470D-4C78-4038-9B78-2129EF3FD765}" type="slidenum">
              <a:rPr lang="en-US" smtClean="0"/>
              <a:t>‹#›</a:t>
            </a:fld>
            <a:endParaRPr lang="en-US"/>
          </a:p>
        </p:txBody>
      </p:sp>
    </p:spTree>
    <p:extLst>
      <p:ext uri="{BB962C8B-B14F-4D97-AF65-F5344CB8AC3E}">
        <p14:creationId xmlns:p14="http://schemas.microsoft.com/office/powerpoint/2010/main" val="42281861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D34C0BE-B55A-4D25-920A-71A9CA35934D}" type="datetimeFigureOut">
              <a:rPr lang="en-US" smtClean="0"/>
              <a:t>12/11/2016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83470D-4C78-4038-9B78-2129EF3FD765}" type="slidenum">
              <a:rPr lang="en-US" smtClean="0"/>
              <a:t>‹#›</a:t>
            </a:fld>
            <a:endParaRPr lang="en-US"/>
          </a:p>
        </p:txBody>
      </p:sp>
    </p:spTree>
    <p:extLst>
      <p:ext uri="{BB962C8B-B14F-4D97-AF65-F5344CB8AC3E}">
        <p14:creationId xmlns:p14="http://schemas.microsoft.com/office/powerpoint/2010/main" val="3830989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D34C0BE-B55A-4D25-920A-71A9CA35934D}" type="datetimeFigureOut">
              <a:rPr lang="en-US" smtClean="0"/>
              <a:t>12/11/2016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83470D-4C78-4038-9B78-2129EF3FD765}" type="slidenum">
              <a:rPr lang="en-US" smtClean="0"/>
              <a:t>‹#›</a:t>
            </a:fld>
            <a:endParaRPr lang="en-US"/>
          </a:p>
        </p:txBody>
      </p:sp>
    </p:spTree>
    <p:extLst>
      <p:ext uri="{BB962C8B-B14F-4D97-AF65-F5344CB8AC3E}">
        <p14:creationId xmlns:p14="http://schemas.microsoft.com/office/powerpoint/2010/main" val="30283254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D34C0BE-B55A-4D25-920A-71A9CA35934D}" type="datetimeFigureOut">
              <a:rPr lang="en-US" smtClean="0"/>
              <a:t>12/11/2016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83470D-4C78-4038-9B78-2129EF3FD765}" type="slidenum">
              <a:rPr lang="en-US" smtClean="0"/>
              <a:t>‹#›</a:t>
            </a:fld>
            <a:endParaRPr lang="en-US"/>
          </a:p>
        </p:txBody>
      </p:sp>
    </p:spTree>
    <p:extLst>
      <p:ext uri="{BB962C8B-B14F-4D97-AF65-F5344CB8AC3E}">
        <p14:creationId xmlns:p14="http://schemas.microsoft.com/office/powerpoint/2010/main" val="15338549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34C0BE-B55A-4D25-920A-71A9CA35934D}" type="datetimeFigureOut">
              <a:rPr lang="en-US" smtClean="0"/>
              <a:t>12/11/2016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83470D-4C78-4038-9B78-2129EF3FD765}" type="slidenum">
              <a:rPr lang="en-US" smtClean="0"/>
              <a:t>‹#›</a:t>
            </a:fld>
            <a:endParaRPr lang="en-US"/>
          </a:p>
        </p:txBody>
      </p:sp>
    </p:spTree>
    <p:extLst>
      <p:ext uri="{BB962C8B-B14F-4D97-AF65-F5344CB8AC3E}">
        <p14:creationId xmlns:p14="http://schemas.microsoft.com/office/powerpoint/2010/main" val="1892035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D34C0BE-B55A-4D25-920A-71A9CA35934D}" type="datetimeFigureOut">
              <a:rPr lang="en-US" smtClean="0"/>
              <a:t>12/11/2016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83470D-4C78-4038-9B78-2129EF3FD765}" type="slidenum">
              <a:rPr lang="en-US" smtClean="0"/>
              <a:t>‹#›</a:t>
            </a:fld>
            <a:endParaRPr lang="en-US"/>
          </a:p>
        </p:txBody>
      </p:sp>
    </p:spTree>
    <p:extLst>
      <p:ext uri="{BB962C8B-B14F-4D97-AF65-F5344CB8AC3E}">
        <p14:creationId xmlns:p14="http://schemas.microsoft.com/office/powerpoint/2010/main" val="24404020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D34C0BE-B55A-4D25-920A-71A9CA35934D}" type="datetimeFigureOut">
              <a:rPr lang="en-US" smtClean="0"/>
              <a:t>12/11/2016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83470D-4C78-4038-9B78-2129EF3FD765}" type="slidenum">
              <a:rPr lang="en-US" smtClean="0"/>
              <a:t>‹#›</a:t>
            </a:fld>
            <a:endParaRPr lang="en-US"/>
          </a:p>
        </p:txBody>
      </p:sp>
    </p:spTree>
    <p:extLst>
      <p:ext uri="{BB962C8B-B14F-4D97-AF65-F5344CB8AC3E}">
        <p14:creationId xmlns:p14="http://schemas.microsoft.com/office/powerpoint/2010/main" val="42730215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34C0BE-B55A-4D25-920A-71A9CA35934D}" type="datetimeFigureOut">
              <a:rPr lang="en-US" smtClean="0"/>
              <a:t>12/11/2016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3470D-4C78-4038-9B78-2129EF3FD765}" type="slidenum">
              <a:rPr lang="en-US" smtClean="0"/>
              <a:t>‹#›</a:t>
            </a:fld>
            <a:endParaRPr lang="en-US"/>
          </a:p>
        </p:txBody>
      </p:sp>
    </p:spTree>
    <p:extLst>
      <p:ext uri="{BB962C8B-B14F-4D97-AF65-F5344CB8AC3E}">
        <p14:creationId xmlns:p14="http://schemas.microsoft.com/office/powerpoint/2010/main" val="21832936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34C0BE-B55A-4D25-920A-71A9CA35934D}" type="datetimeFigureOut">
              <a:rPr lang="en-US" smtClean="0"/>
              <a:t>12/11/2016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3470D-4C78-4038-9B78-2129EF3FD765}" type="slidenum">
              <a:rPr lang="en-US" smtClean="0"/>
              <a:t>‹#›</a:t>
            </a:fld>
            <a:endParaRPr lang="en-US"/>
          </a:p>
        </p:txBody>
      </p:sp>
    </p:spTree>
    <p:extLst>
      <p:ext uri="{BB962C8B-B14F-4D97-AF65-F5344CB8AC3E}">
        <p14:creationId xmlns:p14="http://schemas.microsoft.com/office/powerpoint/2010/main" val="35028029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2ADB386-EE2C-4925-8034-E326FA4F2C66}" type="datetimeFigureOut">
              <a:rPr lang="en-US" smtClean="0"/>
              <a:t>12/11/2016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DF2DCB-3C84-4C9D-BCB0-FA3700AFA4C9}" type="slidenum">
              <a:rPr lang="en-US" smtClean="0"/>
              <a:t>‹#›</a:t>
            </a:fld>
            <a:endParaRPr lang="en-US"/>
          </a:p>
        </p:txBody>
      </p:sp>
    </p:spTree>
    <p:extLst>
      <p:ext uri="{BB962C8B-B14F-4D97-AF65-F5344CB8AC3E}">
        <p14:creationId xmlns:p14="http://schemas.microsoft.com/office/powerpoint/2010/main" val="19407687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ADB386-EE2C-4925-8034-E326FA4F2C66}" type="datetimeFigureOut">
              <a:rPr lang="en-US" smtClean="0"/>
              <a:t>12/11/2016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DF2DCB-3C84-4C9D-BCB0-FA3700AFA4C9}" type="slidenum">
              <a:rPr lang="en-US" smtClean="0"/>
              <a:t>‹#›</a:t>
            </a:fld>
            <a:endParaRPr lang="en-US"/>
          </a:p>
        </p:txBody>
      </p:sp>
    </p:spTree>
    <p:extLst>
      <p:ext uri="{BB962C8B-B14F-4D97-AF65-F5344CB8AC3E}">
        <p14:creationId xmlns:p14="http://schemas.microsoft.com/office/powerpoint/2010/main" val="38847097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2ADB386-EE2C-4925-8034-E326FA4F2C66}" type="datetimeFigureOut">
              <a:rPr lang="en-US" smtClean="0"/>
              <a:t>12/11/2016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DF2DCB-3C84-4C9D-BCB0-FA3700AFA4C9}" type="slidenum">
              <a:rPr lang="en-US" smtClean="0"/>
              <a:t>‹#›</a:t>
            </a:fld>
            <a:endParaRPr lang="en-US"/>
          </a:p>
        </p:txBody>
      </p:sp>
    </p:spTree>
    <p:extLst>
      <p:ext uri="{BB962C8B-B14F-4D97-AF65-F5344CB8AC3E}">
        <p14:creationId xmlns:p14="http://schemas.microsoft.com/office/powerpoint/2010/main" val="16855999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2ADB386-EE2C-4925-8034-E326FA4F2C66}" type="datetimeFigureOut">
              <a:rPr lang="en-US" smtClean="0"/>
              <a:t>12/11/2016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DF2DCB-3C84-4C9D-BCB0-FA3700AFA4C9}" type="slidenum">
              <a:rPr lang="en-US" smtClean="0"/>
              <a:t>‹#›</a:t>
            </a:fld>
            <a:endParaRPr lang="en-US"/>
          </a:p>
        </p:txBody>
      </p:sp>
    </p:spTree>
    <p:extLst>
      <p:ext uri="{BB962C8B-B14F-4D97-AF65-F5344CB8AC3E}">
        <p14:creationId xmlns:p14="http://schemas.microsoft.com/office/powerpoint/2010/main" val="24731879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2ADB386-EE2C-4925-8034-E326FA4F2C66}" type="datetimeFigureOut">
              <a:rPr lang="en-US" smtClean="0"/>
              <a:t>12/11/2016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DF2DCB-3C84-4C9D-BCB0-FA3700AFA4C9}" type="slidenum">
              <a:rPr lang="en-US" smtClean="0"/>
              <a:t>‹#›</a:t>
            </a:fld>
            <a:endParaRPr lang="en-US"/>
          </a:p>
        </p:txBody>
      </p:sp>
    </p:spTree>
    <p:extLst>
      <p:ext uri="{BB962C8B-B14F-4D97-AF65-F5344CB8AC3E}">
        <p14:creationId xmlns:p14="http://schemas.microsoft.com/office/powerpoint/2010/main" val="15442348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2ADB386-EE2C-4925-8034-E326FA4F2C66}" type="datetimeFigureOut">
              <a:rPr lang="en-US" smtClean="0"/>
              <a:t>12/11/2016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DF2DCB-3C84-4C9D-BCB0-FA3700AFA4C9}" type="slidenum">
              <a:rPr lang="en-US" smtClean="0"/>
              <a:t>‹#›</a:t>
            </a:fld>
            <a:endParaRPr lang="en-US"/>
          </a:p>
        </p:txBody>
      </p:sp>
    </p:spTree>
    <p:extLst>
      <p:ext uri="{BB962C8B-B14F-4D97-AF65-F5344CB8AC3E}">
        <p14:creationId xmlns:p14="http://schemas.microsoft.com/office/powerpoint/2010/main" val="28878225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ADB386-EE2C-4925-8034-E326FA4F2C66}" type="datetimeFigureOut">
              <a:rPr lang="en-US" smtClean="0"/>
              <a:t>12/11/2016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DF2DCB-3C84-4C9D-BCB0-FA3700AFA4C9}" type="slidenum">
              <a:rPr lang="en-US" smtClean="0"/>
              <a:t>‹#›</a:t>
            </a:fld>
            <a:endParaRPr lang="en-US"/>
          </a:p>
        </p:txBody>
      </p:sp>
    </p:spTree>
    <p:extLst>
      <p:ext uri="{BB962C8B-B14F-4D97-AF65-F5344CB8AC3E}">
        <p14:creationId xmlns:p14="http://schemas.microsoft.com/office/powerpoint/2010/main" val="23924888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2ADB386-EE2C-4925-8034-E326FA4F2C66}" type="datetimeFigureOut">
              <a:rPr lang="en-US" smtClean="0"/>
              <a:t>12/11/2016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DF2DCB-3C84-4C9D-BCB0-FA3700AFA4C9}" type="slidenum">
              <a:rPr lang="en-US" smtClean="0"/>
              <a:t>‹#›</a:t>
            </a:fld>
            <a:endParaRPr lang="en-US"/>
          </a:p>
        </p:txBody>
      </p:sp>
    </p:spTree>
    <p:extLst>
      <p:ext uri="{BB962C8B-B14F-4D97-AF65-F5344CB8AC3E}">
        <p14:creationId xmlns:p14="http://schemas.microsoft.com/office/powerpoint/2010/main" val="38637637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2ADB386-EE2C-4925-8034-E326FA4F2C66}" type="datetimeFigureOut">
              <a:rPr lang="en-US" smtClean="0"/>
              <a:t>12/11/2016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DF2DCB-3C84-4C9D-BCB0-FA3700AFA4C9}" type="slidenum">
              <a:rPr lang="en-US" smtClean="0"/>
              <a:t>‹#›</a:t>
            </a:fld>
            <a:endParaRPr lang="en-US"/>
          </a:p>
        </p:txBody>
      </p:sp>
    </p:spTree>
    <p:extLst>
      <p:ext uri="{BB962C8B-B14F-4D97-AF65-F5344CB8AC3E}">
        <p14:creationId xmlns:p14="http://schemas.microsoft.com/office/powerpoint/2010/main" val="37117375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ADB386-EE2C-4925-8034-E326FA4F2C66}" type="datetimeFigureOut">
              <a:rPr lang="en-US" smtClean="0"/>
              <a:t>12/11/2016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DF2DCB-3C84-4C9D-BCB0-FA3700AFA4C9}" type="slidenum">
              <a:rPr lang="en-US" smtClean="0"/>
              <a:t>‹#›</a:t>
            </a:fld>
            <a:endParaRPr lang="en-US"/>
          </a:p>
        </p:txBody>
      </p:sp>
    </p:spTree>
    <p:extLst>
      <p:ext uri="{BB962C8B-B14F-4D97-AF65-F5344CB8AC3E}">
        <p14:creationId xmlns:p14="http://schemas.microsoft.com/office/powerpoint/2010/main" val="15468107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ADB386-EE2C-4925-8034-E326FA4F2C66}" type="datetimeFigureOut">
              <a:rPr lang="en-US" smtClean="0"/>
              <a:t>12/11/2016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DF2DCB-3C84-4C9D-BCB0-FA3700AFA4C9}" type="slidenum">
              <a:rPr lang="en-US" smtClean="0"/>
              <a:t>‹#›</a:t>
            </a:fld>
            <a:endParaRPr lang="en-US"/>
          </a:p>
        </p:txBody>
      </p:sp>
    </p:spTree>
    <p:extLst>
      <p:ext uri="{BB962C8B-B14F-4D97-AF65-F5344CB8AC3E}">
        <p14:creationId xmlns:p14="http://schemas.microsoft.com/office/powerpoint/2010/main" val="5146865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4DB21B-0BB2-4282-BA1A-F50C9189259A}" type="datetimeFigureOut">
              <a:rPr lang="en-US" smtClean="0"/>
              <a:t>12/11/2016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219FF8-6370-4D45-A06A-7C34666538A4}" type="slidenum">
              <a:rPr lang="en-US" smtClean="0"/>
              <a:t>‹#›</a:t>
            </a:fld>
            <a:endParaRPr lang="en-US"/>
          </a:p>
        </p:txBody>
      </p:sp>
    </p:spTree>
    <p:extLst>
      <p:ext uri="{BB962C8B-B14F-4D97-AF65-F5344CB8AC3E}">
        <p14:creationId xmlns:p14="http://schemas.microsoft.com/office/powerpoint/2010/main" val="1932826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4DB21B-0BB2-4282-BA1A-F50C9189259A}" type="datetimeFigureOut">
              <a:rPr lang="en-US" smtClean="0"/>
              <a:t>12/11/2016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219FF8-6370-4D45-A06A-7C34666538A4}" type="slidenum">
              <a:rPr lang="en-US" smtClean="0"/>
              <a:t>‹#›</a:t>
            </a:fld>
            <a:endParaRPr lang="en-US"/>
          </a:p>
        </p:txBody>
      </p:sp>
    </p:spTree>
    <p:extLst>
      <p:ext uri="{BB962C8B-B14F-4D97-AF65-F5344CB8AC3E}">
        <p14:creationId xmlns:p14="http://schemas.microsoft.com/office/powerpoint/2010/main" val="11744080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4DB21B-0BB2-4282-BA1A-F50C9189259A}" type="datetimeFigureOut">
              <a:rPr lang="en-US" smtClean="0"/>
              <a:t>12/11/2016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219FF8-6370-4D45-A06A-7C34666538A4}" type="slidenum">
              <a:rPr lang="en-US" smtClean="0"/>
              <a:t>‹#›</a:t>
            </a:fld>
            <a:endParaRPr lang="en-US"/>
          </a:p>
        </p:txBody>
      </p:sp>
    </p:spTree>
    <p:extLst>
      <p:ext uri="{BB962C8B-B14F-4D97-AF65-F5344CB8AC3E}">
        <p14:creationId xmlns:p14="http://schemas.microsoft.com/office/powerpoint/2010/main" val="22910034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4DB21B-0BB2-4282-BA1A-F50C9189259A}" type="datetimeFigureOut">
              <a:rPr lang="en-US" smtClean="0"/>
              <a:t>12/11/2016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219FF8-6370-4D45-A06A-7C34666538A4}" type="slidenum">
              <a:rPr lang="en-US" smtClean="0"/>
              <a:t>‹#›</a:t>
            </a:fld>
            <a:endParaRPr lang="en-US"/>
          </a:p>
        </p:txBody>
      </p:sp>
    </p:spTree>
    <p:extLst>
      <p:ext uri="{BB962C8B-B14F-4D97-AF65-F5344CB8AC3E}">
        <p14:creationId xmlns:p14="http://schemas.microsoft.com/office/powerpoint/2010/main" val="27330945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4DB21B-0BB2-4282-BA1A-F50C9189259A}" type="datetimeFigureOut">
              <a:rPr lang="en-US" smtClean="0"/>
              <a:t>12/11/2016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219FF8-6370-4D45-A06A-7C34666538A4}" type="slidenum">
              <a:rPr lang="en-US" smtClean="0"/>
              <a:t>‹#›</a:t>
            </a:fld>
            <a:endParaRPr lang="en-US"/>
          </a:p>
        </p:txBody>
      </p:sp>
    </p:spTree>
    <p:extLst>
      <p:ext uri="{BB962C8B-B14F-4D97-AF65-F5344CB8AC3E}">
        <p14:creationId xmlns:p14="http://schemas.microsoft.com/office/powerpoint/2010/main" val="21974255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4DB21B-0BB2-4282-BA1A-F50C9189259A}" type="datetimeFigureOut">
              <a:rPr lang="en-US" smtClean="0"/>
              <a:t>12/11/2016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219FF8-6370-4D45-A06A-7C34666538A4}" type="slidenum">
              <a:rPr lang="en-US" smtClean="0"/>
              <a:t>‹#›</a:t>
            </a:fld>
            <a:endParaRPr lang="en-US"/>
          </a:p>
        </p:txBody>
      </p:sp>
    </p:spTree>
    <p:extLst>
      <p:ext uri="{BB962C8B-B14F-4D97-AF65-F5344CB8AC3E}">
        <p14:creationId xmlns:p14="http://schemas.microsoft.com/office/powerpoint/2010/main" val="19549264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4DB21B-0BB2-4282-BA1A-F50C9189259A}" type="datetimeFigureOut">
              <a:rPr lang="en-US" smtClean="0"/>
              <a:t>12/11/2016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219FF8-6370-4D45-A06A-7C34666538A4}" type="slidenum">
              <a:rPr lang="en-US" smtClean="0"/>
              <a:t>‹#›</a:t>
            </a:fld>
            <a:endParaRPr lang="en-US"/>
          </a:p>
        </p:txBody>
      </p:sp>
    </p:spTree>
    <p:extLst>
      <p:ext uri="{BB962C8B-B14F-4D97-AF65-F5344CB8AC3E}">
        <p14:creationId xmlns:p14="http://schemas.microsoft.com/office/powerpoint/2010/main" val="26185606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4DB21B-0BB2-4282-BA1A-F50C9189259A}" type="datetimeFigureOut">
              <a:rPr lang="en-US" smtClean="0"/>
              <a:t>12/11/2016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219FF8-6370-4D45-A06A-7C34666538A4}" type="slidenum">
              <a:rPr lang="en-US" smtClean="0"/>
              <a:t>‹#›</a:t>
            </a:fld>
            <a:endParaRPr lang="en-US"/>
          </a:p>
        </p:txBody>
      </p:sp>
    </p:spTree>
    <p:extLst>
      <p:ext uri="{BB962C8B-B14F-4D97-AF65-F5344CB8AC3E}">
        <p14:creationId xmlns:p14="http://schemas.microsoft.com/office/powerpoint/2010/main" val="27633439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4DB21B-0BB2-4282-BA1A-F50C9189259A}" type="datetimeFigureOut">
              <a:rPr lang="en-US" smtClean="0"/>
              <a:t>12/11/2016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219FF8-6370-4D45-A06A-7C34666538A4}" type="slidenum">
              <a:rPr lang="en-US" smtClean="0"/>
              <a:t>‹#›</a:t>
            </a:fld>
            <a:endParaRPr lang="en-US"/>
          </a:p>
        </p:txBody>
      </p:sp>
    </p:spTree>
    <p:extLst>
      <p:ext uri="{BB962C8B-B14F-4D97-AF65-F5344CB8AC3E}">
        <p14:creationId xmlns:p14="http://schemas.microsoft.com/office/powerpoint/2010/main" val="4165470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4DB21B-0BB2-4282-BA1A-F50C9189259A}" type="datetimeFigureOut">
              <a:rPr lang="en-US" smtClean="0"/>
              <a:t>12/11/2016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219FF8-6370-4D45-A06A-7C34666538A4}" type="slidenum">
              <a:rPr lang="en-US" smtClean="0"/>
              <a:t>‹#›</a:t>
            </a:fld>
            <a:endParaRPr lang="en-US"/>
          </a:p>
        </p:txBody>
      </p:sp>
    </p:spTree>
    <p:extLst>
      <p:ext uri="{BB962C8B-B14F-4D97-AF65-F5344CB8AC3E}">
        <p14:creationId xmlns:p14="http://schemas.microsoft.com/office/powerpoint/2010/main" val="4243001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4DB21B-0BB2-4282-BA1A-F50C9189259A}" type="datetimeFigureOut">
              <a:rPr lang="en-US" smtClean="0"/>
              <a:t>12/11/2016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219FF8-6370-4D45-A06A-7C34666538A4}" type="slidenum">
              <a:rPr lang="en-US" smtClean="0"/>
              <a:t>‹#›</a:t>
            </a:fld>
            <a:endParaRPr lang="en-US"/>
          </a:p>
        </p:txBody>
      </p:sp>
    </p:spTree>
    <p:extLst>
      <p:ext uri="{BB962C8B-B14F-4D97-AF65-F5344CB8AC3E}">
        <p14:creationId xmlns:p14="http://schemas.microsoft.com/office/powerpoint/2010/main" val="3028439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34C0BE-B55A-4D25-920A-71A9CA35934D}" type="datetimeFigureOut">
              <a:rPr lang="en-US" smtClean="0"/>
              <a:t>12/11/2016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83470D-4C78-4038-9B78-2129EF3FD765}" type="slidenum">
              <a:rPr lang="en-US" smtClean="0"/>
              <a:t>‹#›</a:t>
            </a:fld>
            <a:endParaRPr lang="en-US"/>
          </a:p>
        </p:txBody>
      </p:sp>
      <p:pic>
        <p:nvPicPr>
          <p:cNvPr id="8" name="Picture 7"/>
          <p:cNvPicPr>
            <a:picLocks noChangeAspect="1"/>
          </p:cNvPicPr>
          <p:nvPr userDrawn="1"/>
        </p:nvPicPr>
        <p:blipFill>
          <a:blip r:embed="rId13"/>
          <a:stretch>
            <a:fillRect/>
          </a:stretch>
        </p:blipFill>
        <p:spPr>
          <a:xfrm>
            <a:off x="0" y="0"/>
            <a:ext cx="9144000" cy="6909280"/>
          </a:xfrm>
          <a:prstGeom prst="rect">
            <a:avLst/>
          </a:prstGeom>
        </p:spPr>
      </p:pic>
    </p:spTree>
    <p:extLst>
      <p:ext uri="{BB962C8B-B14F-4D97-AF65-F5344CB8AC3E}">
        <p14:creationId xmlns:p14="http://schemas.microsoft.com/office/powerpoint/2010/main" val="41023954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C00000"/>
        </a:solidFill>
        <a:effectLst/>
      </p:bgPr>
    </p:bg>
    <p:spTree>
      <p:nvGrpSpPr>
        <p:cNvPr id="1" name=""/>
        <p:cNvGrpSpPr/>
        <p:nvPr/>
      </p:nvGrpSpPr>
      <p:grpSpPr>
        <a:xfrm>
          <a:off x="0" y="0"/>
          <a:ext cx="0" cy="0"/>
          <a:chOff x="0" y="0"/>
          <a:chExt cx="0" cy="0"/>
        </a:xfrm>
      </p:grpSpPr>
      <p:cxnSp>
        <p:nvCxnSpPr>
          <p:cNvPr id="10" name="Straight Connector 9"/>
          <p:cNvCxnSpPr/>
          <p:nvPr userDrawn="1"/>
        </p:nvCxnSpPr>
        <p:spPr>
          <a:xfrm flipV="1">
            <a:off x="406218" y="1548062"/>
            <a:ext cx="8109131" cy="16042"/>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flipV="1">
            <a:off x="406219" y="513347"/>
            <a:ext cx="8109131" cy="16042"/>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ADB386-EE2C-4925-8034-E326FA4F2C66}" type="datetimeFigureOut">
              <a:rPr lang="en-US" smtClean="0"/>
              <a:t>12/11/2016</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DF2DCB-3C84-4C9D-BCB0-FA3700AFA4C9}" type="slidenum">
              <a:rPr lang="en-US" smtClean="0"/>
              <a:t>‹#›</a:t>
            </a:fld>
            <a:endParaRPr lang="en-US"/>
          </a:p>
        </p:txBody>
      </p:sp>
      <p:pic>
        <p:nvPicPr>
          <p:cNvPr id="7" name="Picture 2" descr="http://www.ebibleteacher.com/sites/default/files/powerpoint-backgrounds/1/3crossesatsunset.jpg"/>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t="-1" b="-1"/>
          <a:stretch/>
        </p:blipFill>
        <p:spPr bwMode="auto">
          <a:xfrm>
            <a:off x="406219" y="365125"/>
            <a:ext cx="1759465" cy="1319599"/>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Tree>
    <p:extLst>
      <p:ext uri="{BB962C8B-B14F-4D97-AF65-F5344CB8AC3E}">
        <p14:creationId xmlns:p14="http://schemas.microsoft.com/office/powerpoint/2010/main" val="288104949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4DB21B-0BB2-4282-BA1A-F50C9189259A}" type="datetimeFigureOut">
              <a:rPr lang="en-US" smtClean="0"/>
              <a:t>12/11/2016</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219FF8-6370-4D45-A06A-7C34666538A4}" type="slidenum">
              <a:rPr lang="en-US" smtClean="0"/>
              <a:t>‹#›</a:t>
            </a:fld>
            <a:endParaRPr lang="en-US"/>
          </a:p>
        </p:txBody>
      </p:sp>
      <p:pic>
        <p:nvPicPr>
          <p:cNvPr id="7" name="Picture 6"/>
          <p:cNvPicPr>
            <a:picLocks noChangeAspect="1"/>
          </p:cNvPicPr>
          <p:nvPr userDrawn="1"/>
        </p:nvPicPr>
        <p:blipFill>
          <a:blip r:embed="rId13">
            <a:lum bright="70000" contrast="-70000"/>
          </a:blip>
          <a:stretch>
            <a:fillRect/>
          </a:stretch>
        </p:blipFill>
        <p:spPr>
          <a:xfrm>
            <a:off x="0" y="0"/>
            <a:ext cx="9144000" cy="6909280"/>
          </a:xfrm>
          <a:prstGeom prst="rect">
            <a:avLst/>
          </a:prstGeom>
        </p:spPr>
      </p:pic>
    </p:spTree>
    <p:extLst>
      <p:ext uri="{BB962C8B-B14F-4D97-AF65-F5344CB8AC3E}">
        <p14:creationId xmlns:p14="http://schemas.microsoft.com/office/powerpoint/2010/main" val="426981035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8.xml"/><Relationship Id="rId1" Type="http://schemas.openxmlformats.org/officeDocument/2006/relationships/vmlDrawing" Target="../drawings/vmlDrawing1.vml"/><Relationship Id="rId5" Type="http://schemas.openxmlformats.org/officeDocument/2006/relationships/image" Target="../media/image5.wmf"/><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31368" y="705853"/>
            <a:ext cx="4186990" cy="5539978"/>
          </a:xfrm>
          <a:prstGeom prst="rect">
            <a:avLst/>
          </a:prstGeom>
          <a:solidFill>
            <a:srgbClr val="C00000">
              <a:alpha val="65098"/>
            </a:srgbClr>
          </a:solidFill>
        </p:spPr>
        <p:txBody>
          <a:bodyPr wrap="square" rtlCol="0">
            <a:spAutoFit/>
          </a:bodyPr>
          <a:lstStyle/>
          <a:p>
            <a:pPr algn="ctr"/>
            <a:r>
              <a:rPr lang="en-US" sz="2800" b="1" dirty="0">
                <a:solidFill>
                  <a:schemeClr val="bg1"/>
                </a:solidFill>
                <a:effectLst>
                  <a:outerShdw blurRad="38100" dist="38100" dir="2700000" algn="tl">
                    <a:srgbClr val="000000">
                      <a:alpha val="43137"/>
                    </a:srgbClr>
                  </a:outerShdw>
                </a:effectLst>
              </a:rPr>
              <a:t>1 Peter 1:18–19 </a:t>
            </a:r>
          </a:p>
          <a:p>
            <a:endParaRPr lang="en-US" sz="1000" dirty="0">
              <a:solidFill>
                <a:schemeClr val="bg1"/>
              </a:solidFill>
            </a:endParaRPr>
          </a:p>
          <a:p>
            <a:r>
              <a:rPr lang="en-US" sz="2800" baseline="30000" dirty="0">
                <a:solidFill>
                  <a:schemeClr val="bg1"/>
                </a:solidFill>
              </a:rPr>
              <a:t>18 </a:t>
            </a:r>
            <a:r>
              <a:rPr lang="en-US" sz="2800" dirty="0">
                <a:solidFill>
                  <a:schemeClr val="bg1"/>
                </a:solidFill>
              </a:rPr>
              <a:t>knowing that you were not redeemed with corruptible things, </a:t>
            </a:r>
            <a:r>
              <a:rPr lang="en-US" sz="2800" i="1" dirty="0">
                <a:solidFill>
                  <a:schemeClr val="bg1"/>
                </a:solidFill>
              </a:rPr>
              <a:t>like</a:t>
            </a:r>
            <a:r>
              <a:rPr lang="en-US" sz="2800" dirty="0">
                <a:solidFill>
                  <a:schemeClr val="bg1"/>
                </a:solidFill>
              </a:rPr>
              <a:t> silver or gold, from your aimless conduct </a:t>
            </a:r>
            <a:r>
              <a:rPr lang="en-US" sz="2800" i="1" dirty="0">
                <a:solidFill>
                  <a:schemeClr val="bg1"/>
                </a:solidFill>
              </a:rPr>
              <a:t>received</a:t>
            </a:r>
            <a:r>
              <a:rPr lang="en-US" sz="2800" dirty="0">
                <a:solidFill>
                  <a:schemeClr val="bg1"/>
                </a:solidFill>
              </a:rPr>
              <a:t> by tradition from your fathers, </a:t>
            </a:r>
          </a:p>
          <a:p>
            <a:endParaRPr lang="en-US" sz="800" dirty="0">
              <a:solidFill>
                <a:schemeClr val="bg1"/>
              </a:solidFill>
            </a:endParaRPr>
          </a:p>
          <a:p>
            <a:r>
              <a:rPr lang="en-US" sz="2800" baseline="30000" dirty="0">
                <a:solidFill>
                  <a:schemeClr val="bg1"/>
                </a:solidFill>
              </a:rPr>
              <a:t>19 </a:t>
            </a:r>
            <a:r>
              <a:rPr lang="en-US" sz="2800" dirty="0">
                <a:solidFill>
                  <a:schemeClr val="bg1"/>
                </a:solidFill>
              </a:rPr>
              <a:t>but with the precious blood of Christ, as of a lamb without blemish and without spot. </a:t>
            </a:r>
          </a:p>
        </p:txBody>
      </p:sp>
      <p:cxnSp>
        <p:nvCxnSpPr>
          <p:cNvPr id="4" name="Straight Connector 3"/>
          <p:cNvCxnSpPr>
            <a:cxnSpLocks/>
          </p:cNvCxnSpPr>
          <p:nvPr/>
        </p:nvCxnSpPr>
        <p:spPr>
          <a:xfrm>
            <a:off x="6577781" y="4837471"/>
            <a:ext cx="1199536" cy="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a:cxnSpLocks/>
          </p:cNvCxnSpPr>
          <p:nvPr/>
        </p:nvCxnSpPr>
        <p:spPr>
          <a:xfrm flipV="1">
            <a:off x="4419600" y="5260258"/>
            <a:ext cx="2158181" cy="4916"/>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90002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96989" y="643467"/>
            <a:ext cx="5161991" cy="2400657"/>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r"/>
            <a:r>
              <a:rPr lang="en-US" sz="7500" b="1" cap="none" spc="0" dirty="0">
                <a:ln/>
                <a:solidFill>
                  <a:schemeClr val="accent4"/>
                </a:solidFill>
                <a:effectLst>
                  <a:outerShdw blurRad="38100" dist="38100" dir="2700000" algn="tl">
                    <a:srgbClr val="000000">
                      <a:alpha val="43137"/>
                    </a:srgbClr>
                  </a:outerShdw>
                </a:effectLst>
                <a:latin typeface="AR CENA" panose="02000000000000000000" pitchFamily="2" charset="0"/>
              </a:rPr>
              <a:t>The Precious</a:t>
            </a:r>
          </a:p>
          <a:p>
            <a:pPr algn="r"/>
            <a:r>
              <a:rPr lang="en-US" sz="7500" b="1" dirty="0">
                <a:ln/>
                <a:solidFill>
                  <a:schemeClr val="accent4"/>
                </a:solidFill>
                <a:effectLst>
                  <a:outerShdw blurRad="38100" dist="38100" dir="2700000" algn="tl">
                    <a:srgbClr val="000000">
                      <a:alpha val="43137"/>
                    </a:srgbClr>
                  </a:outerShdw>
                </a:effectLst>
                <a:latin typeface="AR CENA" panose="02000000000000000000" pitchFamily="2" charset="0"/>
              </a:rPr>
              <a:t>Blood of Christ</a:t>
            </a:r>
            <a:endParaRPr lang="en-US" sz="7500" b="1" cap="none" spc="0" dirty="0">
              <a:ln/>
              <a:solidFill>
                <a:schemeClr val="accent4"/>
              </a:solidFill>
              <a:effectLst>
                <a:outerShdw blurRad="38100" dist="38100" dir="2700000" algn="tl">
                  <a:srgbClr val="000000">
                    <a:alpha val="43137"/>
                  </a:srgbClr>
                </a:outerShdw>
              </a:effectLst>
              <a:latin typeface="AR CENA" panose="02000000000000000000" pitchFamily="2" charset="0"/>
            </a:endParaRPr>
          </a:p>
        </p:txBody>
      </p:sp>
      <p:sp>
        <p:nvSpPr>
          <p:cNvPr id="3" name="TextBox 2"/>
          <p:cNvSpPr txBox="1"/>
          <p:nvPr/>
        </p:nvSpPr>
        <p:spPr>
          <a:xfrm>
            <a:off x="5165558" y="5582652"/>
            <a:ext cx="3352800" cy="707886"/>
          </a:xfrm>
          <a:prstGeom prst="rect">
            <a:avLst/>
          </a:prstGeom>
          <a:noFill/>
        </p:spPr>
        <p:txBody>
          <a:bodyPr wrap="square" rtlCol="0">
            <a:spAutoFit/>
          </a:bodyPr>
          <a:lstStyle/>
          <a:p>
            <a:pPr algn="ctr"/>
            <a:r>
              <a:rPr lang="en-US" sz="4000" dirty="0">
                <a:solidFill>
                  <a:schemeClr val="bg1"/>
                </a:solidFill>
              </a:rPr>
              <a:t>1 Peter 1:19</a:t>
            </a:r>
          </a:p>
        </p:txBody>
      </p:sp>
    </p:spTree>
    <p:extLst>
      <p:ext uri="{BB962C8B-B14F-4D97-AF65-F5344CB8AC3E}">
        <p14:creationId xmlns:p14="http://schemas.microsoft.com/office/powerpoint/2010/main" val="5537113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1" y="643467"/>
            <a:ext cx="7924800"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chemeClr val="accent4"/>
                </a:solidFill>
                <a:effectLst>
                  <a:outerShdw blurRad="38100" dist="38100" dir="2700000" algn="tl">
                    <a:srgbClr val="000000">
                      <a:alpha val="43137"/>
                    </a:srgbClr>
                  </a:outerShdw>
                </a:effectLst>
                <a:latin typeface="AR CENA" panose="02000000000000000000" pitchFamily="2" charset="0"/>
              </a:rPr>
              <a:t>The Precious </a:t>
            </a:r>
            <a:r>
              <a:rPr lang="en-US" sz="5400" b="1" dirty="0">
                <a:ln/>
                <a:solidFill>
                  <a:schemeClr val="accent4"/>
                </a:solidFill>
                <a:effectLst>
                  <a:outerShdw blurRad="38100" dist="38100" dir="2700000" algn="tl">
                    <a:srgbClr val="000000">
                      <a:alpha val="43137"/>
                    </a:srgbClr>
                  </a:outerShdw>
                </a:effectLst>
                <a:latin typeface="AR CENA" panose="02000000000000000000" pitchFamily="2" charset="0"/>
              </a:rPr>
              <a:t>Blood of Christ</a:t>
            </a:r>
            <a:endParaRPr lang="en-US" sz="5400" b="1" cap="none" spc="0" dirty="0">
              <a:ln/>
              <a:solidFill>
                <a:schemeClr val="accent4"/>
              </a:solidFill>
              <a:effectLst>
                <a:outerShdw blurRad="38100" dist="38100" dir="2700000" algn="tl">
                  <a:srgbClr val="000000">
                    <a:alpha val="43137"/>
                  </a:srgbClr>
                </a:outerShdw>
              </a:effectLst>
              <a:latin typeface="AR CENA" panose="02000000000000000000" pitchFamily="2" charset="0"/>
            </a:endParaRPr>
          </a:p>
        </p:txBody>
      </p:sp>
      <p:sp>
        <p:nvSpPr>
          <p:cNvPr id="3" name="Rectangle: Rounded Corners 2"/>
          <p:cNvSpPr/>
          <p:nvPr/>
        </p:nvSpPr>
        <p:spPr>
          <a:xfrm>
            <a:off x="922422" y="2005263"/>
            <a:ext cx="7299158" cy="593558"/>
          </a:xfrm>
          <a:prstGeom prst="roundRect">
            <a:avLst/>
          </a:prstGeom>
          <a:solidFill>
            <a:srgbClr val="C00000">
              <a:alpha val="85098"/>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200" dirty="0">
                <a:solidFill>
                  <a:schemeClr val="bg1"/>
                </a:solidFill>
              </a:rPr>
              <a:t>Saves Man</a:t>
            </a:r>
          </a:p>
        </p:txBody>
      </p:sp>
    </p:spTree>
    <p:extLst>
      <p:ext uri="{BB962C8B-B14F-4D97-AF65-F5344CB8AC3E}">
        <p14:creationId xmlns:p14="http://schemas.microsoft.com/office/powerpoint/2010/main" val="40856056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 name="Rectangle: Rounded Corners 2"/>
          <p:cNvSpPr/>
          <p:nvPr/>
        </p:nvSpPr>
        <p:spPr>
          <a:xfrm>
            <a:off x="2245895" y="721894"/>
            <a:ext cx="6104021" cy="593558"/>
          </a:xfrm>
          <a:prstGeom prst="roundRect">
            <a:avLst/>
          </a:prstGeom>
          <a:no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200" dirty="0">
                <a:solidFill>
                  <a:schemeClr val="bg1"/>
                </a:solidFill>
              </a:rPr>
              <a:t>Saves Man</a:t>
            </a:r>
          </a:p>
        </p:txBody>
      </p:sp>
      <p:sp>
        <p:nvSpPr>
          <p:cNvPr id="2" name="TextBox 1"/>
          <p:cNvSpPr txBox="1"/>
          <p:nvPr/>
        </p:nvSpPr>
        <p:spPr>
          <a:xfrm>
            <a:off x="471948" y="2001333"/>
            <a:ext cx="8219768" cy="3877985"/>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effectLst>
                  <a:outerShdw blurRad="38100" dist="38100" dir="2700000" algn="tl">
                    <a:srgbClr val="000000">
                      <a:alpha val="43137"/>
                    </a:srgbClr>
                  </a:outerShdw>
                </a:effectLst>
              </a:rPr>
              <a:t>Sin Demanded that a Price be Paid</a:t>
            </a:r>
          </a:p>
          <a:p>
            <a:pPr marL="514350" indent="-514350">
              <a:buFont typeface="+mj-lt"/>
              <a:buAutoNum type="alphaUcPeriod"/>
            </a:pPr>
            <a:endParaRPr lang="en-US" sz="1000" dirty="0">
              <a:solidFill>
                <a:schemeClr val="bg1"/>
              </a:solidFill>
              <a:effectLst>
                <a:outerShdw blurRad="38100" dist="38100" dir="2700000" algn="tl">
                  <a:srgbClr val="000000">
                    <a:alpha val="43137"/>
                  </a:srgbClr>
                </a:outerShdw>
              </a:effectLst>
            </a:endParaRPr>
          </a:p>
          <a:p>
            <a:pPr marL="971550" lvl="1" indent="-514350">
              <a:buFont typeface="+mj-lt"/>
              <a:buAutoNum type="arabicPeriod"/>
            </a:pPr>
            <a:r>
              <a:rPr lang="en-US" sz="2400" i="1" dirty="0">
                <a:solidFill>
                  <a:schemeClr val="bg1"/>
                </a:solidFill>
                <a:effectLst>
                  <a:outerShdw blurRad="38100" dist="38100" dir="2700000" algn="tl">
                    <a:srgbClr val="000000">
                      <a:alpha val="43137"/>
                    </a:srgbClr>
                  </a:outerShdw>
                </a:effectLst>
              </a:rPr>
              <a:t>Sin (violation of law) demands a penalty be paid</a:t>
            </a:r>
          </a:p>
          <a:p>
            <a:pPr marL="971550" lvl="1" indent="-514350">
              <a:buFont typeface="+mj-lt"/>
              <a:buAutoNum type="arabicPeriod"/>
            </a:pPr>
            <a:endParaRPr lang="en-US" sz="800" i="1" dirty="0">
              <a:solidFill>
                <a:schemeClr val="bg1"/>
              </a:solidFill>
              <a:effectLst>
                <a:outerShdw blurRad="38100" dist="38100" dir="2700000" algn="tl">
                  <a:srgbClr val="000000">
                    <a:alpha val="43137"/>
                  </a:srgbClr>
                </a:outerShdw>
              </a:effectLst>
            </a:endParaRPr>
          </a:p>
          <a:p>
            <a:pPr marL="971550" lvl="1" indent="-514350">
              <a:buFont typeface="+mj-lt"/>
              <a:buAutoNum type="arabicPeriod"/>
            </a:pPr>
            <a:r>
              <a:rPr lang="en-US" sz="2400" i="1" dirty="0">
                <a:solidFill>
                  <a:schemeClr val="bg1"/>
                </a:solidFill>
                <a:effectLst>
                  <a:outerShdw blurRad="38100" dist="38100" dir="2700000" algn="tl">
                    <a:srgbClr val="000000">
                      <a:alpha val="43137"/>
                    </a:srgbClr>
                  </a:outerShdw>
                </a:effectLst>
              </a:rPr>
              <a:t>Man can’t pay – has nothing to pay</a:t>
            </a:r>
          </a:p>
          <a:p>
            <a:pPr marL="1428750" lvl="2" indent="-514350">
              <a:buFont typeface="+mj-lt"/>
              <a:buAutoNum type="alphaLcPeriod"/>
            </a:pPr>
            <a:r>
              <a:rPr lang="en-US" sz="2400" dirty="0">
                <a:solidFill>
                  <a:schemeClr val="bg1"/>
                </a:solidFill>
                <a:effectLst>
                  <a:outerShdw blurRad="38100" dist="38100" dir="2700000" algn="tl">
                    <a:srgbClr val="000000">
                      <a:alpha val="43137"/>
                    </a:srgbClr>
                  </a:outerShdw>
                </a:effectLst>
              </a:rPr>
              <a:t>Cannot be cleared</a:t>
            </a:r>
          </a:p>
          <a:p>
            <a:pPr marL="1428750" lvl="2" indent="-514350">
              <a:buFont typeface="+mj-lt"/>
              <a:buAutoNum type="alphaLcPeriod"/>
            </a:pPr>
            <a:r>
              <a:rPr lang="en-US" sz="2400" dirty="0">
                <a:solidFill>
                  <a:schemeClr val="bg1"/>
                </a:solidFill>
                <a:effectLst>
                  <a:outerShdw blurRad="38100" dist="38100" dir="2700000" algn="tl">
                    <a:srgbClr val="000000">
                      <a:alpha val="43137"/>
                    </a:srgbClr>
                  </a:outerShdw>
                </a:effectLst>
              </a:rPr>
              <a:t>Can only face the consequences </a:t>
            </a:r>
            <a:r>
              <a:rPr lang="en-US" sz="2400" dirty="0">
                <a:solidFill>
                  <a:srgbClr val="FFFFCC"/>
                </a:solidFill>
                <a:effectLst>
                  <a:outerShdw blurRad="38100" dist="38100" dir="2700000" algn="tl">
                    <a:srgbClr val="000000">
                      <a:alpha val="43137"/>
                    </a:srgbClr>
                  </a:outerShdw>
                </a:effectLst>
              </a:rPr>
              <a:t>(Rom. 6:23)</a:t>
            </a:r>
          </a:p>
          <a:p>
            <a:pPr marL="1428750" lvl="2" indent="-514350">
              <a:buFont typeface="+mj-lt"/>
              <a:buAutoNum type="alphaLcPeriod"/>
            </a:pPr>
            <a:endParaRPr lang="en-US" sz="800" dirty="0">
              <a:solidFill>
                <a:schemeClr val="bg1"/>
              </a:solidFill>
              <a:effectLst>
                <a:outerShdw blurRad="38100" dist="38100" dir="2700000" algn="tl">
                  <a:srgbClr val="000000">
                    <a:alpha val="43137"/>
                  </a:srgbClr>
                </a:outerShdw>
              </a:effectLst>
            </a:endParaRPr>
          </a:p>
          <a:p>
            <a:pPr marL="971550" lvl="1" indent="-514350">
              <a:buFont typeface="+mj-lt"/>
              <a:buAutoNum type="arabicPeriod"/>
            </a:pPr>
            <a:r>
              <a:rPr lang="en-US" sz="2400" i="1" dirty="0">
                <a:solidFill>
                  <a:schemeClr val="bg1"/>
                </a:solidFill>
                <a:effectLst>
                  <a:outerShdw blurRad="38100" dist="38100" dir="2700000" algn="tl">
                    <a:srgbClr val="000000">
                      <a:alpha val="43137"/>
                    </a:srgbClr>
                  </a:outerShdw>
                </a:effectLst>
              </a:rPr>
              <a:t>God has always demanded blood sacrifices</a:t>
            </a:r>
          </a:p>
          <a:p>
            <a:pPr marL="1428750" lvl="2" indent="-514350">
              <a:buFont typeface="+mj-lt"/>
              <a:buAutoNum type="alphaLcPeriod"/>
            </a:pPr>
            <a:r>
              <a:rPr lang="en-US" sz="2400" dirty="0">
                <a:solidFill>
                  <a:schemeClr val="bg1"/>
                </a:solidFill>
                <a:effectLst>
                  <a:outerShdw blurRad="38100" dist="38100" dir="2700000" algn="tl">
                    <a:srgbClr val="000000">
                      <a:alpha val="43137"/>
                    </a:srgbClr>
                  </a:outerShdw>
                </a:effectLst>
              </a:rPr>
              <a:t>Life is in blood </a:t>
            </a:r>
            <a:r>
              <a:rPr lang="en-US" sz="2400" dirty="0">
                <a:solidFill>
                  <a:srgbClr val="FFFFCC"/>
                </a:solidFill>
                <a:effectLst>
                  <a:outerShdw blurRad="38100" dist="38100" dir="2700000" algn="tl">
                    <a:srgbClr val="000000">
                      <a:alpha val="43137"/>
                    </a:srgbClr>
                  </a:outerShdw>
                </a:effectLst>
              </a:rPr>
              <a:t>(Gen. 9:4; Lev. 17:1-14; Deut. 12:23)</a:t>
            </a:r>
          </a:p>
          <a:p>
            <a:pPr marL="1428750" lvl="2" indent="-514350">
              <a:buFont typeface="+mj-lt"/>
              <a:buAutoNum type="alphaLcPeriod"/>
            </a:pPr>
            <a:r>
              <a:rPr lang="en-US" sz="2400" dirty="0">
                <a:solidFill>
                  <a:schemeClr val="bg1"/>
                </a:solidFill>
                <a:effectLst>
                  <a:outerShdw blurRad="38100" dist="38100" dir="2700000" algn="tl">
                    <a:srgbClr val="000000">
                      <a:alpha val="43137"/>
                    </a:srgbClr>
                  </a:outerShdw>
                </a:effectLst>
              </a:rPr>
              <a:t>Animal sacrifices could not pay the price </a:t>
            </a:r>
            <a:r>
              <a:rPr lang="en-US" sz="2400" dirty="0">
                <a:solidFill>
                  <a:srgbClr val="FFFFCC"/>
                </a:solidFill>
                <a:effectLst>
                  <a:outerShdw blurRad="38100" dist="38100" dir="2700000" algn="tl">
                    <a:srgbClr val="000000">
                      <a:alpha val="43137"/>
                    </a:srgbClr>
                  </a:outerShdw>
                </a:effectLst>
              </a:rPr>
              <a:t>(Heb. 10:4)</a:t>
            </a:r>
          </a:p>
          <a:p>
            <a:pPr marL="1428750" lvl="2" indent="-514350">
              <a:buFont typeface="+mj-lt"/>
              <a:buAutoNum type="alphaLcPeriod"/>
            </a:pPr>
            <a:r>
              <a:rPr lang="en-US" sz="2400" dirty="0">
                <a:solidFill>
                  <a:schemeClr val="bg1"/>
                </a:solidFill>
                <a:effectLst>
                  <a:outerShdw blurRad="38100" dist="38100" dir="2700000" algn="tl">
                    <a:srgbClr val="000000">
                      <a:alpha val="43137"/>
                    </a:srgbClr>
                  </a:outerShdw>
                </a:effectLst>
              </a:rPr>
              <a:t>Perfect sacrifice: Blood of Christ </a:t>
            </a:r>
            <a:r>
              <a:rPr lang="en-US" sz="2400" dirty="0">
                <a:solidFill>
                  <a:srgbClr val="FFFFCC"/>
                </a:solidFill>
                <a:effectLst>
                  <a:outerShdw blurRad="38100" dist="38100" dir="2700000" algn="tl">
                    <a:srgbClr val="000000">
                      <a:alpha val="43137"/>
                    </a:srgbClr>
                  </a:outerShdw>
                </a:effectLst>
              </a:rPr>
              <a:t>(1 Pet. 1:19)</a:t>
            </a:r>
          </a:p>
        </p:txBody>
      </p:sp>
    </p:spTree>
    <p:extLst>
      <p:ext uri="{BB962C8B-B14F-4D97-AF65-F5344CB8AC3E}">
        <p14:creationId xmlns:p14="http://schemas.microsoft.com/office/powerpoint/2010/main" val="14782628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fade">
                                      <p:cBhvr>
                                        <p:cTn id="21" dur="1000"/>
                                        <p:tgtEl>
                                          <p:spTgt spid="2">
                                            <p:txEl>
                                              <p:pRg st="5" end="5"/>
                                            </p:txEl>
                                          </p:spTgt>
                                        </p:tgtEl>
                                      </p:cBhvr>
                                    </p:animEffect>
                                    <p:anim calcmode="lin" valueType="num">
                                      <p:cBhvr>
                                        <p:cTn id="22"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000"/>
                                        <p:tgtEl>
                                          <p:spTgt spid="2">
                                            <p:txEl>
                                              <p:pRg st="6" end="6"/>
                                            </p:txEl>
                                          </p:spTgt>
                                        </p:tgtEl>
                                      </p:cBhvr>
                                    </p:animEffect>
                                    <p:anim calcmode="lin" valueType="num">
                                      <p:cBhvr>
                                        <p:cTn id="2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animEffect transition="in" filter="fade">
                                      <p:cBhvr>
                                        <p:cTn id="35" dur="1000"/>
                                        <p:tgtEl>
                                          <p:spTgt spid="2">
                                            <p:txEl>
                                              <p:pRg st="8" end="8"/>
                                            </p:txEl>
                                          </p:spTgt>
                                        </p:tgtEl>
                                      </p:cBhvr>
                                    </p:animEffect>
                                    <p:anim calcmode="lin" valueType="num">
                                      <p:cBhvr>
                                        <p:cTn id="36"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9" end="9"/>
                                            </p:txEl>
                                          </p:spTgt>
                                        </p:tgtEl>
                                        <p:attrNameLst>
                                          <p:attrName>style.visibility</p:attrName>
                                        </p:attrNameLst>
                                      </p:cBhvr>
                                      <p:to>
                                        <p:strVal val="visible"/>
                                      </p:to>
                                    </p:set>
                                    <p:animEffect transition="in" filter="fade">
                                      <p:cBhvr>
                                        <p:cTn id="42" dur="1000"/>
                                        <p:tgtEl>
                                          <p:spTgt spid="2">
                                            <p:txEl>
                                              <p:pRg st="9" end="9"/>
                                            </p:txEl>
                                          </p:spTgt>
                                        </p:tgtEl>
                                      </p:cBhvr>
                                    </p:animEffect>
                                    <p:anim calcmode="lin" valueType="num">
                                      <p:cBhvr>
                                        <p:cTn id="43"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
                                            <p:txEl>
                                              <p:pRg st="10" end="10"/>
                                            </p:txEl>
                                          </p:spTgt>
                                        </p:tgtEl>
                                        <p:attrNameLst>
                                          <p:attrName>style.visibility</p:attrName>
                                        </p:attrNameLst>
                                      </p:cBhvr>
                                      <p:to>
                                        <p:strVal val="visible"/>
                                      </p:to>
                                    </p:set>
                                    <p:animEffect transition="in" filter="fade">
                                      <p:cBhvr>
                                        <p:cTn id="49" dur="1000"/>
                                        <p:tgtEl>
                                          <p:spTgt spid="2">
                                            <p:txEl>
                                              <p:pRg st="10" end="10"/>
                                            </p:txEl>
                                          </p:spTgt>
                                        </p:tgtEl>
                                      </p:cBhvr>
                                    </p:animEffect>
                                    <p:anim calcmode="lin" valueType="num">
                                      <p:cBhvr>
                                        <p:cTn id="50"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
                                            <p:txEl>
                                              <p:pRg st="11" end="11"/>
                                            </p:txEl>
                                          </p:spTgt>
                                        </p:tgtEl>
                                        <p:attrNameLst>
                                          <p:attrName>style.visibility</p:attrName>
                                        </p:attrNameLst>
                                      </p:cBhvr>
                                      <p:to>
                                        <p:strVal val="visible"/>
                                      </p:to>
                                    </p:set>
                                    <p:animEffect transition="in" filter="fade">
                                      <p:cBhvr>
                                        <p:cTn id="56" dur="1000"/>
                                        <p:tgtEl>
                                          <p:spTgt spid="2">
                                            <p:txEl>
                                              <p:pRg st="11" end="11"/>
                                            </p:txEl>
                                          </p:spTgt>
                                        </p:tgtEl>
                                      </p:cBhvr>
                                    </p:animEffect>
                                    <p:anim calcmode="lin" valueType="num">
                                      <p:cBhvr>
                                        <p:cTn id="57"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p:cNvSpPr/>
          <p:nvPr/>
        </p:nvSpPr>
        <p:spPr>
          <a:xfrm>
            <a:off x="2245895" y="721894"/>
            <a:ext cx="6104021" cy="593558"/>
          </a:xfrm>
          <a:prstGeom prst="roundRect">
            <a:avLst/>
          </a:prstGeom>
          <a:no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200" dirty="0">
                <a:solidFill>
                  <a:schemeClr val="bg1"/>
                </a:solidFill>
              </a:rPr>
              <a:t>Saves Man</a:t>
            </a:r>
          </a:p>
        </p:txBody>
      </p:sp>
      <p:sp>
        <p:nvSpPr>
          <p:cNvPr id="2" name="TextBox 1"/>
          <p:cNvSpPr txBox="1"/>
          <p:nvPr/>
        </p:nvSpPr>
        <p:spPr>
          <a:xfrm>
            <a:off x="471948" y="2001333"/>
            <a:ext cx="8219768" cy="1107996"/>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effectLst>
                  <a:outerShdw blurRad="38100" dist="38100" dir="2700000" algn="tl">
                    <a:srgbClr val="000000">
                      <a:alpha val="43137"/>
                    </a:srgbClr>
                  </a:outerShdw>
                </a:effectLst>
              </a:rPr>
              <a:t>Sin Demanded that a Price be Paid</a:t>
            </a:r>
          </a:p>
          <a:p>
            <a:pPr marL="514350" indent="-514350">
              <a:buFont typeface="+mj-lt"/>
              <a:buAutoNum type="alphaUcPeriod"/>
            </a:pPr>
            <a:endParaRPr lang="en-US" sz="1000" dirty="0">
              <a:solidFill>
                <a:srgbClr val="FFFF00"/>
              </a:solidFill>
              <a:effectLst>
                <a:outerShdw blurRad="38100" dist="38100" dir="2700000" algn="tl">
                  <a:srgbClr val="000000">
                    <a:alpha val="43137"/>
                  </a:srgbClr>
                </a:outerShdw>
              </a:effectLst>
            </a:endParaRPr>
          </a:p>
          <a:p>
            <a:pPr marL="514350" indent="-514350">
              <a:buFont typeface="+mj-lt"/>
              <a:buAutoNum type="alphaUcPeriod"/>
            </a:pPr>
            <a:r>
              <a:rPr lang="en-US" sz="2800" dirty="0">
                <a:solidFill>
                  <a:srgbClr val="FFFF00"/>
                </a:solidFill>
                <a:effectLst>
                  <a:outerShdw blurRad="38100" dist="38100" dir="2700000" algn="tl">
                    <a:srgbClr val="000000">
                      <a:alpha val="43137"/>
                    </a:srgbClr>
                  </a:outerShdw>
                </a:effectLst>
              </a:rPr>
              <a:t>Saved by the Blood</a:t>
            </a:r>
            <a:endParaRPr lang="en-US" sz="10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602841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Image result for bloo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5164" y="498270"/>
            <a:ext cx="6181725" cy="6791325"/>
          </a:xfrm>
          <a:prstGeom prst="rect">
            <a:avLst/>
          </a:prstGeom>
          <a:noFill/>
          <a:extLst>
            <a:ext uri="{909E8E84-426E-40DD-AFC4-6F175D3DCCD1}">
              <a14:hiddenFill xmlns:a14="http://schemas.microsoft.com/office/drawing/2010/main">
                <a:solidFill>
                  <a:srgbClr val="FFFFFF"/>
                </a:solidFill>
              </a14:hiddenFill>
            </a:ext>
          </a:extLst>
        </p:spPr>
      </p:pic>
      <p:sp>
        <p:nvSpPr>
          <p:cNvPr id="2" name="Text Box 3"/>
          <p:cNvSpPr txBox="1">
            <a:spLocks noChangeArrowheads="1"/>
          </p:cNvSpPr>
          <p:nvPr/>
        </p:nvSpPr>
        <p:spPr bwMode="auto">
          <a:xfrm>
            <a:off x="914401" y="1263446"/>
            <a:ext cx="7551738" cy="526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lnSpc>
                <a:spcPct val="110000"/>
              </a:lnSpc>
              <a:buFontTx/>
              <a:buChar char="•"/>
            </a:pPr>
            <a:r>
              <a:rPr lang="en-US" sz="2800" dirty="0">
                <a:solidFill>
                  <a:srgbClr val="FFFF00"/>
                </a:solidFill>
                <a:effectLst>
                  <a:outerShdw blurRad="38100" dist="38100" dir="2700000" algn="tl">
                    <a:srgbClr val="000000"/>
                  </a:outerShdw>
                </a:effectLst>
                <a:latin typeface="Arial" charset="0"/>
              </a:rPr>
              <a:t> Remits sin </a:t>
            </a:r>
            <a:r>
              <a:rPr lang="en-US" sz="2800" dirty="0">
                <a:solidFill>
                  <a:prstClr val="white"/>
                </a:solidFill>
                <a:effectLst>
                  <a:outerShdw blurRad="38100" dist="38100" dir="2700000" algn="tl">
                    <a:srgbClr val="000000"/>
                  </a:outerShdw>
                </a:effectLst>
                <a:latin typeface="Arial" charset="0"/>
              </a:rPr>
              <a:t>(Matt. 26:28; Heb. 9:22)</a:t>
            </a:r>
          </a:p>
          <a:p>
            <a:pPr defTabSz="914400">
              <a:lnSpc>
                <a:spcPct val="110000"/>
              </a:lnSpc>
              <a:buFontTx/>
              <a:buChar char="•"/>
            </a:pPr>
            <a:r>
              <a:rPr lang="en-US" sz="2800" dirty="0">
                <a:solidFill>
                  <a:srgbClr val="FFFF00"/>
                </a:solidFill>
                <a:effectLst>
                  <a:outerShdw blurRad="38100" dist="38100" dir="2700000" algn="tl">
                    <a:srgbClr val="000000"/>
                  </a:outerShdw>
                </a:effectLst>
                <a:latin typeface="Arial" charset="0"/>
              </a:rPr>
              <a:t> Washes </a:t>
            </a:r>
            <a:r>
              <a:rPr lang="en-US" sz="2800" dirty="0">
                <a:solidFill>
                  <a:prstClr val="white"/>
                </a:solidFill>
                <a:effectLst>
                  <a:outerShdw blurRad="38100" dist="38100" dir="2700000" algn="tl">
                    <a:srgbClr val="000000"/>
                  </a:outerShdw>
                </a:effectLst>
                <a:latin typeface="Arial" charset="0"/>
              </a:rPr>
              <a:t>(Rev. 1:5)</a:t>
            </a:r>
          </a:p>
          <a:p>
            <a:pPr defTabSz="914400">
              <a:lnSpc>
                <a:spcPct val="110000"/>
              </a:lnSpc>
              <a:buFontTx/>
              <a:buChar char="•"/>
            </a:pPr>
            <a:r>
              <a:rPr lang="en-US" sz="2800" dirty="0">
                <a:solidFill>
                  <a:srgbClr val="FFFF00"/>
                </a:solidFill>
                <a:effectLst>
                  <a:outerShdw blurRad="38100" dist="38100" dir="2700000" algn="tl">
                    <a:srgbClr val="000000"/>
                  </a:outerShdw>
                </a:effectLst>
                <a:latin typeface="Arial" charset="0"/>
              </a:rPr>
              <a:t> Cleanses </a:t>
            </a:r>
            <a:r>
              <a:rPr lang="en-US" sz="2800" dirty="0">
                <a:solidFill>
                  <a:prstClr val="white"/>
                </a:solidFill>
                <a:effectLst>
                  <a:outerShdw blurRad="38100" dist="38100" dir="2700000" algn="tl">
                    <a:srgbClr val="000000"/>
                  </a:outerShdw>
                </a:effectLst>
                <a:latin typeface="Arial" charset="0"/>
              </a:rPr>
              <a:t>(1 John 1:7)</a:t>
            </a:r>
          </a:p>
          <a:p>
            <a:pPr defTabSz="914400">
              <a:lnSpc>
                <a:spcPct val="110000"/>
              </a:lnSpc>
              <a:buFontTx/>
              <a:buChar char="•"/>
            </a:pPr>
            <a:r>
              <a:rPr lang="en-US" sz="2800" dirty="0">
                <a:solidFill>
                  <a:srgbClr val="FFFF00"/>
                </a:solidFill>
                <a:effectLst>
                  <a:outerShdw blurRad="38100" dist="38100" dir="2700000" algn="tl">
                    <a:srgbClr val="000000"/>
                  </a:outerShdw>
                </a:effectLst>
                <a:latin typeface="Arial" charset="0"/>
              </a:rPr>
              <a:t> Redeems </a:t>
            </a:r>
            <a:r>
              <a:rPr lang="en-US" sz="2800" dirty="0">
                <a:solidFill>
                  <a:prstClr val="white"/>
                </a:solidFill>
                <a:effectLst>
                  <a:outerShdw blurRad="38100" dist="38100" dir="2700000" algn="tl">
                    <a:srgbClr val="000000"/>
                  </a:outerShdw>
                </a:effectLst>
                <a:latin typeface="Arial" charset="0"/>
              </a:rPr>
              <a:t>(Eph. 1:7; Col. 1:14;1 Pet. 1:18-19)</a:t>
            </a:r>
            <a:endParaRPr lang="en-US" sz="2800" dirty="0">
              <a:solidFill>
                <a:srgbClr val="FFFF00"/>
              </a:solidFill>
              <a:effectLst>
                <a:outerShdw blurRad="38100" dist="38100" dir="2700000" algn="tl">
                  <a:srgbClr val="000000"/>
                </a:outerShdw>
              </a:effectLst>
              <a:latin typeface="Arial" charset="0"/>
            </a:endParaRPr>
          </a:p>
          <a:p>
            <a:pPr defTabSz="914400">
              <a:lnSpc>
                <a:spcPct val="110000"/>
              </a:lnSpc>
              <a:buFontTx/>
              <a:buChar char="•"/>
            </a:pPr>
            <a:r>
              <a:rPr lang="en-US" sz="2800" dirty="0">
                <a:solidFill>
                  <a:srgbClr val="FFFF00"/>
                </a:solidFill>
                <a:effectLst>
                  <a:outerShdw blurRad="38100" dist="38100" dir="2700000" algn="tl">
                    <a:srgbClr val="000000"/>
                  </a:outerShdw>
                </a:effectLst>
                <a:latin typeface="Arial" charset="0"/>
              </a:rPr>
              <a:t> Forgives </a:t>
            </a:r>
            <a:r>
              <a:rPr lang="en-US" sz="2800" dirty="0">
                <a:solidFill>
                  <a:prstClr val="white"/>
                </a:solidFill>
                <a:effectLst>
                  <a:outerShdw blurRad="38100" dist="38100" dir="2700000" algn="tl">
                    <a:srgbClr val="000000"/>
                  </a:outerShdw>
                </a:effectLst>
                <a:latin typeface="Arial" charset="0"/>
              </a:rPr>
              <a:t>(Eph. 1:7; Col. 1:14)</a:t>
            </a:r>
          </a:p>
          <a:p>
            <a:pPr defTabSz="914400">
              <a:lnSpc>
                <a:spcPct val="110000"/>
              </a:lnSpc>
              <a:buFontTx/>
              <a:buChar char="•"/>
            </a:pPr>
            <a:r>
              <a:rPr lang="en-US" sz="2800" dirty="0">
                <a:solidFill>
                  <a:srgbClr val="FFFF00"/>
                </a:solidFill>
                <a:effectLst>
                  <a:outerShdw blurRad="38100" dist="38100" dir="2700000" algn="tl">
                    <a:srgbClr val="000000"/>
                  </a:outerShdw>
                </a:effectLst>
                <a:latin typeface="Arial" charset="0"/>
              </a:rPr>
              <a:t> Makes  Peace </a:t>
            </a:r>
            <a:r>
              <a:rPr lang="en-US" sz="2800" dirty="0">
                <a:solidFill>
                  <a:prstClr val="white"/>
                </a:solidFill>
                <a:effectLst>
                  <a:outerShdw blurRad="38100" dist="38100" dir="2700000" algn="tl">
                    <a:srgbClr val="000000"/>
                  </a:outerShdw>
                </a:effectLst>
                <a:latin typeface="Arial" charset="0"/>
              </a:rPr>
              <a:t>(Col. 1:20)</a:t>
            </a:r>
          </a:p>
          <a:p>
            <a:pPr defTabSz="914400">
              <a:lnSpc>
                <a:spcPct val="110000"/>
              </a:lnSpc>
              <a:buFontTx/>
              <a:buChar char="•"/>
            </a:pPr>
            <a:r>
              <a:rPr lang="en-US" sz="2800" dirty="0">
                <a:solidFill>
                  <a:srgbClr val="FFFF00"/>
                </a:solidFill>
                <a:effectLst>
                  <a:outerShdw blurRad="38100" dist="38100" dir="2700000" algn="tl">
                    <a:srgbClr val="000000"/>
                  </a:outerShdw>
                </a:effectLst>
                <a:latin typeface="Arial" charset="0"/>
              </a:rPr>
              <a:t> Makes Nigh </a:t>
            </a:r>
            <a:r>
              <a:rPr lang="en-US" sz="2800" dirty="0">
                <a:solidFill>
                  <a:prstClr val="white"/>
                </a:solidFill>
                <a:effectLst>
                  <a:outerShdw blurRad="38100" dist="38100" dir="2700000" algn="tl">
                    <a:srgbClr val="000000"/>
                  </a:outerShdw>
                </a:effectLst>
                <a:latin typeface="Arial" charset="0"/>
              </a:rPr>
              <a:t>(Eph. 2:13)</a:t>
            </a:r>
            <a:endParaRPr lang="en-US" sz="2800" dirty="0">
              <a:solidFill>
                <a:srgbClr val="FFFF00"/>
              </a:solidFill>
              <a:effectLst>
                <a:outerShdw blurRad="38100" dist="38100" dir="2700000" algn="tl">
                  <a:srgbClr val="000000"/>
                </a:outerShdw>
              </a:effectLst>
              <a:latin typeface="Arial" charset="0"/>
            </a:endParaRPr>
          </a:p>
          <a:p>
            <a:pPr defTabSz="914400">
              <a:lnSpc>
                <a:spcPct val="110000"/>
              </a:lnSpc>
              <a:buFontTx/>
              <a:buChar char="•"/>
            </a:pPr>
            <a:r>
              <a:rPr lang="en-US" sz="2800" dirty="0">
                <a:solidFill>
                  <a:srgbClr val="FFFF00"/>
                </a:solidFill>
                <a:effectLst>
                  <a:outerShdw blurRad="38100" dist="38100" dir="2700000" algn="tl">
                    <a:srgbClr val="000000"/>
                  </a:outerShdw>
                </a:effectLst>
                <a:latin typeface="Arial" charset="0"/>
              </a:rPr>
              <a:t> Sanctifies </a:t>
            </a:r>
            <a:r>
              <a:rPr lang="en-US" sz="2800" dirty="0">
                <a:solidFill>
                  <a:prstClr val="white"/>
                </a:solidFill>
                <a:effectLst>
                  <a:outerShdw blurRad="38100" dist="38100" dir="2700000" algn="tl">
                    <a:srgbClr val="000000"/>
                  </a:outerShdw>
                </a:effectLst>
                <a:latin typeface="Arial" charset="0"/>
              </a:rPr>
              <a:t>(Heb. 10:29; 13:12)</a:t>
            </a:r>
          </a:p>
          <a:p>
            <a:pPr defTabSz="914400">
              <a:lnSpc>
                <a:spcPct val="110000"/>
              </a:lnSpc>
              <a:buFontTx/>
              <a:buChar char="•"/>
            </a:pPr>
            <a:r>
              <a:rPr lang="en-US" sz="2800" dirty="0">
                <a:solidFill>
                  <a:srgbClr val="FFFF00"/>
                </a:solidFill>
                <a:effectLst>
                  <a:outerShdw blurRad="38100" dist="38100" dir="2700000" algn="tl">
                    <a:srgbClr val="000000"/>
                  </a:outerShdw>
                </a:effectLst>
                <a:latin typeface="Arial" charset="0"/>
              </a:rPr>
              <a:t> Justifies </a:t>
            </a:r>
            <a:r>
              <a:rPr lang="en-US" sz="2800" dirty="0">
                <a:solidFill>
                  <a:prstClr val="white"/>
                </a:solidFill>
                <a:effectLst>
                  <a:outerShdw blurRad="38100" dist="38100" dir="2700000" algn="tl">
                    <a:srgbClr val="000000"/>
                  </a:outerShdw>
                </a:effectLst>
                <a:latin typeface="Arial" charset="0"/>
              </a:rPr>
              <a:t>(Rom. 5:9)</a:t>
            </a:r>
            <a:endParaRPr lang="en-US" sz="2800" dirty="0">
              <a:solidFill>
                <a:srgbClr val="FFFF00"/>
              </a:solidFill>
              <a:effectLst>
                <a:outerShdw blurRad="38100" dist="38100" dir="2700000" algn="tl">
                  <a:srgbClr val="000000"/>
                </a:outerShdw>
              </a:effectLst>
              <a:latin typeface="Arial" charset="0"/>
            </a:endParaRPr>
          </a:p>
          <a:p>
            <a:pPr defTabSz="914400">
              <a:lnSpc>
                <a:spcPct val="110000"/>
              </a:lnSpc>
              <a:buFontTx/>
              <a:buChar char="•"/>
            </a:pPr>
            <a:r>
              <a:rPr lang="en-US" sz="2800" dirty="0">
                <a:solidFill>
                  <a:srgbClr val="FFFF00"/>
                </a:solidFill>
                <a:effectLst>
                  <a:outerShdw blurRad="38100" dist="38100" dir="2700000" algn="tl">
                    <a:srgbClr val="000000"/>
                  </a:outerShdw>
                </a:effectLst>
                <a:latin typeface="Arial" charset="0"/>
              </a:rPr>
              <a:t> Purges Our Conscience</a:t>
            </a:r>
            <a:r>
              <a:rPr lang="en-US" sz="2800" dirty="0">
                <a:solidFill>
                  <a:prstClr val="white"/>
                </a:solidFill>
                <a:effectLst>
                  <a:outerShdw blurRad="38100" dist="38100" dir="2700000" algn="tl">
                    <a:srgbClr val="000000"/>
                  </a:outerShdw>
                </a:effectLst>
                <a:latin typeface="Arial" charset="0"/>
              </a:rPr>
              <a:t> (Heb. 9:14)</a:t>
            </a:r>
          </a:p>
          <a:p>
            <a:pPr defTabSz="914400">
              <a:lnSpc>
                <a:spcPct val="110000"/>
              </a:lnSpc>
              <a:buFontTx/>
              <a:buChar char="•"/>
            </a:pPr>
            <a:r>
              <a:rPr lang="en-US" sz="2800" dirty="0">
                <a:solidFill>
                  <a:srgbClr val="FFFF00"/>
                </a:solidFill>
                <a:effectLst>
                  <a:outerShdw blurRad="38100" dist="38100" dir="2700000" algn="tl">
                    <a:srgbClr val="000000"/>
                  </a:outerShdw>
                </a:effectLst>
                <a:latin typeface="Arial" charset="0"/>
              </a:rPr>
              <a:t> Reconciles </a:t>
            </a:r>
            <a:r>
              <a:rPr lang="en-US" sz="2800" dirty="0">
                <a:solidFill>
                  <a:prstClr val="white"/>
                </a:solidFill>
                <a:effectLst>
                  <a:outerShdw blurRad="38100" dist="38100" dir="2700000" algn="tl">
                    <a:srgbClr val="000000"/>
                  </a:outerShdw>
                </a:effectLst>
                <a:latin typeface="Arial" charset="0"/>
              </a:rPr>
              <a:t>(Col. 1:20; Eph. 2:15-16)</a:t>
            </a:r>
            <a:endParaRPr lang="en-US" sz="2800" i="1" dirty="0">
              <a:solidFill>
                <a:prstClr val="white"/>
              </a:solidFill>
              <a:effectLst>
                <a:outerShdw blurRad="38100" dist="38100" dir="2700000" algn="tl">
                  <a:srgbClr val="000000"/>
                </a:outerShdw>
              </a:effectLst>
              <a:latin typeface="Arial" charset="0"/>
            </a:endParaRPr>
          </a:p>
        </p:txBody>
      </p:sp>
      <p:sp>
        <p:nvSpPr>
          <p:cNvPr id="3" name="TextBox 2"/>
          <p:cNvSpPr txBox="1"/>
          <p:nvPr/>
        </p:nvSpPr>
        <p:spPr>
          <a:xfrm>
            <a:off x="1327639" y="285135"/>
            <a:ext cx="6528619" cy="707886"/>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4000" dirty="0">
                <a:latin typeface="Arial Black" panose="020B0A04020102020204" pitchFamily="34" charset="0"/>
              </a:rPr>
              <a:t>Saved by the Blood</a:t>
            </a:r>
          </a:p>
        </p:txBody>
      </p:sp>
    </p:spTree>
    <p:extLst>
      <p:ext uri="{BB962C8B-B14F-4D97-AF65-F5344CB8AC3E}">
        <p14:creationId xmlns:p14="http://schemas.microsoft.com/office/powerpoint/2010/main" val="38758726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2">
                                            <p:txEl>
                                              <p:pRg st="9" end="9"/>
                                            </p:txEl>
                                          </p:spTgt>
                                        </p:tgtEl>
                                        <p:attrNameLst>
                                          <p:attrName>style.visibility</p:attrName>
                                        </p:attrNameLst>
                                      </p:cBhvr>
                                      <p:to>
                                        <p:strVal val="visible"/>
                                      </p:to>
                                    </p:set>
                                    <p:anim calcmode="lin" valueType="num">
                                      <p:cBhvr additive="base">
                                        <p:cTn id="61" dur="500" fill="hold"/>
                                        <p:tgtEl>
                                          <p:spTgt spid="2">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2">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2">
                                            <p:txEl>
                                              <p:pRg st="10" end="10"/>
                                            </p:txEl>
                                          </p:spTgt>
                                        </p:tgtEl>
                                        <p:attrNameLst>
                                          <p:attrName>style.visibility</p:attrName>
                                        </p:attrNameLst>
                                      </p:cBhvr>
                                      <p:to>
                                        <p:strVal val="visible"/>
                                      </p:to>
                                    </p:set>
                                    <p:anim calcmode="lin" valueType="num">
                                      <p:cBhvr additive="base">
                                        <p:cTn id="67" dur="500" fill="hold"/>
                                        <p:tgtEl>
                                          <p:spTgt spid="2">
                                            <p:txEl>
                                              <p:pRg st="10" end="10"/>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2">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2"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p:cNvSpPr/>
          <p:nvPr/>
        </p:nvSpPr>
        <p:spPr>
          <a:xfrm>
            <a:off x="2245895" y="721894"/>
            <a:ext cx="6104021" cy="593558"/>
          </a:xfrm>
          <a:prstGeom prst="roundRect">
            <a:avLst/>
          </a:prstGeom>
          <a:no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200" dirty="0">
                <a:solidFill>
                  <a:schemeClr val="bg1"/>
                </a:solidFill>
              </a:rPr>
              <a:t>Saves Man</a:t>
            </a:r>
          </a:p>
        </p:txBody>
      </p:sp>
      <p:sp>
        <p:nvSpPr>
          <p:cNvPr id="2" name="TextBox 1"/>
          <p:cNvSpPr txBox="1"/>
          <p:nvPr/>
        </p:nvSpPr>
        <p:spPr>
          <a:xfrm>
            <a:off x="471948" y="2001333"/>
            <a:ext cx="8219768" cy="1692771"/>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effectLst>
                  <a:outerShdw blurRad="38100" dist="38100" dir="2700000" algn="tl">
                    <a:srgbClr val="000000">
                      <a:alpha val="43137"/>
                    </a:srgbClr>
                  </a:outerShdw>
                </a:effectLst>
              </a:rPr>
              <a:t>Sin Demanded that a Price be Paid</a:t>
            </a:r>
          </a:p>
          <a:p>
            <a:pPr marL="514350" indent="-514350">
              <a:buFont typeface="+mj-lt"/>
              <a:buAutoNum type="alphaUcPeriod"/>
            </a:pPr>
            <a:endParaRPr lang="en-US" sz="1000" dirty="0">
              <a:solidFill>
                <a:srgbClr val="FFFF00"/>
              </a:solidFill>
              <a:effectLst>
                <a:outerShdw blurRad="38100" dist="38100" dir="2700000" algn="tl">
                  <a:srgbClr val="000000">
                    <a:alpha val="43137"/>
                  </a:srgbClr>
                </a:outerShdw>
              </a:effectLst>
            </a:endParaRPr>
          </a:p>
          <a:p>
            <a:pPr marL="514350" indent="-514350">
              <a:buFont typeface="+mj-lt"/>
              <a:buAutoNum type="alphaUcPeriod"/>
            </a:pPr>
            <a:r>
              <a:rPr lang="en-US" sz="2800" dirty="0">
                <a:solidFill>
                  <a:srgbClr val="FFFF00"/>
                </a:solidFill>
                <a:effectLst>
                  <a:outerShdw blurRad="38100" dist="38100" dir="2700000" algn="tl">
                    <a:srgbClr val="000000">
                      <a:alpha val="43137"/>
                    </a:srgbClr>
                  </a:outerShdw>
                </a:effectLst>
              </a:rPr>
              <a:t>Saved by the Blood</a:t>
            </a:r>
          </a:p>
          <a:p>
            <a:pPr marL="514350" indent="-514350">
              <a:buFont typeface="+mj-lt"/>
              <a:buAutoNum type="alphaUcPeriod"/>
            </a:pPr>
            <a:endParaRPr lang="en-US" sz="1000" dirty="0">
              <a:solidFill>
                <a:srgbClr val="FFFF00"/>
              </a:solidFill>
              <a:effectLst>
                <a:outerShdw blurRad="38100" dist="38100" dir="2700000" algn="tl">
                  <a:srgbClr val="000000">
                    <a:alpha val="43137"/>
                  </a:srgbClr>
                </a:outerShdw>
              </a:effectLst>
            </a:endParaRPr>
          </a:p>
          <a:p>
            <a:pPr marL="514350" indent="-514350">
              <a:buFont typeface="+mj-lt"/>
              <a:buAutoNum type="alphaUcPeriod"/>
            </a:pPr>
            <a:r>
              <a:rPr lang="en-US" sz="2800" dirty="0">
                <a:solidFill>
                  <a:srgbClr val="FFFF00"/>
                </a:solidFill>
                <a:effectLst>
                  <a:outerShdw blurRad="38100" dist="38100" dir="2700000" algn="tl">
                    <a:srgbClr val="000000">
                      <a:alpha val="43137"/>
                    </a:srgbClr>
                  </a:outerShdw>
                </a:effectLst>
              </a:rPr>
              <a:t>Blood had to be Offered</a:t>
            </a:r>
          </a:p>
        </p:txBody>
      </p:sp>
    </p:spTree>
    <p:extLst>
      <p:ext uri="{BB962C8B-B14F-4D97-AF65-F5344CB8AC3E}">
        <p14:creationId xmlns:p14="http://schemas.microsoft.com/office/powerpoint/2010/main" val="10064114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2" descr="Image result for bloo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1138" y="524938"/>
            <a:ext cx="6181725" cy="679132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45576" y="363792"/>
            <a:ext cx="7482632" cy="707886"/>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4000" dirty="0">
                <a:latin typeface="Arial Black" panose="020B0A04020102020204" pitchFamily="34" charset="0"/>
              </a:rPr>
              <a:t>Blood Had to Be Offered</a:t>
            </a:r>
          </a:p>
        </p:txBody>
      </p:sp>
      <p:sp>
        <p:nvSpPr>
          <p:cNvPr id="3" name="Text Box 1027"/>
          <p:cNvSpPr txBox="1">
            <a:spLocks noChangeArrowheads="1"/>
          </p:cNvSpPr>
          <p:nvPr/>
        </p:nvSpPr>
        <p:spPr bwMode="auto">
          <a:xfrm>
            <a:off x="404813" y="1622425"/>
            <a:ext cx="8459787" cy="62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110000"/>
              </a:lnSpc>
            </a:pPr>
            <a:r>
              <a:rPr lang="en-US" sz="3200" b="1" u="sng" dirty="0">
                <a:solidFill>
                  <a:srgbClr val="FFFF00"/>
                </a:solidFill>
                <a:effectLst>
                  <a:outerShdw blurRad="38100" dist="38100" dir="2700000" algn="tl">
                    <a:srgbClr val="000000"/>
                  </a:outerShdw>
                </a:effectLst>
                <a:latin typeface="Arial" charset="0"/>
              </a:rPr>
              <a:t> As our High Priest - Offer Blood in Heaven</a:t>
            </a:r>
            <a:endParaRPr lang="en-US" sz="3200" b="1" i="1" u="sng" dirty="0">
              <a:solidFill>
                <a:schemeClr val="bg1"/>
              </a:solidFill>
              <a:effectLst>
                <a:outerShdw blurRad="38100" dist="38100" dir="2700000" algn="tl">
                  <a:srgbClr val="000000"/>
                </a:outerShdw>
              </a:effectLst>
              <a:latin typeface="Arial" charset="0"/>
            </a:endParaRPr>
          </a:p>
        </p:txBody>
      </p:sp>
      <p:sp>
        <p:nvSpPr>
          <p:cNvPr id="4" name="Text Box 1028"/>
          <p:cNvSpPr txBox="1">
            <a:spLocks noChangeArrowheads="1"/>
          </p:cNvSpPr>
          <p:nvPr/>
        </p:nvSpPr>
        <p:spPr bwMode="auto">
          <a:xfrm>
            <a:off x="471952" y="4495800"/>
            <a:ext cx="8153400" cy="1800225"/>
          </a:xfrm>
          <a:prstGeom prst="rect">
            <a:avLst/>
          </a:prstGeom>
          <a:solidFill>
            <a:srgbClr val="000000">
              <a:alpha val="60000"/>
            </a:srgbClr>
          </a:solidFill>
          <a:ln w="9525">
            <a:solidFill>
              <a:schemeClr val="bg1"/>
            </a:solidFill>
            <a:miter lim="800000"/>
            <a:headEnd/>
            <a:tailEnd/>
          </a:ln>
          <a:effectLst/>
          <a:extLst/>
        </p:spPr>
        <p:txBody>
          <a:bodyPr wrap="square">
            <a:spAutoFit/>
          </a:bodyPr>
          <a:lstStyle/>
          <a:p>
            <a:pPr algn="ctr"/>
            <a:r>
              <a:rPr lang="en-US" sz="2800" dirty="0">
                <a:solidFill>
                  <a:schemeClr val="bg1"/>
                </a:solidFill>
                <a:effectLst>
                  <a:outerShdw blurRad="38100" dist="38100" dir="2700000" algn="tl">
                    <a:srgbClr val="000000"/>
                  </a:outerShdw>
                </a:effectLst>
                <a:latin typeface="Tahoma" pitchFamily="34" charset="0"/>
              </a:rPr>
              <a:t>“For Christ has not entered the holy places made with hands, which are copies of the true, but into heaven itself, now to appear in the presence of God for us.” </a:t>
            </a:r>
            <a:r>
              <a:rPr lang="en-US" sz="2800" dirty="0">
                <a:solidFill>
                  <a:srgbClr val="FFFF99"/>
                </a:solidFill>
                <a:effectLst>
                  <a:outerShdw blurRad="38100" dist="38100" dir="2700000" algn="tl">
                    <a:srgbClr val="000000"/>
                  </a:outerShdw>
                </a:effectLst>
                <a:latin typeface="Tahoma" pitchFamily="34" charset="0"/>
              </a:rPr>
              <a:t>(Heb. 9:24)</a:t>
            </a:r>
          </a:p>
        </p:txBody>
      </p:sp>
      <p:sp>
        <p:nvSpPr>
          <p:cNvPr id="5" name="Text Box 1029"/>
          <p:cNvSpPr txBox="1">
            <a:spLocks noChangeArrowheads="1"/>
          </p:cNvSpPr>
          <p:nvPr/>
        </p:nvSpPr>
        <p:spPr bwMode="auto">
          <a:xfrm>
            <a:off x="471952" y="2514600"/>
            <a:ext cx="8153400" cy="1800225"/>
          </a:xfrm>
          <a:prstGeom prst="rect">
            <a:avLst/>
          </a:prstGeom>
          <a:solidFill>
            <a:srgbClr val="000000">
              <a:alpha val="60000"/>
            </a:srgbClr>
          </a:solidFill>
          <a:ln w="9525">
            <a:solidFill>
              <a:schemeClr val="bg1"/>
            </a:solidFill>
            <a:miter lim="800000"/>
            <a:headEnd/>
            <a:tailEnd/>
          </a:ln>
          <a:effectLst/>
          <a:extLst/>
        </p:spPr>
        <p:txBody>
          <a:bodyPr>
            <a:spAutoFit/>
          </a:bodyPr>
          <a:lstStyle/>
          <a:p>
            <a:pPr algn="ctr"/>
            <a:r>
              <a:rPr lang="en-US" sz="2800" dirty="0">
                <a:solidFill>
                  <a:schemeClr val="bg1"/>
                </a:solidFill>
                <a:effectLst>
                  <a:outerShdw blurRad="38100" dist="38100" dir="2700000" algn="tl">
                    <a:srgbClr val="000000"/>
                  </a:outerShdw>
                </a:effectLst>
                <a:latin typeface="Tahoma" pitchFamily="34" charset="0"/>
              </a:rPr>
              <a:t>“Not with the blood of goats and calves, but with His own blood He entered the Most Holy Place once for all, having obtained eternal redemption.” </a:t>
            </a:r>
            <a:r>
              <a:rPr lang="en-US" sz="2800" dirty="0">
                <a:solidFill>
                  <a:srgbClr val="FFFF99"/>
                </a:solidFill>
                <a:effectLst>
                  <a:outerShdw blurRad="38100" dist="38100" dir="2700000" algn="tl">
                    <a:srgbClr val="000000"/>
                  </a:outerShdw>
                </a:effectLst>
                <a:latin typeface="Tahoma" pitchFamily="34" charset="0"/>
              </a:rPr>
              <a:t>(Heb. 9:12)</a:t>
            </a:r>
          </a:p>
        </p:txBody>
      </p:sp>
    </p:spTree>
    <p:extLst>
      <p:ext uri="{BB962C8B-B14F-4D97-AF65-F5344CB8AC3E}">
        <p14:creationId xmlns:p14="http://schemas.microsoft.com/office/powerpoint/2010/main" val="21899549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autoUpdateAnimBg="0"/>
      <p:bldP spid="4" grpId="0" animBg="1" autoUpdateAnimBg="0"/>
      <p:bldP spid="5"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2" descr="Image result for bloo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1138" y="524938"/>
            <a:ext cx="6181725" cy="679132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45576" y="363792"/>
            <a:ext cx="7482632" cy="707886"/>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4000" dirty="0">
                <a:latin typeface="Arial Black" panose="020B0A04020102020204" pitchFamily="34" charset="0"/>
              </a:rPr>
              <a:t>Blood Had to Be Offered</a:t>
            </a:r>
          </a:p>
        </p:txBody>
      </p:sp>
      <p:sp>
        <p:nvSpPr>
          <p:cNvPr id="6" name="Text Box 3"/>
          <p:cNvSpPr txBox="1">
            <a:spLocks noChangeArrowheads="1"/>
          </p:cNvSpPr>
          <p:nvPr/>
        </p:nvSpPr>
        <p:spPr bwMode="auto">
          <a:xfrm>
            <a:off x="404813" y="1622425"/>
            <a:ext cx="8459787" cy="1165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110000"/>
              </a:lnSpc>
            </a:pPr>
            <a:r>
              <a:rPr lang="en-US" sz="3200" b="1" u="sng" dirty="0">
                <a:solidFill>
                  <a:srgbClr val="FFFF00"/>
                </a:solidFill>
                <a:effectLst>
                  <a:outerShdw blurRad="38100" dist="38100" dir="2700000" algn="tl">
                    <a:srgbClr val="000000"/>
                  </a:outerShdw>
                </a:effectLst>
                <a:latin typeface="Arial" charset="0"/>
              </a:rPr>
              <a:t> As our High Priest - Offer Blood in Heaven</a:t>
            </a:r>
          </a:p>
          <a:p>
            <a:pPr algn="ctr">
              <a:lnSpc>
                <a:spcPct val="110000"/>
              </a:lnSpc>
            </a:pPr>
            <a:r>
              <a:rPr lang="en-US" sz="3200" b="1" u="sng" dirty="0">
                <a:solidFill>
                  <a:srgbClr val="FFFF00"/>
                </a:solidFill>
                <a:effectLst>
                  <a:outerShdw blurRad="38100" dist="38100" dir="2700000" algn="tl">
                    <a:srgbClr val="000000"/>
                  </a:outerShdw>
                </a:effectLst>
                <a:latin typeface="Arial" charset="0"/>
              </a:rPr>
              <a:t>Saved by His Life (Resurrected Life)</a:t>
            </a:r>
            <a:endParaRPr lang="en-US" sz="3200" b="1" i="1" u="sng" dirty="0">
              <a:solidFill>
                <a:schemeClr val="bg1"/>
              </a:solidFill>
              <a:effectLst>
                <a:outerShdw blurRad="38100" dist="38100" dir="2700000" algn="tl">
                  <a:srgbClr val="000000"/>
                </a:outerShdw>
              </a:effectLst>
              <a:latin typeface="Arial" charset="0"/>
            </a:endParaRPr>
          </a:p>
        </p:txBody>
      </p:sp>
      <p:sp>
        <p:nvSpPr>
          <p:cNvPr id="7" name="Text Box 6"/>
          <p:cNvSpPr txBox="1">
            <a:spLocks noChangeArrowheads="1"/>
          </p:cNvSpPr>
          <p:nvPr/>
        </p:nvSpPr>
        <p:spPr bwMode="auto">
          <a:xfrm>
            <a:off x="495300" y="3124200"/>
            <a:ext cx="8153400" cy="1382713"/>
          </a:xfrm>
          <a:prstGeom prst="rect">
            <a:avLst/>
          </a:prstGeom>
          <a:solidFill>
            <a:srgbClr val="000000">
              <a:alpha val="60000"/>
            </a:srgbClr>
          </a:solidFill>
          <a:ln w="9525">
            <a:solidFill>
              <a:schemeClr val="bg1"/>
            </a:solidFill>
            <a:miter lim="800000"/>
            <a:headEnd/>
            <a:tailEnd/>
          </a:ln>
          <a:effectLst/>
          <a:extLst/>
        </p:spPr>
        <p:txBody>
          <a:bodyPr>
            <a:spAutoFit/>
          </a:bodyPr>
          <a:lstStyle/>
          <a:p>
            <a:pPr algn="ctr"/>
            <a:r>
              <a:rPr lang="en-US" sz="2800" dirty="0">
                <a:solidFill>
                  <a:schemeClr val="bg1"/>
                </a:solidFill>
                <a:effectLst>
                  <a:outerShdw blurRad="38100" dist="38100" dir="2700000" algn="tl">
                    <a:srgbClr val="000000"/>
                  </a:outerShdw>
                </a:effectLst>
                <a:latin typeface="Arial" charset="0"/>
              </a:rPr>
              <a:t>“who was delivered up because of our offenses, and was raised because of our justification”. </a:t>
            </a:r>
            <a:r>
              <a:rPr lang="en-US" sz="2800" dirty="0">
                <a:solidFill>
                  <a:srgbClr val="FFFF00"/>
                </a:solidFill>
                <a:effectLst>
                  <a:outerShdw blurRad="38100" dist="38100" dir="2700000" algn="tl">
                    <a:srgbClr val="000000"/>
                  </a:outerShdw>
                </a:effectLst>
                <a:latin typeface="Arial" charset="0"/>
              </a:rPr>
              <a:t>(Rom. 4:25)</a:t>
            </a:r>
          </a:p>
        </p:txBody>
      </p:sp>
      <p:sp>
        <p:nvSpPr>
          <p:cNvPr id="8" name="Text Box 7"/>
          <p:cNvSpPr txBox="1">
            <a:spLocks noChangeArrowheads="1"/>
          </p:cNvSpPr>
          <p:nvPr/>
        </p:nvSpPr>
        <p:spPr bwMode="auto">
          <a:xfrm>
            <a:off x="495300" y="5029200"/>
            <a:ext cx="8153400" cy="528638"/>
          </a:xfrm>
          <a:prstGeom prst="rect">
            <a:avLst/>
          </a:prstGeom>
          <a:solidFill>
            <a:srgbClr val="000000">
              <a:alpha val="60000"/>
            </a:srgbClr>
          </a:solidFill>
          <a:ln w="9525">
            <a:solidFill>
              <a:schemeClr val="bg1"/>
            </a:solidFill>
            <a:miter lim="800000"/>
            <a:headEnd/>
            <a:tailEnd/>
          </a:ln>
          <a:effectLst/>
          <a:extLst/>
        </p:spPr>
        <p:txBody>
          <a:bodyPr>
            <a:spAutoFit/>
          </a:bodyPr>
          <a:lstStyle/>
          <a:p>
            <a:pPr algn="ctr"/>
            <a:r>
              <a:rPr lang="en-US" sz="2800" dirty="0">
                <a:solidFill>
                  <a:schemeClr val="bg1"/>
                </a:solidFill>
                <a:effectLst>
                  <a:outerShdw blurRad="38100" dist="38100" dir="2700000" algn="tl">
                    <a:srgbClr val="000000"/>
                  </a:outerShdw>
                </a:effectLst>
                <a:latin typeface="Arial" charset="0"/>
              </a:rPr>
              <a:t>“... we shall be saved by His life.”. </a:t>
            </a:r>
            <a:r>
              <a:rPr lang="en-US" sz="2800" dirty="0">
                <a:solidFill>
                  <a:srgbClr val="FFFF00"/>
                </a:solidFill>
                <a:effectLst>
                  <a:outerShdw blurRad="38100" dist="38100" dir="2700000" algn="tl">
                    <a:srgbClr val="000000"/>
                  </a:outerShdw>
                </a:effectLst>
                <a:latin typeface="Arial" charset="0"/>
              </a:rPr>
              <a:t>(Rom. 5:10)</a:t>
            </a:r>
          </a:p>
        </p:txBody>
      </p:sp>
    </p:spTree>
    <p:extLst>
      <p:ext uri="{BB962C8B-B14F-4D97-AF65-F5344CB8AC3E}">
        <p14:creationId xmlns:p14="http://schemas.microsoft.com/office/powerpoint/2010/main" val="21292832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ppt_x</p:attrName>
                                        </p:attrNameLst>
                                      </p:cBhvr>
                                      <p:tavLst>
                                        <p:tav tm="0">
                                          <p:val>
                                            <p:fltVal val="0.5"/>
                                          </p:val>
                                        </p:tav>
                                        <p:tav tm="100000">
                                          <p:val>
                                            <p:strVal val="#ppt_x"/>
                                          </p:val>
                                        </p:tav>
                                      </p:tavLst>
                                    </p:anim>
                                    <p:anim calcmode="lin" valueType="num">
                                      <p:cBhvr>
                                        <p:cTn id="10" dur="500" fill="hold"/>
                                        <p:tgtEl>
                                          <p:spTgt spid="7"/>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528"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 calcmode="lin" valueType="num">
                                      <p:cBhvr>
                                        <p:cTn id="17" dur="500" fill="hold"/>
                                        <p:tgtEl>
                                          <p:spTgt spid="8"/>
                                        </p:tgtEl>
                                        <p:attrNameLst>
                                          <p:attrName>ppt_x</p:attrName>
                                        </p:attrNameLst>
                                      </p:cBhvr>
                                      <p:tavLst>
                                        <p:tav tm="0">
                                          <p:val>
                                            <p:fltVal val="0.5"/>
                                          </p:val>
                                        </p:tav>
                                        <p:tav tm="100000">
                                          <p:val>
                                            <p:strVal val="#ppt_x"/>
                                          </p:val>
                                        </p:tav>
                                      </p:tavLst>
                                    </p:anim>
                                    <p:anim calcmode="lin" valueType="num">
                                      <p:cBhvr>
                                        <p:cTn id="18" dur="500" fill="hold"/>
                                        <p:tgtEl>
                                          <p:spTgt spid="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autoUpdateAnimBg="0"/>
      <p:bldP spid="8"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1" y="643467"/>
            <a:ext cx="7924800"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chemeClr val="accent4"/>
                </a:solidFill>
                <a:effectLst>
                  <a:outerShdw blurRad="38100" dist="38100" dir="2700000" algn="tl">
                    <a:srgbClr val="000000">
                      <a:alpha val="43137"/>
                    </a:srgbClr>
                  </a:outerShdw>
                </a:effectLst>
                <a:latin typeface="AR CENA" panose="02000000000000000000" pitchFamily="2" charset="0"/>
              </a:rPr>
              <a:t>The Precious </a:t>
            </a:r>
            <a:r>
              <a:rPr lang="en-US" sz="5400" b="1" dirty="0">
                <a:ln/>
                <a:solidFill>
                  <a:schemeClr val="accent4"/>
                </a:solidFill>
                <a:effectLst>
                  <a:outerShdw blurRad="38100" dist="38100" dir="2700000" algn="tl">
                    <a:srgbClr val="000000">
                      <a:alpha val="43137"/>
                    </a:srgbClr>
                  </a:outerShdw>
                </a:effectLst>
                <a:latin typeface="AR CENA" panose="02000000000000000000" pitchFamily="2" charset="0"/>
              </a:rPr>
              <a:t>Blood of Christ</a:t>
            </a:r>
            <a:endParaRPr lang="en-US" sz="5400" b="1" cap="none" spc="0" dirty="0">
              <a:ln/>
              <a:solidFill>
                <a:schemeClr val="accent4"/>
              </a:solidFill>
              <a:effectLst>
                <a:outerShdw blurRad="38100" dist="38100" dir="2700000" algn="tl">
                  <a:srgbClr val="000000">
                    <a:alpha val="43137"/>
                  </a:srgbClr>
                </a:outerShdw>
              </a:effectLst>
              <a:latin typeface="AR CENA" panose="02000000000000000000" pitchFamily="2" charset="0"/>
            </a:endParaRPr>
          </a:p>
        </p:txBody>
      </p:sp>
      <p:sp>
        <p:nvSpPr>
          <p:cNvPr id="3" name="Rectangle: Rounded Corners 2"/>
          <p:cNvSpPr/>
          <p:nvPr/>
        </p:nvSpPr>
        <p:spPr>
          <a:xfrm>
            <a:off x="922422" y="2005263"/>
            <a:ext cx="7299158" cy="593558"/>
          </a:xfrm>
          <a:prstGeom prst="roundRect">
            <a:avLst/>
          </a:prstGeom>
          <a:solidFill>
            <a:srgbClr val="C00000">
              <a:alpha val="85098"/>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200" dirty="0">
                <a:solidFill>
                  <a:srgbClr val="FF0000"/>
                </a:solidFill>
              </a:rPr>
              <a:t>Saves Man</a:t>
            </a:r>
          </a:p>
        </p:txBody>
      </p:sp>
      <p:sp>
        <p:nvSpPr>
          <p:cNvPr id="4" name="Rectangle: Rounded Corners 3"/>
          <p:cNvSpPr/>
          <p:nvPr/>
        </p:nvSpPr>
        <p:spPr>
          <a:xfrm>
            <a:off x="922422" y="2795996"/>
            <a:ext cx="7299158" cy="593558"/>
          </a:xfrm>
          <a:prstGeom prst="roundRect">
            <a:avLst/>
          </a:prstGeom>
          <a:solidFill>
            <a:srgbClr val="C00000">
              <a:alpha val="85098"/>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chemeClr val="bg1"/>
                </a:solidFill>
              </a:rPr>
              <a:t>Is For All</a:t>
            </a:r>
          </a:p>
        </p:txBody>
      </p:sp>
    </p:spTree>
    <p:extLst>
      <p:ext uri="{BB962C8B-B14F-4D97-AF65-F5344CB8AC3E}">
        <p14:creationId xmlns:p14="http://schemas.microsoft.com/office/powerpoint/2010/main" val="6561524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p:cNvSpPr/>
          <p:nvPr/>
        </p:nvSpPr>
        <p:spPr>
          <a:xfrm>
            <a:off x="2192593" y="721389"/>
            <a:ext cx="6410633" cy="593558"/>
          </a:xfrm>
          <a:prstGeom prst="roundRect">
            <a:avLst/>
          </a:prstGeom>
          <a:no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chemeClr val="bg1"/>
                </a:solidFill>
              </a:rPr>
              <a:t>Is For All</a:t>
            </a:r>
          </a:p>
        </p:txBody>
      </p:sp>
      <p:sp>
        <p:nvSpPr>
          <p:cNvPr id="5" name="TextBox 4"/>
          <p:cNvSpPr txBox="1"/>
          <p:nvPr/>
        </p:nvSpPr>
        <p:spPr>
          <a:xfrm>
            <a:off x="471948" y="2001333"/>
            <a:ext cx="8219768" cy="2893100"/>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effectLst>
                  <a:outerShdw blurRad="38100" dist="38100" dir="2700000" algn="tl">
                    <a:srgbClr val="000000">
                      <a:alpha val="43137"/>
                    </a:srgbClr>
                  </a:outerShdw>
                </a:effectLst>
              </a:rPr>
              <a:t>Jesus Died for All</a:t>
            </a:r>
          </a:p>
          <a:p>
            <a:pPr marL="514350" indent="-514350">
              <a:buFont typeface="+mj-lt"/>
              <a:buAutoNum type="alphaUcPeriod"/>
            </a:pPr>
            <a:endParaRPr lang="en-US" sz="1000" dirty="0">
              <a:solidFill>
                <a:schemeClr val="bg1"/>
              </a:solidFill>
              <a:effectLst>
                <a:outerShdw blurRad="38100" dist="38100" dir="2700000" algn="tl">
                  <a:srgbClr val="000000">
                    <a:alpha val="43137"/>
                  </a:srgbClr>
                </a:outerShdw>
              </a:effectLst>
            </a:endParaRPr>
          </a:p>
          <a:p>
            <a:pPr marL="971550" lvl="1" indent="-514350">
              <a:buFont typeface="+mj-lt"/>
              <a:buAutoNum type="arabicPeriod"/>
            </a:pPr>
            <a:r>
              <a:rPr lang="en-US" sz="2400" i="1" dirty="0">
                <a:solidFill>
                  <a:schemeClr val="bg1"/>
                </a:solidFill>
                <a:effectLst>
                  <a:outerShdw blurRad="38100" dist="38100" dir="2700000" algn="tl">
                    <a:srgbClr val="000000">
                      <a:alpha val="43137"/>
                    </a:srgbClr>
                  </a:outerShdw>
                </a:effectLst>
              </a:rPr>
              <a:t>Tasted death for everyone </a:t>
            </a:r>
            <a:r>
              <a:rPr lang="en-US" sz="2400" i="1" dirty="0">
                <a:solidFill>
                  <a:srgbClr val="FFFFCC"/>
                </a:solidFill>
                <a:effectLst>
                  <a:outerShdw blurRad="38100" dist="38100" dir="2700000" algn="tl">
                    <a:srgbClr val="000000">
                      <a:alpha val="43137"/>
                    </a:srgbClr>
                  </a:outerShdw>
                </a:effectLst>
              </a:rPr>
              <a:t>(</a:t>
            </a:r>
            <a:r>
              <a:rPr lang="en-US" sz="2400" i="1" dirty="0" err="1">
                <a:solidFill>
                  <a:srgbClr val="FFFFCC"/>
                </a:solidFill>
                <a:effectLst>
                  <a:outerShdw blurRad="38100" dist="38100" dir="2700000" algn="tl">
                    <a:srgbClr val="000000">
                      <a:alpha val="43137"/>
                    </a:srgbClr>
                  </a:outerShdw>
                </a:effectLst>
              </a:rPr>
              <a:t>Heb</a:t>
            </a:r>
            <a:r>
              <a:rPr lang="en-US" sz="2400" i="1" dirty="0">
                <a:solidFill>
                  <a:srgbClr val="FFFFCC"/>
                </a:solidFill>
                <a:effectLst>
                  <a:outerShdw blurRad="38100" dist="38100" dir="2700000" algn="tl">
                    <a:srgbClr val="000000">
                      <a:alpha val="43137"/>
                    </a:srgbClr>
                  </a:outerShdw>
                </a:effectLst>
              </a:rPr>
              <a:t> 2:9)</a:t>
            </a:r>
          </a:p>
          <a:p>
            <a:pPr marL="971550" lvl="1" indent="-514350">
              <a:buFont typeface="+mj-lt"/>
              <a:buAutoNum type="arabicPeriod"/>
            </a:pPr>
            <a:r>
              <a:rPr lang="en-US" sz="2400" i="1" dirty="0">
                <a:solidFill>
                  <a:schemeClr val="bg1"/>
                </a:solidFill>
                <a:effectLst>
                  <a:outerShdw blurRad="38100" dist="38100" dir="2700000" algn="tl">
                    <a:srgbClr val="000000">
                      <a:alpha val="43137"/>
                    </a:srgbClr>
                  </a:outerShdw>
                </a:effectLst>
              </a:rPr>
              <a:t>Propitiation for the whole world </a:t>
            </a:r>
            <a:r>
              <a:rPr lang="en-US" sz="2400" i="1" dirty="0">
                <a:solidFill>
                  <a:srgbClr val="FFFFCC"/>
                </a:solidFill>
                <a:effectLst>
                  <a:outerShdw blurRad="38100" dist="38100" dir="2700000" algn="tl">
                    <a:srgbClr val="000000">
                      <a:alpha val="43137"/>
                    </a:srgbClr>
                  </a:outerShdw>
                </a:effectLst>
              </a:rPr>
              <a:t>(1 John 2:1-2)</a:t>
            </a:r>
          </a:p>
          <a:p>
            <a:pPr marL="971550" lvl="1" indent="-514350">
              <a:buFont typeface="+mj-lt"/>
              <a:buAutoNum type="arabicPeriod"/>
            </a:pPr>
            <a:r>
              <a:rPr lang="en-US" sz="2400" i="1" dirty="0">
                <a:solidFill>
                  <a:schemeClr val="bg1"/>
                </a:solidFill>
                <a:effectLst>
                  <a:outerShdw blurRad="38100" dist="38100" dir="2700000" algn="tl">
                    <a:srgbClr val="000000">
                      <a:alpha val="43137"/>
                    </a:srgbClr>
                  </a:outerShdw>
                </a:effectLst>
              </a:rPr>
              <a:t>Died for all </a:t>
            </a:r>
            <a:r>
              <a:rPr lang="en-US" sz="2400" i="1" dirty="0">
                <a:solidFill>
                  <a:srgbClr val="FFFFCC"/>
                </a:solidFill>
                <a:effectLst>
                  <a:outerShdw blurRad="38100" dist="38100" dir="2700000" algn="tl">
                    <a:srgbClr val="000000">
                      <a:alpha val="43137"/>
                    </a:srgbClr>
                  </a:outerShdw>
                </a:effectLst>
              </a:rPr>
              <a:t>(2 Cor. 5:14)</a:t>
            </a:r>
          </a:p>
          <a:p>
            <a:pPr marL="971550" lvl="1" indent="-514350">
              <a:buFont typeface="+mj-lt"/>
              <a:buAutoNum type="arabicPeriod"/>
            </a:pPr>
            <a:r>
              <a:rPr lang="en-US" sz="2400" i="1" dirty="0">
                <a:solidFill>
                  <a:schemeClr val="bg1"/>
                </a:solidFill>
                <a:effectLst>
                  <a:outerShdw blurRad="38100" dist="38100" dir="2700000" algn="tl">
                    <a:srgbClr val="000000">
                      <a:alpha val="43137"/>
                    </a:srgbClr>
                  </a:outerShdw>
                </a:effectLst>
              </a:rPr>
              <a:t>Died for the lost </a:t>
            </a:r>
            <a:r>
              <a:rPr lang="en-US" sz="2400" i="1" dirty="0">
                <a:solidFill>
                  <a:srgbClr val="FFFFCC"/>
                </a:solidFill>
                <a:effectLst>
                  <a:outerShdw blurRad="38100" dist="38100" dir="2700000" algn="tl">
                    <a:srgbClr val="000000">
                      <a:alpha val="43137"/>
                    </a:srgbClr>
                  </a:outerShdw>
                </a:effectLst>
              </a:rPr>
              <a:t>(Luke 19:10)</a:t>
            </a:r>
          </a:p>
          <a:p>
            <a:pPr marL="971550" lvl="1" indent="-514350">
              <a:buFont typeface="+mj-lt"/>
              <a:buAutoNum type="arabicPeriod"/>
            </a:pPr>
            <a:r>
              <a:rPr lang="en-US" sz="2400" i="1" dirty="0">
                <a:solidFill>
                  <a:schemeClr val="bg1"/>
                </a:solidFill>
                <a:effectLst>
                  <a:outerShdw blurRad="38100" dist="38100" dir="2700000" algn="tl">
                    <a:srgbClr val="000000">
                      <a:alpha val="43137"/>
                    </a:srgbClr>
                  </a:outerShdw>
                </a:effectLst>
              </a:rPr>
              <a:t>Takes away the sin of the world </a:t>
            </a:r>
            <a:r>
              <a:rPr lang="en-US" sz="2400" i="1" dirty="0">
                <a:solidFill>
                  <a:srgbClr val="FFFFCC"/>
                </a:solidFill>
                <a:effectLst>
                  <a:outerShdw blurRad="38100" dist="38100" dir="2700000" algn="tl">
                    <a:srgbClr val="000000">
                      <a:alpha val="43137"/>
                    </a:srgbClr>
                  </a:outerShdw>
                </a:effectLst>
              </a:rPr>
              <a:t>(John 1:29)</a:t>
            </a:r>
          </a:p>
          <a:p>
            <a:pPr marL="971550" lvl="1" indent="-514350">
              <a:buFont typeface="+mj-lt"/>
              <a:buAutoNum type="arabicPeriod"/>
            </a:pPr>
            <a:r>
              <a:rPr lang="en-US" sz="2400" i="1" dirty="0">
                <a:solidFill>
                  <a:schemeClr val="bg1"/>
                </a:solidFill>
                <a:effectLst>
                  <a:outerShdw blurRad="38100" dist="38100" dir="2700000" algn="tl">
                    <a:srgbClr val="000000">
                      <a:alpha val="43137"/>
                    </a:srgbClr>
                  </a:outerShdw>
                </a:effectLst>
              </a:rPr>
              <a:t>God is not a respecter of persons </a:t>
            </a:r>
            <a:r>
              <a:rPr lang="en-US" sz="2400" i="1" dirty="0">
                <a:solidFill>
                  <a:srgbClr val="FFFFCC"/>
                </a:solidFill>
                <a:effectLst>
                  <a:outerShdw blurRad="38100" dist="38100" dir="2700000" algn="tl">
                    <a:srgbClr val="000000">
                      <a:alpha val="43137"/>
                    </a:srgbClr>
                  </a:outerShdw>
                </a:effectLst>
              </a:rPr>
              <a:t>(Rom. 2:11)</a:t>
            </a:r>
          </a:p>
        </p:txBody>
      </p:sp>
      <p:pic>
        <p:nvPicPr>
          <p:cNvPr id="3076" name="Picture 4" descr="Image result for large group of people clip 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56" y="4847301"/>
            <a:ext cx="3387319" cy="215094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Image result for large group of people clip 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5099" y="4847301"/>
            <a:ext cx="3387319" cy="215094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Image result for large group of people clip 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8854" y="4856119"/>
            <a:ext cx="3387319" cy="2150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31488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1000"/>
                                        <p:tgtEl>
                                          <p:spTgt spid="5">
                                            <p:txEl>
                                              <p:pRg st="3" end="3"/>
                                            </p:txEl>
                                          </p:spTgt>
                                        </p:tgtEl>
                                      </p:cBhvr>
                                    </p:animEffect>
                                    <p:anim calcmode="lin" valueType="num">
                                      <p:cBhvr>
                                        <p:cTn id="1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fade">
                                      <p:cBhvr>
                                        <p:cTn id="28" dur="1000"/>
                                        <p:tgtEl>
                                          <p:spTgt spid="5">
                                            <p:txEl>
                                              <p:pRg st="5" end="5"/>
                                            </p:txEl>
                                          </p:spTgt>
                                        </p:tgtEl>
                                      </p:cBhvr>
                                    </p:animEffect>
                                    <p:anim calcmode="lin" valueType="num">
                                      <p:cBhvr>
                                        <p:cTn id="29"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fade">
                                      <p:cBhvr>
                                        <p:cTn id="35" dur="1000"/>
                                        <p:tgtEl>
                                          <p:spTgt spid="5">
                                            <p:txEl>
                                              <p:pRg st="6" end="6"/>
                                            </p:txEl>
                                          </p:spTgt>
                                        </p:tgtEl>
                                      </p:cBhvr>
                                    </p:animEffect>
                                    <p:anim calcmode="lin" valueType="num">
                                      <p:cBhvr>
                                        <p:cTn id="3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1000"/>
                                        <p:tgtEl>
                                          <p:spTgt spid="5">
                                            <p:txEl>
                                              <p:pRg st="7" end="7"/>
                                            </p:txEl>
                                          </p:spTgt>
                                        </p:tgtEl>
                                      </p:cBhvr>
                                    </p:animEffect>
                                    <p:anim calcmode="lin" valueType="num">
                                      <p:cBhvr>
                                        <p:cTn id="43"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p:cNvSpPr/>
          <p:nvPr/>
        </p:nvSpPr>
        <p:spPr>
          <a:xfrm>
            <a:off x="2192593" y="721389"/>
            <a:ext cx="6410633" cy="593558"/>
          </a:xfrm>
          <a:prstGeom prst="roundRect">
            <a:avLst/>
          </a:prstGeom>
          <a:no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chemeClr val="bg1"/>
                </a:solidFill>
              </a:rPr>
              <a:t>Is For All</a:t>
            </a:r>
          </a:p>
        </p:txBody>
      </p:sp>
      <p:sp>
        <p:nvSpPr>
          <p:cNvPr id="5" name="TextBox 4"/>
          <p:cNvSpPr txBox="1"/>
          <p:nvPr/>
        </p:nvSpPr>
        <p:spPr>
          <a:xfrm>
            <a:off x="471948" y="2001333"/>
            <a:ext cx="8219768" cy="1969770"/>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effectLst>
                  <a:outerShdw blurRad="38100" dist="38100" dir="2700000" algn="tl">
                    <a:srgbClr val="000000">
                      <a:alpha val="43137"/>
                    </a:srgbClr>
                  </a:outerShdw>
                </a:effectLst>
              </a:rPr>
              <a:t>Jesus Died for All</a:t>
            </a:r>
          </a:p>
          <a:p>
            <a:pPr marL="514350" indent="-514350">
              <a:buFont typeface="+mj-lt"/>
              <a:buAutoNum type="alphaUcPeriod"/>
            </a:pPr>
            <a:endParaRPr lang="en-US" sz="800" dirty="0">
              <a:solidFill>
                <a:srgbClr val="FFFF00"/>
              </a:solidFill>
              <a:effectLst>
                <a:outerShdw blurRad="38100" dist="38100" dir="2700000" algn="tl">
                  <a:srgbClr val="000000">
                    <a:alpha val="43137"/>
                  </a:srgbClr>
                </a:outerShdw>
              </a:effectLst>
            </a:endParaRPr>
          </a:p>
          <a:p>
            <a:pPr marL="514350" indent="-514350">
              <a:buFont typeface="+mj-lt"/>
              <a:buAutoNum type="alphaUcPeriod"/>
            </a:pPr>
            <a:r>
              <a:rPr lang="en-US" sz="2800" dirty="0">
                <a:solidFill>
                  <a:srgbClr val="FFFF00"/>
                </a:solidFill>
                <a:effectLst>
                  <a:outerShdw blurRad="38100" dist="38100" dir="2700000" algn="tl">
                    <a:srgbClr val="000000">
                      <a:alpha val="43137"/>
                    </a:srgbClr>
                  </a:outerShdw>
                </a:effectLst>
              </a:rPr>
              <a:t>Those Under the Old Testament</a:t>
            </a:r>
          </a:p>
          <a:p>
            <a:pPr marL="514350" indent="-514350">
              <a:buFont typeface="+mj-lt"/>
              <a:buAutoNum type="alphaUcPeriod"/>
            </a:pPr>
            <a:endParaRPr lang="en-US" sz="1000" dirty="0">
              <a:solidFill>
                <a:schemeClr val="bg1"/>
              </a:solidFill>
              <a:effectLst>
                <a:outerShdw blurRad="38100" dist="38100" dir="2700000" algn="tl">
                  <a:srgbClr val="000000">
                    <a:alpha val="43137"/>
                  </a:srgbClr>
                </a:outerShdw>
              </a:effectLst>
            </a:endParaRPr>
          </a:p>
          <a:p>
            <a:pPr marL="971550" lvl="1" indent="-514350">
              <a:buFont typeface="+mj-lt"/>
              <a:buAutoNum type="arabicPeriod"/>
            </a:pPr>
            <a:r>
              <a:rPr lang="en-US" sz="2400" i="1" dirty="0">
                <a:solidFill>
                  <a:schemeClr val="bg1"/>
                </a:solidFill>
                <a:effectLst>
                  <a:outerShdw blurRad="38100" dist="38100" dir="2700000" algn="tl">
                    <a:srgbClr val="000000">
                      <a:alpha val="43137"/>
                    </a:srgbClr>
                  </a:outerShdw>
                </a:effectLst>
              </a:rPr>
              <a:t>Demonstrates God is just in forgiving them </a:t>
            </a:r>
            <a:r>
              <a:rPr lang="en-US" sz="2400" i="1" dirty="0">
                <a:solidFill>
                  <a:srgbClr val="FFFFCC"/>
                </a:solidFill>
                <a:effectLst>
                  <a:outerShdw blurRad="38100" dist="38100" dir="2700000" algn="tl">
                    <a:srgbClr val="000000">
                      <a:alpha val="43137"/>
                    </a:srgbClr>
                  </a:outerShdw>
                </a:effectLst>
              </a:rPr>
              <a:t>(Rom. 3:25)</a:t>
            </a:r>
          </a:p>
          <a:p>
            <a:pPr marL="971550" lvl="1" indent="-514350">
              <a:buFont typeface="+mj-lt"/>
              <a:buAutoNum type="arabicPeriod"/>
            </a:pPr>
            <a:r>
              <a:rPr lang="en-US" sz="2400" i="1" dirty="0">
                <a:solidFill>
                  <a:schemeClr val="bg1"/>
                </a:solidFill>
                <a:effectLst>
                  <a:outerShdw blurRad="38100" dist="38100" dir="2700000" algn="tl">
                    <a:srgbClr val="000000">
                      <a:alpha val="43137"/>
                    </a:srgbClr>
                  </a:outerShdw>
                </a:effectLst>
              </a:rPr>
              <a:t>For the redemption of those under first </a:t>
            </a:r>
            <a:r>
              <a:rPr lang="en-US" sz="2400" i="1" dirty="0" err="1">
                <a:solidFill>
                  <a:schemeClr val="bg1"/>
                </a:solidFill>
                <a:effectLst>
                  <a:outerShdw blurRad="38100" dist="38100" dir="2700000" algn="tl">
                    <a:srgbClr val="000000">
                      <a:alpha val="43137"/>
                    </a:srgbClr>
                  </a:outerShdw>
                </a:effectLst>
              </a:rPr>
              <a:t>cov</a:t>
            </a:r>
            <a:r>
              <a:rPr lang="en-US" sz="2400" i="1" dirty="0">
                <a:solidFill>
                  <a:schemeClr val="bg1"/>
                </a:solidFill>
                <a:effectLst>
                  <a:outerShdw blurRad="38100" dist="38100" dir="2700000" algn="tl">
                    <a:srgbClr val="000000">
                      <a:alpha val="43137"/>
                    </a:srgbClr>
                  </a:outerShdw>
                </a:effectLst>
              </a:rPr>
              <a:t>. </a:t>
            </a:r>
            <a:r>
              <a:rPr lang="en-US" sz="2400" i="1" dirty="0">
                <a:solidFill>
                  <a:srgbClr val="FFFFCC"/>
                </a:solidFill>
                <a:effectLst>
                  <a:outerShdw blurRad="38100" dist="38100" dir="2700000" algn="tl">
                    <a:srgbClr val="000000">
                      <a:alpha val="43137"/>
                    </a:srgbClr>
                  </a:outerShdw>
                </a:effectLst>
              </a:rPr>
              <a:t>(Heb. 9:15)</a:t>
            </a:r>
          </a:p>
        </p:txBody>
      </p:sp>
      <p:pic>
        <p:nvPicPr>
          <p:cNvPr id="3076" name="Picture 4" descr="Image result for large group of people clip 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656" y="4847301"/>
            <a:ext cx="3387319" cy="215094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Image result for large group of people clip 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5099" y="4847301"/>
            <a:ext cx="3387319" cy="215094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Image result for large group of people clip 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8854" y="4856119"/>
            <a:ext cx="3387319" cy="215094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Object 1037"/>
          <p:cNvGraphicFramePr>
            <a:graphicFrameLocks noChangeAspect="1"/>
          </p:cNvGraphicFramePr>
          <p:nvPr>
            <p:extLst>
              <p:ext uri="{D42A27DB-BD31-4B8C-83A1-F6EECF244321}">
                <p14:modId xmlns:p14="http://schemas.microsoft.com/office/powerpoint/2010/main" val="4228320603"/>
              </p:ext>
            </p:extLst>
          </p:nvPr>
        </p:nvGraphicFramePr>
        <p:xfrm>
          <a:off x="2250551" y="3817210"/>
          <a:ext cx="6934200" cy="2628900"/>
        </p:xfrm>
        <a:graphic>
          <a:graphicData uri="http://schemas.openxmlformats.org/presentationml/2006/ole">
            <mc:AlternateContent xmlns:mc="http://schemas.openxmlformats.org/markup-compatibility/2006">
              <mc:Choice xmlns:v="urn:schemas-microsoft-com:vml" Requires="v">
                <p:oleObj spid="_x0000_s5132" name="Drawing" r:id="rId4" imgW="5162400" imgH="2629080" progId="WPDraw30.Drawing">
                  <p:embed/>
                </p:oleObj>
              </mc:Choice>
              <mc:Fallback>
                <p:oleObj name="Drawing" r:id="rId4" imgW="5162400" imgH="2629080" progId="WPDraw30.Drawing">
                  <p:embed/>
                  <p:pic>
                    <p:nvPicPr>
                      <p:cNvPr id="22541" name="Object 10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50551" y="3817210"/>
                        <a:ext cx="6934200" cy="2628900"/>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28517958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1000"/>
                                        <p:tgtEl>
                                          <p:spTgt spid="5">
                                            <p:txEl>
                                              <p:pRg st="4" end="4"/>
                                            </p:txEl>
                                          </p:spTgt>
                                        </p:tgtEl>
                                      </p:cBhvr>
                                    </p:animEffect>
                                    <p:anim calcmode="lin" valueType="num">
                                      <p:cBhvr>
                                        <p:cTn id="8"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5" end="5"/>
                                            </p:txEl>
                                          </p:spTgt>
                                        </p:tgtEl>
                                        <p:attrNameLst>
                                          <p:attrName>style.visibility</p:attrName>
                                        </p:attrNameLst>
                                      </p:cBhvr>
                                      <p:to>
                                        <p:strVal val="visible"/>
                                      </p:to>
                                    </p:set>
                                    <p:animEffect transition="in" filter="fade">
                                      <p:cBhvr>
                                        <p:cTn id="14" dur="1000"/>
                                        <p:tgtEl>
                                          <p:spTgt spid="5">
                                            <p:txEl>
                                              <p:pRg st="5" end="5"/>
                                            </p:txEl>
                                          </p:spTgt>
                                        </p:tgtEl>
                                      </p:cBhvr>
                                    </p:animEffect>
                                    <p:anim calcmode="lin" valueType="num">
                                      <p:cBhvr>
                                        <p:cTn id="15"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outVertical)">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1" y="643467"/>
            <a:ext cx="7924800"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chemeClr val="accent4"/>
                </a:solidFill>
                <a:effectLst>
                  <a:outerShdw blurRad="38100" dist="38100" dir="2700000" algn="tl">
                    <a:srgbClr val="000000">
                      <a:alpha val="43137"/>
                    </a:srgbClr>
                  </a:outerShdw>
                </a:effectLst>
                <a:latin typeface="AR CENA" panose="02000000000000000000" pitchFamily="2" charset="0"/>
              </a:rPr>
              <a:t>The Precious </a:t>
            </a:r>
            <a:r>
              <a:rPr lang="en-US" sz="5400" b="1" dirty="0">
                <a:ln/>
                <a:solidFill>
                  <a:schemeClr val="accent4"/>
                </a:solidFill>
                <a:effectLst>
                  <a:outerShdw blurRad="38100" dist="38100" dir="2700000" algn="tl">
                    <a:srgbClr val="000000">
                      <a:alpha val="43137"/>
                    </a:srgbClr>
                  </a:outerShdw>
                </a:effectLst>
                <a:latin typeface="AR CENA" panose="02000000000000000000" pitchFamily="2" charset="0"/>
              </a:rPr>
              <a:t>Blood of Christ</a:t>
            </a:r>
            <a:endParaRPr lang="en-US" sz="5400" b="1" cap="none" spc="0" dirty="0">
              <a:ln/>
              <a:solidFill>
                <a:schemeClr val="accent4"/>
              </a:solidFill>
              <a:effectLst>
                <a:outerShdw blurRad="38100" dist="38100" dir="2700000" algn="tl">
                  <a:srgbClr val="000000">
                    <a:alpha val="43137"/>
                  </a:srgbClr>
                </a:outerShdw>
              </a:effectLst>
              <a:latin typeface="AR CENA" panose="02000000000000000000" pitchFamily="2" charset="0"/>
            </a:endParaRPr>
          </a:p>
        </p:txBody>
      </p:sp>
      <p:sp>
        <p:nvSpPr>
          <p:cNvPr id="3" name="Rectangle: Rounded Corners 2"/>
          <p:cNvSpPr/>
          <p:nvPr/>
        </p:nvSpPr>
        <p:spPr>
          <a:xfrm>
            <a:off x="922422" y="2005263"/>
            <a:ext cx="7299158" cy="593558"/>
          </a:xfrm>
          <a:prstGeom prst="roundRect">
            <a:avLst/>
          </a:prstGeom>
          <a:solidFill>
            <a:srgbClr val="C00000">
              <a:alpha val="85098"/>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200" dirty="0">
                <a:solidFill>
                  <a:srgbClr val="FF0000"/>
                </a:solidFill>
              </a:rPr>
              <a:t>Saves Man</a:t>
            </a:r>
          </a:p>
        </p:txBody>
      </p:sp>
      <p:sp>
        <p:nvSpPr>
          <p:cNvPr id="4" name="Rectangle: Rounded Corners 3"/>
          <p:cNvSpPr/>
          <p:nvPr/>
        </p:nvSpPr>
        <p:spPr>
          <a:xfrm>
            <a:off x="922422" y="2795996"/>
            <a:ext cx="7299158" cy="593558"/>
          </a:xfrm>
          <a:prstGeom prst="roundRect">
            <a:avLst/>
          </a:prstGeom>
          <a:solidFill>
            <a:srgbClr val="C00000">
              <a:alpha val="85098"/>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rgbClr val="FF0000"/>
                </a:solidFill>
              </a:rPr>
              <a:t>Is For All</a:t>
            </a:r>
          </a:p>
        </p:txBody>
      </p:sp>
      <p:sp>
        <p:nvSpPr>
          <p:cNvPr id="5" name="Rectangle: Rounded Corners 4"/>
          <p:cNvSpPr/>
          <p:nvPr/>
        </p:nvSpPr>
        <p:spPr>
          <a:xfrm>
            <a:off x="922422" y="3586729"/>
            <a:ext cx="7299158" cy="593558"/>
          </a:xfrm>
          <a:prstGeom prst="roundRect">
            <a:avLst/>
          </a:prstGeom>
          <a:solidFill>
            <a:srgbClr val="C00000">
              <a:alpha val="85098"/>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chemeClr val="bg1"/>
                </a:solidFill>
              </a:rPr>
              <a:t>Must be Applied</a:t>
            </a:r>
          </a:p>
        </p:txBody>
      </p:sp>
    </p:spTree>
    <p:extLst>
      <p:ext uri="{BB962C8B-B14F-4D97-AF65-F5344CB8AC3E}">
        <p14:creationId xmlns:p14="http://schemas.microsoft.com/office/powerpoint/2010/main" val="23464450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p:cNvSpPr/>
          <p:nvPr/>
        </p:nvSpPr>
        <p:spPr>
          <a:xfrm>
            <a:off x="2172928" y="696045"/>
            <a:ext cx="6381137" cy="593558"/>
          </a:xfrm>
          <a:prstGeom prst="roundRect">
            <a:avLst/>
          </a:prstGeom>
          <a:no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chemeClr val="bg1"/>
                </a:solidFill>
              </a:rPr>
              <a:t>Must be Applied</a:t>
            </a:r>
          </a:p>
        </p:txBody>
      </p:sp>
      <p:sp>
        <p:nvSpPr>
          <p:cNvPr id="3" name="TextBox 2"/>
          <p:cNvSpPr txBox="1"/>
          <p:nvPr/>
        </p:nvSpPr>
        <p:spPr>
          <a:xfrm>
            <a:off x="471948" y="2001333"/>
            <a:ext cx="8219768" cy="1785104"/>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effectLst>
                  <a:outerShdw blurRad="38100" dist="38100" dir="2700000" algn="tl">
                    <a:srgbClr val="000000">
                      <a:alpha val="43137"/>
                    </a:srgbClr>
                  </a:outerShdw>
                </a:effectLst>
              </a:rPr>
              <a:t>Blood Shed for All – But All Not Saved</a:t>
            </a:r>
          </a:p>
          <a:p>
            <a:pPr marL="514350" indent="-514350">
              <a:buFont typeface="+mj-lt"/>
              <a:buAutoNum type="alphaUcPeriod"/>
            </a:pPr>
            <a:endParaRPr lang="en-US" sz="1000" dirty="0">
              <a:solidFill>
                <a:schemeClr val="bg1"/>
              </a:solidFill>
              <a:effectLst>
                <a:outerShdw blurRad="38100" dist="38100" dir="2700000" algn="tl">
                  <a:srgbClr val="000000">
                    <a:alpha val="43137"/>
                  </a:srgbClr>
                </a:outerShdw>
              </a:effectLst>
            </a:endParaRPr>
          </a:p>
          <a:p>
            <a:pPr marL="971550" lvl="1" indent="-514350">
              <a:buFont typeface="+mj-lt"/>
              <a:buAutoNum type="arabicPeriod"/>
            </a:pPr>
            <a:r>
              <a:rPr lang="en-US" sz="2400" i="1" dirty="0">
                <a:solidFill>
                  <a:schemeClr val="bg1"/>
                </a:solidFill>
                <a:effectLst>
                  <a:outerShdw blurRad="38100" dist="38100" dir="2700000" algn="tl">
                    <a:srgbClr val="000000">
                      <a:alpha val="43137"/>
                    </a:srgbClr>
                  </a:outerShdw>
                </a:effectLst>
              </a:rPr>
              <a:t>Few will be saved </a:t>
            </a:r>
            <a:r>
              <a:rPr lang="en-US" sz="2400" i="1" dirty="0">
                <a:solidFill>
                  <a:srgbClr val="FFFFCC"/>
                </a:solidFill>
                <a:effectLst>
                  <a:outerShdw blurRad="38100" dist="38100" dir="2700000" algn="tl">
                    <a:srgbClr val="000000">
                      <a:alpha val="43137"/>
                    </a:srgbClr>
                  </a:outerShdw>
                </a:effectLst>
              </a:rPr>
              <a:t>(Matt. 7:13-14)</a:t>
            </a:r>
          </a:p>
          <a:p>
            <a:pPr marL="971550" lvl="1" indent="-514350">
              <a:buFont typeface="+mj-lt"/>
              <a:buAutoNum type="arabicPeriod"/>
            </a:pPr>
            <a:r>
              <a:rPr lang="en-US" sz="2400" i="1" dirty="0">
                <a:solidFill>
                  <a:schemeClr val="bg1"/>
                </a:solidFill>
                <a:effectLst>
                  <a:outerShdw blurRad="38100" dist="38100" dir="2700000" algn="tl">
                    <a:srgbClr val="000000">
                      <a:alpha val="43137"/>
                    </a:srgbClr>
                  </a:outerShdw>
                </a:effectLst>
              </a:rPr>
              <a:t>Not all will be saved </a:t>
            </a:r>
            <a:r>
              <a:rPr lang="en-US" sz="2400" i="1" dirty="0">
                <a:solidFill>
                  <a:srgbClr val="FFFFCC"/>
                </a:solidFill>
                <a:effectLst>
                  <a:outerShdw blurRad="38100" dist="38100" dir="2700000" algn="tl">
                    <a:srgbClr val="000000">
                      <a:alpha val="43137"/>
                    </a:srgbClr>
                  </a:outerShdw>
                </a:effectLst>
              </a:rPr>
              <a:t>(Matt. 7:21)</a:t>
            </a:r>
          </a:p>
          <a:p>
            <a:pPr marL="971550" lvl="1" indent="-514350">
              <a:buFont typeface="+mj-lt"/>
              <a:buAutoNum type="arabicPeriod"/>
            </a:pPr>
            <a:r>
              <a:rPr lang="en-US" sz="2400" i="1" dirty="0">
                <a:solidFill>
                  <a:schemeClr val="bg1"/>
                </a:solidFill>
                <a:effectLst>
                  <a:outerShdw blurRad="38100" dist="38100" dir="2700000" algn="tl">
                    <a:srgbClr val="000000">
                      <a:alpha val="43137"/>
                    </a:srgbClr>
                  </a:outerShdw>
                </a:effectLst>
              </a:rPr>
              <a:t>Many will be in lake of fire </a:t>
            </a:r>
            <a:r>
              <a:rPr lang="en-US" sz="2400" i="1" dirty="0">
                <a:solidFill>
                  <a:srgbClr val="FFFFCC"/>
                </a:solidFill>
                <a:effectLst>
                  <a:outerShdw blurRad="38100" dist="38100" dir="2700000" algn="tl">
                    <a:srgbClr val="000000">
                      <a:alpha val="43137"/>
                    </a:srgbClr>
                  </a:outerShdw>
                </a:effectLst>
              </a:rPr>
              <a:t>(Rev 21:8)</a:t>
            </a:r>
          </a:p>
        </p:txBody>
      </p:sp>
    </p:spTree>
    <p:extLst>
      <p:ext uri="{BB962C8B-B14F-4D97-AF65-F5344CB8AC3E}">
        <p14:creationId xmlns:p14="http://schemas.microsoft.com/office/powerpoint/2010/main" val="33441761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p:cNvSpPr/>
          <p:nvPr/>
        </p:nvSpPr>
        <p:spPr>
          <a:xfrm>
            <a:off x="2172928" y="696045"/>
            <a:ext cx="6381137" cy="593558"/>
          </a:xfrm>
          <a:prstGeom prst="roundRect">
            <a:avLst/>
          </a:prstGeom>
          <a:no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chemeClr val="bg1"/>
                </a:solidFill>
              </a:rPr>
              <a:t>Must be Applied</a:t>
            </a:r>
          </a:p>
        </p:txBody>
      </p:sp>
      <p:sp>
        <p:nvSpPr>
          <p:cNvPr id="3" name="TextBox 2"/>
          <p:cNvSpPr txBox="1"/>
          <p:nvPr/>
        </p:nvSpPr>
        <p:spPr>
          <a:xfrm>
            <a:off x="471948" y="2001333"/>
            <a:ext cx="8219768" cy="1077218"/>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effectLst>
                  <a:outerShdw blurRad="38100" dist="38100" dir="2700000" algn="tl">
                    <a:srgbClr val="000000">
                      <a:alpha val="43137"/>
                    </a:srgbClr>
                  </a:outerShdw>
                </a:effectLst>
              </a:rPr>
              <a:t>Blood Shed for All – But All Not Saved</a:t>
            </a:r>
          </a:p>
          <a:p>
            <a:pPr marL="514350" indent="-514350">
              <a:buFont typeface="+mj-lt"/>
              <a:buAutoNum type="alphaUcPeriod"/>
            </a:pPr>
            <a:endParaRPr lang="en-US" sz="800" dirty="0">
              <a:solidFill>
                <a:srgbClr val="FFFF00"/>
              </a:solidFill>
              <a:effectLst>
                <a:outerShdw blurRad="38100" dist="38100" dir="2700000" algn="tl">
                  <a:srgbClr val="000000">
                    <a:alpha val="43137"/>
                  </a:srgbClr>
                </a:outerShdw>
              </a:effectLst>
            </a:endParaRPr>
          </a:p>
          <a:p>
            <a:pPr marL="514350" indent="-514350">
              <a:buFont typeface="+mj-lt"/>
              <a:buAutoNum type="alphaUcPeriod"/>
            </a:pPr>
            <a:r>
              <a:rPr lang="en-US" sz="2800" dirty="0">
                <a:solidFill>
                  <a:srgbClr val="FFFF00"/>
                </a:solidFill>
                <a:effectLst>
                  <a:outerShdw blurRad="38100" dist="38100" dir="2700000" algn="tl">
                    <a:srgbClr val="000000">
                      <a:alpha val="43137"/>
                    </a:srgbClr>
                  </a:outerShdw>
                </a:effectLst>
              </a:rPr>
              <a:t>Salvation is in Christ</a:t>
            </a:r>
            <a:endParaRPr lang="en-US" sz="2400" i="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136673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4" name="Rectangle 6"/>
          <p:cNvSpPr>
            <a:spLocks noChangeArrowheads="1"/>
          </p:cNvSpPr>
          <p:nvPr/>
        </p:nvSpPr>
        <p:spPr bwMode="auto">
          <a:xfrm>
            <a:off x="3200400" y="1752600"/>
            <a:ext cx="2895600" cy="3810000"/>
          </a:xfrm>
          <a:prstGeom prst="rect">
            <a:avLst/>
          </a:prstGeom>
          <a:solidFill>
            <a:srgbClr val="FFFF00"/>
          </a:solidFill>
          <a:ln w="9525">
            <a:solidFill>
              <a:schemeClr val="tx1"/>
            </a:solidFill>
            <a:miter lim="800000"/>
            <a:headEnd/>
            <a:tailEnd/>
          </a:ln>
          <a:effectLst/>
          <a:scene3d>
            <a:camera prst="orthographicFront"/>
            <a:lightRig rig="threePt" dir="t"/>
          </a:scene3d>
          <a:sp3d>
            <a:bevelT prst="convex"/>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1" name="Text Box 3"/>
          <p:cNvSpPr txBox="1">
            <a:spLocks noChangeArrowheads="1"/>
          </p:cNvSpPr>
          <p:nvPr/>
        </p:nvSpPr>
        <p:spPr bwMode="auto">
          <a:xfrm>
            <a:off x="-5194" y="2133600"/>
            <a:ext cx="9084539" cy="3293209"/>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3600" b="1" dirty="0">
                <a:solidFill>
                  <a:schemeClr val="bg1"/>
                </a:solidFill>
                <a:latin typeface="Arial" charset="0"/>
              </a:rPr>
              <a:t>  </a:t>
            </a:r>
            <a:r>
              <a:rPr lang="en-US" sz="3600" b="1" dirty="0">
                <a:solidFill>
                  <a:schemeClr val="bg1"/>
                </a:solidFill>
                <a:effectLst>
                  <a:outerShdw blurRad="38100" dist="38100" dir="2700000" algn="tl">
                    <a:srgbClr val="000000">
                      <a:alpha val="43137"/>
                    </a:srgbClr>
                  </a:outerShdw>
                </a:effectLst>
                <a:latin typeface="Arial" charset="0"/>
              </a:rPr>
              <a:t>Redeemed</a:t>
            </a:r>
            <a:r>
              <a:rPr lang="en-US" sz="3600" b="1" dirty="0">
                <a:solidFill>
                  <a:schemeClr val="bg1"/>
                </a:solidFill>
                <a:latin typeface="Arial" charset="0"/>
              </a:rPr>
              <a:t>         </a:t>
            </a:r>
            <a:r>
              <a:rPr lang="en-US" sz="3600" b="1" dirty="0">
                <a:latin typeface="Arial" charset="0"/>
              </a:rPr>
              <a:t>in Him</a:t>
            </a:r>
            <a:r>
              <a:rPr lang="en-US" sz="3600" b="1" dirty="0">
                <a:solidFill>
                  <a:schemeClr val="bg1"/>
                </a:solidFill>
                <a:latin typeface="Arial" charset="0"/>
              </a:rPr>
              <a:t>          </a:t>
            </a:r>
            <a:r>
              <a:rPr lang="en-US" sz="3600" b="1" dirty="0">
                <a:solidFill>
                  <a:schemeClr val="bg1"/>
                </a:solidFill>
                <a:effectLst>
                  <a:outerShdw blurRad="38100" dist="38100" dir="2700000" algn="tl">
                    <a:srgbClr val="000000">
                      <a:alpha val="43137"/>
                    </a:srgbClr>
                  </a:outerShdw>
                </a:effectLst>
                <a:latin typeface="Arial" charset="0"/>
              </a:rPr>
              <a:t>Blood </a:t>
            </a:r>
            <a:r>
              <a:rPr lang="en-US" sz="3600" b="1" dirty="0">
                <a:solidFill>
                  <a:schemeClr val="bg1"/>
                </a:solidFill>
                <a:latin typeface="Arial" charset="0"/>
              </a:rPr>
              <a:t>        </a:t>
            </a:r>
          </a:p>
          <a:p>
            <a:pPr algn="ctr"/>
            <a:r>
              <a:rPr lang="en-US" sz="3200" i="1" dirty="0">
                <a:solidFill>
                  <a:srgbClr val="68040B"/>
                </a:solidFill>
                <a:latin typeface="Arial" charset="0"/>
              </a:rPr>
              <a:t>(Eph. 1:7)</a:t>
            </a:r>
            <a:r>
              <a:rPr lang="en-US" sz="3600" b="1" dirty="0">
                <a:solidFill>
                  <a:srgbClr val="68040B"/>
                </a:solidFill>
                <a:latin typeface="Arial" charset="0"/>
              </a:rPr>
              <a:t> </a:t>
            </a:r>
          </a:p>
          <a:p>
            <a:pPr algn="ctr"/>
            <a:r>
              <a:rPr lang="en-US" sz="3600" b="1" dirty="0">
                <a:solidFill>
                  <a:schemeClr val="bg1"/>
                </a:solidFill>
                <a:effectLst>
                  <a:outerShdw blurRad="38100" dist="38100" dir="2700000" algn="tl">
                    <a:srgbClr val="000000">
                      <a:alpha val="43137"/>
                    </a:srgbClr>
                  </a:outerShdw>
                </a:effectLst>
                <a:latin typeface="Arial" charset="0"/>
              </a:rPr>
              <a:t>Made Near</a:t>
            </a:r>
            <a:r>
              <a:rPr lang="en-US" sz="3600" b="1" dirty="0">
                <a:solidFill>
                  <a:schemeClr val="bg1"/>
                </a:solidFill>
                <a:latin typeface="Arial" charset="0"/>
              </a:rPr>
              <a:t>       </a:t>
            </a:r>
            <a:r>
              <a:rPr lang="en-US" sz="3600" b="1" dirty="0">
                <a:latin typeface="Arial" charset="0"/>
              </a:rPr>
              <a:t>in Christ</a:t>
            </a:r>
            <a:r>
              <a:rPr lang="en-US" sz="3600" b="1" dirty="0">
                <a:solidFill>
                  <a:schemeClr val="bg1"/>
                </a:solidFill>
                <a:latin typeface="Arial" charset="0"/>
              </a:rPr>
              <a:t>        </a:t>
            </a:r>
            <a:r>
              <a:rPr lang="en-US" sz="3600" b="1" dirty="0">
                <a:solidFill>
                  <a:schemeClr val="bg1"/>
                </a:solidFill>
                <a:effectLst>
                  <a:outerShdw blurRad="38100" dist="38100" dir="2700000" algn="tl">
                    <a:srgbClr val="000000">
                      <a:alpha val="43137"/>
                    </a:srgbClr>
                  </a:outerShdw>
                </a:effectLst>
                <a:latin typeface="Arial" charset="0"/>
              </a:rPr>
              <a:t>by Blood</a:t>
            </a:r>
          </a:p>
          <a:p>
            <a:pPr algn="ctr"/>
            <a:r>
              <a:rPr lang="en-US" sz="3200" i="1" dirty="0">
                <a:solidFill>
                  <a:srgbClr val="68040B"/>
                </a:solidFill>
                <a:latin typeface="Arial" charset="0"/>
              </a:rPr>
              <a:t>(Eph. 2:13)</a:t>
            </a:r>
          </a:p>
          <a:p>
            <a:pPr algn="ctr"/>
            <a:r>
              <a:rPr lang="en-US" sz="3600" b="1" dirty="0">
                <a:solidFill>
                  <a:schemeClr val="bg1"/>
                </a:solidFill>
                <a:effectLst>
                  <a:outerShdw blurRad="38100" dist="38100" dir="2700000" algn="tl">
                    <a:srgbClr val="000000">
                      <a:alpha val="43137"/>
                    </a:srgbClr>
                  </a:outerShdw>
                </a:effectLst>
                <a:latin typeface="Arial" charset="0"/>
              </a:rPr>
              <a:t>Reconciled </a:t>
            </a:r>
            <a:r>
              <a:rPr lang="en-US" sz="3600" b="1" dirty="0">
                <a:solidFill>
                  <a:schemeClr val="bg1"/>
                </a:solidFill>
                <a:latin typeface="Arial" charset="0"/>
              </a:rPr>
              <a:t>    </a:t>
            </a:r>
            <a:r>
              <a:rPr lang="en-US" sz="3600" b="1" dirty="0">
                <a:latin typeface="Arial" charset="0"/>
              </a:rPr>
              <a:t>in one body</a:t>
            </a:r>
            <a:r>
              <a:rPr lang="en-US" sz="3600" b="1" dirty="0">
                <a:solidFill>
                  <a:schemeClr val="bg1"/>
                </a:solidFill>
                <a:latin typeface="Arial" charset="0"/>
              </a:rPr>
              <a:t>      </a:t>
            </a:r>
            <a:r>
              <a:rPr lang="en-US" sz="3600" b="1" dirty="0">
                <a:solidFill>
                  <a:schemeClr val="bg1"/>
                </a:solidFill>
                <a:effectLst>
                  <a:outerShdw blurRad="38100" dist="38100" dir="2700000" algn="tl">
                    <a:srgbClr val="000000">
                      <a:alpha val="43137"/>
                    </a:srgbClr>
                  </a:outerShdw>
                </a:effectLst>
                <a:latin typeface="Arial" charset="0"/>
              </a:rPr>
              <a:t>by Cross</a:t>
            </a:r>
          </a:p>
          <a:p>
            <a:pPr algn="ctr"/>
            <a:r>
              <a:rPr lang="en-US" sz="3200" i="1" dirty="0">
                <a:solidFill>
                  <a:srgbClr val="68040B"/>
                </a:solidFill>
                <a:latin typeface="Arial" charset="0"/>
              </a:rPr>
              <a:t>(Eph. 2:16)</a:t>
            </a:r>
          </a:p>
        </p:txBody>
      </p:sp>
      <p:sp>
        <p:nvSpPr>
          <p:cNvPr id="32775" name="AutoShape 7"/>
          <p:cNvSpPr>
            <a:spLocks noChangeArrowheads="1"/>
          </p:cNvSpPr>
          <p:nvPr/>
        </p:nvSpPr>
        <p:spPr bwMode="auto">
          <a:xfrm>
            <a:off x="2133600" y="0"/>
            <a:ext cx="5105400" cy="2362200"/>
          </a:xfrm>
          <a:prstGeom prst="flowChartMerge">
            <a:avLst/>
          </a:prstGeom>
          <a:blipFill dpi="0" rotWithShape="1">
            <a:blip r:embed="rId2">
              <a:extLst>
                <a:ext uri="{28A0092B-C50C-407E-A947-70E740481C1C}">
                  <a14:useLocalDpi xmlns:a14="http://schemas.microsoft.com/office/drawing/2010/main" val="0"/>
                </a:ext>
              </a:extLst>
            </a:blip>
            <a:srcRect/>
            <a:stretch>
              <a:fillRect/>
            </a:stretch>
          </a:blipFill>
          <a:ln>
            <a:noFill/>
          </a:ln>
          <a:effectLst/>
          <a:scene3d>
            <a:camera prst="orthographicFront">
              <a:rot lat="0" lon="0" rev="0"/>
            </a:camera>
            <a:lightRig rig="contrasting" dir="t">
              <a:rot lat="0" lon="0" rev="7800000"/>
            </a:lightRig>
          </a:scene3d>
          <a:sp3d>
            <a:bevelT w="139700" h="139700"/>
          </a:sp3d>
          <a:extLst/>
        </p:spPr>
        <p:txBody>
          <a:bodyPr wrap="none" anchor="ctr"/>
          <a:lstStyle/>
          <a:p>
            <a:pPr algn="ctr"/>
            <a:endParaRPr lang="en-US" sz="2800" b="1">
              <a:solidFill>
                <a:schemeClr val="hlink"/>
              </a:solidFill>
              <a:effectLst>
                <a:outerShdw blurRad="38100" dist="38100" dir="2700000" algn="tl">
                  <a:srgbClr val="000000"/>
                </a:outerShdw>
              </a:effectLst>
              <a:latin typeface="Arial" charset="0"/>
            </a:endParaRPr>
          </a:p>
          <a:p>
            <a:pPr algn="ctr"/>
            <a:r>
              <a:rPr lang="en-US" sz="2800" b="1">
                <a:solidFill>
                  <a:schemeClr val="bg1"/>
                </a:solidFill>
                <a:effectLst>
                  <a:outerShdw blurRad="38100" dist="38100" dir="2700000" algn="tl">
                    <a:srgbClr val="000000"/>
                  </a:outerShdw>
                </a:effectLst>
                <a:latin typeface="Arial" charset="0"/>
              </a:rPr>
              <a:t>Baptized Into</a:t>
            </a:r>
            <a:endParaRPr lang="en-US" sz="2800" b="1">
              <a:solidFill>
                <a:schemeClr val="hlink"/>
              </a:solidFill>
              <a:effectLst>
                <a:outerShdw blurRad="38100" dist="38100" dir="2700000" algn="tl">
                  <a:srgbClr val="000000"/>
                </a:outerShdw>
              </a:effectLst>
              <a:latin typeface="Arial" charset="0"/>
            </a:endParaRPr>
          </a:p>
          <a:p>
            <a:pPr algn="ctr"/>
            <a:r>
              <a:rPr lang="en-US" sz="2800" b="1" i="1">
                <a:solidFill>
                  <a:srgbClr val="FFFF99"/>
                </a:solidFill>
                <a:effectLst>
                  <a:outerShdw blurRad="38100" dist="38100" dir="2700000" algn="tl">
                    <a:srgbClr val="000000"/>
                  </a:outerShdw>
                </a:effectLst>
                <a:latin typeface="Arial" charset="0"/>
              </a:rPr>
              <a:t>Gal.3:27</a:t>
            </a:r>
          </a:p>
          <a:p>
            <a:pPr algn="ctr"/>
            <a:r>
              <a:rPr lang="en-US" sz="2800" b="1" i="1">
                <a:solidFill>
                  <a:srgbClr val="FFFF99"/>
                </a:solidFill>
                <a:effectLst>
                  <a:outerShdw blurRad="38100" dist="38100" dir="2700000" algn="tl">
                    <a:srgbClr val="000000"/>
                  </a:outerShdw>
                </a:effectLst>
                <a:latin typeface="Arial" charset="0"/>
              </a:rPr>
              <a:t>1 Cor. 12:13</a:t>
            </a:r>
            <a:endParaRPr lang="en-US" sz="2800" b="1">
              <a:solidFill>
                <a:srgbClr val="FFFF99"/>
              </a:solidFill>
              <a:effectLst>
                <a:outerShdw blurRad="38100" dist="38100" dir="2700000" algn="tl">
                  <a:srgbClr val="000000"/>
                </a:outerShdw>
              </a:effectLst>
              <a:latin typeface="Arial" charset="0"/>
            </a:endParaRPr>
          </a:p>
        </p:txBody>
      </p:sp>
    </p:spTree>
    <p:extLst>
      <p:ext uri="{BB962C8B-B14F-4D97-AF65-F5344CB8AC3E}">
        <p14:creationId xmlns:p14="http://schemas.microsoft.com/office/powerpoint/2010/main" val="22829315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2775"/>
                                        </p:tgtEl>
                                        <p:attrNameLst>
                                          <p:attrName>style.visibility</p:attrName>
                                        </p:attrNameLst>
                                      </p:cBhvr>
                                      <p:to>
                                        <p:strVal val="visible"/>
                                      </p:to>
                                    </p:set>
                                    <p:anim calcmode="lin" valueType="num">
                                      <p:cBhvr additive="base">
                                        <p:cTn id="7" dur="500" fill="hold"/>
                                        <p:tgtEl>
                                          <p:spTgt spid="32775"/>
                                        </p:tgtEl>
                                        <p:attrNameLst>
                                          <p:attrName>ppt_x</p:attrName>
                                        </p:attrNameLst>
                                      </p:cBhvr>
                                      <p:tavLst>
                                        <p:tav tm="0">
                                          <p:val>
                                            <p:strVal val="#ppt_x"/>
                                          </p:val>
                                        </p:tav>
                                        <p:tav tm="100000">
                                          <p:val>
                                            <p:strVal val="#ppt_x"/>
                                          </p:val>
                                        </p:tav>
                                      </p:tavLst>
                                    </p:anim>
                                    <p:anim calcmode="lin" valueType="num">
                                      <p:cBhvr additive="base">
                                        <p:cTn id="8" dur="500" fill="hold"/>
                                        <p:tgtEl>
                                          <p:spTgt spid="3277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5"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p:cNvSpPr/>
          <p:nvPr/>
        </p:nvSpPr>
        <p:spPr>
          <a:xfrm>
            <a:off x="2172928" y="696045"/>
            <a:ext cx="6381137" cy="593558"/>
          </a:xfrm>
          <a:prstGeom prst="roundRect">
            <a:avLst/>
          </a:prstGeom>
          <a:no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chemeClr val="bg1"/>
                </a:solidFill>
              </a:rPr>
              <a:t>Must be Applied</a:t>
            </a:r>
          </a:p>
        </p:txBody>
      </p:sp>
      <p:sp>
        <p:nvSpPr>
          <p:cNvPr id="3" name="TextBox 2"/>
          <p:cNvSpPr txBox="1"/>
          <p:nvPr/>
        </p:nvSpPr>
        <p:spPr>
          <a:xfrm>
            <a:off x="471948" y="2001333"/>
            <a:ext cx="8219768" cy="1631216"/>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effectLst>
                  <a:outerShdw blurRad="38100" dist="38100" dir="2700000" algn="tl">
                    <a:srgbClr val="000000">
                      <a:alpha val="43137"/>
                    </a:srgbClr>
                  </a:outerShdw>
                </a:effectLst>
              </a:rPr>
              <a:t>Blood Shed for All – But All Not Saved</a:t>
            </a:r>
          </a:p>
          <a:p>
            <a:pPr marL="514350" indent="-514350">
              <a:buFont typeface="+mj-lt"/>
              <a:buAutoNum type="alphaUcPeriod"/>
            </a:pPr>
            <a:endParaRPr lang="en-US" sz="800" dirty="0">
              <a:solidFill>
                <a:srgbClr val="FFFF00"/>
              </a:solidFill>
              <a:effectLst>
                <a:outerShdw blurRad="38100" dist="38100" dir="2700000" algn="tl">
                  <a:srgbClr val="000000">
                    <a:alpha val="43137"/>
                  </a:srgbClr>
                </a:outerShdw>
              </a:effectLst>
            </a:endParaRPr>
          </a:p>
          <a:p>
            <a:pPr marL="514350" indent="-514350">
              <a:buFont typeface="+mj-lt"/>
              <a:buAutoNum type="alphaUcPeriod"/>
            </a:pPr>
            <a:r>
              <a:rPr lang="en-US" sz="2800" dirty="0">
                <a:solidFill>
                  <a:srgbClr val="FFFF00"/>
                </a:solidFill>
                <a:effectLst>
                  <a:outerShdw blurRad="38100" dist="38100" dir="2700000" algn="tl">
                    <a:srgbClr val="000000">
                      <a:alpha val="43137"/>
                    </a:srgbClr>
                  </a:outerShdw>
                </a:effectLst>
              </a:rPr>
              <a:t>Salvation is in Christ</a:t>
            </a:r>
          </a:p>
          <a:p>
            <a:pPr marL="514350" indent="-514350">
              <a:buFont typeface="+mj-lt"/>
              <a:buAutoNum type="alphaUcPeriod"/>
            </a:pPr>
            <a:endParaRPr lang="en-US" sz="800" dirty="0">
              <a:solidFill>
                <a:srgbClr val="FFFF00"/>
              </a:solidFill>
              <a:effectLst>
                <a:outerShdw blurRad="38100" dist="38100" dir="2700000" algn="tl">
                  <a:srgbClr val="000000">
                    <a:alpha val="43137"/>
                  </a:srgbClr>
                </a:outerShdw>
              </a:effectLst>
            </a:endParaRPr>
          </a:p>
          <a:p>
            <a:pPr marL="514350" indent="-514350">
              <a:buFont typeface="+mj-lt"/>
              <a:buAutoNum type="alphaUcPeriod"/>
            </a:pPr>
            <a:r>
              <a:rPr lang="en-US" sz="2800" dirty="0">
                <a:solidFill>
                  <a:srgbClr val="FFFF00"/>
                </a:solidFill>
                <a:effectLst>
                  <a:outerShdw blurRad="38100" dist="38100" dir="2700000" algn="tl">
                    <a:srgbClr val="000000">
                      <a:alpha val="43137"/>
                    </a:srgbClr>
                  </a:outerShdw>
                </a:effectLst>
              </a:rPr>
              <a:t>Blood is the WHAT – Obedience is the WHEN</a:t>
            </a:r>
            <a:endParaRPr lang="en-US" sz="24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210727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990600" y="1219200"/>
            <a:ext cx="2362200" cy="4419600"/>
          </a:xfrm>
          <a:prstGeom prst="rect">
            <a:avLst/>
          </a:prstGeom>
          <a:solidFill>
            <a:schemeClr val="bg1"/>
          </a:solidFill>
          <a:ln w="38100">
            <a:solidFill>
              <a:srgbClr val="000000"/>
            </a:solidFill>
            <a:miter lim="800000"/>
            <a:headEnd/>
            <a:tailEnd/>
          </a:ln>
          <a:effectLst/>
        </p:spPr>
        <p:txBody>
          <a:bodyPr wrap="none" anchor="ctr"/>
          <a:lstStyle/>
          <a:p>
            <a:pPr algn="ctr"/>
            <a:r>
              <a:rPr lang="en-US" sz="3600" b="1" u="sng" dirty="0">
                <a:solidFill>
                  <a:srgbClr val="FF0000"/>
                </a:solidFill>
                <a:latin typeface="Arial" charset="0"/>
              </a:rPr>
              <a:t>Blood</a:t>
            </a:r>
            <a:endParaRPr lang="en-US" sz="3600" b="1" dirty="0">
              <a:solidFill>
                <a:srgbClr val="FF0000"/>
              </a:solidFill>
              <a:latin typeface="Arial" charset="0"/>
            </a:endParaRPr>
          </a:p>
          <a:p>
            <a:pPr algn="ctr"/>
            <a:endParaRPr lang="en-US" sz="3200" b="1" dirty="0">
              <a:solidFill>
                <a:srgbClr val="A20611"/>
              </a:solidFill>
              <a:latin typeface="Arial" charset="0"/>
            </a:endParaRPr>
          </a:p>
          <a:p>
            <a:pPr algn="ctr"/>
            <a:endParaRPr lang="en-US" sz="3200" b="1" dirty="0">
              <a:solidFill>
                <a:srgbClr val="A20611"/>
              </a:solidFill>
              <a:latin typeface="Arial" charset="0"/>
            </a:endParaRPr>
          </a:p>
          <a:p>
            <a:pPr algn="ctr"/>
            <a:r>
              <a:rPr lang="en-US" sz="3200" b="1" dirty="0">
                <a:solidFill>
                  <a:srgbClr val="A20611"/>
                </a:solidFill>
                <a:latin typeface="Arial" charset="0"/>
              </a:rPr>
              <a:t>Rev. 1:5</a:t>
            </a:r>
          </a:p>
          <a:p>
            <a:pPr algn="ctr"/>
            <a:endParaRPr lang="en-US" sz="3200" b="1" dirty="0">
              <a:solidFill>
                <a:srgbClr val="A20611"/>
              </a:solidFill>
              <a:latin typeface="Arial" charset="0"/>
            </a:endParaRPr>
          </a:p>
          <a:p>
            <a:pPr algn="ctr"/>
            <a:r>
              <a:rPr lang="en-US" sz="3200" b="1" dirty="0">
                <a:solidFill>
                  <a:srgbClr val="A20611"/>
                </a:solidFill>
                <a:latin typeface="Arial" charset="0"/>
              </a:rPr>
              <a:t>Matt. 26:28</a:t>
            </a:r>
          </a:p>
          <a:p>
            <a:pPr algn="ctr"/>
            <a:endParaRPr lang="en-US" sz="3200" b="1" dirty="0">
              <a:latin typeface="Arial" charset="0"/>
            </a:endParaRPr>
          </a:p>
          <a:p>
            <a:pPr algn="ctr"/>
            <a:endParaRPr lang="en-US" sz="3200" b="1" dirty="0">
              <a:latin typeface="Arial" charset="0"/>
            </a:endParaRPr>
          </a:p>
        </p:txBody>
      </p:sp>
      <p:sp>
        <p:nvSpPr>
          <p:cNvPr id="33795" name="Rectangle 3"/>
          <p:cNvSpPr>
            <a:spLocks noChangeArrowheads="1"/>
          </p:cNvSpPr>
          <p:nvPr/>
        </p:nvSpPr>
        <p:spPr bwMode="auto">
          <a:xfrm>
            <a:off x="3352800" y="1219200"/>
            <a:ext cx="2667000" cy="4419600"/>
          </a:xfrm>
          <a:prstGeom prst="rect">
            <a:avLst/>
          </a:prstGeom>
          <a:solidFill>
            <a:srgbClr val="FFFF99"/>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3200" b="1" dirty="0">
              <a:solidFill>
                <a:schemeClr val="accent2"/>
              </a:solidFill>
              <a:latin typeface="Arial" charset="0"/>
            </a:endParaRPr>
          </a:p>
          <a:p>
            <a:pPr algn="ctr"/>
            <a:endParaRPr lang="en-US" sz="3200" b="1" dirty="0">
              <a:solidFill>
                <a:schemeClr val="accent2"/>
              </a:solidFill>
              <a:latin typeface="Arial" charset="0"/>
            </a:endParaRPr>
          </a:p>
          <a:p>
            <a:pPr algn="ctr"/>
            <a:r>
              <a:rPr lang="en-US" sz="3200" b="1" dirty="0">
                <a:latin typeface="Arial" charset="0"/>
              </a:rPr>
              <a:t>Washed</a:t>
            </a:r>
          </a:p>
          <a:p>
            <a:pPr algn="ctr"/>
            <a:endParaRPr lang="en-US" sz="3200" b="1" dirty="0">
              <a:latin typeface="Arial" charset="0"/>
            </a:endParaRPr>
          </a:p>
          <a:p>
            <a:pPr algn="ctr"/>
            <a:r>
              <a:rPr lang="en-US" sz="3200" b="1" dirty="0">
                <a:latin typeface="Arial" charset="0"/>
              </a:rPr>
              <a:t>Remission</a:t>
            </a:r>
          </a:p>
          <a:p>
            <a:pPr algn="ctr"/>
            <a:r>
              <a:rPr lang="en-US" sz="3200" b="1" dirty="0">
                <a:latin typeface="Arial" charset="0"/>
              </a:rPr>
              <a:t>of Sins</a:t>
            </a:r>
          </a:p>
        </p:txBody>
      </p:sp>
      <p:sp>
        <p:nvSpPr>
          <p:cNvPr id="33797" name="Rectangle 5"/>
          <p:cNvSpPr>
            <a:spLocks noChangeArrowheads="1"/>
          </p:cNvSpPr>
          <p:nvPr/>
        </p:nvSpPr>
        <p:spPr bwMode="auto">
          <a:xfrm>
            <a:off x="6019800" y="1219200"/>
            <a:ext cx="2362200" cy="4419600"/>
          </a:xfrm>
          <a:prstGeom prst="rect">
            <a:avLst/>
          </a:prstGeom>
          <a:solidFill>
            <a:schemeClr val="bg1"/>
          </a:solidFill>
          <a:ln w="38100">
            <a:solidFill>
              <a:srgbClr val="000000"/>
            </a:solidFill>
            <a:miter lim="800000"/>
            <a:headEnd/>
            <a:tailEnd/>
          </a:ln>
          <a:effectLst/>
        </p:spPr>
        <p:txBody>
          <a:bodyPr wrap="none" anchor="ctr"/>
          <a:lstStyle/>
          <a:p>
            <a:pPr algn="ctr"/>
            <a:r>
              <a:rPr lang="en-US" sz="3600" b="1" u="sng" dirty="0">
                <a:solidFill>
                  <a:srgbClr val="0070C0"/>
                </a:solidFill>
                <a:latin typeface="Arial" charset="0"/>
              </a:rPr>
              <a:t>Baptism</a:t>
            </a:r>
            <a:endParaRPr lang="en-US" sz="3600" b="1" dirty="0">
              <a:solidFill>
                <a:srgbClr val="0070C0"/>
              </a:solidFill>
              <a:latin typeface="Arial" charset="0"/>
            </a:endParaRPr>
          </a:p>
          <a:p>
            <a:pPr algn="ctr"/>
            <a:endParaRPr lang="en-US" sz="3200" b="1" dirty="0">
              <a:solidFill>
                <a:srgbClr val="0070C0"/>
              </a:solidFill>
              <a:latin typeface="Arial" charset="0"/>
            </a:endParaRPr>
          </a:p>
          <a:p>
            <a:pPr algn="ctr"/>
            <a:endParaRPr lang="en-US" sz="3200" b="1" dirty="0">
              <a:solidFill>
                <a:srgbClr val="0070C0"/>
              </a:solidFill>
              <a:latin typeface="Arial" charset="0"/>
            </a:endParaRPr>
          </a:p>
          <a:p>
            <a:pPr algn="ctr"/>
            <a:r>
              <a:rPr lang="en-US" sz="3200" b="1" dirty="0">
                <a:solidFill>
                  <a:srgbClr val="0070C0"/>
                </a:solidFill>
                <a:latin typeface="Arial" charset="0"/>
              </a:rPr>
              <a:t>Acts 22:16</a:t>
            </a:r>
          </a:p>
          <a:p>
            <a:pPr algn="ctr"/>
            <a:endParaRPr lang="en-US" sz="3200" b="1" dirty="0">
              <a:solidFill>
                <a:srgbClr val="0070C0"/>
              </a:solidFill>
              <a:latin typeface="Arial" charset="0"/>
            </a:endParaRPr>
          </a:p>
          <a:p>
            <a:pPr algn="ctr"/>
            <a:r>
              <a:rPr lang="en-US" sz="3200" b="1" dirty="0">
                <a:solidFill>
                  <a:srgbClr val="0070C0"/>
                </a:solidFill>
                <a:latin typeface="Arial" charset="0"/>
              </a:rPr>
              <a:t>Acts 2:38</a:t>
            </a:r>
          </a:p>
          <a:p>
            <a:pPr algn="ctr"/>
            <a:endParaRPr lang="en-US" sz="3200" b="1" dirty="0">
              <a:solidFill>
                <a:srgbClr val="0070C0"/>
              </a:solidFill>
              <a:latin typeface="Arial" charset="0"/>
            </a:endParaRPr>
          </a:p>
          <a:p>
            <a:pPr algn="ctr"/>
            <a:endParaRPr lang="en-US" sz="3200" b="1" dirty="0">
              <a:solidFill>
                <a:srgbClr val="0070C0"/>
              </a:solidFill>
              <a:latin typeface="Arial" charset="0"/>
            </a:endParaRPr>
          </a:p>
        </p:txBody>
      </p:sp>
      <p:sp>
        <p:nvSpPr>
          <p:cNvPr id="33798" name="Text Box 6"/>
          <p:cNvSpPr txBox="1">
            <a:spLocks noChangeArrowheads="1"/>
          </p:cNvSpPr>
          <p:nvPr/>
        </p:nvSpPr>
        <p:spPr bwMode="auto">
          <a:xfrm>
            <a:off x="1600200" y="2057400"/>
            <a:ext cx="1063112" cy="52322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800" b="1" i="1" dirty="0">
                <a:effectLst>
                  <a:outerShdw blurRad="38100" dist="38100" dir="2700000" algn="tl">
                    <a:srgbClr val="000000">
                      <a:alpha val="43137"/>
                    </a:srgbClr>
                  </a:outerShdw>
                </a:effectLst>
                <a:latin typeface="Arial" charset="0"/>
              </a:rPr>
              <a:t>What</a:t>
            </a:r>
          </a:p>
        </p:txBody>
      </p:sp>
      <p:sp>
        <p:nvSpPr>
          <p:cNvPr id="33799" name="Text Box 7"/>
          <p:cNvSpPr txBox="1">
            <a:spLocks noChangeArrowheads="1"/>
          </p:cNvSpPr>
          <p:nvPr/>
        </p:nvSpPr>
        <p:spPr bwMode="auto">
          <a:xfrm>
            <a:off x="6705600" y="2057400"/>
            <a:ext cx="1162498" cy="52322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800" b="1" i="1" dirty="0">
                <a:effectLst>
                  <a:outerShdw blurRad="38100" dist="38100" dir="2700000" algn="tl">
                    <a:srgbClr val="000000">
                      <a:alpha val="43137"/>
                    </a:srgbClr>
                  </a:outerShdw>
                </a:effectLst>
                <a:latin typeface="Arial" charset="0"/>
              </a:rPr>
              <a:t>When</a:t>
            </a:r>
          </a:p>
        </p:txBody>
      </p:sp>
      <p:sp>
        <p:nvSpPr>
          <p:cNvPr id="2" name="Oval 1"/>
          <p:cNvSpPr/>
          <p:nvPr/>
        </p:nvSpPr>
        <p:spPr>
          <a:xfrm>
            <a:off x="1459832" y="2057400"/>
            <a:ext cx="1395663" cy="637674"/>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6589017" y="2000173"/>
            <a:ext cx="1395663" cy="637674"/>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0564332"/>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1" y="643467"/>
            <a:ext cx="7924800"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chemeClr val="accent4"/>
                </a:solidFill>
                <a:effectLst>
                  <a:outerShdw blurRad="38100" dist="38100" dir="2700000" algn="tl">
                    <a:srgbClr val="000000">
                      <a:alpha val="43137"/>
                    </a:srgbClr>
                  </a:outerShdw>
                </a:effectLst>
                <a:latin typeface="AR CENA" panose="02000000000000000000" pitchFamily="2" charset="0"/>
              </a:rPr>
              <a:t>The Precious </a:t>
            </a:r>
            <a:r>
              <a:rPr lang="en-US" sz="5400" b="1" dirty="0">
                <a:ln/>
                <a:solidFill>
                  <a:schemeClr val="accent4"/>
                </a:solidFill>
                <a:effectLst>
                  <a:outerShdw blurRad="38100" dist="38100" dir="2700000" algn="tl">
                    <a:srgbClr val="000000">
                      <a:alpha val="43137"/>
                    </a:srgbClr>
                  </a:outerShdw>
                </a:effectLst>
                <a:latin typeface="AR CENA" panose="02000000000000000000" pitchFamily="2" charset="0"/>
              </a:rPr>
              <a:t>Blood of Christ</a:t>
            </a:r>
            <a:endParaRPr lang="en-US" sz="5400" b="1" cap="none" spc="0" dirty="0">
              <a:ln/>
              <a:solidFill>
                <a:schemeClr val="accent4"/>
              </a:solidFill>
              <a:effectLst>
                <a:outerShdw blurRad="38100" dist="38100" dir="2700000" algn="tl">
                  <a:srgbClr val="000000">
                    <a:alpha val="43137"/>
                  </a:srgbClr>
                </a:outerShdw>
              </a:effectLst>
              <a:latin typeface="AR CENA" panose="02000000000000000000" pitchFamily="2" charset="0"/>
            </a:endParaRPr>
          </a:p>
        </p:txBody>
      </p:sp>
      <p:sp>
        <p:nvSpPr>
          <p:cNvPr id="3" name="Rectangle: Rounded Corners 2"/>
          <p:cNvSpPr/>
          <p:nvPr/>
        </p:nvSpPr>
        <p:spPr>
          <a:xfrm>
            <a:off x="922422" y="2005263"/>
            <a:ext cx="7299158" cy="593558"/>
          </a:xfrm>
          <a:prstGeom prst="roundRect">
            <a:avLst/>
          </a:prstGeom>
          <a:solidFill>
            <a:srgbClr val="C00000">
              <a:alpha val="85098"/>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200" dirty="0">
                <a:solidFill>
                  <a:srgbClr val="FF0000"/>
                </a:solidFill>
              </a:rPr>
              <a:t>Saves Man</a:t>
            </a:r>
          </a:p>
        </p:txBody>
      </p:sp>
      <p:sp>
        <p:nvSpPr>
          <p:cNvPr id="4" name="Rectangle: Rounded Corners 3"/>
          <p:cNvSpPr/>
          <p:nvPr/>
        </p:nvSpPr>
        <p:spPr>
          <a:xfrm>
            <a:off x="922422" y="2795996"/>
            <a:ext cx="7299158" cy="593558"/>
          </a:xfrm>
          <a:prstGeom prst="roundRect">
            <a:avLst/>
          </a:prstGeom>
          <a:solidFill>
            <a:srgbClr val="C00000">
              <a:alpha val="85098"/>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rgbClr val="FF0000"/>
                </a:solidFill>
              </a:rPr>
              <a:t>Is For All</a:t>
            </a:r>
          </a:p>
        </p:txBody>
      </p:sp>
      <p:sp>
        <p:nvSpPr>
          <p:cNvPr id="5" name="Rectangle: Rounded Corners 4"/>
          <p:cNvSpPr/>
          <p:nvPr/>
        </p:nvSpPr>
        <p:spPr>
          <a:xfrm>
            <a:off x="922422" y="3586729"/>
            <a:ext cx="7299158" cy="593558"/>
          </a:xfrm>
          <a:prstGeom prst="roundRect">
            <a:avLst/>
          </a:prstGeom>
          <a:solidFill>
            <a:srgbClr val="C00000">
              <a:alpha val="85098"/>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rgbClr val="FF0000"/>
                </a:solidFill>
              </a:rPr>
              <a:t>Must be Applied</a:t>
            </a:r>
          </a:p>
        </p:txBody>
      </p:sp>
      <p:sp>
        <p:nvSpPr>
          <p:cNvPr id="6" name="Rectangle: Rounded Corners 5"/>
          <p:cNvSpPr/>
          <p:nvPr/>
        </p:nvSpPr>
        <p:spPr>
          <a:xfrm>
            <a:off x="922422" y="4377462"/>
            <a:ext cx="7299158" cy="593558"/>
          </a:xfrm>
          <a:prstGeom prst="roundRect">
            <a:avLst/>
          </a:prstGeom>
          <a:solidFill>
            <a:srgbClr val="C00000">
              <a:alpha val="85098"/>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200" dirty="0">
                <a:solidFill>
                  <a:schemeClr val="bg1"/>
                </a:solidFill>
              </a:rPr>
              <a:t>Purchased the Church</a:t>
            </a:r>
          </a:p>
        </p:txBody>
      </p:sp>
    </p:spTree>
    <p:extLst>
      <p:ext uri="{BB962C8B-B14F-4D97-AF65-F5344CB8AC3E}">
        <p14:creationId xmlns:p14="http://schemas.microsoft.com/office/powerpoint/2010/main" val="24727996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p:cNvSpPr/>
          <p:nvPr/>
        </p:nvSpPr>
        <p:spPr>
          <a:xfrm>
            <a:off x="2192594" y="690365"/>
            <a:ext cx="6400800" cy="593558"/>
          </a:xfrm>
          <a:prstGeom prst="roundRect">
            <a:avLst/>
          </a:prstGeom>
          <a:no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200" dirty="0">
                <a:solidFill>
                  <a:schemeClr val="bg1"/>
                </a:solidFill>
              </a:rPr>
              <a:t>Purchased the Church</a:t>
            </a:r>
          </a:p>
        </p:txBody>
      </p:sp>
      <p:sp>
        <p:nvSpPr>
          <p:cNvPr id="5" name="TextBox 4"/>
          <p:cNvSpPr txBox="1"/>
          <p:nvPr/>
        </p:nvSpPr>
        <p:spPr>
          <a:xfrm>
            <a:off x="471948" y="2001333"/>
            <a:ext cx="8219768" cy="2585323"/>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effectLst>
                  <a:outerShdw blurRad="38100" dist="38100" dir="2700000" algn="tl">
                    <a:srgbClr val="000000">
                      <a:alpha val="43137"/>
                    </a:srgbClr>
                  </a:outerShdw>
                </a:effectLst>
              </a:rPr>
              <a:t>Blood of Christ = Price Paid for the Church </a:t>
            </a:r>
            <a:r>
              <a:rPr lang="en-US" sz="2800" dirty="0">
                <a:solidFill>
                  <a:schemeClr val="bg1"/>
                </a:solidFill>
                <a:effectLst>
                  <a:outerShdw blurRad="38100" dist="38100" dir="2700000" algn="tl">
                    <a:srgbClr val="000000">
                      <a:alpha val="43137"/>
                    </a:srgbClr>
                  </a:outerShdw>
                </a:effectLst>
              </a:rPr>
              <a:t>(Acts 20:28)</a:t>
            </a:r>
          </a:p>
          <a:p>
            <a:pPr marL="514350" indent="-514350">
              <a:buFont typeface="+mj-lt"/>
              <a:buAutoNum type="alphaUcPeriod"/>
            </a:pPr>
            <a:endParaRPr lang="en-US" sz="1000" dirty="0">
              <a:solidFill>
                <a:schemeClr val="bg1"/>
              </a:solidFill>
              <a:effectLst>
                <a:outerShdw blurRad="38100" dist="38100" dir="2700000" algn="tl">
                  <a:srgbClr val="000000">
                    <a:alpha val="43137"/>
                  </a:srgbClr>
                </a:outerShdw>
              </a:effectLst>
            </a:endParaRPr>
          </a:p>
          <a:p>
            <a:pPr marL="971550" lvl="1" indent="-514350">
              <a:buFont typeface="+mj-lt"/>
              <a:buAutoNum type="arabicPeriod"/>
            </a:pPr>
            <a:r>
              <a:rPr lang="en-US" sz="2400" i="1" dirty="0">
                <a:solidFill>
                  <a:schemeClr val="bg1"/>
                </a:solidFill>
                <a:effectLst>
                  <a:outerShdw blurRad="38100" dist="38100" dir="2700000" algn="tl">
                    <a:srgbClr val="000000">
                      <a:alpha val="43137"/>
                    </a:srgbClr>
                  </a:outerShdw>
                </a:effectLst>
              </a:rPr>
              <a:t>Shed his blood so there would be a church!</a:t>
            </a:r>
          </a:p>
          <a:p>
            <a:pPr marL="971550" lvl="1" indent="-514350">
              <a:buFont typeface="+mj-lt"/>
              <a:buAutoNum type="arabicPeriod"/>
            </a:pPr>
            <a:r>
              <a:rPr lang="en-US" sz="2400" i="1" dirty="0">
                <a:solidFill>
                  <a:schemeClr val="bg1"/>
                </a:solidFill>
                <a:effectLst>
                  <a:outerShdw blurRad="38100" dist="38100" dir="2700000" algn="tl">
                    <a:srgbClr val="000000">
                      <a:alpha val="43137"/>
                    </a:srgbClr>
                  </a:outerShdw>
                </a:effectLst>
              </a:rPr>
              <a:t>Shows the value placed upon the church</a:t>
            </a:r>
          </a:p>
          <a:p>
            <a:pPr marL="971550" lvl="1" indent="-514350">
              <a:buFont typeface="+mj-lt"/>
              <a:buAutoNum type="arabicPeriod"/>
            </a:pPr>
            <a:r>
              <a:rPr lang="en-US" sz="2400" i="1" dirty="0">
                <a:solidFill>
                  <a:schemeClr val="bg1"/>
                </a:solidFill>
                <a:effectLst>
                  <a:outerShdw blurRad="38100" dist="38100" dir="2700000" algn="tl">
                    <a:srgbClr val="000000">
                      <a:alpha val="43137"/>
                    </a:srgbClr>
                  </a:outerShdw>
                </a:effectLst>
              </a:rPr>
              <a:t>Any reflection on the church – is a reflection on the blood!</a:t>
            </a:r>
            <a:endParaRPr lang="en-US" sz="2400" i="1" dirty="0">
              <a:solidFill>
                <a:srgbClr val="FFFFCC"/>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879765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1000"/>
                                        <p:tgtEl>
                                          <p:spTgt spid="5">
                                            <p:txEl>
                                              <p:pRg st="3" end="3"/>
                                            </p:txEl>
                                          </p:spTgt>
                                        </p:tgtEl>
                                      </p:cBhvr>
                                    </p:animEffect>
                                    <p:anim calcmode="lin" valueType="num">
                                      <p:cBhvr>
                                        <p:cTn id="1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p:cNvSpPr/>
          <p:nvPr/>
        </p:nvSpPr>
        <p:spPr>
          <a:xfrm>
            <a:off x="2192594" y="690365"/>
            <a:ext cx="6400800" cy="593558"/>
          </a:xfrm>
          <a:prstGeom prst="roundRect">
            <a:avLst/>
          </a:prstGeom>
          <a:no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200" dirty="0">
                <a:solidFill>
                  <a:schemeClr val="bg1"/>
                </a:solidFill>
              </a:rPr>
              <a:t>Purchased the Church</a:t>
            </a:r>
          </a:p>
        </p:txBody>
      </p:sp>
      <p:sp>
        <p:nvSpPr>
          <p:cNvPr id="5" name="TextBox 4"/>
          <p:cNvSpPr txBox="1"/>
          <p:nvPr/>
        </p:nvSpPr>
        <p:spPr>
          <a:xfrm>
            <a:off x="471948" y="2001333"/>
            <a:ext cx="8219768" cy="2277547"/>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effectLst>
                  <a:outerShdw blurRad="38100" dist="38100" dir="2700000" algn="tl">
                    <a:srgbClr val="000000">
                      <a:alpha val="43137"/>
                    </a:srgbClr>
                  </a:outerShdw>
                </a:effectLst>
              </a:rPr>
              <a:t>Blood of Christ = Price Paid for the Church </a:t>
            </a:r>
            <a:r>
              <a:rPr lang="en-US" sz="2800" dirty="0">
                <a:solidFill>
                  <a:schemeClr val="bg1"/>
                </a:solidFill>
                <a:effectLst>
                  <a:outerShdw blurRad="38100" dist="38100" dir="2700000" algn="tl">
                    <a:srgbClr val="000000">
                      <a:alpha val="43137"/>
                    </a:srgbClr>
                  </a:outerShdw>
                </a:effectLst>
              </a:rPr>
              <a:t>(Acts 20:28)</a:t>
            </a:r>
            <a:endParaRPr lang="en-US" sz="2800" dirty="0">
              <a:solidFill>
                <a:srgbClr val="FFFF00"/>
              </a:solidFill>
              <a:effectLst>
                <a:outerShdw blurRad="38100" dist="38100" dir="2700000" algn="tl">
                  <a:srgbClr val="000000">
                    <a:alpha val="43137"/>
                  </a:srgbClr>
                </a:outerShdw>
              </a:effectLst>
            </a:endParaRPr>
          </a:p>
          <a:p>
            <a:pPr marL="514350" indent="-514350">
              <a:buFont typeface="+mj-lt"/>
              <a:buAutoNum type="alphaUcPeriod"/>
            </a:pPr>
            <a:r>
              <a:rPr lang="en-US" sz="2800" dirty="0">
                <a:solidFill>
                  <a:srgbClr val="FFFF00"/>
                </a:solidFill>
                <a:effectLst>
                  <a:outerShdw blurRad="38100" dist="38100" dir="2700000" algn="tl">
                    <a:srgbClr val="000000">
                      <a:alpha val="43137"/>
                    </a:srgbClr>
                  </a:outerShdw>
                </a:effectLst>
              </a:rPr>
              <a:t>We Have Been Purchased</a:t>
            </a:r>
          </a:p>
          <a:p>
            <a:pPr marL="514350" indent="-514350">
              <a:buFont typeface="+mj-lt"/>
              <a:buAutoNum type="alphaUcPeriod"/>
            </a:pPr>
            <a:endParaRPr lang="en-US" sz="1000" dirty="0">
              <a:solidFill>
                <a:schemeClr val="bg1"/>
              </a:solidFill>
              <a:effectLst>
                <a:outerShdw blurRad="38100" dist="38100" dir="2700000" algn="tl">
                  <a:srgbClr val="000000">
                    <a:alpha val="43137"/>
                  </a:srgbClr>
                </a:outerShdw>
              </a:effectLst>
            </a:endParaRPr>
          </a:p>
          <a:p>
            <a:pPr marL="971550" lvl="1" indent="-514350">
              <a:buFont typeface="+mj-lt"/>
              <a:buAutoNum type="arabicPeriod"/>
            </a:pPr>
            <a:r>
              <a:rPr lang="en-US" sz="2400" i="1" dirty="0">
                <a:solidFill>
                  <a:schemeClr val="bg1"/>
                </a:solidFill>
                <a:effectLst>
                  <a:outerShdw blurRad="38100" dist="38100" dir="2700000" algn="tl">
                    <a:srgbClr val="000000">
                      <a:alpha val="43137"/>
                    </a:srgbClr>
                  </a:outerShdw>
                </a:effectLst>
              </a:rPr>
              <a:t>Redeemed  by the blood (1 Pet. 1:18-19)</a:t>
            </a:r>
          </a:p>
          <a:p>
            <a:pPr marL="971550" lvl="1" indent="-514350">
              <a:buFont typeface="+mj-lt"/>
              <a:buAutoNum type="arabicPeriod"/>
            </a:pPr>
            <a:r>
              <a:rPr lang="en-US" sz="2400" i="1" dirty="0">
                <a:solidFill>
                  <a:schemeClr val="bg1"/>
                </a:solidFill>
                <a:effectLst>
                  <a:outerShdw blurRad="38100" dist="38100" dir="2700000" algn="tl">
                    <a:srgbClr val="000000">
                      <a:alpha val="43137"/>
                    </a:srgbClr>
                  </a:outerShdw>
                </a:effectLst>
              </a:rPr>
              <a:t>We have been bought (1 Cor. 6:19)</a:t>
            </a:r>
            <a:endParaRPr lang="en-US" sz="2400" i="1" dirty="0">
              <a:solidFill>
                <a:srgbClr val="FFFFCC"/>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85119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1" y="643467"/>
            <a:ext cx="7924800"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chemeClr val="accent4"/>
                </a:solidFill>
                <a:effectLst>
                  <a:outerShdw blurRad="38100" dist="38100" dir="2700000" algn="tl">
                    <a:srgbClr val="000000">
                      <a:alpha val="43137"/>
                    </a:srgbClr>
                  </a:outerShdw>
                </a:effectLst>
                <a:latin typeface="AR CENA" panose="02000000000000000000" pitchFamily="2" charset="0"/>
              </a:rPr>
              <a:t>The Precious </a:t>
            </a:r>
            <a:r>
              <a:rPr lang="en-US" sz="5400" b="1" dirty="0">
                <a:ln/>
                <a:solidFill>
                  <a:schemeClr val="accent4"/>
                </a:solidFill>
                <a:effectLst>
                  <a:outerShdw blurRad="38100" dist="38100" dir="2700000" algn="tl">
                    <a:srgbClr val="000000">
                      <a:alpha val="43137"/>
                    </a:srgbClr>
                  </a:outerShdw>
                </a:effectLst>
                <a:latin typeface="AR CENA" panose="02000000000000000000" pitchFamily="2" charset="0"/>
              </a:rPr>
              <a:t>Blood of Christ</a:t>
            </a:r>
            <a:endParaRPr lang="en-US" sz="5400" b="1" cap="none" spc="0" dirty="0">
              <a:ln/>
              <a:solidFill>
                <a:schemeClr val="accent4"/>
              </a:solidFill>
              <a:effectLst>
                <a:outerShdw blurRad="38100" dist="38100" dir="2700000" algn="tl">
                  <a:srgbClr val="000000">
                    <a:alpha val="43137"/>
                  </a:srgbClr>
                </a:outerShdw>
              </a:effectLst>
              <a:latin typeface="AR CENA" panose="02000000000000000000" pitchFamily="2" charset="0"/>
            </a:endParaRPr>
          </a:p>
        </p:txBody>
      </p:sp>
      <p:sp>
        <p:nvSpPr>
          <p:cNvPr id="3" name="Rectangle: Rounded Corners 2"/>
          <p:cNvSpPr/>
          <p:nvPr/>
        </p:nvSpPr>
        <p:spPr>
          <a:xfrm>
            <a:off x="922422" y="2005263"/>
            <a:ext cx="7299158" cy="593558"/>
          </a:xfrm>
          <a:prstGeom prst="roundRect">
            <a:avLst/>
          </a:prstGeom>
          <a:solidFill>
            <a:srgbClr val="C00000">
              <a:alpha val="85098"/>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200" dirty="0">
                <a:solidFill>
                  <a:srgbClr val="FF0000"/>
                </a:solidFill>
              </a:rPr>
              <a:t>Saves Man</a:t>
            </a:r>
          </a:p>
        </p:txBody>
      </p:sp>
      <p:sp>
        <p:nvSpPr>
          <p:cNvPr id="4" name="Rectangle: Rounded Corners 3"/>
          <p:cNvSpPr/>
          <p:nvPr/>
        </p:nvSpPr>
        <p:spPr>
          <a:xfrm>
            <a:off x="922422" y="2795996"/>
            <a:ext cx="7299158" cy="593558"/>
          </a:xfrm>
          <a:prstGeom prst="roundRect">
            <a:avLst/>
          </a:prstGeom>
          <a:solidFill>
            <a:srgbClr val="C00000">
              <a:alpha val="85098"/>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rgbClr val="FF0000"/>
                </a:solidFill>
              </a:rPr>
              <a:t>Is For All</a:t>
            </a:r>
          </a:p>
        </p:txBody>
      </p:sp>
      <p:sp>
        <p:nvSpPr>
          <p:cNvPr id="5" name="Rectangle: Rounded Corners 4"/>
          <p:cNvSpPr/>
          <p:nvPr/>
        </p:nvSpPr>
        <p:spPr>
          <a:xfrm>
            <a:off x="922422" y="3586729"/>
            <a:ext cx="7299158" cy="593558"/>
          </a:xfrm>
          <a:prstGeom prst="roundRect">
            <a:avLst/>
          </a:prstGeom>
          <a:solidFill>
            <a:srgbClr val="C00000">
              <a:alpha val="85098"/>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rgbClr val="FF0000"/>
                </a:solidFill>
              </a:rPr>
              <a:t>Must be Applied</a:t>
            </a:r>
          </a:p>
        </p:txBody>
      </p:sp>
      <p:sp>
        <p:nvSpPr>
          <p:cNvPr id="6" name="Rectangle: Rounded Corners 5"/>
          <p:cNvSpPr/>
          <p:nvPr/>
        </p:nvSpPr>
        <p:spPr>
          <a:xfrm>
            <a:off x="922422" y="4377462"/>
            <a:ext cx="7299158" cy="593558"/>
          </a:xfrm>
          <a:prstGeom prst="roundRect">
            <a:avLst/>
          </a:prstGeom>
          <a:solidFill>
            <a:srgbClr val="C00000">
              <a:alpha val="85098"/>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200" dirty="0">
                <a:solidFill>
                  <a:srgbClr val="FF0000"/>
                </a:solidFill>
              </a:rPr>
              <a:t>Purchased the Church</a:t>
            </a:r>
          </a:p>
        </p:txBody>
      </p:sp>
      <p:sp>
        <p:nvSpPr>
          <p:cNvPr id="7" name="Rectangle: Rounded Corners 6"/>
          <p:cNvSpPr/>
          <p:nvPr/>
        </p:nvSpPr>
        <p:spPr>
          <a:xfrm>
            <a:off x="922422" y="5168196"/>
            <a:ext cx="7299158" cy="593558"/>
          </a:xfrm>
          <a:prstGeom prst="roundRect">
            <a:avLst/>
          </a:prstGeom>
          <a:solidFill>
            <a:srgbClr val="C00000">
              <a:alpha val="85098"/>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5"/>
            </a:pPr>
            <a:r>
              <a:rPr lang="en-US" sz="3200" dirty="0">
                <a:solidFill>
                  <a:schemeClr val="bg1"/>
                </a:solidFill>
              </a:rPr>
              <a:t>Dedicated the New Testament</a:t>
            </a:r>
          </a:p>
        </p:txBody>
      </p:sp>
    </p:spTree>
    <p:extLst>
      <p:ext uri="{BB962C8B-B14F-4D97-AF65-F5344CB8AC3E}">
        <p14:creationId xmlns:p14="http://schemas.microsoft.com/office/powerpoint/2010/main" val="30309359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p:cNvSpPr/>
          <p:nvPr/>
        </p:nvSpPr>
        <p:spPr>
          <a:xfrm>
            <a:off x="2212258" y="714184"/>
            <a:ext cx="6400800" cy="593558"/>
          </a:xfrm>
          <a:prstGeom prst="roundRect">
            <a:avLst/>
          </a:prstGeom>
          <a:no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5"/>
            </a:pPr>
            <a:r>
              <a:rPr lang="en-US" sz="3200" dirty="0">
                <a:solidFill>
                  <a:schemeClr val="bg1"/>
                </a:solidFill>
              </a:rPr>
              <a:t>Dedicated the New Testament</a:t>
            </a:r>
          </a:p>
        </p:txBody>
      </p:sp>
      <p:pic>
        <p:nvPicPr>
          <p:cNvPr id="3" name="Picture 2" descr="http://www.kingjamesbibleonline.org/images/king-james-bibl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2121" y="4577240"/>
            <a:ext cx="5478357" cy="244160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71948" y="2001333"/>
            <a:ext cx="8219768" cy="2923877"/>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effectLst>
                  <a:outerShdw blurRad="38100" dist="38100" dir="2700000" algn="tl">
                    <a:srgbClr val="000000">
                      <a:alpha val="43137"/>
                    </a:srgbClr>
                  </a:outerShdw>
                </a:effectLst>
              </a:rPr>
              <a:t>Christ is Mediator of the New Covenant by his Death </a:t>
            </a:r>
            <a:r>
              <a:rPr lang="en-US" sz="2800" dirty="0">
                <a:solidFill>
                  <a:schemeClr val="bg1"/>
                </a:solidFill>
                <a:effectLst>
                  <a:outerShdw blurRad="38100" dist="38100" dir="2700000" algn="tl">
                    <a:srgbClr val="000000">
                      <a:alpha val="43137"/>
                    </a:srgbClr>
                  </a:outerShdw>
                </a:effectLst>
              </a:rPr>
              <a:t>(Heb. 9:15)</a:t>
            </a:r>
          </a:p>
          <a:p>
            <a:pPr marL="514350" indent="-514350">
              <a:buFont typeface="+mj-lt"/>
              <a:buAutoNum type="alphaUcPeriod"/>
            </a:pPr>
            <a:endParaRPr lang="en-US" sz="800" dirty="0">
              <a:solidFill>
                <a:srgbClr val="FFFF00"/>
              </a:solidFill>
              <a:effectLst>
                <a:outerShdw blurRad="38100" dist="38100" dir="2700000" algn="tl">
                  <a:srgbClr val="000000">
                    <a:alpha val="43137"/>
                  </a:srgbClr>
                </a:outerShdw>
              </a:effectLst>
            </a:endParaRPr>
          </a:p>
          <a:p>
            <a:pPr marL="514350" indent="-514350">
              <a:buFont typeface="+mj-lt"/>
              <a:buAutoNum type="alphaUcPeriod"/>
            </a:pPr>
            <a:r>
              <a:rPr lang="en-US" sz="2800" dirty="0">
                <a:solidFill>
                  <a:srgbClr val="FFFF00"/>
                </a:solidFill>
                <a:effectLst>
                  <a:outerShdw blurRad="38100" dist="38100" dir="2700000" algn="tl">
                    <a:srgbClr val="000000">
                      <a:alpha val="43137"/>
                    </a:srgbClr>
                  </a:outerShdw>
                </a:effectLst>
              </a:rPr>
              <a:t>The New Testament is the Last Will &amp; Testament of Christ – Effective at Death </a:t>
            </a:r>
            <a:r>
              <a:rPr lang="en-US" sz="2800" dirty="0">
                <a:solidFill>
                  <a:schemeClr val="bg1"/>
                </a:solidFill>
                <a:effectLst>
                  <a:outerShdw blurRad="38100" dist="38100" dir="2700000" algn="tl">
                    <a:srgbClr val="000000">
                      <a:alpha val="43137"/>
                    </a:srgbClr>
                  </a:outerShdw>
                </a:effectLst>
              </a:rPr>
              <a:t>(Heb. 9:16-17)</a:t>
            </a:r>
          </a:p>
          <a:p>
            <a:pPr marL="514350" indent="-514350">
              <a:buFont typeface="+mj-lt"/>
              <a:buAutoNum type="alphaUcPeriod"/>
            </a:pPr>
            <a:endParaRPr lang="en-US" sz="800" dirty="0">
              <a:solidFill>
                <a:srgbClr val="FFFF00"/>
              </a:solidFill>
              <a:effectLst>
                <a:outerShdw blurRad="38100" dist="38100" dir="2700000" algn="tl">
                  <a:srgbClr val="000000">
                    <a:alpha val="43137"/>
                  </a:srgbClr>
                </a:outerShdw>
              </a:effectLst>
            </a:endParaRPr>
          </a:p>
          <a:p>
            <a:pPr marL="514350" indent="-514350">
              <a:buFont typeface="+mj-lt"/>
              <a:buAutoNum type="alphaUcPeriod"/>
            </a:pPr>
            <a:r>
              <a:rPr lang="en-US" sz="2800" dirty="0">
                <a:solidFill>
                  <a:srgbClr val="FFFF00"/>
                </a:solidFill>
                <a:effectLst>
                  <a:outerShdw blurRad="38100" dist="38100" dir="2700000" algn="tl">
                    <a:srgbClr val="000000">
                      <a:alpha val="43137"/>
                    </a:srgbClr>
                  </a:outerShdw>
                </a:effectLst>
              </a:rPr>
              <a:t>Both Covenants is Dedicated by Blood </a:t>
            </a:r>
            <a:r>
              <a:rPr lang="en-US" sz="2800" dirty="0">
                <a:solidFill>
                  <a:schemeClr val="bg1"/>
                </a:solidFill>
                <a:effectLst>
                  <a:outerShdw blurRad="38100" dist="38100" dir="2700000" algn="tl">
                    <a:srgbClr val="000000">
                      <a:alpha val="43137"/>
                    </a:srgbClr>
                  </a:outerShdw>
                </a:effectLst>
              </a:rPr>
              <a:t>(Heb. 9:18-20)</a:t>
            </a:r>
          </a:p>
        </p:txBody>
      </p:sp>
    </p:spTree>
    <p:extLst>
      <p:ext uri="{BB962C8B-B14F-4D97-AF65-F5344CB8AC3E}">
        <p14:creationId xmlns:p14="http://schemas.microsoft.com/office/powerpoint/2010/main" val="4199095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1" y="643467"/>
            <a:ext cx="7924800"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chemeClr val="accent4"/>
                </a:solidFill>
                <a:effectLst>
                  <a:outerShdw blurRad="38100" dist="38100" dir="2700000" algn="tl">
                    <a:srgbClr val="000000">
                      <a:alpha val="43137"/>
                    </a:srgbClr>
                  </a:outerShdw>
                </a:effectLst>
                <a:latin typeface="AR CENA" panose="02000000000000000000" pitchFamily="2" charset="0"/>
              </a:rPr>
              <a:t>The Precious </a:t>
            </a:r>
            <a:r>
              <a:rPr lang="en-US" sz="5400" b="1" dirty="0">
                <a:ln/>
                <a:solidFill>
                  <a:schemeClr val="accent4"/>
                </a:solidFill>
                <a:effectLst>
                  <a:outerShdw blurRad="38100" dist="38100" dir="2700000" algn="tl">
                    <a:srgbClr val="000000">
                      <a:alpha val="43137"/>
                    </a:srgbClr>
                  </a:outerShdw>
                </a:effectLst>
                <a:latin typeface="AR CENA" panose="02000000000000000000" pitchFamily="2" charset="0"/>
              </a:rPr>
              <a:t>Blood of Christ</a:t>
            </a:r>
            <a:endParaRPr lang="en-US" sz="5400" b="1" cap="none" spc="0" dirty="0">
              <a:ln/>
              <a:solidFill>
                <a:schemeClr val="accent4"/>
              </a:solidFill>
              <a:effectLst>
                <a:outerShdw blurRad="38100" dist="38100" dir="2700000" algn="tl">
                  <a:srgbClr val="000000">
                    <a:alpha val="43137"/>
                  </a:srgbClr>
                </a:outerShdw>
              </a:effectLst>
              <a:latin typeface="AR CENA" panose="02000000000000000000" pitchFamily="2" charset="0"/>
            </a:endParaRPr>
          </a:p>
        </p:txBody>
      </p:sp>
      <p:sp>
        <p:nvSpPr>
          <p:cNvPr id="3" name="Rectangle: Rounded Corners 2"/>
          <p:cNvSpPr/>
          <p:nvPr/>
        </p:nvSpPr>
        <p:spPr>
          <a:xfrm>
            <a:off x="922422" y="2005263"/>
            <a:ext cx="7299158" cy="593558"/>
          </a:xfrm>
          <a:prstGeom prst="roundRect">
            <a:avLst/>
          </a:prstGeom>
          <a:solidFill>
            <a:srgbClr val="C00000">
              <a:alpha val="85098"/>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dirty="0">
                <a:solidFill>
                  <a:schemeClr val="bg1"/>
                </a:solidFill>
              </a:rPr>
              <a:t>Saves Man</a:t>
            </a:r>
          </a:p>
        </p:txBody>
      </p:sp>
      <p:sp>
        <p:nvSpPr>
          <p:cNvPr id="4" name="Rectangle: Rounded Corners 3"/>
          <p:cNvSpPr/>
          <p:nvPr/>
        </p:nvSpPr>
        <p:spPr>
          <a:xfrm>
            <a:off x="922422" y="2795996"/>
            <a:ext cx="7299158" cy="593558"/>
          </a:xfrm>
          <a:prstGeom prst="roundRect">
            <a:avLst/>
          </a:prstGeom>
          <a:solidFill>
            <a:srgbClr val="C00000">
              <a:alpha val="85098"/>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bg1"/>
                </a:solidFill>
              </a:rPr>
              <a:t>Is For All</a:t>
            </a:r>
          </a:p>
        </p:txBody>
      </p:sp>
      <p:sp>
        <p:nvSpPr>
          <p:cNvPr id="5" name="Rectangle: Rounded Corners 4"/>
          <p:cNvSpPr/>
          <p:nvPr/>
        </p:nvSpPr>
        <p:spPr>
          <a:xfrm>
            <a:off x="922422" y="3586729"/>
            <a:ext cx="7299158" cy="593558"/>
          </a:xfrm>
          <a:prstGeom prst="roundRect">
            <a:avLst/>
          </a:prstGeom>
          <a:solidFill>
            <a:srgbClr val="C00000">
              <a:alpha val="85098"/>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bg1"/>
                </a:solidFill>
              </a:rPr>
              <a:t>Must be Applied</a:t>
            </a:r>
          </a:p>
        </p:txBody>
      </p:sp>
      <p:sp>
        <p:nvSpPr>
          <p:cNvPr id="6" name="Rectangle: Rounded Corners 5"/>
          <p:cNvSpPr/>
          <p:nvPr/>
        </p:nvSpPr>
        <p:spPr>
          <a:xfrm>
            <a:off x="922422" y="4377462"/>
            <a:ext cx="7299158" cy="593558"/>
          </a:xfrm>
          <a:prstGeom prst="roundRect">
            <a:avLst/>
          </a:prstGeom>
          <a:solidFill>
            <a:srgbClr val="C00000">
              <a:alpha val="85098"/>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bg1"/>
                </a:solidFill>
              </a:rPr>
              <a:t>Purchased the Church</a:t>
            </a:r>
          </a:p>
        </p:txBody>
      </p:sp>
      <p:sp>
        <p:nvSpPr>
          <p:cNvPr id="7" name="Rectangle: Rounded Corners 6"/>
          <p:cNvSpPr/>
          <p:nvPr/>
        </p:nvSpPr>
        <p:spPr>
          <a:xfrm>
            <a:off x="922422" y="5168196"/>
            <a:ext cx="7299158" cy="593558"/>
          </a:xfrm>
          <a:prstGeom prst="roundRect">
            <a:avLst/>
          </a:prstGeom>
          <a:solidFill>
            <a:srgbClr val="C00000">
              <a:alpha val="85098"/>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5"/>
            </a:pPr>
            <a:r>
              <a:rPr lang="en-US" sz="2800" dirty="0">
                <a:solidFill>
                  <a:schemeClr val="bg1"/>
                </a:solidFill>
              </a:rPr>
              <a:t>Dedicated the New Testament</a:t>
            </a:r>
          </a:p>
        </p:txBody>
      </p:sp>
    </p:spTree>
    <p:extLst>
      <p:ext uri="{BB962C8B-B14F-4D97-AF65-F5344CB8AC3E}">
        <p14:creationId xmlns:p14="http://schemas.microsoft.com/office/powerpoint/2010/main" val="9926147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362</TotalTime>
  <Words>856</Words>
  <Application>Microsoft Office PowerPoint</Application>
  <PresentationFormat>On-screen Show (4:3)</PresentationFormat>
  <Paragraphs>158</Paragraphs>
  <Slides>24</Slides>
  <Notes>0</Notes>
  <HiddenSlides>0</HiddenSlides>
  <MMClips>0</MMClips>
  <ScaleCrop>false</ScaleCrop>
  <HeadingPairs>
    <vt:vector size="8" baseType="variant">
      <vt:variant>
        <vt:lpstr>Fonts Used</vt:lpstr>
      </vt:variant>
      <vt:variant>
        <vt:i4>6</vt:i4>
      </vt:variant>
      <vt:variant>
        <vt:lpstr>Theme</vt:lpstr>
      </vt:variant>
      <vt:variant>
        <vt:i4>3</vt:i4>
      </vt:variant>
      <vt:variant>
        <vt:lpstr>Embedded OLE Servers</vt:lpstr>
      </vt:variant>
      <vt:variant>
        <vt:i4>1</vt:i4>
      </vt:variant>
      <vt:variant>
        <vt:lpstr>Slide Titles</vt:lpstr>
      </vt:variant>
      <vt:variant>
        <vt:i4>24</vt:i4>
      </vt:variant>
    </vt:vector>
  </HeadingPairs>
  <TitlesOfParts>
    <vt:vector size="34" baseType="lpstr">
      <vt:lpstr>Calibri Light</vt:lpstr>
      <vt:lpstr>Calibri</vt:lpstr>
      <vt:lpstr>Tahoma</vt:lpstr>
      <vt:lpstr>Arial Black</vt:lpstr>
      <vt:lpstr>Arial</vt:lpstr>
      <vt:lpstr>AR CENA</vt:lpstr>
      <vt:lpstr>Office Theme</vt:lpstr>
      <vt:lpstr>Custom Design</vt:lpstr>
      <vt:lpstr>1_Custom Design</vt:lpstr>
      <vt:lpstr>Drawing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34</cp:revision>
  <cp:lastPrinted>2016-12-11T05:00:16Z</cp:lastPrinted>
  <dcterms:created xsi:type="dcterms:W3CDTF">2016-12-09T13:37:42Z</dcterms:created>
  <dcterms:modified xsi:type="dcterms:W3CDTF">2016-12-11T22:29:15Z</dcterms:modified>
</cp:coreProperties>
</file>