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4" r:id="rId2"/>
    <p:sldMasterId id="2147483660" r:id="rId3"/>
    <p:sldMasterId id="2147483672" r:id="rId4"/>
    <p:sldMasterId id="2147483696" r:id="rId5"/>
    <p:sldMasterId id="2147483708" r:id="rId6"/>
  </p:sldMasterIdLst>
  <p:notesMasterIdLst>
    <p:notesMasterId r:id="rId37"/>
  </p:notesMasterIdLst>
  <p:handoutMasterIdLst>
    <p:handoutMasterId r:id="rId38"/>
  </p:handoutMasterIdLst>
  <p:sldIdLst>
    <p:sldId id="256" r:id="rId7"/>
    <p:sldId id="267" r:id="rId8"/>
    <p:sldId id="268" r:id="rId9"/>
    <p:sldId id="276" r:id="rId10"/>
    <p:sldId id="277" r:id="rId11"/>
    <p:sldId id="279" r:id="rId12"/>
    <p:sldId id="278" r:id="rId13"/>
    <p:sldId id="260" r:id="rId14"/>
    <p:sldId id="272" r:id="rId15"/>
    <p:sldId id="280" r:id="rId16"/>
    <p:sldId id="281" r:id="rId17"/>
    <p:sldId id="261" r:id="rId18"/>
    <p:sldId id="273" r:id="rId19"/>
    <p:sldId id="282" r:id="rId20"/>
    <p:sldId id="283" r:id="rId21"/>
    <p:sldId id="262" r:id="rId22"/>
    <p:sldId id="269" r:id="rId23"/>
    <p:sldId id="274" r:id="rId24"/>
    <p:sldId id="286" r:id="rId25"/>
    <p:sldId id="287" r:id="rId26"/>
    <p:sldId id="288" r:id="rId27"/>
    <p:sldId id="284" r:id="rId28"/>
    <p:sldId id="289" r:id="rId29"/>
    <p:sldId id="263" r:id="rId30"/>
    <p:sldId id="275" r:id="rId31"/>
    <p:sldId id="290" r:id="rId32"/>
    <p:sldId id="285" r:id="rId33"/>
    <p:sldId id="291" r:id="rId34"/>
    <p:sldId id="292" r:id="rId35"/>
    <p:sldId id="264" r:id="rId3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7" d="100"/>
          <a:sy n="107" d="100"/>
        </p:scale>
        <p:origin x="1648"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7A96BF0D-4147-4BAE-97CE-EB6F6564425A}" type="datetimeFigureOut">
              <a:rPr lang="en-US" smtClean="0"/>
              <a:t>12/4/2016</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3CC5BFA3-6AEC-48E1-981D-F921132965A3}" type="slidenum">
              <a:rPr lang="en-US" smtClean="0"/>
              <a:t>‹#›</a:t>
            </a:fld>
            <a:endParaRPr lang="en-US"/>
          </a:p>
        </p:txBody>
      </p:sp>
    </p:spTree>
    <p:extLst>
      <p:ext uri="{BB962C8B-B14F-4D97-AF65-F5344CB8AC3E}">
        <p14:creationId xmlns:p14="http://schemas.microsoft.com/office/powerpoint/2010/main" val="1249054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D43A96F2-9BE9-45DC-99B3-6563D2B18218}" type="datetimeFigureOut">
              <a:rPr lang="en-US" smtClean="0"/>
              <a:t>12/4/2016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B57A354F-43E5-4F03-9AF9-25B68CA7F3FB}"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57A354F-43E5-4F03-9AF9-25B68CA7F3FB}" type="slidenum">
              <a:rPr lang="en-US" smtClean="0"/>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C69940A-663F-4054-AD58-C428D5E7FED9}" type="datetimeFigureOut">
              <a:rPr lang="en-US" smtClean="0"/>
              <a:pPr/>
              <a:t>12/4/2016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BDB708-33C5-4816-B48D-98EF1BA4CDA0}" type="slidenum">
              <a:rPr lang="en-US" smtClean="0"/>
              <a:pPr/>
              <a:t>‹#›</a:t>
            </a:fld>
            <a:endParaRPr lang="en-US"/>
          </a:p>
        </p:txBody>
      </p:sp>
    </p:spTree>
  </p:cSld>
  <p:clrMapOvr>
    <a:masterClrMapping/>
  </p:clrMapOvr>
  <p:transition spd="slow">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69940A-663F-4054-AD58-C428D5E7FED9}" type="datetimeFigureOut">
              <a:rPr lang="en-US" smtClean="0"/>
              <a:pPr/>
              <a:t>12/4/2016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BDB708-33C5-4816-B48D-98EF1BA4CDA0}" type="slidenum">
              <a:rPr lang="en-US" smtClean="0"/>
              <a:pPr/>
              <a:t>‹#›</a:t>
            </a:fld>
            <a:endParaRPr lang="en-US"/>
          </a:p>
        </p:txBody>
      </p:sp>
    </p:spTree>
  </p:cSld>
  <p:clrMapOvr>
    <a:masterClrMapping/>
  </p:clrMapOvr>
  <p:transition spd="slow">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C69940A-663F-4054-AD58-C428D5E7FED9}" type="datetimeFigureOut">
              <a:rPr lang="en-US" smtClean="0"/>
              <a:pPr/>
              <a:t>12/4/2016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BDB708-33C5-4816-B48D-98EF1BA4CDA0}" type="slidenum">
              <a:rPr lang="en-US" smtClean="0"/>
              <a:pPr/>
              <a:t>‹#›</a:t>
            </a:fld>
            <a:endParaRPr lang="en-US"/>
          </a:p>
        </p:txBody>
      </p:sp>
    </p:spTree>
  </p:cSld>
  <p:clrMapOvr>
    <a:masterClrMapping/>
  </p:clrMapOvr>
  <p:transition spd="slow">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C69940A-663F-4054-AD58-C428D5E7FED9}" type="datetimeFigureOut">
              <a:rPr lang="en-US" smtClean="0"/>
              <a:pPr/>
              <a:t>12/4/2016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BDB708-33C5-4816-B48D-98EF1BA4CDA0}" type="slidenum">
              <a:rPr lang="en-US" smtClean="0"/>
              <a:pPr/>
              <a:t>‹#›</a:t>
            </a:fld>
            <a:endParaRPr lang="en-US"/>
          </a:p>
        </p:txBody>
      </p:sp>
    </p:spTree>
  </p:cSld>
  <p:clrMapOvr>
    <a:masterClrMapping/>
  </p:clrMapOvr>
  <p:transition spd="slow">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C69940A-663F-4054-AD58-C428D5E7FED9}" type="datetimeFigureOut">
              <a:rPr lang="en-US" smtClean="0"/>
              <a:pPr/>
              <a:t>12/4/2016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BDB708-33C5-4816-B48D-98EF1BA4CDA0}" type="slidenum">
              <a:rPr lang="en-US" smtClean="0"/>
              <a:pPr/>
              <a:t>‹#›</a:t>
            </a:fld>
            <a:endParaRPr lang="en-US"/>
          </a:p>
        </p:txBody>
      </p:sp>
    </p:spTree>
  </p:cSld>
  <p:clrMapOvr>
    <a:masterClrMapping/>
  </p:clrMapOvr>
  <p:transition spd="slow">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C69940A-663F-4054-AD58-C428D5E7FED9}" type="datetimeFigureOut">
              <a:rPr lang="en-US" smtClean="0"/>
              <a:pPr/>
              <a:t>12/4/2016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BDB708-33C5-4816-B48D-98EF1BA4CDA0}" type="slidenum">
              <a:rPr lang="en-US" smtClean="0"/>
              <a:pPr/>
              <a:t>‹#›</a:t>
            </a:fld>
            <a:endParaRPr lang="en-US"/>
          </a:p>
        </p:txBody>
      </p:sp>
    </p:spTree>
  </p:cSld>
  <p:clrMapOvr>
    <a:masterClrMapping/>
  </p:clrMapOvr>
  <p:transition spd="slow">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69940A-663F-4054-AD58-C428D5E7FED9}" type="datetimeFigureOut">
              <a:rPr lang="en-US" smtClean="0"/>
              <a:pPr/>
              <a:t>12/4/2016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BDB708-33C5-4816-B48D-98EF1BA4CDA0}" type="slidenum">
              <a:rPr lang="en-US" smtClean="0"/>
              <a:pPr/>
              <a:t>‹#›</a:t>
            </a:fld>
            <a:endParaRPr lang="en-US"/>
          </a:p>
        </p:txBody>
      </p:sp>
    </p:spTree>
  </p:cSld>
  <p:clrMapOvr>
    <a:masterClrMapping/>
  </p:clrMapOvr>
  <p:transition spd="slow">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C69940A-663F-4054-AD58-C428D5E7FED9}" type="datetimeFigureOut">
              <a:rPr lang="en-US" smtClean="0"/>
              <a:pPr/>
              <a:t>12/4/2016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BDB708-33C5-4816-B48D-98EF1BA4CDA0}" type="slidenum">
              <a:rPr lang="en-US" smtClean="0"/>
              <a:pPr/>
              <a:t>‹#›</a:t>
            </a:fld>
            <a:endParaRPr lang="en-US"/>
          </a:p>
        </p:txBody>
      </p:sp>
    </p:spTree>
  </p:cSld>
  <p:clrMapOvr>
    <a:masterClrMapping/>
  </p:clrMapOvr>
  <p:transition spd="slow">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C69940A-663F-4054-AD58-C428D5E7FED9}" type="datetimeFigureOut">
              <a:rPr lang="en-US" smtClean="0"/>
              <a:pPr/>
              <a:t>12/4/2016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BDB708-33C5-4816-B48D-98EF1BA4CDA0}" type="slidenum">
              <a:rPr lang="en-US" smtClean="0"/>
              <a:pPr/>
              <a:t>‹#›</a:t>
            </a:fld>
            <a:endParaRPr lang="en-US"/>
          </a:p>
        </p:txBody>
      </p:sp>
    </p:spTree>
  </p:cSld>
  <p:clrMapOvr>
    <a:masterClrMapping/>
  </p:clrMapOvr>
  <p:transition spd="slow">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69940A-663F-4054-AD58-C428D5E7FED9}" type="datetimeFigureOut">
              <a:rPr lang="en-US" smtClean="0"/>
              <a:pPr/>
              <a:t>12/4/2016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BDB708-33C5-4816-B48D-98EF1BA4CDA0}" type="slidenum">
              <a:rPr lang="en-US" smtClean="0"/>
              <a:pPr/>
              <a:t>‹#›</a:t>
            </a:fld>
            <a:endParaRPr lang="en-US"/>
          </a:p>
        </p:txBody>
      </p:sp>
    </p:spTree>
  </p:cSld>
  <p:clrMapOvr>
    <a:masterClrMapping/>
  </p:clrMapOvr>
  <p:transition spd="slow">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69940A-663F-4054-AD58-C428D5E7FED9}" type="datetimeFigureOut">
              <a:rPr lang="en-US" smtClean="0"/>
              <a:pPr/>
              <a:t>12/4/2016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BDB708-33C5-4816-B48D-98EF1BA4CDA0}" type="slidenum">
              <a:rPr lang="en-US" smtClean="0"/>
              <a:pPr/>
              <a:t>‹#›</a:t>
            </a:fld>
            <a:endParaRPr lang="en-US"/>
          </a:p>
        </p:txBody>
      </p:sp>
    </p:spTree>
  </p:cSld>
  <p:clrMapOvr>
    <a:masterClrMapping/>
  </p:clrMapOvr>
  <p:transition spd="slow">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C69940A-663F-4054-AD58-C428D5E7FED9}" type="datetimeFigureOut">
              <a:rPr lang="en-US" smtClean="0"/>
              <a:pPr/>
              <a:t>12/4/2016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BDB708-33C5-4816-B48D-98EF1BA4CDA0}" type="slidenum">
              <a:rPr lang="en-US" smtClean="0"/>
              <a:pPr/>
              <a:t>‹#›</a:t>
            </a:fld>
            <a:endParaRPr lang="en-US"/>
          </a:p>
        </p:txBody>
      </p:sp>
    </p:spTree>
  </p:cSld>
  <p:clrMapOvr>
    <a:masterClrMapping/>
  </p:clrMapOvr>
  <p:transition spd="slow">
    <p:fade thruBlk="1"/>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69940A-663F-4054-AD58-C428D5E7FED9}" type="datetimeFigureOut">
              <a:rPr lang="en-US" smtClean="0"/>
              <a:pPr/>
              <a:t>12/4/2016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BDB708-33C5-4816-B48D-98EF1BA4CDA0}" type="slidenum">
              <a:rPr lang="en-US" smtClean="0"/>
              <a:pPr/>
              <a:t>‹#›</a:t>
            </a:fld>
            <a:endParaRPr lang="en-US"/>
          </a:p>
        </p:txBody>
      </p:sp>
    </p:spTree>
  </p:cSld>
  <p:clrMapOvr>
    <a:masterClrMapping/>
  </p:clrMapOvr>
  <p:transition spd="slow">
    <p:fade thruBlk="1"/>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C69940A-663F-4054-AD58-C428D5E7FED9}" type="datetimeFigureOut">
              <a:rPr lang="en-US" smtClean="0"/>
              <a:pPr/>
              <a:t>12/4/2016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BDB708-33C5-4816-B48D-98EF1BA4CDA0}" type="slidenum">
              <a:rPr lang="en-US" smtClean="0"/>
              <a:pPr/>
              <a:t>‹#›</a:t>
            </a:fld>
            <a:endParaRPr lang="en-US"/>
          </a:p>
        </p:txBody>
      </p:sp>
    </p:spTree>
  </p:cSld>
  <p:clrMapOvr>
    <a:masterClrMapping/>
  </p:clrMapOvr>
  <p:transition spd="slow">
    <p:fade thruBlk="1"/>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C69940A-663F-4054-AD58-C428D5E7FED9}" type="datetimeFigureOut">
              <a:rPr lang="en-US" smtClean="0"/>
              <a:pPr/>
              <a:t>12/4/2016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BDB708-33C5-4816-B48D-98EF1BA4CDA0}" type="slidenum">
              <a:rPr lang="en-US" smtClean="0"/>
              <a:pPr/>
              <a:t>‹#›</a:t>
            </a:fld>
            <a:endParaRPr lang="en-US"/>
          </a:p>
        </p:txBody>
      </p:sp>
    </p:spTree>
  </p:cSld>
  <p:clrMapOvr>
    <a:masterClrMapping/>
  </p:clrMapOvr>
  <p:transition spd="slow">
    <p:fade thruBlk="1"/>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C69940A-663F-4054-AD58-C428D5E7FED9}" type="datetimeFigureOut">
              <a:rPr lang="en-US" smtClean="0"/>
              <a:pPr/>
              <a:t>12/4/2016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BDB708-33C5-4816-B48D-98EF1BA4CDA0}" type="slidenum">
              <a:rPr lang="en-US" smtClean="0"/>
              <a:pPr/>
              <a:t>‹#›</a:t>
            </a:fld>
            <a:endParaRPr lang="en-US"/>
          </a:p>
        </p:txBody>
      </p:sp>
    </p:spTree>
  </p:cSld>
  <p:clrMapOvr>
    <a:masterClrMapping/>
  </p:clrMapOvr>
  <p:transition spd="slow">
    <p:fade thruBlk="1"/>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C69940A-663F-4054-AD58-C428D5E7FED9}" type="datetimeFigureOut">
              <a:rPr lang="en-US" smtClean="0"/>
              <a:pPr/>
              <a:t>12/4/2016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BDB708-33C5-4816-B48D-98EF1BA4CDA0}" type="slidenum">
              <a:rPr lang="en-US" smtClean="0"/>
              <a:pPr/>
              <a:t>‹#›</a:t>
            </a:fld>
            <a:endParaRPr lang="en-US"/>
          </a:p>
        </p:txBody>
      </p:sp>
    </p:spTree>
  </p:cSld>
  <p:clrMapOvr>
    <a:masterClrMapping/>
  </p:clrMapOvr>
  <p:transition spd="slow">
    <p:fade thruBlk="1"/>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69940A-663F-4054-AD58-C428D5E7FED9}" type="datetimeFigureOut">
              <a:rPr lang="en-US" smtClean="0"/>
              <a:pPr/>
              <a:t>12/4/2016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BDB708-33C5-4816-B48D-98EF1BA4CDA0}" type="slidenum">
              <a:rPr lang="en-US" smtClean="0"/>
              <a:pPr/>
              <a:t>‹#›</a:t>
            </a:fld>
            <a:endParaRPr lang="en-US"/>
          </a:p>
        </p:txBody>
      </p:sp>
    </p:spTree>
  </p:cSld>
  <p:clrMapOvr>
    <a:masterClrMapping/>
  </p:clrMapOvr>
  <p:transition spd="slow">
    <p:fade thruBlk="1"/>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C69940A-663F-4054-AD58-C428D5E7FED9}" type="datetimeFigureOut">
              <a:rPr lang="en-US" smtClean="0"/>
              <a:pPr/>
              <a:t>12/4/2016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BDB708-33C5-4816-B48D-98EF1BA4CDA0}" type="slidenum">
              <a:rPr lang="en-US" smtClean="0"/>
              <a:pPr/>
              <a:t>‹#›</a:t>
            </a:fld>
            <a:endParaRPr lang="en-US"/>
          </a:p>
        </p:txBody>
      </p:sp>
    </p:spTree>
  </p:cSld>
  <p:clrMapOvr>
    <a:masterClrMapping/>
  </p:clrMapOvr>
  <p:transition spd="slow">
    <p:fade thruBlk="1"/>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C69940A-663F-4054-AD58-C428D5E7FED9}" type="datetimeFigureOut">
              <a:rPr lang="en-US" smtClean="0"/>
              <a:pPr/>
              <a:t>12/4/2016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BDB708-33C5-4816-B48D-98EF1BA4CDA0}" type="slidenum">
              <a:rPr lang="en-US" smtClean="0"/>
              <a:pPr/>
              <a:t>‹#›</a:t>
            </a:fld>
            <a:endParaRPr lang="en-US"/>
          </a:p>
        </p:txBody>
      </p:sp>
    </p:spTree>
  </p:cSld>
  <p:clrMapOvr>
    <a:masterClrMapping/>
  </p:clrMapOvr>
  <p:transition spd="slow">
    <p:fade thruBlk="1"/>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69940A-663F-4054-AD58-C428D5E7FED9}" type="datetimeFigureOut">
              <a:rPr lang="en-US" smtClean="0"/>
              <a:pPr/>
              <a:t>12/4/2016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BDB708-33C5-4816-B48D-98EF1BA4CDA0}" type="slidenum">
              <a:rPr lang="en-US" smtClean="0"/>
              <a:pPr/>
              <a:t>‹#›</a:t>
            </a:fld>
            <a:endParaRPr lang="en-US"/>
          </a:p>
        </p:txBody>
      </p:sp>
    </p:spTree>
  </p:cSld>
  <p:clrMapOvr>
    <a:masterClrMapping/>
  </p:clrMapOvr>
  <p:transition spd="slow">
    <p:fade thruBlk="1"/>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69940A-663F-4054-AD58-C428D5E7FED9}" type="datetimeFigureOut">
              <a:rPr lang="en-US" smtClean="0"/>
              <a:pPr/>
              <a:t>12/4/2016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BDB708-33C5-4816-B48D-98EF1BA4CDA0}" type="slidenum">
              <a:rPr lang="en-US" smtClean="0"/>
              <a:pPr/>
              <a:t>‹#›</a:t>
            </a:fld>
            <a:endParaRPr lang="en-US"/>
          </a:p>
        </p:txBody>
      </p:sp>
    </p:spTree>
  </p:cSld>
  <p:clrMapOvr>
    <a:masterClrMapping/>
  </p:clrMapOvr>
  <p:transition spd="slow">
    <p:fade thruBlk="1"/>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C69940A-663F-4054-AD58-C428D5E7FED9}" type="datetimeFigureOut">
              <a:rPr lang="en-US" smtClean="0"/>
              <a:pPr/>
              <a:t>12/4/2016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BDB708-33C5-4816-B48D-98EF1BA4CDA0}" type="slidenum">
              <a:rPr lang="en-US" smtClean="0"/>
              <a:pPr/>
              <a:t>‹#›</a:t>
            </a:fld>
            <a:endParaRPr lang="en-US"/>
          </a:p>
        </p:txBody>
      </p:sp>
    </p:spTree>
  </p:cSld>
  <p:clrMapOvr>
    <a:masterClrMapping/>
  </p:clrMapOvr>
  <p:transition spd="slow">
    <p:fade thruBlk="1"/>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69940A-663F-4054-AD58-C428D5E7FED9}" type="datetimeFigureOut">
              <a:rPr lang="en-US" smtClean="0"/>
              <a:pPr/>
              <a:t>12/4/2016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BDB708-33C5-4816-B48D-98EF1BA4CDA0}" type="slidenum">
              <a:rPr lang="en-US" smtClean="0"/>
              <a:pPr/>
              <a:t>‹#›</a:t>
            </a:fld>
            <a:endParaRPr lang="en-US"/>
          </a:p>
        </p:txBody>
      </p:sp>
    </p:spTree>
  </p:cSld>
  <p:clrMapOvr>
    <a:masterClrMapping/>
  </p:clrMapOvr>
  <p:transition spd="slow">
    <p:fade thruBlk="1"/>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C69940A-663F-4054-AD58-C428D5E7FED9}" type="datetimeFigureOut">
              <a:rPr lang="en-US" smtClean="0"/>
              <a:pPr/>
              <a:t>12/4/2016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BDB708-33C5-4816-B48D-98EF1BA4CDA0}" type="slidenum">
              <a:rPr lang="en-US" smtClean="0"/>
              <a:pPr/>
              <a:t>‹#›</a:t>
            </a:fld>
            <a:endParaRPr lang="en-US"/>
          </a:p>
        </p:txBody>
      </p:sp>
    </p:spTree>
  </p:cSld>
  <p:clrMapOvr>
    <a:masterClrMapping/>
  </p:clrMapOvr>
  <p:transition spd="slow">
    <p:fade thruBlk="1"/>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C69940A-663F-4054-AD58-C428D5E7FED9}" type="datetimeFigureOut">
              <a:rPr lang="en-US" smtClean="0"/>
              <a:pPr/>
              <a:t>12/4/2016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BDB708-33C5-4816-B48D-98EF1BA4CDA0}" type="slidenum">
              <a:rPr lang="en-US" smtClean="0"/>
              <a:pPr/>
              <a:t>‹#›</a:t>
            </a:fld>
            <a:endParaRPr lang="en-US"/>
          </a:p>
        </p:txBody>
      </p:sp>
    </p:spTree>
  </p:cSld>
  <p:clrMapOvr>
    <a:masterClrMapping/>
  </p:clrMapOvr>
  <p:transition spd="slow">
    <p:fade thruBlk="1"/>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C69940A-663F-4054-AD58-C428D5E7FED9}" type="datetimeFigureOut">
              <a:rPr lang="en-US" smtClean="0"/>
              <a:pPr/>
              <a:t>12/4/2016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BDB708-33C5-4816-B48D-98EF1BA4CDA0}" type="slidenum">
              <a:rPr lang="en-US" smtClean="0"/>
              <a:pPr/>
              <a:t>‹#›</a:t>
            </a:fld>
            <a:endParaRPr lang="en-US"/>
          </a:p>
        </p:txBody>
      </p:sp>
    </p:spTree>
  </p:cSld>
  <p:clrMapOvr>
    <a:masterClrMapping/>
  </p:clrMapOvr>
  <p:transition spd="slow">
    <p:fade thruBlk="1"/>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C69940A-663F-4054-AD58-C428D5E7FED9}" type="datetimeFigureOut">
              <a:rPr lang="en-US" smtClean="0"/>
              <a:pPr/>
              <a:t>12/4/2016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BDB708-33C5-4816-B48D-98EF1BA4CDA0}" type="slidenum">
              <a:rPr lang="en-US" smtClean="0"/>
              <a:pPr/>
              <a:t>‹#›</a:t>
            </a:fld>
            <a:endParaRPr lang="en-US"/>
          </a:p>
        </p:txBody>
      </p:sp>
    </p:spTree>
  </p:cSld>
  <p:clrMapOvr>
    <a:masterClrMapping/>
  </p:clrMapOvr>
  <p:transition spd="slow">
    <p:fade thruBlk="1"/>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69940A-663F-4054-AD58-C428D5E7FED9}" type="datetimeFigureOut">
              <a:rPr lang="en-US" smtClean="0"/>
              <a:pPr/>
              <a:t>12/4/2016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BDB708-33C5-4816-B48D-98EF1BA4CDA0}" type="slidenum">
              <a:rPr lang="en-US" smtClean="0"/>
              <a:pPr/>
              <a:t>‹#›</a:t>
            </a:fld>
            <a:endParaRPr lang="en-US"/>
          </a:p>
        </p:txBody>
      </p:sp>
    </p:spTree>
  </p:cSld>
  <p:clrMapOvr>
    <a:masterClrMapping/>
  </p:clrMapOvr>
  <p:transition spd="slow">
    <p:fade thruBlk="1"/>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C69940A-663F-4054-AD58-C428D5E7FED9}" type="datetimeFigureOut">
              <a:rPr lang="en-US" smtClean="0"/>
              <a:pPr/>
              <a:t>12/4/2016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BDB708-33C5-4816-B48D-98EF1BA4CDA0}" type="slidenum">
              <a:rPr lang="en-US" smtClean="0"/>
              <a:pPr/>
              <a:t>‹#›</a:t>
            </a:fld>
            <a:endParaRPr lang="en-US"/>
          </a:p>
        </p:txBody>
      </p:sp>
    </p:spTree>
  </p:cSld>
  <p:clrMapOvr>
    <a:masterClrMapping/>
  </p:clrMapOvr>
  <p:transition spd="slow">
    <p:fade thruBlk="1"/>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C69940A-663F-4054-AD58-C428D5E7FED9}" type="datetimeFigureOut">
              <a:rPr lang="en-US" smtClean="0"/>
              <a:pPr/>
              <a:t>12/4/2016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BDB708-33C5-4816-B48D-98EF1BA4CDA0}" type="slidenum">
              <a:rPr lang="en-US" smtClean="0"/>
              <a:pPr/>
              <a:t>‹#›</a:t>
            </a:fld>
            <a:endParaRPr lang="en-US"/>
          </a:p>
        </p:txBody>
      </p:sp>
    </p:spTree>
  </p:cSld>
  <p:clrMapOvr>
    <a:masterClrMapping/>
  </p:clrMapOvr>
  <p:transition spd="slow">
    <p:fade thruBlk="1"/>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69940A-663F-4054-AD58-C428D5E7FED9}" type="datetimeFigureOut">
              <a:rPr lang="en-US" smtClean="0"/>
              <a:pPr/>
              <a:t>12/4/2016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BDB708-33C5-4816-B48D-98EF1BA4CDA0}" type="slidenum">
              <a:rPr lang="en-US" smtClean="0"/>
              <a:pPr/>
              <a:t>‹#›</a:t>
            </a:fld>
            <a:endParaRPr lang="en-US"/>
          </a:p>
        </p:txBody>
      </p:sp>
    </p:spTree>
  </p:cSld>
  <p:clrMapOvr>
    <a:masterClrMapping/>
  </p:clrMapOvr>
  <p:transition spd="slow">
    <p:fade thruBlk="1"/>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69940A-663F-4054-AD58-C428D5E7FED9}" type="datetimeFigureOut">
              <a:rPr lang="en-US" smtClean="0"/>
              <a:pPr/>
              <a:t>12/4/2016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BDB708-33C5-4816-B48D-98EF1BA4CDA0}" type="slidenum">
              <a:rPr lang="en-US" smtClean="0"/>
              <a:pPr/>
              <a:t>‹#›</a:t>
            </a:fld>
            <a:endParaRPr lang="en-US"/>
          </a:p>
        </p:txBody>
      </p:sp>
    </p:spTree>
  </p:cSld>
  <p:clrMapOvr>
    <a:masterClrMapping/>
  </p:clrMapOvr>
  <p:transition spd="slow">
    <p:fade thruBlk="1"/>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C69940A-663F-4054-AD58-C428D5E7FED9}" type="datetimeFigureOut">
              <a:rPr lang="en-US" smtClean="0"/>
              <a:pPr/>
              <a:t>12/4/2016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BDB708-33C5-4816-B48D-98EF1BA4CDA0}" type="slidenum">
              <a:rPr lang="en-US" smtClean="0"/>
              <a:pPr/>
              <a:t>‹#›</a:t>
            </a:fld>
            <a:endParaRPr lang="en-US"/>
          </a:p>
        </p:txBody>
      </p:sp>
    </p:spTree>
  </p:cSld>
  <p:clrMapOvr>
    <a:masterClrMapping/>
  </p:clrMapOvr>
  <p:transition spd="slow">
    <p:fade thruBlk="1"/>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69940A-663F-4054-AD58-C428D5E7FED9}" type="datetimeFigureOut">
              <a:rPr lang="en-US" smtClean="0"/>
              <a:pPr/>
              <a:t>12/4/2016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BDB708-33C5-4816-B48D-98EF1BA4CDA0}" type="slidenum">
              <a:rPr lang="en-US" smtClean="0"/>
              <a:pPr/>
              <a:t>‹#›</a:t>
            </a:fld>
            <a:endParaRPr lang="en-US"/>
          </a:p>
        </p:txBody>
      </p:sp>
    </p:spTree>
  </p:cSld>
  <p:clrMapOvr>
    <a:masterClrMapping/>
  </p:clrMapOvr>
  <p:transition spd="slow">
    <p:fade thruBlk="1"/>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C69940A-663F-4054-AD58-C428D5E7FED9}" type="datetimeFigureOut">
              <a:rPr lang="en-US" smtClean="0"/>
              <a:pPr/>
              <a:t>12/4/2016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BDB708-33C5-4816-B48D-98EF1BA4CDA0}" type="slidenum">
              <a:rPr lang="en-US" smtClean="0"/>
              <a:pPr/>
              <a:t>‹#›</a:t>
            </a:fld>
            <a:endParaRPr lang="en-US"/>
          </a:p>
        </p:txBody>
      </p:sp>
    </p:spTree>
  </p:cSld>
  <p:clrMapOvr>
    <a:masterClrMapping/>
  </p:clrMapOvr>
  <p:transition spd="slow">
    <p:fade thruBlk="1"/>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C69940A-663F-4054-AD58-C428D5E7FED9}" type="datetimeFigureOut">
              <a:rPr lang="en-US" smtClean="0"/>
              <a:pPr/>
              <a:t>12/4/2016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BDB708-33C5-4816-B48D-98EF1BA4CDA0}" type="slidenum">
              <a:rPr lang="en-US" smtClean="0"/>
              <a:pPr/>
              <a:t>‹#›</a:t>
            </a:fld>
            <a:endParaRPr lang="en-US"/>
          </a:p>
        </p:txBody>
      </p:sp>
    </p:spTree>
  </p:cSld>
  <p:clrMapOvr>
    <a:masterClrMapping/>
  </p:clrMapOvr>
  <p:transition spd="slow">
    <p:fade thruBlk="1"/>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C69940A-663F-4054-AD58-C428D5E7FED9}" type="datetimeFigureOut">
              <a:rPr lang="en-US" smtClean="0"/>
              <a:pPr/>
              <a:t>12/4/2016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BDB708-33C5-4816-B48D-98EF1BA4CDA0}" type="slidenum">
              <a:rPr lang="en-US" smtClean="0"/>
              <a:pPr/>
              <a:t>‹#›</a:t>
            </a:fld>
            <a:endParaRPr lang="en-US"/>
          </a:p>
        </p:txBody>
      </p:sp>
    </p:spTree>
  </p:cSld>
  <p:clrMapOvr>
    <a:masterClrMapping/>
  </p:clrMapOvr>
  <p:transition spd="slow">
    <p:fade thruBlk="1"/>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C69940A-663F-4054-AD58-C428D5E7FED9}" type="datetimeFigureOut">
              <a:rPr lang="en-US" smtClean="0"/>
              <a:pPr/>
              <a:t>12/4/2016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BDB708-33C5-4816-B48D-98EF1BA4CDA0}" type="slidenum">
              <a:rPr lang="en-US" smtClean="0"/>
              <a:pPr/>
              <a:t>‹#›</a:t>
            </a:fld>
            <a:endParaRPr lang="en-US"/>
          </a:p>
        </p:txBody>
      </p:sp>
    </p:spTree>
  </p:cSld>
  <p:clrMapOvr>
    <a:masterClrMapping/>
  </p:clrMapOvr>
  <p:transition spd="slow">
    <p:fade thruBlk="1"/>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69940A-663F-4054-AD58-C428D5E7FED9}" type="datetimeFigureOut">
              <a:rPr lang="en-US" smtClean="0"/>
              <a:pPr/>
              <a:t>12/4/2016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BDB708-33C5-4816-B48D-98EF1BA4CDA0}" type="slidenum">
              <a:rPr lang="en-US" smtClean="0"/>
              <a:pPr/>
              <a:t>‹#›</a:t>
            </a:fld>
            <a:endParaRPr lang="en-US"/>
          </a:p>
        </p:txBody>
      </p:sp>
    </p:spTree>
  </p:cSld>
  <p:clrMapOvr>
    <a:masterClrMapping/>
  </p:clrMapOvr>
  <p:transition spd="slow">
    <p:fade thruBlk="1"/>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C69940A-663F-4054-AD58-C428D5E7FED9}" type="datetimeFigureOut">
              <a:rPr lang="en-US" smtClean="0"/>
              <a:pPr/>
              <a:t>12/4/2016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BDB708-33C5-4816-B48D-98EF1BA4CDA0}" type="slidenum">
              <a:rPr lang="en-US" smtClean="0"/>
              <a:pPr/>
              <a:t>‹#›</a:t>
            </a:fld>
            <a:endParaRPr lang="en-US"/>
          </a:p>
        </p:txBody>
      </p:sp>
    </p:spTree>
  </p:cSld>
  <p:clrMapOvr>
    <a:masterClrMapping/>
  </p:clrMapOvr>
  <p:transition spd="slow">
    <p:fade thruBlk="1"/>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C69940A-663F-4054-AD58-C428D5E7FED9}" type="datetimeFigureOut">
              <a:rPr lang="en-US" smtClean="0"/>
              <a:pPr/>
              <a:t>12/4/2016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BDB708-33C5-4816-B48D-98EF1BA4CDA0}" type="slidenum">
              <a:rPr lang="en-US" smtClean="0"/>
              <a:pPr/>
              <a:t>‹#›</a:t>
            </a:fld>
            <a:endParaRPr lang="en-US"/>
          </a:p>
        </p:txBody>
      </p:sp>
    </p:spTree>
  </p:cSld>
  <p:clrMapOvr>
    <a:masterClrMapping/>
  </p:clrMapOvr>
  <p:transition spd="slow">
    <p:fade thruBlk="1"/>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69940A-663F-4054-AD58-C428D5E7FED9}" type="datetimeFigureOut">
              <a:rPr lang="en-US" smtClean="0"/>
              <a:pPr/>
              <a:t>12/4/2016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BDB708-33C5-4816-B48D-98EF1BA4CDA0}" type="slidenum">
              <a:rPr lang="en-US" smtClean="0"/>
              <a:pPr/>
              <a:t>‹#›</a:t>
            </a:fld>
            <a:endParaRPr lang="en-US"/>
          </a:p>
        </p:txBody>
      </p:sp>
    </p:spTree>
  </p:cSld>
  <p:clrMapOvr>
    <a:masterClrMapping/>
  </p:clrMapOvr>
  <p:transition spd="slow">
    <p:fade thruBlk="1"/>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69940A-663F-4054-AD58-C428D5E7FED9}" type="datetimeFigureOut">
              <a:rPr lang="en-US" smtClean="0"/>
              <a:pPr/>
              <a:t>12/4/2016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BDB708-33C5-4816-B48D-98EF1BA4CDA0}" type="slidenum">
              <a:rPr lang="en-US" smtClean="0"/>
              <a:pPr/>
              <a:t>‹#›</a:t>
            </a:fld>
            <a:endParaRPr lang="en-US"/>
          </a:p>
        </p:txBody>
      </p:sp>
    </p:spTree>
  </p:cSld>
  <p:clrMapOvr>
    <a:masterClrMapping/>
  </p:clrMapOvr>
  <p:transition spd="slow">
    <p:fade thruBlk="1"/>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C69940A-663F-4054-AD58-C428D5E7FED9}" type="datetimeFigureOut">
              <a:rPr lang="en-US" smtClean="0">
                <a:solidFill>
                  <a:prstClr val="black">
                    <a:tint val="75000"/>
                  </a:prstClr>
                </a:solidFill>
              </a:rPr>
              <a:pPr/>
              <a:t>12/4/2016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BDB708-33C5-4816-B48D-98EF1BA4CDA0}"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transition spd="slow">
    <p:fade thruBlk="1"/>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69940A-663F-4054-AD58-C428D5E7FED9}" type="datetimeFigureOut">
              <a:rPr lang="en-US" smtClean="0">
                <a:solidFill>
                  <a:prstClr val="black">
                    <a:tint val="75000"/>
                  </a:prstClr>
                </a:solidFill>
              </a:rPr>
              <a:pPr/>
              <a:t>12/4/2016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BDB708-33C5-4816-B48D-98EF1BA4CDA0}"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transition spd="slow">
    <p:fade thruBlk="1"/>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C69940A-663F-4054-AD58-C428D5E7FED9}" type="datetimeFigureOut">
              <a:rPr lang="en-US" smtClean="0">
                <a:solidFill>
                  <a:prstClr val="black">
                    <a:tint val="75000"/>
                  </a:prstClr>
                </a:solidFill>
              </a:rPr>
              <a:pPr/>
              <a:t>12/4/2016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BDB708-33C5-4816-B48D-98EF1BA4CDA0}"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transition spd="slow">
    <p:fade thruBlk="1"/>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C69940A-663F-4054-AD58-C428D5E7FED9}" type="datetimeFigureOut">
              <a:rPr lang="en-US" smtClean="0">
                <a:solidFill>
                  <a:prstClr val="black">
                    <a:tint val="75000"/>
                  </a:prstClr>
                </a:solidFill>
              </a:rPr>
              <a:pPr/>
              <a:t>12/4/2016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4BDB708-33C5-4816-B48D-98EF1BA4CDA0}"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transition spd="slow">
    <p:fade thruBlk="1"/>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C69940A-663F-4054-AD58-C428D5E7FED9}" type="datetimeFigureOut">
              <a:rPr lang="en-US" smtClean="0">
                <a:solidFill>
                  <a:prstClr val="black">
                    <a:tint val="75000"/>
                  </a:prstClr>
                </a:solidFill>
              </a:rPr>
              <a:pPr/>
              <a:t>12/4/2016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4BDB708-33C5-4816-B48D-98EF1BA4CDA0}"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transition spd="slow">
    <p:fade thruBlk="1"/>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C69940A-663F-4054-AD58-C428D5E7FED9}" type="datetimeFigureOut">
              <a:rPr lang="en-US" smtClean="0">
                <a:solidFill>
                  <a:prstClr val="black">
                    <a:tint val="75000"/>
                  </a:prstClr>
                </a:solidFill>
              </a:rPr>
              <a:pPr/>
              <a:t>12/4/2016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4BDB708-33C5-4816-B48D-98EF1BA4CDA0}"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transition spd="slow">
    <p:fade thruBlk="1"/>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69940A-663F-4054-AD58-C428D5E7FED9}" type="datetimeFigureOut">
              <a:rPr lang="en-US" smtClean="0">
                <a:solidFill>
                  <a:prstClr val="black">
                    <a:tint val="75000"/>
                  </a:prstClr>
                </a:solidFill>
              </a:rPr>
              <a:pPr/>
              <a:t>12/4/2016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4BDB708-33C5-4816-B48D-98EF1BA4CDA0}"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transition spd="slow">
    <p:fade thruBlk="1"/>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C69940A-663F-4054-AD58-C428D5E7FED9}" type="datetimeFigureOut">
              <a:rPr lang="en-US" smtClean="0">
                <a:solidFill>
                  <a:prstClr val="black">
                    <a:tint val="75000"/>
                  </a:prstClr>
                </a:solidFill>
              </a:rPr>
              <a:pPr/>
              <a:t>12/4/2016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4BDB708-33C5-4816-B48D-98EF1BA4CDA0}"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transition spd="slow">
    <p:fade thruBlk="1"/>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C69940A-663F-4054-AD58-C428D5E7FED9}" type="datetimeFigureOut">
              <a:rPr lang="en-US" smtClean="0">
                <a:solidFill>
                  <a:prstClr val="black">
                    <a:tint val="75000"/>
                  </a:prstClr>
                </a:solidFill>
              </a:rPr>
              <a:pPr/>
              <a:t>12/4/2016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4BDB708-33C5-4816-B48D-98EF1BA4CDA0}"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transition spd="slow">
    <p:fade thruBlk="1"/>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69940A-663F-4054-AD58-C428D5E7FED9}" type="datetimeFigureOut">
              <a:rPr lang="en-US" smtClean="0">
                <a:solidFill>
                  <a:prstClr val="black">
                    <a:tint val="75000"/>
                  </a:prstClr>
                </a:solidFill>
              </a:rPr>
              <a:pPr/>
              <a:t>12/4/2016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BDB708-33C5-4816-B48D-98EF1BA4CDA0}"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transition spd="slow">
    <p:fade thruBlk="1"/>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69940A-663F-4054-AD58-C428D5E7FED9}" type="datetimeFigureOut">
              <a:rPr lang="en-US" smtClean="0">
                <a:solidFill>
                  <a:prstClr val="black">
                    <a:tint val="75000"/>
                  </a:prstClr>
                </a:solidFill>
              </a:rPr>
              <a:pPr/>
              <a:t>12/4/2016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BDB708-33C5-4816-B48D-98EF1BA4CDA0}"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transition spd="slow">
    <p:fade thruBlk="1"/>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C69940A-663F-4054-AD58-C428D5E7FED9}" type="datetimeFigureOut">
              <a:rPr lang="en-US" smtClean="0">
                <a:solidFill>
                  <a:prstClr val="black">
                    <a:tint val="75000"/>
                  </a:prstClr>
                </a:solidFill>
              </a:rPr>
              <a:pPr/>
              <a:t>12/4/2016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BDB708-33C5-4816-B48D-98EF1BA4CDA0}"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transition spd="slow">
    <p:fade thruBlk="1"/>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69940A-663F-4054-AD58-C428D5E7FED9}" type="datetimeFigureOut">
              <a:rPr lang="en-US" smtClean="0">
                <a:solidFill>
                  <a:prstClr val="black">
                    <a:tint val="75000"/>
                  </a:prstClr>
                </a:solidFill>
              </a:rPr>
              <a:pPr/>
              <a:t>12/4/2016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BDB708-33C5-4816-B48D-98EF1BA4CDA0}"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transition spd="slow">
    <p:fade thruBlk="1"/>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C69940A-663F-4054-AD58-C428D5E7FED9}" type="datetimeFigureOut">
              <a:rPr lang="en-US" smtClean="0">
                <a:solidFill>
                  <a:prstClr val="black">
                    <a:tint val="75000"/>
                  </a:prstClr>
                </a:solidFill>
              </a:rPr>
              <a:pPr/>
              <a:t>12/4/2016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BDB708-33C5-4816-B48D-98EF1BA4CDA0}"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transition spd="slow">
    <p:fade thruBlk="1"/>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C69940A-663F-4054-AD58-C428D5E7FED9}" type="datetimeFigureOut">
              <a:rPr lang="en-US" smtClean="0">
                <a:solidFill>
                  <a:prstClr val="black">
                    <a:tint val="75000"/>
                  </a:prstClr>
                </a:solidFill>
              </a:rPr>
              <a:pPr/>
              <a:t>12/4/2016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4BDB708-33C5-4816-B48D-98EF1BA4CDA0}"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transition spd="slow">
    <p:fade thruBlk="1"/>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C69940A-663F-4054-AD58-C428D5E7FED9}" type="datetimeFigureOut">
              <a:rPr lang="en-US" smtClean="0">
                <a:solidFill>
                  <a:prstClr val="black">
                    <a:tint val="75000"/>
                  </a:prstClr>
                </a:solidFill>
              </a:rPr>
              <a:pPr/>
              <a:t>12/4/2016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4BDB708-33C5-4816-B48D-98EF1BA4CDA0}"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transition spd="slow">
    <p:fade thruBlk="1"/>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C69940A-663F-4054-AD58-C428D5E7FED9}" type="datetimeFigureOut">
              <a:rPr lang="en-US" smtClean="0">
                <a:solidFill>
                  <a:prstClr val="black">
                    <a:tint val="75000"/>
                  </a:prstClr>
                </a:solidFill>
              </a:rPr>
              <a:pPr/>
              <a:t>12/4/2016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4BDB708-33C5-4816-B48D-98EF1BA4CDA0}"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transition spd="slow">
    <p:fade thruBlk="1"/>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69940A-663F-4054-AD58-C428D5E7FED9}" type="datetimeFigureOut">
              <a:rPr lang="en-US" smtClean="0">
                <a:solidFill>
                  <a:prstClr val="black">
                    <a:tint val="75000"/>
                  </a:prstClr>
                </a:solidFill>
              </a:rPr>
              <a:pPr/>
              <a:t>12/4/2016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4BDB708-33C5-4816-B48D-98EF1BA4CDA0}"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transition spd="slow">
    <p:fade thruBlk="1"/>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C69940A-663F-4054-AD58-C428D5E7FED9}" type="datetimeFigureOut">
              <a:rPr lang="en-US" smtClean="0">
                <a:solidFill>
                  <a:prstClr val="black">
                    <a:tint val="75000"/>
                  </a:prstClr>
                </a:solidFill>
              </a:rPr>
              <a:pPr/>
              <a:t>12/4/2016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4BDB708-33C5-4816-B48D-98EF1BA4CDA0}"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transition spd="slow">
    <p:fade thruBlk="1"/>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C69940A-663F-4054-AD58-C428D5E7FED9}" type="datetimeFigureOut">
              <a:rPr lang="en-US" smtClean="0">
                <a:solidFill>
                  <a:prstClr val="black">
                    <a:tint val="75000"/>
                  </a:prstClr>
                </a:solidFill>
              </a:rPr>
              <a:pPr/>
              <a:t>12/4/2016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4BDB708-33C5-4816-B48D-98EF1BA4CDA0}"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transition spd="slow">
    <p:fade thruBlk="1"/>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69940A-663F-4054-AD58-C428D5E7FED9}" type="datetimeFigureOut">
              <a:rPr lang="en-US" smtClean="0">
                <a:solidFill>
                  <a:prstClr val="black">
                    <a:tint val="75000"/>
                  </a:prstClr>
                </a:solidFill>
              </a:rPr>
              <a:pPr/>
              <a:t>12/4/2016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BDB708-33C5-4816-B48D-98EF1BA4CDA0}"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transition spd="slow">
    <p:fade thruBlk="1"/>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69940A-663F-4054-AD58-C428D5E7FED9}" type="datetimeFigureOut">
              <a:rPr lang="en-US" smtClean="0">
                <a:solidFill>
                  <a:prstClr val="black">
                    <a:tint val="75000"/>
                  </a:prstClr>
                </a:solidFill>
              </a:rPr>
              <a:pPr/>
              <a:t>12/4/2016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BDB708-33C5-4816-B48D-98EF1BA4CDA0}"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transition spd="slow">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69940A-663F-4054-AD58-C428D5E7FED9}" type="datetimeFigureOut">
              <a:rPr lang="en-US" smtClean="0"/>
              <a:pPr/>
              <a:t>12/4/2016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BDB708-33C5-4816-B48D-98EF1BA4CDA0}" type="slidenum">
              <a:rPr lang="en-US" smtClean="0"/>
              <a:pPr/>
              <a:t>‹#›</a:t>
            </a:fld>
            <a:endParaRPr lang="en-US"/>
          </a:p>
        </p:txBody>
      </p:sp>
      <p:pic>
        <p:nvPicPr>
          <p:cNvPr id="7" name="Picture 6" descr="wheat1.jpg"/>
          <p:cNvPicPr>
            <a:picLocks noChangeAspect="1"/>
          </p:cNvPicPr>
          <p:nvPr userDrawn="1"/>
        </p:nvPicPr>
        <p:blipFill>
          <a:blip r:embed="rId13" cstate="print"/>
          <a:srcRect b="5556"/>
          <a:stretch>
            <a:fillRect/>
          </a:stretch>
        </p:blipFill>
        <p:spPr>
          <a:xfrm>
            <a:off x="0" y="0"/>
            <a:ext cx="91440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fade thruBlk="1"/>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69940A-663F-4054-AD58-C428D5E7FED9}" type="datetimeFigureOut">
              <a:rPr lang="en-US" smtClean="0"/>
              <a:pPr/>
              <a:t>12/4/2016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BDB708-33C5-4816-B48D-98EF1BA4CDA0}" type="slidenum">
              <a:rPr lang="en-US" smtClean="0"/>
              <a:pPr/>
              <a:t>‹#›</a:t>
            </a:fld>
            <a:endParaRPr lang="en-US"/>
          </a:p>
        </p:txBody>
      </p:sp>
      <p:pic>
        <p:nvPicPr>
          <p:cNvPr id="7" name="Picture 6" descr="wheat1.jpg"/>
          <p:cNvPicPr>
            <a:picLocks noChangeAspect="1"/>
          </p:cNvPicPr>
          <p:nvPr userDrawn="1"/>
        </p:nvPicPr>
        <p:blipFill>
          <a:blip r:embed="rId13" cstate="print"/>
          <a:srcRect b="5556"/>
          <a:stretch>
            <a:fillRect/>
          </a:stretch>
        </p:blipFill>
        <p:spPr>
          <a:xfrm>
            <a:off x="0" y="0"/>
            <a:ext cx="9144000" cy="6858000"/>
          </a:xfrm>
          <a:prstGeom prst="rect">
            <a:avLst/>
          </a:prstGeom>
        </p:spPr>
      </p:pic>
      <p:sp>
        <p:nvSpPr>
          <p:cNvPr id="8" name="Rectangle 7"/>
          <p:cNvSpPr/>
          <p:nvPr userDrawn="1"/>
        </p:nvSpPr>
        <p:spPr>
          <a:xfrm>
            <a:off x="0" y="1447800"/>
            <a:ext cx="1447800" cy="5410200"/>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rot="16200000">
            <a:off x="4572000" y="-3124200"/>
            <a:ext cx="1447800" cy="7696200"/>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1447800" y="1447800"/>
            <a:ext cx="7696200" cy="54102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spd="slow">
    <p:fade thruBlk="1"/>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69940A-663F-4054-AD58-C428D5E7FED9}" type="datetimeFigureOut">
              <a:rPr lang="en-US" smtClean="0"/>
              <a:pPr/>
              <a:t>12/4/2016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BDB708-33C5-4816-B48D-98EF1BA4CDA0}" type="slidenum">
              <a:rPr lang="en-US" smtClean="0"/>
              <a:pPr/>
              <a:t>‹#›</a:t>
            </a:fld>
            <a:endParaRPr lang="en-US"/>
          </a:p>
        </p:txBody>
      </p:sp>
      <p:pic>
        <p:nvPicPr>
          <p:cNvPr id="7" name="Picture 6" descr="wheat1.jpg"/>
          <p:cNvPicPr>
            <a:picLocks noChangeAspect="1"/>
          </p:cNvPicPr>
          <p:nvPr userDrawn="1"/>
        </p:nvPicPr>
        <p:blipFill>
          <a:blip r:embed="rId13" cstate="print">
            <a:lum bright="70000" contrast="-70000"/>
          </a:blip>
          <a:srcRect b="5556"/>
          <a:stretch>
            <a:fillRect/>
          </a:stretch>
        </p:blipFill>
        <p:spPr>
          <a:xfrm>
            <a:off x="0" y="0"/>
            <a:ext cx="9144000" cy="6858000"/>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fade thruBlk="1"/>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69940A-663F-4054-AD58-C428D5E7FED9}" type="datetimeFigureOut">
              <a:rPr lang="en-US" smtClean="0"/>
              <a:pPr/>
              <a:t>12/4/2016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BDB708-33C5-4816-B48D-98EF1BA4CDA0}" type="slidenum">
              <a:rPr lang="en-US" smtClean="0"/>
              <a:pPr/>
              <a:t>‹#›</a:t>
            </a:fld>
            <a:endParaRPr lang="en-US"/>
          </a:p>
        </p:txBody>
      </p:sp>
      <p:pic>
        <p:nvPicPr>
          <p:cNvPr id="7" name="Picture 6" descr="wheat1.jpg"/>
          <p:cNvPicPr>
            <a:picLocks noChangeAspect="1"/>
          </p:cNvPicPr>
          <p:nvPr userDrawn="1"/>
        </p:nvPicPr>
        <p:blipFill>
          <a:blip r:embed="rId13" cstate="print">
            <a:duotone>
              <a:prstClr val="black"/>
              <a:srgbClr val="D9C3A5">
                <a:tint val="50000"/>
                <a:satMod val="180000"/>
              </a:srgbClr>
            </a:duotone>
          </a:blip>
          <a:srcRect b="5556"/>
          <a:stretch>
            <a:fillRect/>
          </a:stretch>
        </p:blipFill>
        <p:spPr>
          <a:xfrm>
            <a:off x="0" y="0"/>
            <a:ext cx="9144000" cy="6858000"/>
          </a:xfrm>
          <a:prstGeom prst="rect">
            <a:avLst/>
          </a:prstGeom>
        </p:spPr>
      </p:pic>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slow">
    <p:fade thruBlk="1"/>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69940A-663F-4054-AD58-C428D5E7FED9}" type="datetimeFigureOut">
              <a:rPr lang="en-US" smtClean="0">
                <a:solidFill>
                  <a:prstClr val="black">
                    <a:tint val="75000"/>
                  </a:prstClr>
                </a:solidFill>
              </a:rPr>
              <a:pPr/>
              <a:t>12/4/2016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BDB708-33C5-4816-B48D-98EF1BA4CDA0}" type="slidenum">
              <a:rPr lang="en-US" smtClean="0">
                <a:solidFill>
                  <a:prstClr val="black">
                    <a:tint val="75000"/>
                  </a:prstClr>
                </a:solidFill>
              </a:rPr>
              <a:pPr/>
              <a:t>‹#›</a:t>
            </a:fld>
            <a:endParaRPr lang="en-US">
              <a:solidFill>
                <a:prstClr val="black">
                  <a:tint val="75000"/>
                </a:prstClr>
              </a:solidFill>
            </a:endParaRPr>
          </a:p>
        </p:txBody>
      </p:sp>
      <p:pic>
        <p:nvPicPr>
          <p:cNvPr id="7" name="Picture 6" descr="wheat1.jpg"/>
          <p:cNvPicPr>
            <a:picLocks noChangeAspect="1"/>
          </p:cNvPicPr>
          <p:nvPr userDrawn="1"/>
        </p:nvPicPr>
        <p:blipFill>
          <a:blip r:embed="rId13" cstate="print"/>
          <a:srcRect b="5556"/>
          <a:stretch>
            <a:fillRect/>
          </a:stretch>
        </p:blipFill>
        <p:spPr>
          <a:xfrm>
            <a:off x="0" y="0"/>
            <a:ext cx="9144000" cy="6858000"/>
          </a:xfrm>
          <a:prstGeom prst="rect">
            <a:avLst/>
          </a:prstGeom>
        </p:spPr>
      </p:pic>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spd="slow">
    <p:fade thruBlk="1"/>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69940A-663F-4054-AD58-C428D5E7FED9}" type="datetimeFigureOut">
              <a:rPr lang="en-US" smtClean="0">
                <a:solidFill>
                  <a:prstClr val="black">
                    <a:tint val="75000"/>
                  </a:prstClr>
                </a:solidFill>
              </a:rPr>
              <a:pPr/>
              <a:t>12/4/2016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BDB708-33C5-4816-B48D-98EF1BA4CDA0}" type="slidenum">
              <a:rPr lang="en-US" smtClean="0">
                <a:solidFill>
                  <a:prstClr val="black">
                    <a:tint val="75000"/>
                  </a:prstClr>
                </a:solidFill>
              </a:rPr>
              <a:pPr/>
              <a:t>‹#›</a:t>
            </a:fld>
            <a:endParaRPr lang="en-US">
              <a:solidFill>
                <a:prstClr val="black">
                  <a:tint val="75000"/>
                </a:prstClr>
              </a:solidFill>
            </a:endParaRPr>
          </a:p>
        </p:txBody>
      </p:sp>
      <p:pic>
        <p:nvPicPr>
          <p:cNvPr id="7" name="Picture 6" descr="wheat1.jpg"/>
          <p:cNvPicPr>
            <a:picLocks noChangeAspect="1"/>
          </p:cNvPicPr>
          <p:nvPr userDrawn="1"/>
        </p:nvPicPr>
        <p:blipFill>
          <a:blip r:embed="rId13" cstate="print"/>
          <a:srcRect b="5556"/>
          <a:stretch>
            <a:fillRect/>
          </a:stretch>
        </p:blipFill>
        <p:spPr>
          <a:xfrm>
            <a:off x="0" y="0"/>
            <a:ext cx="9144000" cy="6858000"/>
          </a:xfrm>
          <a:prstGeom prst="rect">
            <a:avLst/>
          </a:prstGeom>
        </p:spPr>
      </p:pic>
      <p:sp>
        <p:nvSpPr>
          <p:cNvPr id="8" name="Rectangle 7"/>
          <p:cNvSpPr/>
          <p:nvPr userDrawn="1"/>
        </p:nvSpPr>
        <p:spPr>
          <a:xfrm>
            <a:off x="0" y="1447800"/>
            <a:ext cx="1447800" cy="5410200"/>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Rectangle 8"/>
          <p:cNvSpPr/>
          <p:nvPr userDrawn="1"/>
        </p:nvSpPr>
        <p:spPr>
          <a:xfrm rot="16200000">
            <a:off x="4572000" y="-3124200"/>
            <a:ext cx="1447800" cy="7696200"/>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p:cNvSpPr/>
          <p:nvPr userDrawn="1"/>
        </p:nvSpPr>
        <p:spPr>
          <a:xfrm>
            <a:off x="1447800" y="1447800"/>
            <a:ext cx="7696200" cy="54102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ransition spd="slow">
    <p:fade thruBlk="1"/>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71287" y="686812"/>
            <a:ext cx="7686913" cy="3046988"/>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96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38100" dist="38100" dir="2700000" algn="tl">
                    <a:srgbClr val="000000">
                      <a:alpha val="43137"/>
                    </a:srgbClr>
                  </a:outerShdw>
                </a:effectLst>
              </a:rPr>
              <a:t>Parab</a:t>
            </a:r>
            <a:r>
              <a:rPr lang="en-US" sz="9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38100" dist="38100" dir="2700000" algn="tl">
                    <a:srgbClr val="000000">
                      <a:alpha val="43137"/>
                    </a:srgbClr>
                  </a:outerShdw>
                </a:effectLst>
              </a:rPr>
              <a:t>le of</a:t>
            </a:r>
          </a:p>
          <a:p>
            <a:pPr algn="ctr"/>
            <a:r>
              <a:rPr lang="en-US" sz="9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38100" dist="38100" dir="2700000" algn="tl">
                    <a:srgbClr val="000000">
                      <a:alpha val="43137"/>
                    </a:srgbClr>
                  </a:outerShdw>
                </a:effectLst>
              </a:rPr>
              <a:t>Wheat &amp; Tares</a:t>
            </a:r>
            <a:endParaRPr lang="en-US" sz="96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38100" dist="38100" dir="2700000" algn="tl">
                  <a:srgbClr val="000000">
                    <a:alpha val="43137"/>
                  </a:srgbClr>
                </a:outerShdw>
              </a:effectLst>
            </a:endParaRPr>
          </a:p>
        </p:txBody>
      </p:sp>
      <p:sp>
        <p:nvSpPr>
          <p:cNvPr id="6" name="Oval 5"/>
          <p:cNvSpPr/>
          <p:nvPr/>
        </p:nvSpPr>
        <p:spPr>
          <a:xfrm>
            <a:off x="1752600" y="4495800"/>
            <a:ext cx="5715000" cy="1905000"/>
          </a:xfrm>
          <a:prstGeom prst="ellipse">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rPr>
              <a:t>Matthew 13:24-30; 36-43</a:t>
            </a:r>
          </a:p>
        </p:txBody>
      </p:sp>
    </p:spTree>
  </p:cSld>
  <p:clrMapOvr>
    <a:masterClrMapping/>
  </p:clrMapOvr>
  <p:transition spd="slow">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p:cNvSpPr/>
          <p:nvPr/>
        </p:nvSpPr>
        <p:spPr>
          <a:xfrm>
            <a:off x="1676400" y="-609600"/>
            <a:ext cx="5715000" cy="1905000"/>
          </a:xfrm>
          <a:prstGeom prst="ellipse">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rPr>
              <a:t>Matthew 13:24-30; 36-43</a:t>
            </a:r>
          </a:p>
        </p:txBody>
      </p:sp>
      <p:sp>
        <p:nvSpPr>
          <p:cNvPr id="2" name="TextBox 1"/>
          <p:cNvSpPr txBox="1"/>
          <p:nvPr/>
        </p:nvSpPr>
        <p:spPr>
          <a:xfrm>
            <a:off x="304800" y="703957"/>
            <a:ext cx="8610600" cy="6001643"/>
          </a:xfrm>
          <a:prstGeom prst="rect">
            <a:avLst/>
          </a:prstGeom>
          <a:solidFill>
            <a:schemeClr val="bg1"/>
          </a:solidFill>
        </p:spPr>
        <p:txBody>
          <a:bodyPr wrap="square" rtlCol="0">
            <a:spAutoFit/>
          </a:bodyPr>
          <a:lstStyle/>
          <a:p>
            <a:r>
              <a:rPr lang="en-US" sz="2400" dirty="0">
                <a:latin typeface="Times New Roman" pitchFamily="18" charset="0"/>
                <a:cs typeface="Times New Roman" pitchFamily="18" charset="0"/>
              </a:rPr>
              <a:t>24  Another parable He put forth to them, saying: "The kingdom of heaven is like a man who sowed good seed in his field;</a:t>
            </a:r>
          </a:p>
          <a:p>
            <a:r>
              <a:rPr lang="en-US" sz="2400" dirty="0">
                <a:latin typeface="Times New Roman" pitchFamily="18" charset="0"/>
                <a:cs typeface="Times New Roman" pitchFamily="18" charset="0"/>
              </a:rPr>
              <a:t> 25 "but while men slept, his enemy came and sowed tares among the wheat and went his way.</a:t>
            </a:r>
          </a:p>
          <a:p>
            <a:r>
              <a:rPr lang="en-US" sz="2400" dirty="0">
                <a:latin typeface="Times New Roman" pitchFamily="18" charset="0"/>
                <a:cs typeface="Times New Roman" pitchFamily="18" charset="0"/>
              </a:rPr>
              <a:t> 26 "But when the grain had sprouted and produced a crop, then the tares also appeared.</a:t>
            </a:r>
          </a:p>
          <a:p>
            <a:r>
              <a:rPr lang="en-US" sz="2400" dirty="0">
                <a:latin typeface="Times New Roman" pitchFamily="18" charset="0"/>
                <a:cs typeface="Times New Roman" pitchFamily="18" charset="0"/>
              </a:rPr>
              <a:t> 27 "So the servants of the owner came and said to him, 'Sir, did you not sow good seed in your field? How then does it have tares?'</a:t>
            </a:r>
          </a:p>
          <a:p>
            <a:r>
              <a:rPr lang="en-US" sz="2400" dirty="0">
                <a:latin typeface="Times New Roman" pitchFamily="18" charset="0"/>
                <a:cs typeface="Times New Roman" pitchFamily="18" charset="0"/>
              </a:rPr>
              <a:t> 28 "He said to them, 'An enemy has done this.' The servants said to him, 'Do you want us then to go and gather them up?'</a:t>
            </a:r>
          </a:p>
          <a:p>
            <a:r>
              <a:rPr lang="en-US" sz="2400" dirty="0">
                <a:latin typeface="Times New Roman" pitchFamily="18" charset="0"/>
                <a:cs typeface="Times New Roman" pitchFamily="18" charset="0"/>
              </a:rPr>
              <a:t> 29 "But he said, 'No, lest while you gather up the tares you also uproot the wheat with them.</a:t>
            </a:r>
          </a:p>
          <a:p>
            <a:r>
              <a:rPr lang="en-US" sz="2400" dirty="0">
                <a:latin typeface="Times New Roman" pitchFamily="18" charset="0"/>
                <a:cs typeface="Times New Roman" pitchFamily="18" charset="0"/>
              </a:rPr>
              <a:t> 30 'Let both grow together until the harvest, and at the time of harvest I will say to the reapers, "First gather together the tares and bind them in bundles to burn them, but gather the wheat into my barn."'"</a:t>
            </a:r>
          </a:p>
        </p:txBody>
      </p:sp>
    </p:spTree>
  </p:cSld>
  <p:clrMapOvr>
    <a:masterClrMapping/>
  </p:clrMapOvr>
  <p:transition spd="slow">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76200"/>
            <a:ext cx="8610600" cy="6740307"/>
          </a:xfrm>
          <a:prstGeom prst="rect">
            <a:avLst/>
          </a:prstGeom>
          <a:solidFill>
            <a:schemeClr val="bg1"/>
          </a:solidFill>
        </p:spPr>
        <p:txBody>
          <a:bodyPr wrap="square" rtlCol="0">
            <a:spAutoFit/>
          </a:bodyPr>
          <a:lstStyle/>
          <a:p>
            <a:r>
              <a:rPr lang="en-US" sz="2400" dirty="0">
                <a:latin typeface="Times New Roman" pitchFamily="18" charset="0"/>
                <a:cs typeface="Times New Roman" pitchFamily="18" charset="0"/>
              </a:rPr>
              <a:t>36 Then Jesus sent the multitude away and went into the house. And His disciples came to Him, saying, "Explain to us the parable of the tares of the field."</a:t>
            </a:r>
          </a:p>
          <a:p>
            <a:r>
              <a:rPr lang="en-US" sz="2400" dirty="0">
                <a:latin typeface="Times New Roman" pitchFamily="18" charset="0"/>
                <a:cs typeface="Times New Roman" pitchFamily="18" charset="0"/>
              </a:rPr>
              <a:t> 37 He answered and said to them: "He who sows the good seed is the Son of Man.</a:t>
            </a:r>
          </a:p>
          <a:p>
            <a:r>
              <a:rPr lang="en-US" sz="2400" dirty="0">
                <a:latin typeface="Times New Roman" pitchFamily="18" charset="0"/>
                <a:cs typeface="Times New Roman" pitchFamily="18" charset="0"/>
              </a:rPr>
              <a:t> 38 "The field is the world, the good seeds are the sons of the kingdom, but the tares are the sons of the wicked one.</a:t>
            </a:r>
          </a:p>
          <a:p>
            <a:r>
              <a:rPr lang="en-US" sz="2400" dirty="0">
                <a:latin typeface="Times New Roman" pitchFamily="18" charset="0"/>
                <a:cs typeface="Times New Roman" pitchFamily="18" charset="0"/>
              </a:rPr>
              <a:t> 39 "The enemy who sowed them is the devil, the harvest is the end of the age, and the reapers are the angels.</a:t>
            </a:r>
          </a:p>
          <a:p>
            <a:r>
              <a:rPr lang="en-US" sz="2400" dirty="0">
                <a:latin typeface="Times New Roman" pitchFamily="18" charset="0"/>
                <a:cs typeface="Times New Roman" pitchFamily="18" charset="0"/>
              </a:rPr>
              <a:t> 40 "Therefore as the tares are gathered and burned in the fire, so it will be at the end of this age.</a:t>
            </a:r>
          </a:p>
          <a:p>
            <a:r>
              <a:rPr lang="en-US" sz="2400" dirty="0">
                <a:latin typeface="Times New Roman" pitchFamily="18" charset="0"/>
                <a:cs typeface="Times New Roman" pitchFamily="18" charset="0"/>
              </a:rPr>
              <a:t> 41 "The Son of Man will send out His angels, and they will gather out of His kingdom all things that offend, and those who practice lawlessness,</a:t>
            </a:r>
          </a:p>
          <a:p>
            <a:r>
              <a:rPr lang="en-US" sz="2400" dirty="0">
                <a:latin typeface="Times New Roman" pitchFamily="18" charset="0"/>
                <a:cs typeface="Times New Roman" pitchFamily="18" charset="0"/>
              </a:rPr>
              <a:t> 42 "and will cast them into the furnace of fire. There will be wailing and gnashing of teeth.</a:t>
            </a:r>
          </a:p>
          <a:p>
            <a:r>
              <a:rPr lang="en-US" sz="2400" dirty="0">
                <a:latin typeface="Times New Roman" pitchFamily="18" charset="0"/>
                <a:cs typeface="Times New Roman" pitchFamily="18" charset="0"/>
              </a:rPr>
              <a:t> 43 "Then the righteous will shine forth as the sun in the kingdom of their Father. He who has ears to hear, let him hear!</a:t>
            </a:r>
          </a:p>
        </p:txBody>
      </p:sp>
    </p:spTree>
  </p:cSld>
  <p:clrMapOvr>
    <a:masterClrMapping/>
  </p:clrMapOvr>
  <p:transition spd="slow">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1" y="279737"/>
            <a:ext cx="8762999" cy="1015663"/>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60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38100" dist="38100" dir="2700000" algn="tl">
                    <a:srgbClr val="000000">
                      <a:alpha val="43137"/>
                    </a:srgbClr>
                  </a:outerShdw>
                </a:effectLst>
              </a:rPr>
              <a:t>Parab</a:t>
            </a:r>
            <a:r>
              <a:rPr lang="en-US" sz="60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38100" dist="38100" dir="2700000" algn="tl">
                    <a:srgbClr val="000000">
                      <a:alpha val="43137"/>
                    </a:srgbClr>
                  </a:outerShdw>
                </a:effectLst>
              </a:rPr>
              <a:t>le of Wheat &amp; Tares</a:t>
            </a:r>
            <a:endParaRPr lang="en-US" sz="60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38100" dist="38100" dir="2700000" algn="tl">
                  <a:srgbClr val="000000">
                    <a:alpha val="43137"/>
                  </a:srgbClr>
                </a:outerShdw>
              </a:effectLst>
            </a:endParaRPr>
          </a:p>
        </p:txBody>
      </p:sp>
      <p:sp>
        <p:nvSpPr>
          <p:cNvPr id="3" name="TextBox 2"/>
          <p:cNvSpPr txBox="1"/>
          <p:nvPr/>
        </p:nvSpPr>
        <p:spPr>
          <a:xfrm>
            <a:off x="685800" y="1826835"/>
            <a:ext cx="7924800" cy="3354765"/>
          </a:xfrm>
          <a:prstGeom prst="rect">
            <a:avLst/>
          </a:prstGeom>
          <a:solidFill>
            <a:schemeClr val="bg1"/>
          </a:solidFill>
          <a:ln>
            <a:solidFill>
              <a:schemeClr val="accent1"/>
            </a:solidFill>
          </a:ln>
        </p:spPr>
        <p:txBody>
          <a:bodyPr wrap="square" rtlCol="0">
            <a:spAutoFit/>
          </a:bodyPr>
          <a:lstStyle/>
          <a:p>
            <a:r>
              <a:rPr lang="en-US" sz="2400" dirty="0">
                <a:latin typeface="Times New Roman" pitchFamily="18" charset="0"/>
                <a:cs typeface="Times New Roman" pitchFamily="18" charset="0"/>
              </a:rPr>
              <a:t>“The parable of The </a:t>
            </a:r>
            <a:r>
              <a:rPr lang="en-US" sz="2400" dirty="0" err="1">
                <a:latin typeface="Times New Roman" pitchFamily="18" charset="0"/>
                <a:cs typeface="Times New Roman" pitchFamily="18" charset="0"/>
              </a:rPr>
              <a:t>Sower</a:t>
            </a:r>
            <a:r>
              <a:rPr lang="en-US" sz="2400" dirty="0">
                <a:latin typeface="Times New Roman" pitchFamily="18" charset="0"/>
                <a:cs typeface="Times New Roman" pitchFamily="18" charset="0"/>
              </a:rPr>
              <a:t> and the one of The Tares among the Wheat were probably explained to the disciples in close succession (cf. Luke 8:9 with Matt. 13:36). It is not unlikely that they were also spoken in similar chronological sequence, the contents of verses 1-9 being immediately followed by that of verses 24-30. To an extent they are similar in nature: both introduce a </a:t>
            </a:r>
            <a:r>
              <a:rPr lang="en-US" sz="2400" dirty="0" err="1">
                <a:latin typeface="Times New Roman" pitchFamily="18" charset="0"/>
                <a:cs typeface="Times New Roman" pitchFamily="18" charset="0"/>
              </a:rPr>
              <a:t>sower</a:t>
            </a:r>
            <a:r>
              <a:rPr lang="en-US" sz="2400" dirty="0">
                <a:latin typeface="Times New Roman" pitchFamily="18" charset="0"/>
                <a:cs typeface="Times New Roman" pitchFamily="18" charset="0"/>
              </a:rPr>
              <a:t>, a field, seed and crop-yield.”</a:t>
            </a:r>
          </a:p>
          <a:p>
            <a:endParaRPr lang="en-US" sz="2400" dirty="0">
              <a:latin typeface="Times New Roman" pitchFamily="18" charset="0"/>
              <a:cs typeface="Times New Roman" pitchFamily="18" charset="0"/>
            </a:endParaRPr>
          </a:p>
          <a:p>
            <a:pPr algn="r"/>
            <a:r>
              <a:rPr lang="en-US" sz="2000" dirty="0">
                <a:latin typeface="Times New Roman" pitchFamily="18" charset="0"/>
                <a:cs typeface="Times New Roman" pitchFamily="18" charset="0"/>
              </a:rPr>
              <a:t>William </a:t>
            </a:r>
            <a:r>
              <a:rPr lang="en-US" sz="2000" dirty="0" err="1">
                <a:latin typeface="Times New Roman" pitchFamily="18" charset="0"/>
                <a:cs typeface="Times New Roman" pitchFamily="18" charset="0"/>
              </a:rPr>
              <a:t>Hendriksen</a:t>
            </a:r>
            <a:r>
              <a:rPr lang="en-US" sz="2000" dirty="0">
                <a:latin typeface="Times New Roman" pitchFamily="18" charset="0"/>
                <a:cs typeface="Times New Roman" pitchFamily="18" charset="0"/>
              </a:rPr>
              <a:t>, New Testament Commentary – Matthew, 563</a:t>
            </a:r>
          </a:p>
        </p:txBody>
      </p:sp>
    </p:spTree>
  </p:cSld>
  <p:clrMapOvr>
    <a:masterClrMapping/>
  </p:clrMapOvr>
  <p:transition spd="slow">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09800" y="381000"/>
            <a:ext cx="4800600" cy="707886"/>
          </a:xfrm>
          <a:prstGeom prst="rect">
            <a:avLst/>
          </a:prstGeom>
          <a:noFill/>
        </p:spPr>
        <p:txBody>
          <a:bodyPr wrap="square" rtlCol="0">
            <a:spAutoFit/>
          </a:bodyPr>
          <a:lstStyle/>
          <a:p>
            <a:pPr algn="ctr"/>
            <a:r>
              <a:rPr lang="en-US" sz="4000" u="sng" dirty="0">
                <a:solidFill>
                  <a:schemeClr val="accent3">
                    <a:lumMod val="50000"/>
                  </a:schemeClr>
                </a:solidFill>
                <a:latin typeface="Arial Rounded MT Bold" pitchFamily="34" charset="0"/>
              </a:rPr>
              <a:t>What is the Point?</a:t>
            </a:r>
          </a:p>
        </p:txBody>
      </p:sp>
      <p:sp>
        <p:nvSpPr>
          <p:cNvPr id="5" name="TextBox 4"/>
          <p:cNvSpPr txBox="1"/>
          <p:nvPr/>
        </p:nvSpPr>
        <p:spPr>
          <a:xfrm>
            <a:off x="762000" y="1600200"/>
            <a:ext cx="7696200" cy="2554545"/>
          </a:xfrm>
          <a:prstGeom prst="rect">
            <a:avLst/>
          </a:prstGeom>
          <a:noFill/>
        </p:spPr>
        <p:txBody>
          <a:bodyPr wrap="square" rtlCol="0">
            <a:spAutoFit/>
          </a:bodyPr>
          <a:lstStyle/>
          <a:p>
            <a:pPr marL="742950" indent="-742950">
              <a:buFont typeface="+mj-lt"/>
              <a:buAutoNum type="arabicPeriod"/>
            </a:pPr>
            <a:r>
              <a:rPr lang="en-US" sz="4000" dirty="0">
                <a:latin typeface="Arial Narrow" pitchFamily="34" charset="0"/>
              </a:rPr>
              <a:t>There will be a separation of the righteous from the wicked</a:t>
            </a:r>
          </a:p>
          <a:p>
            <a:pPr marL="742950" indent="-742950">
              <a:buFont typeface="+mj-lt"/>
              <a:buAutoNum type="arabicPeriod"/>
            </a:pPr>
            <a:r>
              <a:rPr lang="en-US" sz="4000" dirty="0">
                <a:latin typeface="Arial Narrow" pitchFamily="34" charset="0"/>
              </a:rPr>
              <a:t>That separation will be made at end of the world</a:t>
            </a:r>
          </a:p>
        </p:txBody>
      </p:sp>
      <p:sp>
        <p:nvSpPr>
          <p:cNvPr id="6" name="Rounded Rectangle 5"/>
          <p:cNvSpPr/>
          <p:nvPr/>
        </p:nvSpPr>
        <p:spPr>
          <a:xfrm>
            <a:off x="0" y="4419600"/>
            <a:ext cx="2971800" cy="2438400"/>
          </a:xfrm>
          <a:prstGeom prst="roundRect">
            <a:avLst/>
          </a:prstGeom>
          <a:solidFill>
            <a:schemeClr val="accent3">
              <a:lumMod val="5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accent3">
                    <a:lumMod val="20000"/>
                    <a:lumOff val="80000"/>
                  </a:schemeClr>
                </a:solidFill>
                <a:effectLst>
                  <a:outerShdw blurRad="38100" dist="38100" dir="2700000" algn="tl">
                    <a:srgbClr val="000000">
                      <a:alpha val="43137"/>
                    </a:srgbClr>
                  </a:outerShdw>
                </a:effectLst>
              </a:rPr>
              <a:t>In The World</a:t>
            </a:r>
          </a:p>
        </p:txBody>
      </p:sp>
      <p:sp>
        <p:nvSpPr>
          <p:cNvPr id="8" name="Rounded Rectangle 7"/>
          <p:cNvSpPr/>
          <p:nvPr/>
        </p:nvSpPr>
        <p:spPr>
          <a:xfrm>
            <a:off x="2971800" y="4419600"/>
            <a:ext cx="3200400" cy="2438400"/>
          </a:xfrm>
          <a:prstGeom prst="roundRect">
            <a:avLst/>
          </a:prstGeom>
          <a:solidFill>
            <a:schemeClr val="accent3">
              <a:lumMod val="5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accent3">
                    <a:lumMod val="20000"/>
                    <a:lumOff val="80000"/>
                  </a:schemeClr>
                </a:solidFill>
                <a:effectLst>
                  <a:outerShdw blurRad="38100" dist="38100" dir="2700000" algn="tl">
                    <a:srgbClr val="000000">
                      <a:alpha val="43137"/>
                    </a:srgbClr>
                  </a:outerShdw>
                </a:effectLst>
              </a:rPr>
              <a:t>In The Church</a:t>
            </a:r>
            <a:endParaRPr lang="en-US" sz="3200" i="1" dirty="0">
              <a:solidFill>
                <a:srgbClr val="FFFF99"/>
              </a:solidFill>
              <a:effectLst>
                <a:outerShdw blurRad="38100" dist="38100" dir="2700000" algn="tl">
                  <a:srgbClr val="000000">
                    <a:alpha val="43137"/>
                  </a:srgbClr>
                </a:outerShdw>
              </a:effectLst>
            </a:endParaRPr>
          </a:p>
          <a:p>
            <a:pPr algn="ctr">
              <a:buFont typeface="Arial" pitchFamily="34" charset="0"/>
              <a:buChar char="•"/>
            </a:pPr>
            <a:r>
              <a:rPr lang="en-US" sz="3200" i="1" dirty="0">
                <a:solidFill>
                  <a:srgbClr val="FFFF99"/>
                </a:solidFill>
                <a:effectLst>
                  <a:outerShdw blurRad="38100" dist="38100" dir="2700000" algn="tl">
                    <a:srgbClr val="000000">
                      <a:alpha val="43137"/>
                    </a:srgbClr>
                  </a:outerShdw>
                </a:effectLst>
              </a:rPr>
              <a:t>No Discipline</a:t>
            </a:r>
          </a:p>
          <a:p>
            <a:pPr algn="ctr">
              <a:buFont typeface="Arial" pitchFamily="34" charset="0"/>
              <a:buChar char="•"/>
            </a:pPr>
            <a:r>
              <a:rPr lang="en-US" sz="3200" i="1" dirty="0">
                <a:solidFill>
                  <a:srgbClr val="FFFF99"/>
                </a:solidFill>
                <a:effectLst>
                  <a:outerShdw blurRad="38100" dist="38100" dir="2700000" algn="tl">
                    <a:srgbClr val="000000">
                      <a:alpha val="43137"/>
                    </a:srgbClr>
                  </a:outerShdw>
                </a:effectLst>
              </a:rPr>
              <a:t>Hypocrites</a:t>
            </a:r>
          </a:p>
        </p:txBody>
      </p:sp>
      <p:sp>
        <p:nvSpPr>
          <p:cNvPr id="9" name="Rounded Rectangle 8"/>
          <p:cNvSpPr/>
          <p:nvPr/>
        </p:nvSpPr>
        <p:spPr>
          <a:xfrm>
            <a:off x="6172200" y="4419600"/>
            <a:ext cx="2971800" cy="2438400"/>
          </a:xfrm>
          <a:prstGeom prst="roundRect">
            <a:avLst/>
          </a:prstGeom>
          <a:solidFill>
            <a:schemeClr val="accent3">
              <a:lumMod val="5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effectLst>
                  <a:outerShdw blurRad="38100" dist="38100" dir="2700000" algn="tl">
                    <a:srgbClr val="000000">
                      <a:alpha val="43137"/>
                    </a:srgbClr>
                  </a:outerShdw>
                </a:effectLst>
              </a:rPr>
              <a:t>In The World</a:t>
            </a:r>
          </a:p>
          <a:p>
            <a:pPr algn="ctr"/>
            <a:r>
              <a:rPr lang="en-US" sz="2800" i="1" dirty="0">
                <a:solidFill>
                  <a:srgbClr val="FFFF99"/>
                </a:solidFill>
                <a:effectLst>
                  <a:outerShdw blurRad="38100" dist="38100" dir="2700000" algn="tl">
                    <a:srgbClr val="000000">
                      <a:alpha val="43137"/>
                    </a:srgbClr>
                  </a:outerShdw>
                </a:effectLst>
              </a:rPr>
              <a:t>Includes</a:t>
            </a:r>
          </a:p>
          <a:p>
            <a:pPr algn="ctr"/>
            <a:r>
              <a:rPr lang="en-US" sz="2800" i="1" dirty="0" err="1">
                <a:solidFill>
                  <a:srgbClr val="FFFF99"/>
                </a:solidFill>
                <a:effectLst>
                  <a:outerShdw blurRad="38100" dist="38100" dir="2700000" algn="tl">
                    <a:srgbClr val="000000">
                      <a:alpha val="43137"/>
                    </a:srgbClr>
                  </a:outerShdw>
                </a:effectLst>
              </a:rPr>
              <a:t>Hypoc</a:t>
            </a:r>
            <a:r>
              <a:rPr lang="en-US" sz="2800" i="1" dirty="0">
                <a:solidFill>
                  <a:srgbClr val="FFFF99"/>
                </a:solidFill>
                <a:effectLst>
                  <a:outerShdw blurRad="38100" dist="38100" dir="2700000" algn="tl">
                    <a:srgbClr val="000000">
                      <a:alpha val="43137"/>
                    </a:srgbClr>
                  </a:outerShdw>
                </a:effectLst>
              </a:rPr>
              <a:t>. In Church</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anim calcmode="lin" valueType="num">
                                      <p:cBhvr>
                                        <p:cTn id="8" dur="2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5">
                                            <p:txEl>
                                              <p:pRg st="0" end="0"/>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5">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Effect transition="in" filter="fade">
                                      <p:cBhvr>
                                        <p:cTn id="15" dur="2000"/>
                                        <p:tgtEl>
                                          <p:spTgt spid="5">
                                            <p:txEl>
                                              <p:pRg st="1" end="1"/>
                                            </p:txEl>
                                          </p:spTgt>
                                        </p:tgtEl>
                                      </p:cBhvr>
                                    </p:animEffect>
                                    <p:anim calcmode="lin" valueType="num">
                                      <p:cBhvr>
                                        <p:cTn id="16" dur="2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5">
                                            <p:txEl>
                                              <p:pRg st="1" end="1"/>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5">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20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20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P spid="6" grpId="0" animBg="1"/>
      <p:bldP spid="8"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09800" y="381000"/>
            <a:ext cx="4800600" cy="707886"/>
          </a:xfrm>
          <a:prstGeom prst="rect">
            <a:avLst/>
          </a:prstGeom>
          <a:noFill/>
        </p:spPr>
        <p:txBody>
          <a:bodyPr wrap="square" rtlCol="0">
            <a:spAutoFit/>
          </a:bodyPr>
          <a:lstStyle/>
          <a:p>
            <a:pPr algn="ctr"/>
            <a:r>
              <a:rPr lang="en-US" sz="4000" u="sng" dirty="0">
                <a:solidFill>
                  <a:schemeClr val="accent3">
                    <a:lumMod val="50000"/>
                  </a:schemeClr>
                </a:solidFill>
                <a:latin typeface="Arial Rounded MT Bold" pitchFamily="34" charset="0"/>
              </a:rPr>
              <a:t>What is the Point?</a:t>
            </a:r>
          </a:p>
        </p:txBody>
      </p:sp>
      <p:sp>
        <p:nvSpPr>
          <p:cNvPr id="5" name="TextBox 4"/>
          <p:cNvSpPr txBox="1"/>
          <p:nvPr/>
        </p:nvSpPr>
        <p:spPr>
          <a:xfrm>
            <a:off x="762000" y="1600200"/>
            <a:ext cx="7696200" cy="2554545"/>
          </a:xfrm>
          <a:prstGeom prst="rect">
            <a:avLst/>
          </a:prstGeom>
          <a:noFill/>
        </p:spPr>
        <p:txBody>
          <a:bodyPr wrap="square" rtlCol="0">
            <a:spAutoFit/>
          </a:bodyPr>
          <a:lstStyle/>
          <a:p>
            <a:pPr marL="742950" indent="-742950">
              <a:buFont typeface="+mj-lt"/>
              <a:buAutoNum type="arabicPeriod"/>
            </a:pPr>
            <a:r>
              <a:rPr lang="en-US" sz="4000" dirty="0">
                <a:solidFill>
                  <a:schemeClr val="accent3">
                    <a:lumMod val="40000"/>
                    <a:lumOff val="60000"/>
                  </a:schemeClr>
                </a:solidFill>
                <a:latin typeface="Arial Narrow" pitchFamily="34" charset="0"/>
              </a:rPr>
              <a:t>There will be a separation of the righteous from the wicked</a:t>
            </a:r>
          </a:p>
          <a:p>
            <a:pPr marL="742950" indent="-742950">
              <a:buFont typeface="+mj-lt"/>
              <a:buAutoNum type="arabicPeriod"/>
            </a:pPr>
            <a:r>
              <a:rPr lang="en-US" sz="4000" dirty="0">
                <a:solidFill>
                  <a:schemeClr val="accent3">
                    <a:lumMod val="40000"/>
                    <a:lumOff val="60000"/>
                  </a:schemeClr>
                </a:solidFill>
                <a:latin typeface="Arial Narrow" pitchFamily="34" charset="0"/>
              </a:rPr>
              <a:t>That separation will be made at end of the world</a:t>
            </a:r>
          </a:p>
        </p:txBody>
      </p:sp>
      <p:sp>
        <p:nvSpPr>
          <p:cNvPr id="6" name="Rounded Rectangle 5"/>
          <p:cNvSpPr/>
          <p:nvPr/>
        </p:nvSpPr>
        <p:spPr>
          <a:xfrm>
            <a:off x="0" y="4419600"/>
            <a:ext cx="2971800" cy="2438400"/>
          </a:xfrm>
          <a:prstGeom prst="roundRect">
            <a:avLst/>
          </a:prstGeom>
          <a:solidFill>
            <a:schemeClr val="accent3">
              <a:lumMod val="60000"/>
              <a:lumOff val="4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accent3">
                    <a:lumMod val="40000"/>
                    <a:lumOff val="60000"/>
                  </a:schemeClr>
                </a:solidFill>
              </a:rPr>
              <a:t>In The World</a:t>
            </a:r>
          </a:p>
        </p:txBody>
      </p:sp>
      <p:sp>
        <p:nvSpPr>
          <p:cNvPr id="8" name="Rounded Rectangle 7"/>
          <p:cNvSpPr/>
          <p:nvPr/>
        </p:nvSpPr>
        <p:spPr>
          <a:xfrm>
            <a:off x="2971800" y="4419600"/>
            <a:ext cx="3200400" cy="2438400"/>
          </a:xfrm>
          <a:prstGeom prst="roundRect">
            <a:avLst/>
          </a:prstGeom>
          <a:solidFill>
            <a:schemeClr val="accent3">
              <a:lumMod val="60000"/>
              <a:lumOff val="4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accent3">
                    <a:lumMod val="40000"/>
                    <a:lumOff val="60000"/>
                  </a:schemeClr>
                </a:solidFill>
              </a:rPr>
              <a:t>In The Church</a:t>
            </a:r>
            <a:endParaRPr lang="en-US" sz="3200" i="1" dirty="0">
              <a:solidFill>
                <a:schemeClr val="accent3">
                  <a:lumMod val="40000"/>
                  <a:lumOff val="60000"/>
                </a:schemeClr>
              </a:solidFill>
            </a:endParaRPr>
          </a:p>
          <a:p>
            <a:pPr algn="ctr">
              <a:buFont typeface="Arial" pitchFamily="34" charset="0"/>
              <a:buChar char="•"/>
            </a:pPr>
            <a:r>
              <a:rPr lang="en-US" sz="3200" i="1" dirty="0">
                <a:solidFill>
                  <a:schemeClr val="accent3">
                    <a:lumMod val="40000"/>
                    <a:lumOff val="60000"/>
                  </a:schemeClr>
                </a:solidFill>
              </a:rPr>
              <a:t>No Discipline</a:t>
            </a:r>
          </a:p>
          <a:p>
            <a:pPr algn="ctr">
              <a:buFont typeface="Arial" pitchFamily="34" charset="0"/>
              <a:buChar char="•"/>
            </a:pPr>
            <a:r>
              <a:rPr lang="en-US" sz="3200" i="1" dirty="0">
                <a:solidFill>
                  <a:schemeClr val="accent3">
                    <a:lumMod val="40000"/>
                    <a:lumOff val="60000"/>
                  </a:schemeClr>
                </a:solidFill>
              </a:rPr>
              <a:t>Hypocrites</a:t>
            </a:r>
          </a:p>
        </p:txBody>
      </p:sp>
      <p:sp>
        <p:nvSpPr>
          <p:cNvPr id="9" name="Rounded Rectangle 8"/>
          <p:cNvSpPr/>
          <p:nvPr/>
        </p:nvSpPr>
        <p:spPr>
          <a:xfrm>
            <a:off x="6172200" y="4419600"/>
            <a:ext cx="2971800" cy="2438400"/>
          </a:xfrm>
          <a:prstGeom prst="roundRect">
            <a:avLst/>
          </a:prstGeom>
          <a:solidFill>
            <a:schemeClr val="accent3">
              <a:lumMod val="60000"/>
              <a:lumOff val="4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accent3">
                    <a:lumMod val="40000"/>
                    <a:lumOff val="60000"/>
                  </a:schemeClr>
                </a:solidFill>
              </a:rPr>
              <a:t>In The World</a:t>
            </a:r>
          </a:p>
          <a:p>
            <a:pPr algn="ctr"/>
            <a:r>
              <a:rPr lang="en-US" sz="2800" i="1" dirty="0">
                <a:solidFill>
                  <a:schemeClr val="accent3">
                    <a:lumMod val="40000"/>
                    <a:lumOff val="60000"/>
                  </a:schemeClr>
                </a:solidFill>
              </a:rPr>
              <a:t>Includes</a:t>
            </a:r>
          </a:p>
          <a:p>
            <a:pPr algn="ctr"/>
            <a:r>
              <a:rPr lang="en-US" sz="2800" i="1" dirty="0" err="1">
                <a:solidFill>
                  <a:schemeClr val="accent3">
                    <a:lumMod val="40000"/>
                    <a:lumOff val="60000"/>
                  </a:schemeClr>
                </a:solidFill>
              </a:rPr>
              <a:t>Hypoc</a:t>
            </a:r>
            <a:r>
              <a:rPr lang="en-US" sz="2800" i="1" dirty="0">
                <a:solidFill>
                  <a:schemeClr val="accent3">
                    <a:lumMod val="40000"/>
                    <a:lumOff val="60000"/>
                  </a:schemeClr>
                </a:solidFill>
              </a:rPr>
              <a:t>. In Church</a:t>
            </a:r>
          </a:p>
        </p:txBody>
      </p:sp>
      <p:sp>
        <p:nvSpPr>
          <p:cNvPr id="7" name="TextBox 6"/>
          <p:cNvSpPr txBox="1"/>
          <p:nvPr/>
        </p:nvSpPr>
        <p:spPr>
          <a:xfrm rot="20538239">
            <a:off x="-1071378" y="2272047"/>
            <a:ext cx="11125200" cy="1200329"/>
          </a:xfrm>
          <a:prstGeom prst="rect">
            <a:avLst/>
          </a:prstGeom>
          <a:noFill/>
        </p:spPr>
        <p:txBody>
          <a:bodyPr wrap="square" rtlCol="0">
            <a:spAutoFit/>
          </a:bodyPr>
          <a:lstStyle/>
          <a:p>
            <a:pPr algn="ctr"/>
            <a:r>
              <a:rPr lang="en-US" sz="3600" dirty="0"/>
              <a:t>Satan will hinder the work of the Lord,</a:t>
            </a:r>
          </a:p>
          <a:p>
            <a:pPr algn="ctr"/>
            <a:r>
              <a:rPr lang="en-US" sz="3600" dirty="0"/>
              <a:t>But God will settle the score in the end!</a:t>
            </a:r>
          </a:p>
        </p:txBody>
      </p:sp>
    </p:spTree>
  </p:cSld>
  <p:clrMapOvr>
    <a:masterClrMapping/>
  </p:clrMapOvr>
  <p:transition spd="slow">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74032" y="76200"/>
            <a:ext cx="4651402" cy="923330"/>
          </a:xfrm>
          <a:prstGeom prst="rect">
            <a:avLst/>
          </a:prstGeom>
          <a:noFill/>
        </p:spPr>
        <p:txBody>
          <a:bodyPr wrap="none" rtlCol="0">
            <a:spAutoFit/>
          </a:bodyPr>
          <a:lstStyle/>
          <a:p>
            <a:r>
              <a:rPr lang="en-US" sz="5400" b="1" dirty="0">
                <a:solidFill>
                  <a:srgbClr val="FFFF99"/>
                </a:solidFill>
                <a:effectLst>
                  <a:outerShdw blurRad="38100" dist="38100" dir="2700000" algn="tl">
                    <a:srgbClr val="000000">
                      <a:alpha val="43137"/>
                    </a:srgbClr>
                  </a:outerShdw>
                </a:effectLst>
              </a:rPr>
              <a:t>What Is A Tare?</a:t>
            </a:r>
          </a:p>
        </p:txBody>
      </p:sp>
      <p:sp>
        <p:nvSpPr>
          <p:cNvPr id="3" name="TextBox 2"/>
          <p:cNvSpPr txBox="1"/>
          <p:nvPr/>
        </p:nvSpPr>
        <p:spPr>
          <a:xfrm>
            <a:off x="304800" y="1295400"/>
            <a:ext cx="8534400" cy="4893647"/>
          </a:xfrm>
          <a:prstGeom prst="rect">
            <a:avLst/>
          </a:prstGeom>
          <a:solidFill>
            <a:schemeClr val="bg1"/>
          </a:solidFill>
          <a:ln>
            <a:solidFill>
              <a:schemeClr val="tx1"/>
            </a:solidFill>
          </a:ln>
        </p:spPr>
        <p:txBody>
          <a:bodyPr wrap="square" rtlCol="0">
            <a:spAutoFit/>
          </a:bodyPr>
          <a:lstStyle/>
          <a:p>
            <a:r>
              <a:rPr lang="en-US" sz="2400" dirty="0">
                <a:latin typeface="Times New Roman" pitchFamily="18" charset="0"/>
                <a:cs typeface="Times New Roman" pitchFamily="18" charset="0"/>
              </a:rPr>
              <a:t>Matt 13:24-30. </a:t>
            </a:r>
            <a:r>
              <a:rPr lang="en-US" sz="2400" dirty="0" err="1">
                <a:latin typeface="Times New Roman" pitchFamily="18" charset="0"/>
                <a:cs typeface="Times New Roman" pitchFamily="18" charset="0"/>
              </a:rPr>
              <a:t>Zizanion</a:t>
            </a:r>
            <a:r>
              <a:rPr lang="en-US" sz="2400" dirty="0">
                <a:latin typeface="Times New Roman" pitchFamily="18" charset="0"/>
                <a:cs typeface="Times New Roman" pitchFamily="18" charset="0"/>
              </a:rPr>
              <a:t> (NT:2215), Arabic, </a:t>
            </a:r>
            <a:r>
              <a:rPr lang="en-US" sz="2400" dirty="0" err="1">
                <a:latin typeface="Times New Roman" pitchFamily="18" charset="0"/>
                <a:cs typeface="Times New Roman" pitchFamily="18" charset="0"/>
              </a:rPr>
              <a:t>zowan</a:t>
            </a:r>
            <a:r>
              <a:rPr lang="en-US" sz="2400" dirty="0">
                <a:latin typeface="Times New Roman" pitchFamily="18" charset="0"/>
                <a:cs typeface="Times New Roman" pitchFamily="18" charset="0"/>
              </a:rPr>
              <a:t>, Hebrew </a:t>
            </a:r>
            <a:r>
              <a:rPr lang="en-US" sz="2400" dirty="0" err="1">
                <a:latin typeface="Times New Roman" pitchFamily="18" charset="0"/>
                <a:cs typeface="Times New Roman" pitchFamily="18" charset="0"/>
              </a:rPr>
              <a:t>zowniyn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zan</a:t>
            </a:r>
            <a:r>
              <a:rPr lang="en-US" sz="2400" dirty="0">
                <a:latin typeface="Times New Roman" pitchFamily="18" charset="0"/>
                <a:cs typeface="Times New Roman" pitchFamily="18" charset="0"/>
              </a:rPr>
              <a:t> (OT:2177) means "nausea." Not our vetch, but darnel; at first impossible to distinguish from wheat or barley, until the wheat's ear is developed, when the thin fruitless ear of the darnel is detected. Its root too so intertwines with that of the wheat that the farmer cannot separate them, without plucking up both, "till the time of harvest." The seed is like wheat, but smaller and black, and when mixed with wheat flour causes dizziness, intoxication, and paralysis; </a:t>
            </a:r>
            <a:r>
              <a:rPr lang="en-US" sz="2400" dirty="0" err="1">
                <a:latin typeface="Times New Roman" pitchFamily="18" charset="0"/>
                <a:cs typeface="Times New Roman" pitchFamily="18" charset="0"/>
              </a:rPr>
              <a:t>Lolium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temulentum</a:t>
            </a:r>
            <a:r>
              <a:rPr lang="en-US" sz="2400" dirty="0">
                <a:latin typeface="Times New Roman" pitchFamily="18" charset="0"/>
                <a:cs typeface="Times New Roman" pitchFamily="18" charset="0"/>
              </a:rPr>
              <a:t>, bearded darnel, the only deleterious grain among all the numerous grasses. French, </a:t>
            </a:r>
            <a:r>
              <a:rPr lang="en-US" sz="2400" dirty="0" err="1">
                <a:latin typeface="Times New Roman" pitchFamily="18" charset="0"/>
                <a:cs typeface="Times New Roman" pitchFamily="18" charset="0"/>
              </a:rPr>
              <a:t>ivraie</a:t>
            </a:r>
            <a:r>
              <a:rPr lang="en-US" sz="2400" dirty="0">
                <a:latin typeface="Times New Roman" pitchFamily="18" charset="0"/>
                <a:cs typeface="Times New Roman" pitchFamily="18" charset="0"/>
              </a:rPr>
              <a:t>, "tipsy grass," from </a:t>
            </a:r>
            <a:r>
              <a:rPr lang="en-US" sz="2400" dirty="0" err="1">
                <a:latin typeface="Times New Roman" pitchFamily="18" charset="0"/>
                <a:cs typeface="Times New Roman" pitchFamily="18" charset="0"/>
              </a:rPr>
              <a:t>from</a:t>
            </a:r>
            <a:r>
              <a:rPr lang="en-US" sz="2400" dirty="0">
                <a:latin typeface="Times New Roman" pitchFamily="18" charset="0"/>
                <a:cs typeface="Times New Roman" pitchFamily="18" charset="0"/>
              </a:rPr>
              <a:t> whence our harmless "rye grass" is named. </a:t>
            </a:r>
          </a:p>
          <a:p>
            <a:endParaRPr lang="en-US" sz="2400" dirty="0">
              <a:latin typeface="Times New Roman" pitchFamily="18" charset="0"/>
              <a:cs typeface="Times New Roman" pitchFamily="18" charset="0"/>
            </a:endParaRPr>
          </a:p>
          <a:p>
            <a:pPr algn="r"/>
            <a:r>
              <a:rPr lang="en-US" sz="2400" dirty="0">
                <a:latin typeface="Times New Roman" pitchFamily="18" charset="0"/>
                <a:cs typeface="Times New Roman" pitchFamily="18" charset="0"/>
              </a:rPr>
              <a:t>(</a:t>
            </a:r>
            <a:r>
              <a:rPr lang="en-US" sz="2400" dirty="0" err="1">
                <a:latin typeface="Times New Roman" pitchFamily="18" charset="0"/>
                <a:cs typeface="Times New Roman" pitchFamily="18" charset="0"/>
              </a:rPr>
              <a:t>Fausset's</a:t>
            </a:r>
            <a:r>
              <a:rPr lang="en-US" sz="2400" dirty="0">
                <a:latin typeface="Times New Roman" pitchFamily="18" charset="0"/>
                <a:cs typeface="Times New Roman" pitchFamily="18" charset="0"/>
              </a:rPr>
              <a:t> Bible Dictionary)</a:t>
            </a:r>
          </a:p>
        </p:txBody>
      </p:sp>
    </p:spTree>
  </p:cSld>
  <p:clrMapOvr>
    <a:masterClrMapping/>
  </p:clrMapOvr>
  <p:transition spd="slow">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386915" y="0"/>
            <a:ext cx="6437082" cy="2554545"/>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80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38100" dist="38100" dir="2700000" algn="tl">
                    <a:srgbClr val="000000">
                      <a:alpha val="43137"/>
                    </a:srgbClr>
                  </a:outerShdw>
                </a:effectLst>
              </a:rPr>
              <a:t>Parab</a:t>
            </a:r>
            <a:r>
              <a:rPr lang="en-US" sz="80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38100" dist="38100" dir="2700000" algn="tl">
                    <a:srgbClr val="000000">
                      <a:alpha val="43137"/>
                    </a:srgbClr>
                  </a:outerShdw>
                </a:effectLst>
              </a:rPr>
              <a:t>le of</a:t>
            </a:r>
          </a:p>
          <a:p>
            <a:pPr algn="ctr"/>
            <a:r>
              <a:rPr lang="en-US" sz="80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38100" dist="38100" dir="2700000" algn="tl">
                    <a:srgbClr val="000000">
                      <a:alpha val="43137"/>
                    </a:srgbClr>
                  </a:outerShdw>
                </a:effectLst>
              </a:rPr>
              <a:t>Wheat &amp; Tares</a:t>
            </a:r>
            <a:endParaRPr lang="en-US" sz="80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38100" dist="38100" dir="2700000" algn="tl">
                  <a:srgbClr val="000000">
                    <a:alpha val="43137"/>
                  </a:srgbClr>
                </a:outerShdw>
              </a:effectLst>
            </a:endParaRPr>
          </a:p>
        </p:txBody>
      </p:sp>
      <p:sp>
        <p:nvSpPr>
          <p:cNvPr id="4" name="Rectangle 3"/>
          <p:cNvSpPr/>
          <p:nvPr/>
        </p:nvSpPr>
        <p:spPr>
          <a:xfrm>
            <a:off x="0" y="2819400"/>
            <a:ext cx="9144000" cy="685800"/>
          </a:xfrm>
          <a:prstGeom prst="rect">
            <a:avLst/>
          </a:prstGeom>
          <a:gradFill flip="none" rotWithShape="1">
            <a:gsLst>
              <a:gs pos="0">
                <a:srgbClr val="FFFF99">
                  <a:shade val="30000"/>
                  <a:satMod val="115000"/>
                </a:srgbClr>
              </a:gs>
              <a:gs pos="50000">
                <a:srgbClr val="FFFF99">
                  <a:shade val="67500"/>
                  <a:satMod val="115000"/>
                </a:srgbClr>
              </a:gs>
              <a:gs pos="100000">
                <a:srgbClr val="FFFF99">
                  <a:shade val="100000"/>
                  <a:satMod val="115000"/>
                </a:srgbClr>
              </a:gs>
            </a:gsLst>
            <a:lin ang="5400000" scaled="1"/>
            <a:tileRec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2800" dirty="0">
                <a:solidFill>
                  <a:schemeClr val="tx1"/>
                </a:solidFill>
                <a:effectLst>
                  <a:outerShdw blurRad="38100" dist="38100" dir="2700000" algn="tl">
                    <a:srgbClr val="000000">
                      <a:alpha val="43137"/>
                    </a:srgbClr>
                  </a:outerShdw>
                </a:effectLst>
                <a:latin typeface="Arial Rounded MT Bold" pitchFamily="34" charset="0"/>
              </a:rPr>
              <a:t>The Parable (vv. 24-30)</a:t>
            </a:r>
          </a:p>
        </p:txBody>
      </p:sp>
    </p:spTree>
  </p:cSld>
  <p:clrMapOvr>
    <a:masterClrMapping/>
  </p:clrMapOvr>
  <p:transition spd="slow">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76400" y="381000"/>
            <a:ext cx="7239000" cy="685800"/>
          </a:xfrm>
          <a:prstGeom prst="rect">
            <a:avLst/>
          </a:prstGeom>
          <a:gradFill flip="none" rotWithShape="1">
            <a:gsLst>
              <a:gs pos="0">
                <a:srgbClr val="FFFF99">
                  <a:shade val="30000"/>
                  <a:satMod val="115000"/>
                </a:srgbClr>
              </a:gs>
              <a:gs pos="50000">
                <a:srgbClr val="FFFF99">
                  <a:shade val="67500"/>
                  <a:satMod val="115000"/>
                </a:srgbClr>
              </a:gs>
              <a:gs pos="100000">
                <a:srgbClr val="FFFF99">
                  <a:shade val="100000"/>
                  <a:satMod val="115000"/>
                </a:srgbClr>
              </a:gs>
            </a:gsLst>
            <a:lin ang="5400000" scaled="1"/>
            <a:tileRec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2800" dirty="0">
                <a:solidFill>
                  <a:schemeClr val="tx1"/>
                </a:solidFill>
                <a:effectLst>
                  <a:outerShdw blurRad="38100" dist="38100" dir="2700000" algn="tl">
                    <a:srgbClr val="000000">
                      <a:alpha val="43137"/>
                    </a:srgbClr>
                  </a:outerShdw>
                </a:effectLst>
                <a:latin typeface="Arial Rounded MT Bold" pitchFamily="34" charset="0"/>
              </a:rPr>
              <a:t>The Parable (vv. 24-30)</a:t>
            </a:r>
          </a:p>
        </p:txBody>
      </p:sp>
      <p:sp>
        <p:nvSpPr>
          <p:cNvPr id="3" name="TextBox 2"/>
          <p:cNvSpPr txBox="1"/>
          <p:nvPr/>
        </p:nvSpPr>
        <p:spPr>
          <a:xfrm>
            <a:off x="1676400" y="1600200"/>
            <a:ext cx="6705600" cy="1384995"/>
          </a:xfrm>
          <a:prstGeom prst="rect">
            <a:avLst/>
          </a:prstGeom>
          <a:noFill/>
        </p:spPr>
        <p:txBody>
          <a:bodyPr wrap="square" rtlCol="0">
            <a:spAutoFit/>
          </a:bodyPr>
          <a:lstStyle/>
          <a:p>
            <a:pPr marL="457200" indent="-457200">
              <a:buFont typeface="+mj-lt"/>
              <a:buAutoNum type="alphaUcPeriod"/>
            </a:pPr>
            <a:r>
              <a:rPr lang="en-US" sz="2800" u="sng" dirty="0">
                <a:latin typeface="Arial Narrow" pitchFamily="34" charset="0"/>
              </a:rPr>
              <a:t>The Sowing </a:t>
            </a:r>
            <a:r>
              <a:rPr lang="en-US" sz="2800" dirty="0">
                <a:latin typeface="Arial Narrow" pitchFamily="34" charset="0"/>
              </a:rPr>
              <a:t>(vv. 24-25)</a:t>
            </a:r>
          </a:p>
          <a:p>
            <a:pPr marL="971550" lvl="1" indent="-514350">
              <a:buFont typeface="+mj-lt"/>
              <a:buAutoNum type="arabicPeriod"/>
            </a:pPr>
            <a:r>
              <a:rPr lang="en-US" sz="2800" i="1" dirty="0">
                <a:latin typeface="Arial Narrow" pitchFamily="34" charset="0"/>
              </a:rPr>
              <a:t>Good seed (v. 24)</a:t>
            </a:r>
          </a:p>
          <a:p>
            <a:pPr marL="971550" lvl="1" indent="-514350">
              <a:buFont typeface="+mj-lt"/>
              <a:buAutoNum type="arabicPeriod"/>
            </a:pPr>
            <a:r>
              <a:rPr lang="en-US" sz="2800" i="1" dirty="0">
                <a:latin typeface="Arial Narrow" pitchFamily="34" charset="0"/>
              </a:rPr>
              <a:t>The  tares (v. 25)</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2000"/>
                                        <p:tgtEl>
                                          <p:spTgt spid="3">
                                            <p:txEl>
                                              <p:pRg st="1" end="1"/>
                                            </p:txEl>
                                          </p:spTgt>
                                        </p:tgtEl>
                                      </p:cBhvr>
                                    </p:animEffect>
                                    <p:anim calcmode="lin" valueType="num">
                                      <p:cBhvr>
                                        <p:cTn id="16"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2000"/>
                                        <p:tgtEl>
                                          <p:spTgt spid="3">
                                            <p:txEl>
                                              <p:pRg st="2" end="2"/>
                                            </p:txEl>
                                          </p:spTgt>
                                        </p:tgtEl>
                                      </p:cBhvr>
                                    </p:animEffect>
                                    <p:anim calcmode="lin" valueType="num">
                                      <p:cBhvr>
                                        <p:cTn id="24"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76400" y="381000"/>
            <a:ext cx="7239000" cy="685800"/>
          </a:xfrm>
          <a:prstGeom prst="rect">
            <a:avLst/>
          </a:prstGeom>
          <a:gradFill flip="none" rotWithShape="1">
            <a:gsLst>
              <a:gs pos="0">
                <a:srgbClr val="FFFF99">
                  <a:shade val="30000"/>
                  <a:satMod val="115000"/>
                </a:srgbClr>
              </a:gs>
              <a:gs pos="50000">
                <a:srgbClr val="FFFF99">
                  <a:shade val="67500"/>
                  <a:satMod val="115000"/>
                </a:srgbClr>
              </a:gs>
              <a:gs pos="100000">
                <a:srgbClr val="FFFF99">
                  <a:shade val="100000"/>
                  <a:satMod val="115000"/>
                </a:srgbClr>
              </a:gs>
            </a:gsLst>
            <a:lin ang="5400000" scaled="1"/>
            <a:tileRec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2800" dirty="0">
                <a:solidFill>
                  <a:schemeClr val="tx1"/>
                </a:solidFill>
                <a:effectLst>
                  <a:outerShdw blurRad="38100" dist="38100" dir="2700000" algn="tl">
                    <a:srgbClr val="000000">
                      <a:alpha val="43137"/>
                    </a:srgbClr>
                  </a:outerShdw>
                </a:effectLst>
                <a:latin typeface="Arial Rounded MT Bold" pitchFamily="34" charset="0"/>
              </a:rPr>
              <a:t>The Parable (vv. 24-30)</a:t>
            </a:r>
          </a:p>
        </p:txBody>
      </p:sp>
      <p:sp>
        <p:nvSpPr>
          <p:cNvPr id="3" name="TextBox 2"/>
          <p:cNvSpPr txBox="1"/>
          <p:nvPr/>
        </p:nvSpPr>
        <p:spPr>
          <a:xfrm>
            <a:off x="1676400" y="1600200"/>
            <a:ext cx="7162800" cy="4278094"/>
          </a:xfrm>
          <a:prstGeom prst="rect">
            <a:avLst/>
          </a:prstGeom>
          <a:noFill/>
        </p:spPr>
        <p:txBody>
          <a:bodyPr wrap="square" rtlCol="0">
            <a:spAutoFit/>
          </a:bodyPr>
          <a:lstStyle/>
          <a:p>
            <a:pPr marL="457200" indent="-457200">
              <a:buFont typeface="+mj-lt"/>
              <a:buAutoNum type="alphaUcPeriod"/>
            </a:pPr>
            <a:r>
              <a:rPr lang="en-US" sz="2800" u="sng" dirty="0">
                <a:latin typeface="Arial Narrow" pitchFamily="34" charset="0"/>
              </a:rPr>
              <a:t>The Sowing </a:t>
            </a:r>
            <a:r>
              <a:rPr lang="en-US" sz="2800" dirty="0">
                <a:latin typeface="Arial Narrow" pitchFamily="34" charset="0"/>
              </a:rPr>
              <a:t>(vv. 24-25)</a:t>
            </a:r>
          </a:p>
          <a:p>
            <a:pPr marL="457200" indent="-457200">
              <a:buFont typeface="+mj-lt"/>
              <a:buAutoNum type="alphaUcPeriod"/>
            </a:pPr>
            <a:endParaRPr lang="en-US" sz="1000" dirty="0">
              <a:latin typeface="Arial Narrow" pitchFamily="34" charset="0"/>
            </a:endParaRPr>
          </a:p>
          <a:p>
            <a:pPr marL="457200" indent="-457200">
              <a:buFont typeface="+mj-lt"/>
              <a:buAutoNum type="alphaUcPeriod"/>
            </a:pPr>
            <a:r>
              <a:rPr lang="en-US" sz="2800" u="sng" dirty="0">
                <a:latin typeface="Arial Narrow" pitchFamily="34" charset="0"/>
              </a:rPr>
              <a:t>The Growing </a:t>
            </a:r>
            <a:r>
              <a:rPr lang="en-US" sz="2800" dirty="0">
                <a:latin typeface="Arial Narrow" pitchFamily="34" charset="0"/>
              </a:rPr>
              <a:t>(vv. 26-30a)</a:t>
            </a:r>
          </a:p>
          <a:p>
            <a:pPr marL="457200" indent="-457200">
              <a:buFont typeface="+mj-lt"/>
              <a:buAutoNum type="alphaUcPeriod"/>
            </a:pPr>
            <a:endParaRPr lang="en-US" sz="1000" dirty="0">
              <a:latin typeface="Arial Narrow" pitchFamily="34" charset="0"/>
            </a:endParaRPr>
          </a:p>
          <a:p>
            <a:pPr marL="971550" lvl="1" indent="-514350">
              <a:buFont typeface="+mj-lt"/>
              <a:buAutoNum type="arabicPeriod"/>
            </a:pPr>
            <a:r>
              <a:rPr lang="en-US" sz="2800" i="1" dirty="0">
                <a:latin typeface="Arial Narrow" pitchFamily="34" charset="0"/>
              </a:rPr>
              <a:t>The growth (v. 26)</a:t>
            </a:r>
          </a:p>
          <a:p>
            <a:pPr marL="971550" lvl="1" indent="-514350">
              <a:buFont typeface="+mj-lt"/>
              <a:buAutoNum type="arabicPeriod"/>
            </a:pPr>
            <a:r>
              <a:rPr lang="en-US" sz="2800" i="1" dirty="0">
                <a:latin typeface="Arial Narrow" pitchFamily="34" charset="0"/>
              </a:rPr>
              <a:t>The surprise (v. 27)</a:t>
            </a:r>
          </a:p>
          <a:p>
            <a:pPr marL="971550" lvl="1" indent="-514350">
              <a:buFont typeface="+mj-lt"/>
              <a:buAutoNum type="arabicPeriod"/>
            </a:pPr>
            <a:r>
              <a:rPr lang="en-US" sz="2800" i="1" dirty="0">
                <a:latin typeface="Arial Narrow" pitchFamily="34" charset="0"/>
              </a:rPr>
              <a:t>The proposal (v. 28)</a:t>
            </a:r>
          </a:p>
          <a:p>
            <a:pPr marL="971550" lvl="1" indent="-514350">
              <a:buFont typeface="+mj-lt"/>
              <a:buAutoNum type="arabicPeriod"/>
            </a:pPr>
            <a:r>
              <a:rPr lang="en-US" sz="2800" i="1" dirty="0">
                <a:latin typeface="Arial Narrow" pitchFamily="34" charset="0"/>
              </a:rPr>
              <a:t>The restraint (vv. 29-30a)</a:t>
            </a:r>
          </a:p>
          <a:p>
            <a:pPr marL="1428750" lvl="2" indent="-514350">
              <a:buFont typeface="+mj-lt"/>
              <a:buAutoNum type="alphaLcPeriod"/>
            </a:pPr>
            <a:r>
              <a:rPr lang="en-US" sz="2800" dirty="0">
                <a:latin typeface="Arial Narrow" pitchFamily="34" charset="0"/>
              </a:rPr>
              <a:t>Rash – destruction</a:t>
            </a:r>
          </a:p>
          <a:p>
            <a:pPr marL="1428750" lvl="2" indent="-514350">
              <a:buFont typeface="+mj-lt"/>
              <a:buAutoNum type="alphaLcPeriod"/>
            </a:pPr>
            <a:r>
              <a:rPr lang="en-US" sz="2800" dirty="0">
                <a:latin typeface="Arial Narrow" pitchFamily="34" charset="0"/>
              </a:rPr>
              <a:t>Presumptuous – servants are not reapers</a:t>
            </a:r>
          </a:p>
          <a:p>
            <a:pPr marL="1428750" lvl="2" indent="-514350">
              <a:buFont typeface="+mj-lt"/>
              <a:buAutoNum type="alphaLcPeriod"/>
            </a:pPr>
            <a:r>
              <a:rPr lang="en-US" sz="2800" dirty="0">
                <a:latin typeface="Arial Narrow" pitchFamily="34" charset="0"/>
              </a:rPr>
              <a:t>Premature – not ripe and ready</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2000"/>
                                        <p:tgtEl>
                                          <p:spTgt spid="3">
                                            <p:txEl>
                                              <p:pRg st="4" end="4"/>
                                            </p:txEl>
                                          </p:spTgt>
                                        </p:tgtEl>
                                      </p:cBhvr>
                                    </p:animEffect>
                                    <p:anim calcmode="lin" valueType="num">
                                      <p:cBhvr>
                                        <p:cTn id="8"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2000"/>
                                        <p:tgtEl>
                                          <p:spTgt spid="3">
                                            <p:txEl>
                                              <p:pRg st="5" end="5"/>
                                            </p:txEl>
                                          </p:spTgt>
                                        </p:tgtEl>
                                      </p:cBhvr>
                                    </p:animEffect>
                                    <p:anim calcmode="lin" valueType="num">
                                      <p:cBhvr>
                                        <p:cTn id="16"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2000"/>
                                        <p:tgtEl>
                                          <p:spTgt spid="3">
                                            <p:txEl>
                                              <p:pRg st="6" end="6"/>
                                            </p:txEl>
                                          </p:spTgt>
                                        </p:tgtEl>
                                      </p:cBhvr>
                                    </p:animEffect>
                                    <p:anim calcmode="lin" valueType="num">
                                      <p:cBhvr>
                                        <p:cTn id="24"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Effect transition="in" filter="fade">
                                      <p:cBhvr>
                                        <p:cTn id="31" dur="2000"/>
                                        <p:tgtEl>
                                          <p:spTgt spid="3">
                                            <p:txEl>
                                              <p:pRg st="7" end="7"/>
                                            </p:txEl>
                                          </p:spTgt>
                                        </p:tgtEl>
                                      </p:cBhvr>
                                    </p:animEffect>
                                    <p:anim calcmode="lin" valueType="num">
                                      <p:cBhvr>
                                        <p:cTn id="32"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fade">
                                      <p:cBhvr>
                                        <p:cTn id="39" dur="2000"/>
                                        <p:tgtEl>
                                          <p:spTgt spid="3">
                                            <p:txEl>
                                              <p:pRg st="8" end="8"/>
                                            </p:txEl>
                                          </p:spTgt>
                                        </p:tgtEl>
                                      </p:cBhvr>
                                    </p:animEffect>
                                    <p:anim calcmode="lin" valueType="num">
                                      <p:cBhvr>
                                        <p:cTn id="40" dur="2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3">
                                            <p:txEl>
                                              <p:pRg st="8" end="8"/>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3">
                                            <p:txEl>
                                              <p:pRg st="8" end="8"/>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fade">
                                      <p:cBhvr>
                                        <p:cTn id="47" dur="2000"/>
                                        <p:tgtEl>
                                          <p:spTgt spid="3">
                                            <p:txEl>
                                              <p:pRg st="9" end="9"/>
                                            </p:txEl>
                                          </p:spTgt>
                                        </p:tgtEl>
                                      </p:cBhvr>
                                    </p:animEffect>
                                    <p:anim calcmode="lin" valueType="num">
                                      <p:cBhvr>
                                        <p:cTn id="48" dur="2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49" dur="1800" decel="100000" fill="hold"/>
                                        <p:tgtEl>
                                          <p:spTgt spid="3">
                                            <p:txEl>
                                              <p:pRg st="9" end="9"/>
                                            </p:txEl>
                                          </p:spTgt>
                                        </p:tgtEl>
                                        <p:attrNameLst>
                                          <p:attrName>ppt_y</p:attrName>
                                        </p:attrNameLst>
                                      </p:cBhvr>
                                      <p:tavLst>
                                        <p:tav tm="0">
                                          <p:val>
                                            <p:strVal val="#ppt_y+1"/>
                                          </p:val>
                                        </p:tav>
                                        <p:tav tm="100000">
                                          <p:val>
                                            <p:strVal val="#ppt_y-.03"/>
                                          </p:val>
                                        </p:tav>
                                      </p:tavLst>
                                    </p:anim>
                                    <p:anim calcmode="lin" valueType="num">
                                      <p:cBhvr>
                                        <p:cTn id="50" dur="200" accel="100000" fill="hold">
                                          <p:stCondLst>
                                            <p:cond delay="1800"/>
                                          </p:stCondLst>
                                        </p:cTn>
                                        <p:tgtEl>
                                          <p:spTgt spid="3">
                                            <p:txEl>
                                              <p:pRg st="9" end="9"/>
                                            </p:txEl>
                                          </p:spTgt>
                                        </p:tgtEl>
                                        <p:attrNameLst>
                                          <p:attrName>ppt_y</p:attrName>
                                        </p:attrNameLst>
                                      </p:cBhvr>
                                      <p:tavLst>
                                        <p:tav tm="0">
                                          <p:val>
                                            <p:strVal val="#ppt_y-.03"/>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7" presetClass="entr" presetSubtype="0" fill="hold" grpId="0" nodeType="clickEffect">
                                  <p:stCondLst>
                                    <p:cond delay="0"/>
                                  </p:stCondLst>
                                  <p:childTnLst>
                                    <p:set>
                                      <p:cBhvr>
                                        <p:cTn id="54" dur="1" fill="hold">
                                          <p:stCondLst>
                                            <p:cond delay="0"/>
                                          </p:stCondLst>
                                        </p:cTn>
                                        <p:tgtEl>
                                          <p:spTgt spid="3">
                                            <p:txEl>
                                              <p:pRg st="10" end="10"/>
                                            </p:txEl>
                                          </p:spTgt>
                                        </p:tgtEl>
                                        <p:attrNameLst>
                                          <p:attrName>style.visibility</p:attrName>
                                        </p:attrNameLst>
                                      </p:cBhvr>
                                      <p:to>
                                        <p:strVal val="visible"/>
                                      </p:to>
                                    </p:set>
                                    <p:animEffect transition="in" filter="fade">
                                      <p:cBhvr>
                                        <p:cTn id="55" dur="2000"/>
                                        <p:tgtEl>
                                          <p:spTgt spid="3">
                                            <p:txEl>
                                              <p:pRg st="10" end="10"/>
                                            </p:txEl>
                                          </p:spTgt>
                                        </p:tgtEl>
                                      </p:cBhvr>
                                    </p:animEffect>
                                    <p:anim calcmode="lin" valueType="num">
                                      <p:cBhvr>
                                        <p:cTn id="56" dur="2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7" dur="1800" decel="100000" fill="hold"/>
                                        <p:tgtEl>
                                          <p:spTgt spid="3">
                                            <p:txEl>
                                              <p:pRg st="10" end="10"/>
                                            </p:txEl>
                                          </p:spTgt>
                                        </p:tgtEl>
                                        <p:attrNameLst>
                                          <p:attrName>ppt_y</p:attrName>
                                        </p:attrNameLst>
                                      </p:cBhvr>
                                      <p:tavLst>
                                        <p:tav tm="0">
                                          <p:val>
                                            <p:strVal val="#ppt_y+1"/>
                                          </p:val>
                                        </p:tav>
                                        <p:tav tm="100000">
                                          <p:val>
                                            <p:strVal val="#ppt_y-.03"/>
                                          </p:val>
                                        </p:tav>
                                      </p:tavLst>
                                    </p:anim>
                                    <p:anim calcmode="lin" valueType="num">
                                      <p:cBhvr>
                                        <p:cTn id="58" dur="200" accel="100000" fill="hold">
                                          <p:stCondLst>
                                            <p:cond delay="1800"/>
                                          </p:stCondLst>
                                        </p:cTn>
                                        <p:tgtEl>
                                          <p:spTgt spid="3">
                                            <p:txEl>
                                              <p:pRg st="10" end="1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76400" y="381000"/>
            <a:ext cx="7239000" cy="685800"/>
          </a:xfrm>
          <a:prstGeom prst="rect">
            <a:avLst/>
          </a:prstGeom>
          <a:gradFill flip="none" rotWithShape="1">
            <a:gsLst>
              <a:gs pos="0">
                <a:srgbClr val="FFFF99">
                  <a:shade val="30000"/>
                  <a:satMod val="115000"/>
                </a:srgbClr>
              </a:gs>
              <a:gs pos="50000">
                <a:srgbClr val="FFFF99">
                  <a:shade val="67500"/>
                  <a:satMod val="115000"/>
                </a:srgbClr>
              </a:gs>
              <a:gs pos="100000">
                <a:srgbClr val="FFFF99">
                  <a:shade val="100000"/>
                  <a:satMod val="115000"/>
                </a:srgbClr>
              </a:gs>
            </a:gsLst>
            <a:lin ang="5400000" scaled="1"/>
            <a:tileRec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2800" dirty="0">
                <a:solidFill>
                  <a:schemeClr val="tx1"/>
                </a:solidFill>
                <a:effectLst>
                  <a:outerShdw blurRad="38100" dist="38100" dir="2700000" algn="tl">
                    <a:srgbClr val="000000">
                      <a:alpha val="43137"/>
                    </a:srgbClr>
                  </a:outerShdw>
                </a:effectLst>
                <a:latin typeface="Arial Rounded MT Bold" pitchFamily="34" charset="0"/>
              </a:rPr>
              <a:t>The Parable (vv. 24-30)</a:t>
            </a:r>
          </a:p>
        </p:txBody>
      </p:sp>
      <p:sp>
        <p:nvSpPr>
          <p:cNvPr id="3" name="TextBox 2"/>
          <p:cNvSpPr txBox="1"/>
          <p:nvPr/>
        </p:nvSpPr>
        <p:spPr>
          <a:xfrm>
            <a:off x="1676400" y="1600200"/>
            <a:ext cx="7162800" cy="3139321"/>
          </a:xfrm>
          <a:prstGeom prst="rect">
            <a:avLst/>
          </a:prstGeom>
          <a:noFill/>
        </p:spPr>
        <p:txBody>
          <a:bodyPr wrap="square" rtlCol="0">
            <a:spAutoFit/>
          </a:bodyPr>
          <a:lstStyle/>
          <a:p>
            <a:pPr marL="457200" indent="-457200">
              <a:buFont typeface="+mj-lt"/>
              <a:buAutoNum type="alphaUcPeriod"/>
            </a:pPr>
            <a:r>
              <a:rPr lang="en-US" sz="2800" u="sng" dirty="0">
                <a:latin typeface="Arial Narrow" pitchFamily="34" charset="0"/>
              </a:rPr>
              <a:t>The Sowing </a:t>
            </a:r>
            <a:r>
              <a:rPr lang="en-US" sz="2800" dirty="0">
                <a:latin typeface="Arial Narrow" pitchFamily="34" charset="0"/>
              </a:rPr>
              <a:t>(vv. 24-25)</a:t>
            </a:r>
          </a:p>
          <a:p>
            <a:pPr marL="457200" indent="-457200">
              <a:buFont typeface="+mj-lt"/>
              <a:buAutoNum type="alphaUcPeriod"/>
            </a:pPr>
            <a:endParaRPr lang="en-US" sz="1000" dirty="0">
              <a:latin typeface="Arial Narrow" pitchFamily="34" charset="0"/>
            </a:endParaRPr>
          </a:p>
          <a:p>
            <a:pPr marL="457200" indent="-457200">
              <a:buFont typeface="+mj-lt"/>
              <a:buAutoNum type="alphaUcPeriod"/>
            </a:pPr>
            <a:r>
              <a:rPr lang="en-US" sz="2800" u="sng" dirty="0">
                <a:latin typeface="Arial Narrow" pitchFamily="34" charset="0"/>
              </a:rPr>
              <a:t>The Growing </a:t>
            </a:r>
            <a:r>
              <a:rPr lang="en-US" sz="2800" dirty="0">
                <a:latin typeface="Arial Narrow" pitchFamily="34" charset="0"/>
              </a:rPr>
              <a:t>(vv. 26-30a)</a:t>
            </a:r>
          </a:p>
          <a:p>
            <a:pPr marL="457200" indent="-457200">
              <a:buFont typeface="+mj-lt"/>
              <a:buAutoNum type="alphaUcPeriod"/>
            </a:pPr>
            <a:endParaRPr lang="en-US" sz="1000" dirty="0">
              <a:latin typeface="Arial Narrow" pitchFamily="34" charset="0"/>
            </a:endParaRPr>
          </a:p>
          <a:p>
            <a:pPr marL="457200" indent="-457200">
              <a:buFont typeface="+mj-lt"/>
              <a:buAutoNum type="alphaUcPeriod"/>
            </a:pPr>
            <a:r>
              <a:rPr lang="en-US" sz="2800" u="sng" dirty="0">
                <a:latin typeface="Arial Narrow" pitchFamily="34" charset="0"/>
              </a:rPr>
              <a:t>The Reaping </a:t>
            </a:r>
            <a:r>
              <a:rPr lang="en-US" sz="2800" dirty="0">
                <a:latin typeface="Arial Narrow" pitchFamily="34" charset="0"/>
              </a:rPr>
              <a:t>(v. 30b)</a:t>
            </a:r>
          </a:p>
          <a:p>
            <a:pPr marL="457200" indent="-457200">
              <a:buFont typeface="+mj-lt"/>
              <a:buAutoNum type="alphaUcPeriod"/>
            </a:pPr>
            <a:endParaRPr lang="en-US" sz="1000" dirty="0">
              <a:latin typeface="Arial Narrow" pitchFamily="34" charset="0"/>
            </a:endParaRPr>
          </a:p>
          <a:p>
            <a:pPr marL="971550" lvl="1" indent="-514350">
              <a:buFont typeface="+mj-lt"/>
              <a:buAutoNum type="arabicPeriod"/>
            </a:pPr>
            <a:r>
              <a:rPr lang="en-US" sz="2800" i="1" dirty="0">
                <a:latin typeface="Arial Narrow" pitchFamily="34" charset="0"/>
              </a:rPr>
              <a:t>The reapers</a:t>
            </a:r>
          </a:p>
          <a:p>
            <a:pPr marL="971550" lvl="1" indent="-514350">
              <a:buFont typeface="+mj-lt"/>
              <a:buAutoNum type="arabicPeriod"/>
            </a:pPr>
            <a:r>
              <a:rPr lang="en-US" sz="2800" i="1" dirty="0">
                <a:latin typeface="Arial Narrow" pitchFamily="34" charset="0"/>
              </a:rPr>
              <a:t>Time of reaping – harvest</a:t>
            </a:r>
          </a:p>
          <a:p>
            <a:pPr marL="971550" lvl="1" indent="-514350">
              <a:buFont typeface="+mj-lt"/>
              <a:buAutoNum type="arabicPeriod"/>
            </a:pPr>
            <a:r>
              <a:rPr lang="en-US" sz="2800" i="1" dirty="0">
                <a:latin typeface="Arial Narrow" pitchFamily="34" charset="0"/>
              </a:rPr>
              <a:t>Separation</a:t>
            </a:r>
            <a:endParaRPr lang="en-US" sz="2800" dirty="0">
              <a:latin typeface="Arial Narrow" pitchFamily="34" charset="0"/>
            </a:endParaRP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2000"/>
                                        <p:tgtEl>
                                          <p:spTgt spid="3">
                                            <p:txEl>
                                              <p:pRg st="6" end="6"/>
                                            </p:txEl>
                                          </p:spTgt>
                                        </p:tgtEl>
                                      </p:cBhvr>
                                    </p:animEffect>
                                    <p:anim calcmode="lin" valueType="num">
                                      <p:cBhvr>
                                        <p:cTn id="8"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animEffect transition="in" filter="fade">
                                      <p:cBhvr>
                                        <p:cTn id="15" dur="2000"/>
                                        <p:tgtEl>
                                          <p:spTgt spid="3">
                                            <p:txEl>
                                              <p:pRg st="7" end="7"/>
                                            </p:txEl>
                                          </p:spTgt>
                                        </p:tgtEl>
                                      </p:cBhvr>
                                    </p:animEffect>
                                    <p:anim calcmode="lin" valueType="num">
                                      <p:cBhvr>
                                        <p:cTn id="16"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animEffect transition="in" filter="fade">
                                      <p:cBhvr>
                                        <p:cTn id="23" dur="2000"/>
                                        <p:tgtEl>
                                          <p:spTgt spid="3">
                                            <p:txEl>
                                              <p:pRg st="8" end="8"/>
                                            </p:txEl>
                                          </p:spTgt>
                                        </p:tgtEl>
                                      </p:cBhvr>
                                    </p:animEffect>
                                    <p:anim calcmode="lin" valueType="num">
                                      <p:cBhvr>
                                        <p:cTn id="24" dur="2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8" end="8"/>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8" end="8"/>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386915" y="0"/>
            <a:ext cx="6437082" cy="2554545"/>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80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38100" dist="38100" dir="2700000" algn="tl">
                    <a:srgbClr val="000000">
                      <a:alpha val="43137"/>
                    </a:srgbClr>
                  </a:outerShdw>
                </a:effectLst>
              </a:rPr>
              <a:t>Parab</a:t>
            </a:r>
            <a:r>
              <a:rPr lang="en-US" sz="80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38100" dist="38100" dir="2700000" algn="tl">
                    <a:srgbClr val="000000">
                      <a:alpha val="43137"/>
                    </a:srgbClr>
                  </a:outerShdw>
                </a:effectLst>
              </a:rPr>
              <a:t>le of</a:t>
            </a:r>
          </a:p>
          <a:p>
            <a:pPr algn="ctr"/>
            <a:r>
              <a:rPr lang="en-US" sz="80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38100" dist="38100" dir="2700000" algn="tl">
                    <a:srgbClr val="000000">
                      <a:alpha val="43137"/>
                    </a:srgbClr>
                  </a:outerShdw>
                </a:effectLst>
              </a:rPr>
              <a:t>Wheat &amp; Tares</a:t>
            </a:r>
            <a:endParaRPr lang="en-US" sz="80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38100" dist="38100" dir="2700000" algn="tl">
                  <a:srgbClr val="000000">
                    <a:alpha val="43137"/>
                  </a:srgbClr>
                </a:outerShdw>
              </a:effectLst>
            </a:endParaRPr>
          </a:p>
        </p:txBody>
      </p:sp>
      <p:sp>
        <p:nvSpPr>
          <p:cNvPr id="4" name="Rectangle 3"/>
          <p:cNvSpPr/>
          <p:nvPr/>
        </p:nvSpPr>
        <p:spPr>
          <a:xfrm>
            <a:off x="0" y="2819400"/>
            <a:ext cx="9144000" cy="685800"/>
          </a:xfrm>
          <a:prstGeom prst="rect">
            <a:avLst/>
          </a:prstGeom>
          <a:gradFill flip="none" rotWithShape="1">
            <a:gsLst>
              <a:gs pos="0">
                <a:srgbClr val="FFFF99">
                  <a:shade val="30000"/>
                  <a:satMod val="115000"/>
                </a:srgbClr>
              </a:gs>
              <a:gs pos="50000">
                <a:srgbClr val="FFFF99">
                  <a:shade val="67500"/>
                  <a:satMod val="115000"/>
                </a:srgbClr>
              </a:gs>
              <a:gs pos="100000">
                <a:srgbClr val="FFFF99">
                  <a:shade val="100000"/>
                  <a:satMod val="115000"/>
                </a:srgbClr>
              </a:gs>
            </a:gsLst>
            <a:lin ang="5400000" scaled="1"/>
            <a:tileRec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2800" dirty="0">
                <a:solidFill>
                  <a:schemeClr val="accent3">
                    <a:lumMod val="60000"/>
                    <a:lumOff val="40000"/>
                  </a:schemeClr>
                </a:solidFill>
                <a:effectLst>
                  <a:outerShdw blurRad="38100" dist="38100" dir="2700000" algn="tl">
                    <a:srgbClr val="000000">
                      <a:alpha val="43137"/>
                    </a:srgbClr>
                  </a:outerShdw>
                </a:effectLst>
                <a:latin typeface="Arial Rounded MT Bold" pitchFamily="34" charset="0"/>
              </a:rPr>
              <a:t>The Parable (vv. 24-30)</a:t>
            </a:r>
          </a:p>
        </p:txBody>
      </p:sp>
      <p:sp>
        <p:nvSpPr>
          <p:cNvPr id="6" name="Rectangle 5"/>
          <p:cNvSpPr/>
          <p:nvPr/>
        </p:nvSpPr>
        <p:spPr>
          <a:xfrm>
            <a:off x="0" y="3657600"/>
            <a:ext cx="9144000" cy="685800"/>
          </a:xfrm>
          <a:prstGeom prst="rect">
            <a:avLst/>
          </a:prstGeom>
          <a:gradFill flip="none" rotWithShape="1">
            <a:gsLst>
              <a:gs pos="0">
                <a:srgbClr val="FFFF99">
                  <a:shade val="30000"/>
                  <a:satMod val="115000"/>
                </a:srgbClr>
              </a:gs>
              <a:gs pos="50000">
                <a:srgbClr val="FFFF99">
                  <a:shade val="67500"/>
                  <a:satMod val="115000"/>
                </a:srgbClr>
              </a:gs>
              <a:gs pos="100000">
                <a:srgbClr val="FFFF99">
                  <a:shade val="100000"/>
                  <a:satMod val="115000"/>
                </a:srgbClr>
              </a:gs>
            </a:gsLst>
            <a:lin ang="5400000" scaled="1"/>
            <a:tileRec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chemeClr val="tx1"/>
                </a:solidFill>
                <a:effectLst>
                  <a:outerShdw blurRad="38100" dist="38100" dir="2700000" algn="tl">
                    <a:srgbClr val="000000">
                      <a:alpha val="43137"/>
                    </a:srgbClr>
                  </a:outerShdw>
                </a:effectLst>
                <a:latin typeface="Arial Rounded MT Bold" pitchFamily="34" charset="0"/>
              </a:rPr>
              <a:t>The Explanation (vv. 36-43)</a:t>
            </a:r>
          </a:p>
        </p:txBody>
      </p:sp>
    </p:spTree>
  </p:cSld>
  <p:clrMapOvr>
    <a:masterClrMapping/>
  </p:clrMapOvr>
  <p:transition spd="slow">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76400" y="381000"/>
            <a:ext cx="7239000" cy="685800"/>
          </a:xfrm>
          <a:prstGeom prst="rect">
            <a:avLst/>
          </a:prstGeom>
          <a:gradFill flip="none" rotWithShape="1">
            <a:gsLst>
              <a:gs pos="0">
                <a:srgbClr val="FFFF99">
                  <a:shade val="30000"/>
                  <a:satMod val="115000"/>
                </a:srgbClr>
              </a:gs>
              <a:gs pos="50000">
                <a:srgbClr val="FFFF99">
                  <a:shade val="67500"/>
                  <a:satMod val="115000"/>
                </a:srgbClr>
              </a:gs>
              <a:gs pos="100000">
                <a:srgbClr val="FFFF99">
                  <a:shade val="100000"/>
                  <a:satMod val="115000"/>
                </a:srgbClr>
              </a:gs>
            </a:gsLst>
            <a:lin ang="5400000" scaled="1"/>
            <a:tileRec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chemeClr val="tx1"/>
                </a:solidFill>
                <a:effectLst>
                  <a:outerShdw blurRad="38100" dist="38100" dir="2700000" algn="tl">
                    <a:srgbClr val="000000">
                      <a:alpha val="43137"/>
                    </a:srgbClr>
                  </a:outerShdw>
                </a:effectLst>
                <a:latin typeface="Arial Rounded MT Bold" pitchFamily="34" charset="0"/>
              </a:rPr>
              <a:t>The Explanation (vv. 36-43)</a:t>
            </a:r>
          </a:p>
        </p:txBody>
      </p:sp>
      <p:sp>
        <p:nvSpPr>
          <p:cNvPr id="3" name="TextBox 2"/>
          <p:cNvSpPr txBox="1"/>
          <p:nvPr/>
        </p:nvSpPr>
        <p:spPr>
          <a:xfrm>
            <a:off x="1676400" y="1600200"/>
            <a:ext cx="7467600" cy="4985980"/>
          </a:xfrm>
          <a:prstGeom prst="rect">
            <a:avLst/>
          </a:prstGeom>
          <a:noFill/>
        </p:spPr>
        <p:txBody>
          <a:bodyPr wrap="square" rtlCol="0">
            <a:spAutoFit/>
          </a:bodyPr>
          <a:lstStyle/>
          <a:p>
            <a:pPr marL="457200" indent="-457200">
              <a:buFont typeface="+mj-lt"/>
              <a:buAutoNum type="alphaUcPeriod"/>
            </a:pPr>
            <a:r>
              <a:rPr lang="en-US" sz="2800" u="sng" dirty="0">
                <a:latin typeface="Arial Narrow" pitchFamily="34" charset="0"/>
              </a:rPr>
              <a:t>The Parallels:</a:t>
            </a:r>
            <a:r>
              <a:rPr lang="en-US" sz="2800" dirty="0">
                <a:latin typeface="Arial Narrow" pitchFamily="34" charset="0"/>
              </a:rPr>
              <a:t> (vv. 36-39)</a:t>
            </a:r>
          </a:p>
          <a:p>
            <a:pPr marL="457200" indent="-457200">
              <a:buFont typeface="+mj-lt"/>
              <a:buAutoNum type="alphaUcPeriod"/>
            </a:pPr>
            <a:endParaRPr lang="en-US" sz="1000" dirty="0">
              <a:latin typeface="Arial Narrow" pitchFamily="34" charset="0"/>
            </a:endParaRPr>
          </a:p>
          <a:p>
            <a:pPr marL="971550" lvl="1" indent="-514350">
              <a:buFont typeface="+mj-lt"/>
              <a:buAutoNum type="arabicPeriod"/>
            </a:pPr>
            <a:r>
              <a:rPr lang="en-US" sz="2800" i="1" dirty="0" err="1">
                <a:latin typeface="Arial Narrow" pitchFamily="34" charset="0"/>
              </a:rPr>
              <a:t>Sower</a:t>
            </a:r>
            <a:r>
              <a:rPr lang="en-US" sz="2800" i="1" dirty="0">
                <a:latin typeface="Arial Narrow" pitchFamily="34" charset="0"/>
              </a:rPr>
              <a:t> – Son of Man (v. 37)</a:t>
            </a:r>
          </a:p>
          <a:p>
            <a:pPr marL="971550" lvl="1" indent="-514350">
              <a:buFont typeface="+mj-lt"/>
              <a:buAutoNum type="arabicPeriod"/>
            </a:pPr>
            <a:r>
              <a:rPr lang="en-US" sz="2800" i="1" dirty="0">
                <a:latin typeface="Arial Narrow" pitchFamily="34" charset="0"/>
              </a:rPr>
              <a:t>Field – world (v. 38) [realm where gospel is sown]</a:t>
            </a:r>
          </a:p>
          <a:p>
            <a:pPr marL="971550" lvl="1" indent="-514350">
              <a:buFont typeface="+mj-lt"/>
              <a:buAutoNum type="arabicPeriod"/>
            </a:pPr>
            <a:r>
              <a:rPr lang="en-US" sz="2800" i="1" dirty="0">
                <a:latin typeface="Arial Narrow" pitchFamily="34" charset="0"/>
              </a:rPr>
              <a:t>Good seed – sons of kingdom (v. 38) [what is produced by good seed]</a:t>
            </a:r>
          </a:p>
          <a:p>
            <a:pPr marL="971550" lvl="1" indent="-514350">
              <a:buFont typeface="+mj-lt"/>
              <a:buAutoNum type="arabicPeriod"/>
            </a:pPr>
            <a:r>
              <a:rPr lang="en-US" sz="2800" i="1" dirty="0">
                <a:latin typeface="Arial Narrow" pitchFamily="34" charset="0"/>
              </a:rPr>
              <a:t>Tares – sons of the wicked one (v. 38) [what is produced by evil seed]</a:t>
            </a:r>
          </a:p>
          <a:p>
            <a:pPr marL="971550" lvl="1" indent="-514350">
              <a:buFont typeface="+mj-lt"/>
              <a:buAutoNum type="arabicPeriod"/>
            </a:pPr>
            <a:r>
              <a:rPr lang="en-US" sz="2800" i="1" dirty="0">
                <a:latin typeface="Arial Narrow" pitchFamily="34" charset="0"/>
              </a:rPr>
              <a:t>Enemy – Satan (v. 39)</a:t>
            </a:r>
          </a:p>
          <a:p>
            <a:pPr marL="971550" lvl="1" indent="-514350">
              <a:buFont typeface="+mj-lt"/>
              <a:buAutoNum type="arabicPeriod"/>
            </a:pPr>
            <a:r>
              <a:rPr lang="en-US" sz="2800" i="1" dirty="0">
                <a:latin typeface="Arial Narrow" pitchFamily="34" charset="0"/>
              </a:rPr>
              <a:t>Harvest – end of time (v. 39)</a:t>
            </a:r>
          </a:p>
          <a:p>
            <a:pPr marL="971550" lvl="1" indent="-514350">
              <a:buFont typeface="+mj-lt"/>
              <a:buAutoNum type="arabicPeriod"/>
            </a:pPr>
            <a:r>
              <a:rPr lang="en-US" sz="2800" i="1" dirty="0">
                <a:latin typeface="Arial Narrow" pitchFamily="34" charset="0"/>
              </a:rPr>
              <a:t>Reapers – angels (v. 39)</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anim calcmode="lin" valueType="num">
                                      <p:cBhvr>
                                        <p:cTn id="16"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2000"/>
                                        <p:tgtEl>
                                          <p:spTgt spid="3">
                                            <p:txEl>
                                              <p:pRg st="3" end="3"/>
                                            </p:txEl>
                                          </p:spTgt>
                                        </p:tgtEl>
                                      </p:cBhvr>
                                    </p:animEffect>
                                    <p:anim calcmode="lin" valueType="num">
                                      <p:cBhvr>
                                        <p:cTn id="24"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2000"/>
                                        <p:tgtEl>
                                          <p:spTgt spid="3">
                                            <p:txEl>
                                              <p:pRg st="4" end="4"/>
                                            </p:txEl>
                                          </p:spTgt>
                                        </p:tgtEl>
                                      </p:cBhvr>
                                    </p:animEffect>
                                    <p:anim calcmode="lin" valueType="num">
                                      <p:cBhvr>
                                        <p:cTn id="32"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2000"/>
                                        <p:tgtEl>
                                          <p:spTgt spid="3">
                                            <p:txEl>
                                              <p:pRg st="5" end="5"/>
                                            </p:txEl>
                                          </p:spTgt>
                                        </p:tgtEl>
                                      </p:cBhvr>
                                    </p:animEffect>
                                    <p:anim calcmode="lin" valueType="num">
                                      <p:cBhvr>
                                        <p:cTn id="40"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fade">
                                      <p:cBhvr>
                                        <p:cTn id="47" dur="2000"/>
                                        <p:tgtEl>
                                          <p:spTgt spid="3">
                                            <p:txEl>
                                              <p:pRg st="6" end="6"/>
                                            </p:txEl>
                                          </p:spTgt>
                                        </p:tgtEl>
                                      </p:cBhvr>
                                    </p:animEffect>
                                    <p:anim calcmode="lin" valueType="num">
                                      <p:cBhvr>
                                        <p:cTn id="48"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9"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50"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7" presetClass="entr" presetSubtype="0" fill="hold" grpId="0"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animEffect transition="in" filter="fade">
                                      <p:cBhvr>
                                        <p:cTn id="55" dur="2000"/>
                                        <p:tgtEl>
                                          <p:spTgt spid="3">
                                            <p:txEl>
                                              <p:pRg st="7" end="7"/>
                                            </p:txEl>
                                          </p:spTgt>
                                        </p:tgtEl>
                                      </p:cBhvr>
                                    </p:animEffect>
                                    <p:anim calcmode="lin" valueType="num">
                                      <p:cBhvr>
                                        <p:cTn id="56"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7" dur="1800"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58" dur="200" accel="100000" fill="hold">
                                          <p:stCondLst>
                                            <p:cond delay="1800"/>
                                          </p:stCondLst>
                                        </p:cTn>
                                        <p:tgtEl>
                                          <p:spTgt spid="3">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37" presetClass="entr" presetSubtype="0" fill="hold" grpId="0"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Effect transition="in" filter="fade">
                                      <p:cBhvr>
                                        <p:cTn id="63" dur="2000"/>
                                        <p:tgtEl>
                                          <p:spTgt spid="3">
                                            <p:txEl>
                                              <p:pRg st="8" end="8"/>
                                            </p:txEl>
                                          </p:spTgt>
                                        </p:tgtEl>
                                      </p:cBhvr>
                                    </p:animEffect>
                                    <p:anim calcmode="lin" valueType="num">
                                      <p:cBhvr>
                                        <p:cTn id="64" dur="2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5" dur="1800" decel="100000" fill="hold"/>
                                        <p:tgtEl>
                                          <p:spTgt spid="3">
                                            <p:txEl>
                                              <p:pRg st="8" end="8"/>
                                            </p:txEl>
                                          </p:spTgt>
                                        </p:tgtEl>
                                        <p:attrNameLst>
                                          <p:attrName>ppt_y</p:attrName>
                                        </p:attrNameLst>
                                      </p:cBhvr>
                                      <p:tavLst>
                                        <p:tav tm="0">
                                          <p:val>
                                            <p:strVal val="#ppt_y+1"/>
                                          </p:val>
                                        </p:tav>
                                        <p:tav tm="100000">
                                          <p:val>
                                            <p:strVal val="#ppt_y-.03"/>
                                          </p:val>
                                        </p:tav>
                                      </p:tavLst>
                                    </p:anim>
                                    <p:anim calcmode="lin" valueType="num">
                                      <p:cBhvr>
                                        <p:cTn id="66" dur="200" accel="100000" fill="hold">
                                          <p:stCondLst>
                                            <p:cond delay="1800"/>
                                          </p:stCondLst>
                                        </p:cTn>
                                        <p:tgtEl>
                                          <p:spTgt spid="3">
                                            <p:txEl>
                                              <p:pRg st="8" end="8"/>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76400" y="381000"/>
            <a:ext cx="7239000" cy="685800"/>
          </a:xfrm>
          <a:prstGeom prst="rect">
            <a:avLst/>
          </a:prstGeom>
          <a:gradFill flip="none" rotWithShape="1">
            <a:gsLst>
              <a:gs pos="0">
                <a:srgbClr val="FFFF99">
                  <a:shade val="30000"/>
                  <a:satMod val="115000"/>
                </a:srgbClr>
              </a:gs>
              <a:gs pos="50000">
                <a:srgbClr val="FFFF99">
                  <a:shade val="67500"/>
                  <a:satMod val="115000"/>
                </a:srgbClr>
              </a:gs>
              <a:gs pos="100000">
                <a:srgbClr val="FFFF99">
                  <a:shade val="100000"/>
                  <a:satMod val="115000"/>
                </a:srgbClr>
              </a:gs>
            </a:gsLst>
            <a:lin ang="5400000" scaled="1"/>
            <a:tileRec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chemeClr val="tx1"/>
                </a:solidFill>
                <a:effectLst>
                  <a:outerShdw blurRad="38100" dist="38100" dir="2700000" algn="tl">
                    <a:srgbClr val="000000">
                      <a:alpha val="43137"/>
                    </a:srgbClr>
                  </a:outerShdw>
                </a:effectLst>
                <a:latin typeface="Arial Rounded MT Bold" pitchFamily="34" charset="0"/>
              </a:rPr>
              <a:t>The Explanation (vv. 36-43)</a:t>
            </a:r>
          </a:p>
        </p:txBody>
      </p:sp>
      <p:sp>
        <p:nvSpPr>
          <p:cNvPr id="3" name="TextBox 2"/>
          <p:cNvSpPr txBox="1"/>
          <p:nvPr/>
        </p:nvSpPr>
        <p:spPr>
          <a:xfrm>
            <a:off x="1676400" y="1600200"/>
            <a:ext cx="7467600" cy="3416320"/>
          </a:xfrm>
          <a:prstGeom prst="rect">
            <a:avLst/>
          </a:prstGeom>
          <a:noFill/>
        </p:spPr>
        <p:txBody>
          <a:bodyPr wrap="square" rtlCol="0">
            <a:spAutoFit/>
          </a:bodyPr>
          <a:lstStyle/>
          <a:p>
            <a:pPr marL="457200" indent="-457200">
              <a:buFont typeface="+mj-lt"/>
              <a:buAutoNum type="alphaUcPeriod"/>
            </a:pPr>
            <a:r>
              <a:rPr lang="en-US" sz="2800" u="sng" dirty="0">
                <a:latin typeface="Arial Narrow" pitchFamily="34" charset="0"/>
              </a:rPr>
              <a:t>The Parallels:</a:t>
            </a:r>
            <a:r>
              <a:rPr lang="en-US" sz="2800" dirty="0">
                <a:latin typeface="Arial Narrow" pitchFamily="34" charset="0"/>
              </a:rPr>
              <a:t> (vv. 36-39)</a:t>
            </a:r>
          </a:p>
          <a:p>
            <a:pPr marL="457200" indent="-457200">
              <a:buFont typeface="+mj-lt"/>
              <a:buAutoNum type="alphaUcPeriod"/>
            </a:pPr>
            <a:endParaRPr lang="en-US" sz="1000" dirty="0">
              <a:latin typeface="Arial Narrow" pitchFamily="34" charset="0"/>
            </a:endParaRPr>
          </a:p>
          <a:p>
            <a:pPr marL="457200" indent="-457200">
              <a:buFont typeface="+mj-lt"/>
              <a:buAutoNum type="alphaUcPeriod"/>
            </a:pPr>
            <a:r>
              <a:rPr lang="en-US" sz="2800" u="sng" dirty="0">
                <a:latin typeface="Arial Narrow" pitchFamily="34" charset="0"/>
              </a:rPr>
              <a:t>The Application </a:t>
            </a:r>
            <a:r>
              <a:rPr lang="en-US" sz="2800" dirty="0">
                <a:latin typeface="Arial Narrow" pitchFamily="34" charset="0"/>
              </a:rPr>
              <a:t>(vv. 40-43)</a:t>
            </a:r>
          </a:p>
          <a:p>
            <a:pPr marL="457200" indent="-457200">
              <a:buFont typeface="+mj-lt"/>
              <a:buAutoNum type="alphaUcPeriod"/>
            </a:pPr>
            <a:endParaRPr lang="en-US" sz="1000" dirty="0">
              <a:latin typeface="Arial Narrow" pitchFamily="34" charset="0"/>
            </a:endParaRPr>
          </a:p>
          <a:p>
            <a:pPr marL="971550" lvl="1" indent="-514350">
              <a:buFont typeface="+mj-lt"/>
              <a:buAutoNum type="arabicPeriod"/>
            </a:pPr>
            <a:r>
              <a:rPr lang="en-US" sz="2800" i="1" dirty="0">
                <a:latin typeface="Arial Narrow" pitchFamily="34" charset="0"/>
              </a:rPr>
              <a:t>Tares separated at the end of time (vv. 41-42)</a:t>
            </a:r>
          </a:p>
          <a:p>
            <a:pPr marL="1428750" lvl="2" indent="-514350">
              <a:buFont typeface="+mj-lt"/>
              <a:buAutoNum type="alphaLcPeriod"/>
            </a:pPr>
            <a:r>
              <a:rPr lang="en-US" sz="2800" dirty="0">
                <a:latin typeface="Arial Narrow" pitchFamily="34" charset="0"/>
              </a:rPr>
              <a:t>Includes all who practice lawlessness (v. 41) [would seem to include hypocrites]</a:t>
            </a:r>
          </a:p>
          <a:p>
            <a:pPr marL="1428750" lvl="2" indent="-514350">
              <a:buFont typeface="+mj-lt"/>
              <a:buAutoNum type="alphaLcPeriod"/>
            </a:pPr>
            <a:r>
              <a:rPr lang="en-US" sz="2800" dirty="0">
                <a:latin typeface="Arial Narrow" pitchFamily="34" charset="0"/>
              </a:rPr>
              <a:t>Burned (v. 42)</a:t>
            </a:r>
          </a:p>
          <a:p>
            <a:pPr marL="971550" lvl="1" indent="-514350">
              <a:buFont typeface="+mj-lt"/>
              <a:buAutoNum type="arabicPeriod"/>
            </a:pPr>
            <a:r>
              <a:rPr lang="en-US" sz="2800" i="1" dirty="0">
                <a:latin typeface="Arial Narrow" pitchFamily="34" charset="0"/>
              </a:rPr>
              <a:t>Righteous shine in kingdom (v. 43)</a:t>
            </a:r>
          </a:p>
        </p:txBody>
      </p:sp>
      <p:sp>
        <p:nvSpPr>
          <p:cNvPr id="4" name="TextBox 3"/>
          <p:cNvSpPr txBox="1"/>
          <p:nvPr/>
        </p:nvSpPr>
        <p:spPr>
          <a:xfrm>
            <a:off x="1828800" y="5257800"/>
            <a:ext cx="6781800" cy="1200329"/>
          </a:xfrm>
          <a:prstGeom prst="rect">
            <a:avLst/>
          </a:prstGeom>
          <a:solidFill>
            <a:srgbClr val="FFFF99"/>
          </a:solidFill>
          <a:ln>
            <a:solidFill>
              <a:schemeClr val="tx1"/>
            </a:solidFill>
          </a:ln>
          <a:effectLst>
            <a:outerShdw blurRad="149987" dist="250190" dir="8460000" algn="ctr">
              <a:srgbClr val="000000">
                <a:alpha val="28000"/>
              </a:srgbClr>
            </a:outerShdw>
          </a:effectLst>
        </p:spPr>
        <p:txBody>
          <a:bodyPr wrap="square" rtlCol="0">
            <a:spAutoFit/>
          </a:bodyPr>
          <a:lstStyle/>
          <a:p>
            <a:pPr algn="ctr"/>
            <a:r>
              <a:rPr lang="en-US" sz="2400" u="sng" dirty="0"/>
              <a:t>Left out: </a:t>
            </a:r>
          </a:p>
          <a:p>
            <a:pPr>
              <a:buFont typeface="Arial" pitchFamily="34" charset="0"/>
              <a:buChar char="•"/>
            </a:pPr>
            <a:r>
              <a:rPr lang="en-US" sz="2400" dirty="0"/>
              <a:t> Reference to proposal to gather up tares</a:t>
            </a:r>
          </a:p>
          <a:p>
            <a:pPr>
              <a:buFont typeface="Arial" pitchFamily="34" charset="0"/>
              <a:buChar char="•"/>
            </a:pPr>
            <a:r>
              <a:rPr lang="en-US" sz="2400" dirty="0"/>
              <a:t> Response to leave them to harvest</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2000"/>
                                        <p:tgtEl>
                                          <p:spTgt spid="3">
                                            <p:txEl>
                                              <p:pRg st="4" end="4"/>
                                            </p:txEl>
                                          </p:spTgt>
                                        </p:tgtEl>
                                      </p:cBhvr>
                                    </p:animEffect>
                                    <p:anim calcmode="lin" valueType="num">
                                      <p:cBhvr>
                                        <p:cTn id="8"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2000"/>
                                        <p:tgtEl>
                                          <p:spTgt spid="3">
                                            <p:txEl>
                                              <p:pRg st="5" end="5"/>
                                            </p:txEl>
                                          </p:spTgt>
                                        </p:tgtEl>
                                      </p:cBhvr>
                                    </p:animEffect>
                                    <p:anim calcmode="lin" valueType="num">
                                      <p:cBhvr>
                                        <p:cTn id="16"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2000"/>
                                        <p:tgtEl>
                                          <p:spTgt spid="3">
                                            <p:txEl>
                                              <p:pRg st="6" end="6"/>
                                            </p:txEl>
                                          </p:spTgt>
                                        </p:tgtEl>
                                      </p:cBhvr>
                                    </p:animEffect>
                                    <p:anim calcmode="lin" valueType="num">
                                      <p:cBhvr>
                                        <p:cTn id="24"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Effect transition="in" filter="fade">
                                      <p:cBhvr>
                                        <p:cTn id="31" dur="2000"/>
                                        <p:tgtEl>
                                          <p:spTgt spid="3">
                                            <p:txEl>
                                              <p:pRg st="7" end="7"/>
                                            </p:txEl>
                                          </p:spTgt>
                                        </p:tgtEl>
                                      </p:cBhvr>
                                    </p:animEffect>
                                    <p:anim calcmode="lin" valueType="num">
                                      <p:cBhvr>
                                        <p:cTn id="32"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7" presetClass="entr" presetSubtype="10"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p:cTn id="39" dur="1000" fill="hold"/>
                                        <p:tgtEl>
                                          <p:spTgt spid="4"/>
                                        </p:tgtEl>
                                        <p:attrNameLst>
                                          <p:attrName>ppt_w</p:attrName>
                                        </p:attrNameLst>
                                      </p:cBhvr>
                                      <p:tavLst>
                                        <p:tav tm="0">
                                          <p:val>
                                            <p:fltVal val="0"/>
                                          </p:val>
                                        </p:tav>
                                        <p:tav tm="100000">
                                          <p:val>
                                            <p:strVal val="#ppt_w"/>
                                          </p:val>
                                        </p:tav>
                                      </p:tavLst>
                                    </p:anim>
                                    <p:anim calcmode="lin" valueType="num">
                                      <p:cBhvr>
                                        <p:cTn id="40" dur="1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76400" y="381000"/>
            <a:ext cx="7239000" cy="685800"/>
          </a:xfrm>
          <a:prstGeom prst="rect">
            <a:avLst/>
          </a:prstGeom>
          <a:gradFill flip="none" rotWithShape="1">
            <a:gsLst>
              <a:gs pos="0">
                <a:srgbClr val="FFFF99">
                  <a:shade val="30000"/>
                  <a:satMod val="115000"/>
                </a:srgbClr>
              </a:gs>
              <a:gs pos="50000">
                <a:srgbClr val="FFFF99">
                  <a:shade val="67500"/>
                  <a:satMod val="115000"/>
                </a:srgbClr>
              </a:gs>
              <a:gs pos="100000">
                <a:srgbClr val="FFFF99">
                  <a:shade val="100000"/>
                  <a:satMod val="115000"/>
                </a:srgbClr>
              </a:gs>
            </a:gsLst>
            <a:lin ang="5400000" scaled="1"/>
            <a:tileRec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chemeClr val="tx1"/>
                </a:solidFill>
                <a:effectLst>
                  <a:outerShdw blurRad="38100" dist="38100" dir="2700000" algn="tl">
                    <a:srgbClr val="000000">
                      <a:alpha val="43137"/>
                    </a:srgbClr>
                  </a:outerShdw>
                </a:effectLst>
                <a:latin typeface="Arial Rounded MT Bold" pitchFamily="34" charset="0"/>
              </a:rPr>
              <a:t>The Explanation (vv. 36-43)</a:t>
            </a:r>
          </a:p>
        </p:txBody>
      </p:sp>
      <p:sp>
        <p:nvSpPr>
          <p:cNvPr id="3" name="TextBox 2"/>
          <p:cNvSpPr txBox="1"/>
          <p:nvPr/>
        </p:nvSpPr>
        <p:spPr>
          <a:xfrm>
            <a:off x="1676400" y="1600200"/>
            <a:ext cx="7467600" cy="4431983"/>
          </a:xfrm>
          <a:prstGeom prst="rect">
            <a:avLst/>
          </a:prstGeom>
          <a:noFill/>
        </p:spPr>
        <p:txBody>
          <a:bodyPr wrap="square" rtlCol="0">
            <a:spAutoFit/>
          </a:bodyPr>
          <a:lstStyle/>
          <a:p>
            <a:pPr marL="457200" indent="-457200">
              <a:buFont typeface="+mj-lt"/>
              <a:buAutoNum type="alphaUcPeriod"/>
            </a:pPr>
            <a:r>
              <a:rPr lang="en-US" sz="2800" u="sng" dirty="0">
                <a:latin typeface="Arial Narrow" pitchFamily="34" charset="0"/>
              </a:rPr>
              <a:t>The Parallels:</a:t>
            </a:r>
            <a:r>
              <a:rPr lang="en-US" sz="2800" dirty="0">
                <a:latin typeface="Arial Narrow" pitchFamily="34" charset="0"/>
              </a:rPr>
              <a:t> (vv. 36-39)</a:t>
            </a:r>
          </a:p>
          <a:p>
            <a:pPr marL="457200" indent="-457200">
              <a:buFont typeface="+mj-lt"/>
              <a:buAutoNum type="alphaUcPeriod"/>
            </a:pPr>
            <a:endParaRPr lang="en-US" sz="1000" dirty="0">
              <a:latin typeface="Arial Narrow" pitchFamily="34" charset="0"/>
            </a:endParaRPr>
          </a:p>
          <a:p>
            <a:pPr marL="457200" indent="-457200">
              <a:buFont typeface="+mj-lt"/>
              <a:buAutoNum type="alphaUcPeriod"/>
            </a:pPr>
            <a:r>
              <a:rPr lang="en-US" sz="2800" u="sng" dirty="0">
                <a:latin typeface="Arial Narrow" pitchFamily="34" charset="0"/>
              </a:rPr>
              <a:t>The Application </a:t>
            </a:r>
            <a:r>
              <a:rPr lang="en-US" sz="2800" dirty="0">
                <a:latin typeface="Arial Narrow" pitchFamily="34" charset="0"/>
              </a:rPr>
              <a:t>(vv. 40-43)</a:t>
            </a:r>
          </a:p>
          <a:p>
            <a:pPr marL="457200" indent="-457200">
              <a:buFont typeface="+mj-lt"/>
              <a:buAutoNum type="alphaUcPeriod"/>
            </a:pPr>
            <a:endParaRPr lang="en-US" sz="1000" dirty="0">
              <a:latin typeface="Arial Narrow" pitchFamily="34" charset="0"/>
            </a:endParaRPr>
          </a:p>
          <a:p>
            <a:pPr marL="457200" indent="-457200">
              <a:buFont typeface="+mj-lt"/>
              <a:buAutoNum type="alphaUcPeriod"/>
            </a:pPr>
            <a:r>
              <a:rPr lang="en-US" sz="2800" u="sng" dirty="0">
                <a:latin typeface="Arial Narrow" pitchFamily="34" charset="0"/>
              </a:rPr>
              <a:t>The Abuse of the Parable</a:t>
            </a:r>
          </a:p>
          <a:p>
            <a:pPr marL="457200" indent="-457200">
              <a:buFont typeface="+mj-lt"/>
              <a:buAutoNum type="alphaUcPeriod"/>
            </a:pPr>
            <a:endParaRPr lang="en-US" sz="1000" dirty="0">
              <a:latin typeface="Arial Narrow" pitchFamily="34" charset="0"/>
            </a:endParaRPr>
          </a:p>
          <a:p>
            <a:pPr marL="971550" lvl="1" indent="-514350">
              <a:buFont typeface="+mj-lt"/>
              <a:buAutoNum type="arabicPeriod"/>
            </a:pPr>
            <a:r>
              <a:rPr lang="en-US" sz="2800" i="1" dirty="0">
                <a:latin typeface="Arial Narrow" pitchFamily="34" charset="0"/>
              </a:rPr>
              <a:t>Contention: Should not practice church discipline God will do the separating at end</a:t>
            </a:r>
          </a:p>
          <a:p>
            <a:pPr marL="971550" lvl="1" indent="-514350">
              <a:buFont typeface="+mj-lt"/>
              <a:buAutoNum type="arabicPeriod"/>
            </a:pPr>
            <a:r>
              <a:rPr lang="en-US" sz="2800" i="1" dirty="0">
                <a:latin typeface="Arial Narrow" pitchFamily="34" charset="0"/>
              </a:rPr>
              <a:t>Answer: </a:t>
            </a:r>
          </a:p>
          <a:p>
            <a:pPr marL="1428750" lvl="2" indent="-514350">
              <a:buFont typeface="+mj-lt"/>
              <a:buAutoNum type="alphaLcPeriod"/>
            </a:pPr>
            <a:r>
              <a:rPr lang="en-US" sz="2800" i="1" dirty="0">
                <a:latin typeface="Arial Narrow" pitchFamily="34" charset="0"/>
              </a:rPr>
              <a:t>Cannot contradict plain text (1 Cor. 5:1-13; 2 Thess. 3:6-15)</a:t>
            </a:r>
          </a:p>
          <a:p>
            <a:pPr marL="1428750" lvl="2" indent="-514350">
              <a:buFont typeface="+mj-lt"/>
              <a:buAutoNum type="alphaLcPeriod"/>
            </a:pPr>
            <a:r>
              <a:rPr lang="en-US" sz="2800" i="1" dirty="0">
                <a:latin typeface="Arial Narrow" pitchFamily="34" charset="0"/>
              </a:rPr>
              <a:t>Field is “World” (v. 38) – not “church”</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2000"/>
                                        <p:tgtEl>
                                          <p:spTgt spid="3">
                                            <p:txEl>
                                              <p:pRg st="6" end="6"/>
                                            </p:txEl>
                                          </p:spTgt>
                                        </p:tgtEl>
                                      </p:cBhvr>
                                    </p:animEffect>
                                    <p:anim calcmode="lin" valueType="num">
                                      <p:cBhvr>
                                        <p:cTn id="8"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animEffect transition="in" filter="fade">
                                      <p:cBhvr>
                                        <p:cTn id="15" dur="2000"/>
                                        <p:tgtEl>
                                          <p:spTgt spid="3">
                                            <p:txEl>
                                              <p:pRg st="7" end="7"/>
                                            </p:txEl>
                                          </p:spTgt>
                                        </p:tgtEl>
                                      </p:cBhvr>
                                    </p:animEffect>
                                    <p:anim calcmode="lin" valueType="num">
                                      <p:cBhvr>
                                        <p:cTn id="16"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animEffect transition="in" filter="fade">
                                      <p:cBhvr>
                                        <p:cTn id="23" dur="2000"/>
                                        <p:tgtEl>
                                          <p:spTgt spid="3">
                                            <p:txEl>
                                              <p:pRg st="8" end="8"/>
                                            </p:txEl>
                                          </p:spTgt>
                                        </p:tgtEl>
                                      </p:cBhvr>
                                    </p:animEffect>
                                    <p:anim calcmode="lin" valueType="num">
                                      <p:cBhvr>
                                        <p:cTn id="24" dur="2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8" end="8"/>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8" end="8"/>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Effect transition="in" filter="fade">
                                      <p:cBhvr>
                                        <p:cTn id="31" dur="2000"/>
                                        <p:tgtEl>
                                          <p:spTgt spid="3">
                                            <p:txEl>
                                              <p:pRg st="9" end="9"/>
                                            </p:txEl>
                                          </p:spTgt>
                                        </p:tgtEl>
                                      </p:cBhvr>
                                    </p:animEffect>
                                    <p:anim calcmode="lin" valueType="num">
                                      <p:cBhvr>
                                        <p:cTn id="32" dur="2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9" end="9"/>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9" end="9"/>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386915" y="0"/>
            <a:ext cx="6437082" cy="2554545"/>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80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38100" dist="38100" dir="2700000" algn="tl">
                    <a:srgbClr val="000000">
                      <a:alpha val="43137"/>
                    </a:srgbClr>
                  </a:outerShdw>
                </a:effectLst>
              </a:rPr>
              <a:t>Parab</a:t>
            </a:r>
            <a:r>
              <a:rPr lang="en-US" sz="80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38100" dist="38100" dir="2700000" algn="tl">
                    <a:srgbClr val="000000">
                      <a:alpha val="43137"/>
                    </a:srgbClr>
                  </a:outerShdw>
                </a:effectLst>
              </a:rPr>
              <a:t>le of</a:t>
            </a:r>
          </a:p>
          <a:p>
            <a:pPr algn="ctr"/>
            <a:r>
              <a:rPr lang="en-US" sz="80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38100" dist="38100" dir="2700000" algn="tl">
                    <a:srgbClr val="000000">
                      <a:alpha val="43137"/>
                    </a:srgbClr>
                  </a:outerShdw>
                </a:effectLst>
              </a:rPr>
              <a:t>Wheat &amp; Tares</a:t>
            </a:r>
            <a:endParaRPr lang="en-US" sz="80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38100" dist="38100" dir="2700000" algn="tl">
                  <a:srgbClr val="000000">
                    <a:alpha val="43137"/>
                  </a:srgbClr>
                </a:outerShdw>
              </a:effectLst>
            </a:endParaRPr>
          </a:p>
        </p:txBody>
      </p:sp>
      <p:sp>
        <p:nvSpPr>
          <p:cNvPr id="4" name="Rectangle 3"/>
          <p:cNvSpPr/>
          <p:nvPr/>
        </p:nvSpPr>
        <p:spPr>
          <a:xfrm>
            <a:off x="0" y="2819400"/>
            <a:ext cx="9144000" cy="685800"/>
          </a:xfrm>
          <a:prstGeom prst="rect">
            <a:avLst/>
          </a:prstGeom>
          <a:gradFill flip="none" rotWithShape="1">
            <a:gsLst>
              <a:gs pos="0">
                <a:srgbClr val="FFFF99">
                  <a:shade val="30000"/>
                  <a:satMod val="115000"/>
                </a:srgbClr>
              </a:gs>
              <a:gs pos="50000">
                <a:srgbClr val="FFFF99">
                  <a:shade val="67500"/>
                  <a:satMod val="115000"/>
                </a:srgbClr>
              </a:gs>
              <a:gs pos="100000">
                <a:srgbClr val="FFFF99">
                  <a:shade val="100000"/>
                  <a:satMod val="115000"/>
                </a:srgbClr>
              </a:gs>
            </a:gsLst>
            <a:lin ang="5400000" scaled="1"/>
            <a:tileRec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2800" dirty="0">
                <a:solidFill>
                  <a:schemeClr val="accent3">
                    <a:lumMod val="60000"/>
                    <a:lumOff val="40000"/>
                  </a:schemeClr>
                </a:solidFill>
                <a:effectLst>
                  <a:outerShdw blurRad="38100" dist="38100" dir="2700000" algn="tl">
                    <a:srgbClr val="000000">
                      <a:alpha val="43137"/>
                    </a:srgbClr>
                  </a:outerShdw>
                </a:effectLst>
                <a:latin typeface="Arial Rounded MT Bold" pitchFamily="34" charset="0"/>
              </a:rPr>
              <a:t>The Parable (vv. 24-30)</a:t>
            </a:r>
          </a:p>
        </p:txBody>
      </p:sp>
      <p:sp>
        <p:nvSpPr>
          <p:cNvPr id="6" name="Rectangle 5"/>
          <p:cNvSpPr/>
          <p:nvPr/>
        </p:nvSpPr>
        <p:spPr>
          <a:xfrm>
            <a:off x="0" y="3657600"/>
            <a:ext cx="9144000" cy="685800"/>
          </a:xfrm>
          <a:prstGeom prst="rect">
            <a:avLst/>
          </a:prstGeom>
          <a:gradFill flip="none" rotWithShape="1">
            <a:gsLst>
              <a:gs pos="0">
                <a:srgbClr val="FFFF99">
                  <a:shade val="30000"/>
                  <a:satMod val="115000"/>
                </a:srgbClr>
              </a:gs>
              <a:gs pos="50000">
                <a:srgbClr val="FFFF99">
                  <a:shade val="67500"/>
                  <a:satMod val="115000"/>
                </a:srgbClr>
              </a:gs>
              <a:gs pos="100000">
                <a:srgbClr val="FFFF99">
                  <a:shade val="100000"/>
                  <a:satMod val="115000"/>
                </a:srgbClr>
              </a:gs>
            </a:gsLst>
            <a:lin ang="5400000" scaled="1"/>
            <a:tileRec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chemeClr val="accent3">
                    <a:lumMod val="60000"/>
                    <a:lumOff val="40000"/>
                  </a:schemeClr>
                </a:solidFill>
                <a:effectLst>
                  <a:outerShdw blurRad="38100" dist="38100" dir="2700000" algn="tl">
                    <a:srgbClr val="000000">
                      <a:alpha val="43137"/>
                    </a:srgbClr>
                  </a:outerShdw>
                </a:effectLst>
                <a:latin typeface="Arial Rounded MT Bold" pitchFamily="34" charset="0"/>
              </a:rPr>
              <a:t>The Explanation (vv. 36-43)</a:t>
            </a:r>
          </a:p>
        </p:txBody>
      </p:sp>
      <p:sp>
        <p:nvSpPr>
          <p:cNvPr id="7" name="Rectangle 6"/>
          <p:cNvSpPr/>
          <p:nvPr/>
        </p:nvSpPr>
        <p:spPr>
          <a:xfrm>
            <a:off x="0" y="4495800"/>
            <a:ext cx="9144000" cy="685800"/>
          </a:xfrm>
          <a:prstGeom prst="rect">
            <a:avLst/>
          </a:prstGeom>
          <a:gradFill flip="none" rotWithShape="1">
            <a:gsLst>
              <a:gs pos="0">
                <a:srgbClr val="FFFF99">
                  <a:shade val="30000"/>
                  <a:satMod val="115000"/>
                </a:srgbClr>
              </a:gs>
              <a:gs pos="50000">
                <a:srgbClr val="FFFF99">
                  <a:shade val="67500"/>
                  <a:satMod val="115000"/>
                </a:srgbClr>
              </a:gs>
              <a:gs pos="100000">
                <a:srgbClr val="FFFF99">
                  <a:shade val="100000"/>
                  <a:satMod val="115000"/>
                </a:srgbClr>
              </a:gs>
            </a:gsLst>
            <a:lin ang="5400000" scaled="1"/>
            <a:tileRec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schemeClr val="tx1"/>
                </a:solidFill>
                <a:effectLst>
                  <a:outerShdw blurRad="38100" dist="38100" dir="2700000" algn="tl">
                    <a:srgbClr val="000000">
                      <a:alpha val="43137"/>
                    </a:srgbClr>
                  </a:outerShdw>
                </a:effectLst>
                <a:latin typeface="Arial Rounded MT Bold" pitchFamily="34" charset="0"/>
              </a:rPr>
              <a:t>The Parallel – Dragnet (vv. 47-50)</a:t>
            </a:r>
          </a:p>
        </p:txBody>
      </p:sp>
    </p:spTree>
  </p:cSld>
  <p:clrMapOvr>
    <a:masterClrMapping/>
  </p:clrMapOvr>
  <p:transition spd="slow">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p:cNvSpPr/>
          <p:nvPr/>
        </p:nvSpPr>
        <p:spPr>
          <a:xfrm>
            <a:off x="1676400" y="-152400"/>
            <a:ext cx="5715000" cy="1905000"/>
          </a:xfrm>
          <a:prstGeom prst="ellipse">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rPr>
              <a:t>Matthew 13:47-50</a:t>
            </a:r>
          </a:p>
        </p:txBody>
      </p:sp>
      <p:sp>
        <p:nvSpPr>
          <p:cNvPr id="2" name="TextBox 1"/>
          <p:cNvSpPr txBox="1"/>
          <p:nvPr/>
        </p:nvSpPr>
        <p:spPr>
          <a:xfrm>
            <a:off x="457200" y="1444347"/>
            <a:ext cx="8305800" cy="3508653"/>
          </a:xfrm>
          <a:prstGeom prst="rect">
            <a:avLst/>
          </a:prstGeom>
          <a:solidFill>
            <a:schemeClr val="bg1"/>
          </a:solidFill>
        </p:spPr>
        <p:txBody>
          <a:bodyPr wrap="square" rtlCol="0">
            <a:spAutoFit/>
          </a:bodyPr>
          <a:lstStyle/>
          <a:p>
            <a:r>
              <a:rPr lang="en-US" sz="2400" dirty="0">
                <a:latin typeface="Times New Roman" pitchFamily="18" charset="0"/>
                <a:cs typeface="Times New Roman" pitchFamily="18" charset="0"/>
              </a:rPr>
              <a:t>47 "Again, the kingdom of heaven is like a dragnet that was cast into the sea and gathered some of every kind,</a:t>
            </a:r>
          </a:p>
          <a:p>
            <a:endParaRPr lang="en-US" sz="1000" dirty="0">
              <a:latin typeface="Times New Roman" pitchFamily="18" charset="0"/>
              <a:cs typeface="Times New Roman" pitchFamily="18" charset="0"/>
            </a:endParaRPr>
          </a:p>
          <a:p>
            <a:r>
              <a:rPr lang="en-US" sz="2400" dirty="0">
                <a:latin typeface="Times New Roman" pitchFamily="18" charset="0"/>
                <a:cs typeface="Times New Roman" pitchFamily="18" charset="0"/>
              </a:rPr>
              <a:t> 48 "which, when it was full, they drew to shore; and they sat down and gathered the good into vessels, but threw the bad away.</a:t>
            </a:r>
          </a:p>
          <a:p>
            <a:endParaRPr lang="en-US" sz="1000" dirty="0">
              <a:latin typeface="Times New Roman" pitchFamily="18" charset="0"/>
              <a:cs typeface="Times New Roman" pitchFamily="18" charset="0"/>
            </a:endParaRPr>
          </a:p>
          <a:p>
            <a:r>
              <a:rPr lang="en-US" sz="2400" dirty="0">
                <a:latin typeface="Times New Roman" pitchFamily="18" charset="0"/>
                <a:cs typeface="Times New Roman" pitchFamily="18" charset="0"/>
              </a:rPr>
              <a:t> 49 "So it will be at the end of the age. The angels will come forth, separate the wicked from among the just,</a:t>
            </a:r>
          </a:p>
          <a:p>
            <a:endParaRPr lang="en-US" sz="1000" dirty="0">
              <a:latin typeface="Times New Roman" pitchFamily="18" charset="0"/>
              <a:cs typeface="Times New Roman" pitchFamily="18" charset="0"/>
            </a:endParaRPr>
          </a:p>
          <a:p>
            <a:r>
              <a:rPr lang="en-US" sz="2400" dirty="0">
                <a:latin typeface="Times New Roman" pitchFamily="18" charset="0"/>
                <a:cs typeface="Times New Roman" pitchFamily="18" charset="0"/>
              </a:rPr>
              <a:t> 50 "and cast them into the furnace of fire. There will be wailing and gnashing of teeth.”</a:t>
            </a:r>
          </a:p>
        </p:txBody>
      </p:sp>
    </p:spTree>
  </p:cSld>
  <p:clrMapOvr>
    <a:masterClrMapping/>
  </p:clrMapOvr>
  <p:transition spd="slow">
    <p:fade thruBlk="1"/>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76400" y="381000"/>
            <a:ext cx="7239000" cy="685800"/>
          </a:xfrm>
          <a:prstGeom prst="rect">
            <a:avLst/>
          </a:prstGeom>
          <a:gradFill flip="none" rotWithShape="1">
            <a:gsLst>
              <a:gs pos="0">
                <a:srgbClr val="FFFF99">
                  <a:shade val="30000"/>
                  <a:satMod val="115000"/>
                </a:srgbClr>
              </a:gs>
              <a:gs pos="50000">
                <a:srgbClr val="FFFF99">
                  <a:shade val="67500"/>
                  <a:satMod val="115000"/>
                </a:srgbClr>
              </a:gs>
              <a:gs pos="100000">
                <a:srgbClr val="FFFF99">
                  <a:shade val="100000"/>
                  <a:satMod val="115000"/>
                </a:srgbClr>
              </a:gs>
            </a:gsLst>
            <a:lin ang="5400000" scaled="1"/>
            <a:tileRec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schemeClr val="tx1"/>
                </a:solidFill>
                <a:effectLst>
                  <a:outerShdw blurRad="38100" dist="38100" dir="2700000" algn="tl">
                    <a:srgbClr val="000000">
                      <a:alpha val="43137"/>
                    </a:srgbClr>
                  </a:outerShdw>
                </a:effectLst>
                <a:latin typeface="Arial Rounded MT Bold" pitchFamily="34" charset="0"/>
              </a:rPr>
              <a:t>The Parallel – Dragnet (vv. 47-50)</a:t>
            </a:r>
          </a:p>
        </p:txBody>
      </p:sp>
      <p:sp>
        <p:nvSpPr>
          <p:cNvPr id="3" name="TextBox 2"/>
          <p:cNvSpPr txBox="1"/>
          <p:nvPr/>
        </p:nvSpPr>
        <p:spPr>
          <a:xfrm>
            <a:off x="1676400" y="1600200"/>
            <a:ext cx="6705600" cy="1384995"/>
          </a:xfrm>
          <a:prstGeom prst="rect">
            <a:avLst/>
          </a:prstGeom>
          <a:noFill/>
        </p:spPr>
        <p:txBody>
          <a:bodyPr wrap="square" rtlCol="0">
            <a:spAutoFit/>
          </a:bodyPr>
          <a:lstStyle/>
          <a:p>
            <a:pPr marL="457200" indent="-457200">
              <a:buFont typeface="+mj-lt"/>
              <a:buAutoNum type="alphaUcPeriod"/>
            </a:pPr>
            <a:r>
              <a:rPr lang="en-US" sz="2800" u="sng" dirty="0">
                <a:latin typeface="Arial Narrow" pitchFamily="34" charset="0"/>
              </a:rPr>
              <a:t>The Parable</a:t>
            </a:r>
            <a:r>
              <a:rPr lang="en-US" sz="2800" dirty="0">
                <a:latin typeface="Arial Narrow" pitchFamily="34" charset="0"/>
              </a:rPr>
              <a:t> (vv. 47-48)</a:t>
            </a:r>
          </a:p>
          <a:p>
            <a:pPr marL="971550" lvl="1" indent="-514350">
              <a:buFont typeface="+mj-lt"/>
              <a:buAutoNum type="arabicPeriod"/>
            </a:pPr>
            <a:r>
              <a:rPr lang="en-US" sz="2800" i="1" dirty="0">
                <a:latin typeface="Arial Narrow" pitchFamily="34" charset="0"/>
              </a:rPr>
              <a:t>Dragnet is cast and catches good and bad (v. 47)</a:t>
            </a:r>
          </a:p>
        </p:txBody>
      </p:sp>
      <p:sp>
        <p:nvSpPr>
          <p:cNvPr id="4" name="TextBox 3"/>
          <p:cNvSpPr txBox="1"/>
          <p:nvPr/>
        </p:nvSpPr>
        <p:spPr>
          <a:xfrm>
            <a:off x="1752600" y="3352800"/>
            <a:ext cx="7010400" cy="2677656"/>
          </a:xfrm>
          <a:prstGeom prst="rect">
            <a:avLst/>
          </a:prstGeom>
          <a:solidFill>
            <a:schemeClr val="bg1"/>
          </a:solidFill>
          <a:ln>
            <a:solidFill>
              <a:schemeClr val="tx1"/>
            </a:solidFill>
          </a:ln>
        </p:spPr>
        <p:txBody>
          <a:bodyPr wrap="square" rtlCol="0">
            <a:spAutoFit/>
          </a:bodyPr>
          <a:lstStyle/>
          <a:p>
            <a:r>
              <a:rPr lang="en-US" sz="2400" dirty="0">
                <a:latin typeface="Times New Roman" pitchFamily="18" charset="0"/>
                <a:cs typeface="Times New Roman" pitchFamily="18" charset="0"/>
              </a:rPr>
              <a:t>"Drag-net." Latin: "</a:t>
            </a:r>
            <a:r>
              <a:rPr lang="en-US" sz="2400" dirty="0" err="1">
                <a:latin typeface="Times New Roman" pitchFamily="18" charset="0"/>
                <a:cs typeface="Times New Roman" pitchFamily="18" charset="0"/>
              </a:rPr>
              <a:t>sagena</a:t>
            </a:r>
            <a:r>
              <a:rPr lang="en-US" sz="2400" dirty="0">
                <a:latin typeface="Times New Roman" pitchFamily="18" charset="0"/>
                <a:cs typeface="Times New Roman" pitchFamily="18" charset="0"/>
              </a:rPr>
              <a:t>." English: "seine." The ends were stretched out and drawn together. Only example of the word in the New Testament Just as the field is the world, so the drag-net catches all the fish that are in the sea. The separation comes afterward.</a:t>
            </a:r>
          </a:p>
          <a:p>
            <a:endParaRPr lang="en-US" sz="2400" dirty="0">
              <a:latin typeface="Times New Roman" pitchFamily="18" charset="0"/>
              <a:cs typeface="Times New Roman" pitchFamily="18" charset="0"/>
            </a:endParaRPr>
          </a:p>
          <a:p>
            <a:pPr algn="r"/>
            <a:r>
              <a:rPr lang="en-US" sz="2400" dirty="0">
                <a:latin typeface="Times New Roman" pitchFamily="18" charset="0"/>
                <a:cs typeface="Times New Roman" pitchFamily="18" charset="0"/>
              </a:rPr>
              <a:t>(A. T. Robertson, </a:t>
            </a:r>
            <a:r>
              <a:rPr lang="en-US" sz="2400" i="1" dirty="0">
                <a:latin typeface="Times New Roman" pitchFamily="18" charset="0"/>
                <a:cs typeface="Times New Roman" pitchFamily="18" charset="0"/>
              </a:rPr>
              <a:t>Word Pictures</a:t>
            </a:r>
            <a:r>
              <a:rPr lang="en-US" sz="2400" dirty="0">
                <a:latin typeface="Times New Roman" pitchFamily="18" charset="0"/>
                <a:cs typeface="Times New Roman" pitchFamily="18" charset="0"/>
              </a:rPr>
              <a:t>)</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2000"/>
                                        <p:tgtEl>
                                          <p:spTgt spid="3">
                                            <p:txEl>
                                              <p:pRg st="1" end="1"/>
                                            </p:txEl>
                                          </p:spTgt>
                                        </p:tgtEl>
                                      </p:cBhvr>
                                    </p:animEffect>
                                    <p:anim calcmode="lin" valueType="num">
                                      <p:cBhvr>
                                        <p:cTn id="16"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76400" y="381000"/>
            <a:ext cx="7239000" cy="685800"/>
          </a:xfrm>
          <a:prstGeom prst="rect">
            <a:avLst/>
          </a:prstGeom>
          <a:gradFill flip="none" rotWithShape="1">
            <a:gsLst>
              <a:gs pos="0">
                <a:srgbClr val="FFFF99">
                  <a:shade val="30000"/>
                  <a:satMod val="115000"/>
                </a:srgbClr>
              </a:gs>
              <a:gs pos="50000">
                <a:srgbClr val="FFFF99">
                  <a:shade val="67500"/>
                  <a:satMod val="115000"/>
                </a:srgbClr>
              </a:gs>
              <a:gs pos="100000">
                <a:srgbClr val="FFFF99">
                  <a:shade val="100000"/>
                  <a:satMod val="115000"/>
                </a:srgbClr>
              </a:gs>
            </a:gsLst>
            <a:lin ang="5400000" scaled="1"/>
            <a:tileRec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schemeClr val="tx1"/>
                </a:solidFill>
                <a:effectLst>
                  <a:outerShdw blurRad="38100" dist="38100" dir="2700000" algn="tl">
                    <a:srgbClr val="000000">
                      <a:alpha val="43137"/>
                    </a:srgbClr>
                  </a:outerShdw>
                </a:effectLst>
                <a:latin typeface="Arial Rounded MT Bold" pitchFamily="34" charset="0"/>
              </a:rPr>
              <a:t>The Parallel – Dragnet (vv. 47-50)</a:t>
            </a:r>
          </a:p>
        </p:txBody>
      </p:sp>
      <p:sp>
        <p:nvSpPr>
          <p:cNvPr id="3" name="TextBox 2"/>
          <p:cNvSpPr txBox="1"/>
          <p:nvPr/>
        </p:nvSpPr>
        <p:spPr>
          <a:xfrm>
            <a:off x="1676400" y="1600200"/>
            <a:ext cx="6705600" cy="1815882"/>
          </a:xfrm>
          <a:prstGeom prst="rect">
            <a:avLst/>
          </a:prstGeom>
          <a:noFill/>
        </p:spPr>
        <p:txBody>
          <a:bodyPr wrap="square" rtlCol="0">
            <a:spAutoFit/>
          </a:bodyPr>
          <a:lstStyle/>
          <a:p>
            <a:pPr marL="457200" indent="-457200">
              <a:buFont typeface="+mj-lt"/>
              <a:buAutoNum type="alphaUcPeriod"/>
            </a:pPr>
            <a:r>
              <a:rPr lang="en-US" sz="2800" u="sng" dirty="0">
                <a:latin typeface="Arial Narrow" pitchFamily="34" charset="0"/>
              </a:rPr>
              <a:t>The Parable</a:t>
            </a:r>
            <a:r>
              <a:rPr lang="en-US" sz="2800" dirty="0">
                <a:latin typeface="Arial Narrow" pitchFamily="34" charset="0"/>
              </a:rPr>
              <a:t> (vv. 47-48)</a:t>
            </a:r>
          </a:p>
          <a:p>
            <a:pPr marL="971550" lvl="1" indent="-514350">
              <a:buFont typeface="+mj-lt"/>
              <a:buAutoNum type="arabicPeriod"/>
            </a:pPr>
            <a:r>
              <a:rPr lang="en-US" sz="2800" i="1" dirty="0">
                <a:latin typeface="Arial Narrow" pitchFamily="34" charset="0"/>
              </a:rPr>
              <a:t>Dragnet is cast and catches good and bad (v. 47)</a:t>
            </a:r>
          </a:p>
          <a:p>
            <a:pPr marL="971550" lvl="1" indent="-514350">
              <a:buFont typeface="+mj-lt"/>
              <a:buAutoNum type="arabicPeriod"/>
            </a:pPr>
            <a:r>
              <a:rPr lang="en-US" sz="2800" i="1" dirty="0">
                <a:latin typeface="Arial Narrow" pitchFamily="34" charset="0"/>
              </a:rPr>
              <a:t>Brought to shore – separated (v. 48)</a:t>
            </a:r>
          </a:p>
        </p:txBody>
      </p:sp>
    </p:spTree>
  </p:cSld>
  <p:clrMapOvr>
    <a:masterClrMapping/>
  </p:clrMapOvr>
  <p:transition spd="slow">
    <p:fade thruBlk="1"/>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76400" y="381000"/>
            <a:ext cx="7239000" cy="685800"/>
          </a:xfrm>
          <a:prstGeom prst="rect">
            <a:avLst/>
          </a:prstGeom>
          <a:gradFill flip="none" rotWithShape="1">
            <a:gsLst>
              <a:gs pos="0">
                <a:srgbClr val="FFFF99">
                  <a:shade val="30000"/>
                  <a:satMod val="115000"/>
                </a:srgbClr>
              </a:gs>
              <a:gs pos="50000">
                <a:srgbClr val="FFFF99">
                  <a:shade val="67500"/>
                  <a:satMod val="115000"/>
                </a:srgbClr>
              </a:gs>
              <a:gs pos="100000">
                <a:srgbClr val="FFFF99">
                  <a:shade val="100000"/>
                  <a:satMod val="115000"/>
                </a:srgbClr>
              </a:gs>
            </a:gsLst>
            <a:lin ang="5400000" scaled="1"/>
            <a:tileRec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schemeClr val="tx1"/>
                </a:solidFill>
                <a:effectLst>
                  <a:outerShdw blurRad="38100" dist="38100" dir="2700000" algn="tl">
                    <a:srgbClr val="000000">
                      <a:alpha val="43137"/>
                    </a:srgbClr>
                  </a:outerShdw>
                </a:effectLst>
                <a:latin typeface="Arial Rounded MT Bold" pitchFamily="34" charset="0"/>
              </a:rPr>
              <a:t>The Parallel – Dragnet (vv. 47-50)</a:t>
            </a:r>
          </a:p>
        </p:txBody>
      </p:sp>
      <p:sp>
        <p:nvSpPr>
          <p:cNvPr id="3" name="TextBox 2"/>
          <p:cNvSpPr txBox="1"/>
          <p:nvPr/>
        </p:nvSpPr>
        <p:spPr>
          <a:xfrm>
            <a:off x="1676400" y="1600200"/>
            <a:ext cx="6705600" cy="2554545"/>
          </a:xfrm>
          <a:prstGeom prst="rect">
            <a:avLst/>
          </a:prstGeom>
          <a:noFill/>
        </p:spPr>
        <p:txBody>
          <a:bodyPr wrap="square" rtlCol="0">
            <a:spAutoFit/>
          </a:bodyPr>
          <a:lstStyle/>
          <a:p>
            <a:pPr marL="457200" indent="-457200">
              <a:buFont typeface="+mj-lt"/>
              <a:buAutoNum type="alphaUcPeriod"/>
            </a:pPr>
            <a:r>
              <a:rPr lang="en-US" sz="2800" u="sng" dirty="0">
                <a:latin typeface="Arial Narrow" pitchFamily="34" charset="0"/>
              </a:rPr>
              <a:t>The Parable</a:t>
            </a:r>
            <a:r>
              <a:rPr lang="en-US" sz="2800" dirty="0">
                <a:latin typeface="Arial Narrow" pitchFamily="34" charset="0"/>
              </a:rPr>
              <a:t> (vv. 47-48)</a:t>
            </a:r>
          </a:p>
          <a:p>
            <a:pPr marL="457200" indent="-457200">
              <a:buFont typeface="+mj-lt"/>
              <a:buAutoNum type="alphaUcPeriod"/>
            </a:pPr>
            <a:endParaRPr lang="en-US" sz="1000" dirty="0">
              <a:latin typeface="Arial Narrow" pitchFamily="34" charset="0"/>
            </a:endParaRPr>
          </a:p>
          <a:p>
            <a:pPr marL="457200" indent="-457200">
              <a:buFont typeface="+mj-lt"/>
              <a:buAutoNum type="alphaUcPeriod"/>
            </a:pPr>
            <a:r>
              <a:rPr lang="en-US" sz="2800" u="sng" dirty="0">
                <a:latin typeface="Arial Narrow" pitchFamily="34" charset="0"/>
              </a:rPr>
              <a:t>The Application </a:t>
            </a:r>
            <a:r>
              <a:rPr lang="en-US" sz="2800" dirty="0">
                <a:latin typeface="Arial Narrow" pitchFamily="34" charset="0"/>
              </a:rPr>
              <a:t>(vv. 49-50)</a:t>
            </a:r>
          </a:p>
          <a:p>
            <a:pPr marL="457200" indent="-457200">
              <a:buFont typeface="+mj-lt"/>
              <a:buAutoNum type="alphaUcPeriod"/>
            </a:pPr>
            <a:endParaRPr lang="en-US" sz="1000" dirty="0">
              <a:latin typeface="Arial Narrow" pitchFamily="34" charset="0"/>
            </a:endParaRPr>
          </a:p>
          <a:p>
            <a:pPr marL="971550" lvl="1" indent="-514350">
              <a:buFont typeface="+mj-lt"/>
              <a:buAutoNum type="arabicPeriod"/>
            </a:pPr>
            <a:r>
              <a:rPr lang="en-US" sz="2800" i="1" dirty="0">
                <a:latin typeface="Arial Narrow" pitchFamily="34" charset="0"/>
              </a:rPr>
              <a:t>What is done at end of age (v. 49a)</a:t>
            </a:r>
          </a:p>
          <a:p>
            <a:pPr marL="971550" lvl="1" indent="-514350">
              <a:buFont typeface="+mj-lt"/>
              <a:buAutoNum type="arabicPeriod"/>
            </a:pPr>
            <a:r>
              <a:rPr lang="en-US" sz="2800" i="1" dirty="0">
                <a:latin typeface="Arial Narrow" pitchFamily="34" charset="0"/>
              </a:rPr>
              <a:t>Angels come and separate R &amp; W (v. 49b)</a:t>
            </a:r>
          </a:p>
          <a:p>
            <a:pPr marL="971550" lvl="1" indent="-514350">
              <a:buFont typeface="+mj-lt"/>
              <a:buAutoNum type="arabicPeriod"/>
            </a:pPr>
            <a:r>
              <a:rPr lang="en-US" sz="2800" i="1" dirty="0">
                <a:latin typeface="Arial Narrow" pitchFamily="34" charset="0"/>
              </a:rPr>
              <a:t>Wicked burned (v. 50)</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2000"/>
                                        <p:tgtEl>
                                          <p:spTgt spid="3">
                                            <p:txEl>
                                              <p:pRg st="4" end="4"/>
                                            </p:txEl>
                                          </p:spTgt>
                                        </p:tgtEl>
                                      </p:cBhvr>
                                    </p:animEffect>
                                    <p:anim calcmode="lin" valueType="num">
                                      <p:cBhvr>
                                        <p:cTn id="8"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2000"/>
                                        <p:tgtEl>
                                          <p:spTgt spid="3">
                                            <p:txEl>
                                              <p:pRg st="5" end="5"/>
                                            </p:txEl>
                                          </p:spTgt>
                                        </p:tgtEl>
                                      </p:cBhvr>
                                    </p:animEffect>
                                    <p:anim calcmode="lin" valueType="num">
                                      <p:cBhvr>
                                        <p:cTn id="16"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2000"/>
                                        <p:tgtEl>
                                          <p:spTgt spid="3">
                                            <p:txEl>
                                              <p:pRg st="6" end="6"/>
                                            </p:txEl>
                                          </p:spTgt>
                                        </p:tgtEl>
                                      </p:cBhvr>
                                    </p:animEffect>
                                    <p:anim calcmode="lin" valueType="num">
                                      <p:cBhvr>
                                        <p:cTn id="24"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76400" y="381000"/>
            <a:ext cx="7239000" cy="685800"/>
          </a:xfrm>
          <a:prstGeom prst="rect">
            <a:avLst/>
          </a:prstGeom>
          <a:gradFill flip="none" rotWithShape="1">
            <a:gsLst>
              <a:gs pos="0">
                <a:srgbClr val="FFFF99">
                  <a:shade val="30000"/>
                  <a:satMod val="115000"/>
                </a:srgbClr>
              </a:gs>
              <a:gs pos="50000">
                <a:srgbClr val="FFFF99">
                  <a:shade val="67500"/>
                  <a:satMod val="115000"/>
                </a:srgbClr>
              </a:gs>
              <a:gs pos="100000">
                <a:srgbClr val="FFFF99">
                  <a:shade val="100000"/>
                  <a:satMod val="115000"/>
                </a:srgbClr>
              </a:gs>
            </a:gsLst>
            <a:lin ang="5400000" scaled="1"/>
            <a:tileRec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schemeClr val="tx1"/>
                </a:solidFill>
                <a:effectLst>
                  <a:outerShdw blurRad="38100" dist="38100" dir="2700000" algn="tl">
                    <a:srgbClr val="000000">
                      <a:alpha val="43137"/>
                    </a:srgbClr>
                  </a:outerShdw>
                </a:effectLst>
                <a:latin typeface="Arial Rounded MT Bold" pitchFamily="34" charset="0"/>
              </a:rPr>
              <a:t>The Parallel – Dragnet (vv. 47-50)</a:t>
            </a:r>
          </a:p>
        </p:txBody>
      </p:sp>
      <p:sp>
        <p:nvSpPr>
          <p:cNvPr id="3" name="TextBox 2"/>
          <p:cNvSpPr txBox="1"/>
          <p:nvPr/>
        </p:nvSpPr>
        <p:spPr>
          <a:xfrm>
            <a:off x="1676400" y="1600200"/>
            <a:ext cx="6705600" cy="1692771"/>
          </a:xfrm>
          <a:prstGeom prst="rect">
            <a:avLst/>
          </a:prstGeom>
          <a:noFill/>
        </p:spPr>
        <p:txBody>
          <a:bodyPr wrap="square" rtlCol="0">
            <a:spAutoFit/>
          </a:bodyPr>
          <a:lstStyle/>
          <a:p>
            <a:pPr marL="457200" indent="-457200">
              <a:buFont typeface="+mj-lt"/>
              <a:buAutoNum type="alphaUcPeriod"/>
            </a:pPr>
            <a:r>
              <a:rPr lang="en-US" sz="2800" u="sng" dirty="0">
                <a:latin typeface="Arial Narrow" pitchFamily="34" charset="0"/>
              </a:rPr>
              <a:t>The Parable</a:t>
            </a:r>
            <a:r>
              <a:rPr lang="en-US" sz="2800" dirty="0">
                <a:latin typeface="Arial Narrow" pitchFamily="34" charset="0"/>
              </a:rPr>
              <a:t> (vv. 47-48)</a:t>
            </a:r>
          </a:p>
          <a:p>
            <a:pPr marL="457200" indent="-457200">
              <a:buFont typeface="+mj-lt"/>
              <a:buAutoNum type="alphaUcPeriod"/>
            </a:pPr>
            <a:endParaRPr lang="en-US" sz="1000" dirty="0">
              <a:latin typeface="Arial Narrow" pitchFamily="34" charset="0"/>
            </a:endParaRPr>
          </a:p>
          <a:p>
            <a:pPr marL="457200" indent="-457200">
              <a:buFont typeface="+mj-lt"/>
              <a:buAutoNum type="alphaUcPeriod"/>
            </a:pPr>
            <a:r>
              <a:rPr lang="en-US" sz="2800" u="sng" dirty="0">
                <a:latin typeface="Arial Narrow" pitchFamily="34" charset="0"/>
              </a:rPr>
              <a:t>The Application </a:t>
            </a:r>
            <a:r>
              <a:rPr lang="en-US" sz="2800" dirty="0">
                <a:latin typeface="Arial Narrow" pitchFamily="34" charset="0"/>
              </a:rPr>
              <a:t>(vv. 49-50)</a:t>
            </a:r>
          </a:p>
          <a:p>
            <a:pPr marL="457200" indent="-457200">
              <a:buFont typeface="+mj-lt"/>
              <a:buAutoNum type="alphaUcPeriod"/>
            </a:pPr>
            <a:endParaRPr lang="en-US" sz="1000" dirty="0">
              <a:latin typeface="Arial Narrow" pitchFamily="34" charset="0"/>
            </a:endParaRPr>
          </a:p>
          <a:p>
            <a:pPr marL="457200" indent="-457200">
              <a:buFont typeface="+mj-lt"/>
              <a:buAutoNum type="alphaUcPeriod"/>
            </a:pPr>
            <a:r>
              <a:rPr lang="en-US" sz="2800" u="sng" dirty="0">
                <a:latin typeface="Arial Narrow" pitchFamily="34" charset="0"/>
              </a:rPr>
              <a:t>The Differences in two Parables</a:t>
            </a:r>
            <a:endParaRPr lang="en-US" sz="2800" i="1" dirty="0">
              <a:latin typeface="Arial Narrow" pitchFamily="34" charset="0"/>
            </a:endParaRPr>
          </a:p>
        </p:txBody>
      </p:sp>
    </p:spTree>
  </p:cSld>
  <p:clrMapOvr>
    <a:masterClrMapping/>
  </p:clrMapOvr>
  <p:transition spd="slow">
    <p:fade thruBlk="1"/>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1371600"/>
            <a:ext cx="7467600" cy="3416320"/>
          </a:xfrm>
          <a:prstGeom prst="rect">
            <a:avLst/>
          </a:prstGeom>
          <a:solidFill>
            <a:schemeClr val="bg1"/>
          </a:solidFill>
          <a:ln>
            <a:solidFill>
              <a:schemeClr val="tx1"/>
            </a:solidFill>
          </a:ln>
        </p:spPr>
        <p:txBody>
          <a:bodyPr wrap="square" rtlCol="0">
            <a:spAutoFit/>
          </a:bodyPr>
          <a:lstStyle/>
          <a:p>
            <a:r>
              <a:rPr lang="en-US" sz="2400" dirty="0">
                <a:latin typeface="Times New Roman" pitchFamily="18" charset="0"/>
                <a:cs typeface="Times New Roman" pitchFamily="18" charset="0"/>
              </a:rPr>
              <a:t>“Both alike deal with the co-existence of good and evil within the same enclosure, and both of them look at the question of the absolute separation of the evil from the good; but the one gives prominence to the impracticability of attaining that before a certain period, while the other emphasizes the assurance that such a separation will be ultimately secured.”</a:t>
            </a:r>
          </a:p>
          <a:p>
            <a:endParaRPr lang="en-US" sz="2400" dirty="0">
              <a:latin typeface="Times New Roman" pitchFamily="18" charset="0"/>
              <a:cs typeface="Times New Roman" pitchFamily="18" charset="0"/>
            </a:endParaRPr>
          </a:p>
          <a:p>
            <a:pPr algn="r"/>
            <a:r>
              <a:rPr lang="en-US" sz="2400" dirty="0">
                <a:latin typeface="Times New Roman" pitchFamily="18" charset="0"/>
                <a:cs typeface="Times New Roman" pitchFamily="18" charset="0"/>
              </a:rPr>
              <a:t>William Taylor, </a:t>
            </a:r>
            <a:r>
              <a:rPr lang="en-US" sz="2400" i="1" dirty="0">
                <a:latin typeface="Times New Roman" pitchFamily="18" charset="0"/>
                <a:cs typeface="Times New Roman" pitchFamily="18" charset="0"/>
              </a:rPr>
              <a:t>Parables of our Savior</a:t>
            </a:r>
            <a:r>
              <a:rPr lang="en-US" sz="2400" dirty="0">
                <a:latin typeface="Times New Roman" pitchFamily="18" charset="0"/>
                <a:cs typeface="Times New Roman" pitchFamily="18" charset="0"/>
              </a:rPr>
              <a:t>, 38</a:t>
            </a:r>
          </a:p>
        </p:txBody>
      </p:sp>
    </p:spTree>
  </p:cSld>
  <p:clrMapOvr>
    <a:masterClrMapping/>
  </p:clrMapOvr>
  <p:transition spd="slow">
    <p:fade thruBlk="1"/>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800" y="990600"/>
            <a:ext cx="2971800" cy="5334000"/>
          </a:xfrm>
          <a:prstGeom prst="rect">
            <a:avLst/>
          </a:prstGeom>
          <a:solidFill>
            <a:srgbClr val="FFFF99"/>
          </a:solidFill>
          <a:ln>
            <a:solidFill>
              <a:schemeClr val="tx1"/>
            </a:solid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Present</a:t>
            </a:r>
          </a:p>
          <a:p>
            <a:pPr algn="ctr"/>
            <a:r>
              <a:rPr lang="en-US" sz="2400" dirty="0">
                <a:solidFill>
                  <a:schemeClr val="tx1"/>
                </a:solidFill>
              </a:rPr>
              <a:t>Intermixture of</a:t>
            </a:r>
          </a:p>
          <a:p>
            <a:pPr algn="ctr"/>
            <a:r>
              <a:rPr lang="en-US" sz="2400" dirty="0">
                <a:solidFill>
                  <a:schemeClr val="tx1"/>
                </a:solidFill>
              </a:rPr>
              <a:t>Good  &amp; Bad</a:t>
            </a:r>
          </a:p>
          <a:p>
            <a:pPr algn="ctr"/>
            <a:endParaRPr lang="en-US" sz="2400" dirty="0">
              <a:solidFill>
                <a:schemeClr val="tx1"/>
              </a:solidFill>
            </a:endParaRPr>
          </a:p>
          <a:p>
            <a:pPr algn="ctr"/>
            <a:endParaRPr lang="en-US" sz="2400" dirty="0">
              <a:solidFill>
                <a:schemeClr val="tx1"/>
              </a:solidFill>
            </a:endParaRPr>
          </a:p>
          <a:p>
            <a:pPr algn="ctr"/>
            <a:r>
              <a:rPr lang="en-US" sz="2400" dirty="0">
                <a:solidFill>
                  <a:schemeClr val="tx1"/>
                </a:solidFill>
              </a:rPr>
              <a:t>Men do not</a:t>
            </a:r>
          </a:p>
          <a:p>
            <a:pPr algn="ctr"/>
            <a:r>
              <a:rPr lang="en-US" sz="2400" dirty="0">
                <a:solidFill>
                  <a:schemeClr val="tx1"/>
                </a:solidFill>
              </a:rPr>
              <a:t>Separate</a:t>
            </a:r>
          </a:p>
          <a:p>
            <a:pPr algn="ctr"/>
            <a:endParaRPr lang="en-US" sz="2400" dirty="0">
              <a:solidFill>
                <a:schemeClr val="tx1"/>
              </a:solidFill>
            </a:endParaRPr>
          </a:p>
          <a:p>
            <a:pPr algn="ctr"/>
            <a:endParaRPr lang="en-US" sz="2400" dirty="0">
              <a:solidFill>
                <a:schemeClr val="tx1"/>
              </a:solidFill>
            </a:endParaRPr>
          </a:p>
          <a:p>
            <a:pPr algn="ctr"/>
            <a:r>
              <a:rPr lang="en-US" sz="2400" dirty="0">
                <a:solidFill>
                  <a:schemeClr val="tx1"/>
                </a:solidFill>
              </a:rPr>
              <a:t>Gradual</a:t>
            </a:r>
          </a:p>
          <a:p>
            <a:pPr algn="ctr"/>
            <a:r>
              <a:rPr lang="en-US" sz="2400" dirty="0">
                <a:solidFill>
                  <a:schemeClr val="tx1"/>
                </a:solidFill>
              </a:rPr>
              <a:t>Development</a:t>
            </a:r>
          </a:p>
        </p:txBody>
      </p:sp>
      <p:sp>
        <p:nvSpPr>
          <p:cNvPr id="3" name="Rectangle 2"/>
          <p:cNvSpPr/>
          <p:nvPr/>
        </p:nvSpPr>
        <p:spPr>
          <a:xfrm>
            <a:off x="5181600" y="990600"/>
            <a:ext cx="2971800" cy="5334000"/>
          </a:xfrm>
          <a:prstGeom prst="rect">
            <a:avLst/>
          </a:prstGeom>
          <a:solidFill>
            <a:srgbClr val="FFFF99"/>
          </a:solidFill>
          <a:ln>
            <a:solidFill>
              <a:schemeClr val="tx1"/>
            </a:solid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Future</a:t>
            </a:r>
          </a:p>
          <a:p>
            <a:pPr algn="ctr"/>
            <a:r>
              <a:rPr lang="en-US" sz="2400" dirty="0">
                <a:solidFill>
                  <a:schemeClr val="tx1"/>
                </a:solidFill>
              </a:rPr>
              <a:t>Separation of</a:t>
            </a:r>
          </a:p>
          <a:p>
            <a:pPr algn="ctr"/>
            <a:r>
              <a:rPr lang="en-US" sz="2400" dirty="0">
                <a:solidFill>
                  <a:schemeClr val="tx1"/>
                </a:solidFill>
              </a:rPr>
              <a:t>Good &amp; Bad</a:t>
            </a:r>
          </a:p>
          <a:p>
            <a:pPr algn="ctr"/>
            <a:endParaRPr lang="en-US" sz="2400" dirty="0">
              <a:solidFill>
                <a:schemeClr val="tx1"/>
              </a:solidFill>
            </a:endParaRPr>
          </a:p>
          <a:p>
            <a:pPr algn="ctr"/>
            <a:endParaRPr lang="en-US" sz="2400" dirty="0">
              <a:solidFill>
                <a:schemeClr val="tx1"/>
              </a:solidFill>
            </a:endParaRPr>
          </a:p>
          <a:p>
            <a:pPr algn="ctr"/>
            <a:r>
              <a:rPr lang="en-US" sz="2400" dirty="0">
                <a:solidFill>
                  <a:schemeClr val="tx1"/>
                </a:solidFill>
              </a:rPr>
              <a:t>God does the</a:t>
            </a:r>
          </a:p>
          <a:p>
            <a:pPr algn="ctr"/>
            <a:r>
              <a:rPr lang="en-US" sz="2400" dirty="0">
                <a:solidFill>
                  <a:schemeClr val="tx1"/>
                </a:solidFill>
              </a:rPr>
              <a:t>Separation</a:t>
            </a:r>
          </a:p>
          <a:p>
            <a:pPr algn="ctr"/>
            <a:endParaRPr lang="en-US" sz="2400" dirty="0">
              <a:solidFill>
                <a:schemeClr val="tx1"/>
              </a:solidFill>
            </a:endParaRPr>
          </a:p>
          <a:p>
            <a:pPr algn="ctr"/>
            <a:endParaRPr lang="en-US" sz="2400" dirty="0">
              <a:solidFill>
                <a:schemeClr val="tx1"/>
              </a:solidFill>
            </a:endParaRPr>
          </a:p>
          <a:p>
            <a:pPr algn="ctr"/>
            <a:r>
              <a:rPr lang="en-US" sz="2400" dirty="0">
                <a:solidFill>
                  <a:schemeClr val="tx1"/>
                </a:solidFill>
              </a:rPr>
              <a:t>Final</a:t>
            </a:r>
          </a:p>
          <a:p>
            <a:pPr algn="ctr"/>
            <a:r>
              <a:rPr lang="en-US" sz="2400" dirty="0">
                <a:solidFill>
                  <a:schemeClr val="tx1"/>
                </a:solidFill>
              </a:rPr>
              <a:t>Consummation</a:t>
            </a:r>
          </a:p>
        </p:txBody>
      </p:sp>
      <p:sp>
        <p:nvSpPr>
          <p:cNvPr id="4" name="TextBox 3"/>
          <p:cNvSpPr txBox="1"/>
          <p:nvPr/>
        </p:nvSpPr>
        <p:spPr>
          <a:xfrm>
            <a:off x="1295400" y="0"/>
            <a:ext cx="2590800" cy="1015663"/>
          </a:xfrm>
          <a:prstGeom prst="rect">
            <a:avLst/>
          </a:prstGeom>
          <a:noFill/>
        </p:spPr>
        <p:txBody>
          <a:bodyPr wrap="square" rtlCol="0">
            <a:spAutoFit/>
          </a:bodyPr>
          <a:lstStyle/>
          <a:p>
            <a:pPr algn="ctr"/>
            <a:r>
              <a:rPr lang="en-US" sz="6000" dirty="0">
                <a:solidFill>
                  <a:srgbClr val="FFFF00"/>
                </a:solidFill>
                <a:effectLst>
                  <a:outerShdw blurRad="38100" dist="38100" dir="2700000" algn="tl">
                    <a:srgbClr val="000000">
                      <a:alpha val="43137"/>
                    </a:srgbClr>
                  </a:outerShdw>
                </a:effectLst>
              </a:rPr>
              <a:t>Tares</a:t>
            </a:r>
          </a:p>
        </p:txBody>
      </p:sp>
      <p:sp>
        <p:nvSpPr>
          <p:cNvPr id="5" name="TextBox 4"/>
          <p:cNvSpPr txBox="1"/>
          <p:nvPr/>
        </p:nvSpPr>
        <p:spPr>
          <a:xfrm>
            <a:off x="5181600" y="0"/>
            <a:ext cx="2971800" cy="1015663"/>
          </a:xfrm>
          <a:prstGeom prst="rect">
            <a:avLst/>
          </a:prstGeom>
          <a:noFill/>
        </p:spPr>
        <p:txBody>
          <a:bodyPr wrap="square" rtlCol="0">
            <a:spAutoFit/>
          </a:bodyPr>
          <a:lstStyle/>
          <a:p>
            <a:pPr algn="ctr"/>
            <a:r>
              <a:rPr lang="en-US" sz="6000" dirty="0">
                <a:solidFill>
                  <a:srgbClr val="FFFF00"/>
                </a:solidFill>
                <a:effectLst>
                  <a:outerShdw blurRad="38100" dist="38100" dir="2700000" algn="tl">
                    <a:srgbClr val="000000">
                      <a:alpha val="43137"/>
                    </a:srgbClr>
                  </a:outerShdw>
                </a:effectLst>
              </a:rPr>
              <a:t>Dragnet</a:t>
            </a:r>
          </a:p>
        </p:txBody>
      </p:sp>
      <p:sp>
        <p:nvSpPr>
          <p:cNvPr id="6" name="TextBox 5"/>
          <p:cNvSpPr txBox="1"/>
          <p:nvPr/>
        </p:nvSpPr>
        <p:spPr>
          <a:xfrm>
            <a:off x="7924800" y="6477000"/>
            <a:ext cx="1170833" cy="369332"/>
          </a:xfrm>
          <a:prstGeom prst="rect">
            <a:avLst/>
          </a:prstGeom>
          <a:solidFill>
            <a:schemeClr val="bg1">
              <a:lumMod val="50000"/>
            </a:schemeClr>
          </a:solidFill>
        </p:spPr>
        <p:txBody>
          <a:bodyPr wrap="none" rtlCol="0">
            <a:spAutoFit/>
          </a:bodyPr>
          <a:lstStyle/>
          <a:p>
            <a:r>
              <a:rPr lang="en-US" dirty="0">
                <a:solidFill>
                  <a:schemeClr val="bg1"/>
                </a:solidFill>
              </a:rPr>
              <a:t>R C Trench</a:t>
            </a:r>
          </a:p>
        </p:txBody>
      </p:sp>
    </p:spTree>
  </p:cSld>
  <p:clrMapOvr>
    <a:masterClrMapping/>
  </p:clrMapOvr>
  <p:transition spd="slow">
    <p:fade thruBlk="1"/>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386915" y="0"/>
            <a:ext cx="6437082" cy="2554545"/>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80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38100" dist="38100" dir="2700000" algn="tl">
                    <a:srgbClr val="000000">
                      <a:alpha val="43137"/>
                    </a:srgbClr>
                  </a:outerShdw>
                </a:effectLst>
              </a:rPr>
              <a:t>Parab</a:t>
            </a:r>
            <a:r>
              <a:rPr lang="en-US" sz="80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38100" dist="38100" dir="2700000" algn="tl">
                    <a:srgbClr val="000000">
                      <a:alpha val="43137"/>
                    </a:srgbClr>
                  </a:outerShdw>
                </a:effectLst>
              </a:rPr>
              <a:t>le of</a:t>
            </a:r>
          </a:p>
          <a:p>
            <a:pPr algn="ctr"/>
            <a:r>
              <a:rPr lang="en-US" sz="80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38100" dist="38100" dir="2700000" algn="tl">
                    <a:srgbClr val="000000">
                      <a:alpha val="43137"/>
                    </a:srgbClr>
                  </a:outerShdw>
                </a:effectLst>
              </a:rPr>
              <a:t>Wheat &amp; Tares</a:t>
            </a:r>
            <a:endParaRPr lang="en-US" sz="80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38100" dist="38100" dir="2700000" algn="tl">
                  <a:srgbClr val="000000">
                    <a:alpha val="43137"/>
                  </a:srgbClr>
                </a:outerShdw>
              </a:effectLst>
            </a:endParaRPr>
          </a:p>
        </p:txBody>
      </p:sp>
      <p:sp>
        <p:nvSpPr>
          <p:cNvPr id="4" name="Rectangle 3"/>
          <p:cNvSpPr/>
          <p:nvPr/>
        </p:nvSpPr>
        <p:spPr>
          <a:xfrm>
            <a:off x="0" y="2819400"/>
            <a:ext cx="9144000" cy="685800"/>
          </a:xfrm>
          <a:prstGeom prst="rect">
            <a:avLst/>
          </a:prstGeom>
          <a:gradFill flip="none" rotWithShape="1">
            <a:gsLst>
              <a:gs pos="0">
                <a:srgbClr val="FFFF99">
                  <a:shade val="30000"/>
                  <a:satMod val="115000"/>
                </a:srgbClr>
              </a:gs>
              <a:gs pos="50000">
                <a:srgbClr val="FFFF99">
                  <a:shade val="67500"/>
                  <a:satMod val="115000"/>
                </a:srgbClr>
              </a:gs>
              <a:gs pos="100000">
                <a:srgbClr val="FFFF99">
                  <a:shade val="100000"/>
                  <a:satMod val="115000"/>
                </a:srgbClr>
              </a:gs>
            </a:gsLst>
            <a:lin ang="5400000" scaled="1"/>
            <a:tileRec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2800" dirty="0">
                <a:solidFill>
                  <a:schemeClr val="accent3">
                    <a:lumMod val="60000"/>
                    <a:lumOff val="40000"/>
                  </a:schemeClr>
                </a:solidFill>
                <a:effectLst>
                  <a:outerShdw blurRad="38100" dist="38100" dir="2700000" algn="tl">
                    <a:srgbClr val="000000">
                      <a:alpha val="43137"/>
                    </a:srgbClr>
                  </a:outerShdw>
                </a:effectLst>
                <a:latin typeface="Arial Rounded MT Bold" pitchFamily="34" charset="0"/>
              </a:rPr>
              <a:t>The Parable (vv. 24-30)</a:t>
            </a:r>
          </a:p>
        </p:txBody>
      </p:sp>
      <p:sp>
        <p:nvSpPr>
          <p:cNvPr id="6" name="Rectangle 5"/>
          <p:cNvSpPr/>
          <p:nvPr/>
        </p:nvSpPr>
        <p:spPr>
          <a:xfrm>
            <a:off x="0" y="3657600"/>
            <a:ext cx="9144000" cy="685800"/>
          </a:xfrm>
          <a:prstGeom prst="rect">
            <a:avLst/>
          </a:prstGeom>
          <a:gradFill flip="none" rotWithShape="1">
            <a:gsLst>
              <a:gs pos="0">
                <a:srgbClr val="FFFF99">
                  <a:shade val="30000"/>
                  <a:satMod val="115000"/>
                </a:srgbClr>
              </a:gs>
              <a:gs pos="50000">
                <a:srgbClr val="FFFF99">
                  <a:shade val="67500"/>
                  <a:satMod val="115000"/>
                </a:srgbClr>
              </a:gs>
              <a:gs pos="100000">
                <a:srgbClr val="FFFF99">
                  <a:shade val="100000"/>
                  <a:satMod val="115000"/>
                </a:srgbClr>
              </a:gs>
            </a:gsLst>
            <a:lin ang="5400000" scaled="1"/>
            <a:tileRec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chemeClr val="accent3">
                    <a:lumMod val="60000"/>
                    <a:lumOff val="40000"/>
                  </a:schemeClr>
                </a:solidFill>
                <a:effectLst>
                  <a:outerShdw blurRad="38100" dist="38100" dir="2700000" algn="tl">
                    <a:srgbClr val="000000">
                      <a:alpha val="43137"/>
                    </a:srgbClr>
                  </a:outerShdw>
                </a:effectLst>
                <a:latin typeface="Arial Rounded MT Bold" pitchFamily="34" charset="0"/>
              </a:rPr>
              <a:t>The Explanation (vv. 36-43)</a:t>
            </a:r>
          </a:p>
        </p:txBody>
      </p:sp>
      <p:sp>
        <p:nvSpPr>
          <p:cNvPr id="7" name="Rectangle 6"/>
          <p:cNvSpPr/>
          <p:nvPr/>
        </p:nvSpPr>
        <p:spPr>
          <a:xfrm>
            <a:off x="0" y="4495800"/>
            <a:ext cx="9144000" cy="685800"/>
          </a:xfrm>
          <a:prstGeom prst="rect">
            <a:avLst/>
          </a:prstGeom>
          <a:gradFill flip="none" rotWithShape="1">
            <a:gsLst>
              <a:gs pos="0">
                <a:srgbClr val="FFFF99">
                  <a:shade val="30000"/>
                  <a:satMod val="115000"/>
                </a:srgbClr>
              </a:gs>
              <a:gs pos="50000">
                <a:srgbClr val="FFFF99">
                  <a:shade val="67500"/>
                  <a:satMod val="115000"/>
                </a:srgbClr>
              </a:gs>
              <a:gs pos="100000">
                <a:srgbClr val="FFFF99">
                  <a:shade val="100000"/>
                  <a:satMod val="115000"/>
                </a:srgbClr>
              </a:gs>
            </a:gsLst>
            <a:lin ang="5400000" scaled="1"/>
            <a:tileRec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schemeClr val="accent3">
                    <a:lumMod val="60000"/>
                    <a:lumOff val="40000"/>
                  </a:schemeClr>
                </a:solidFill>
                <a:effectLst>
                  <a:outerShdw blurRad="38100" dist="38100" dir="2700000" algn="tl">
                    <a:srgbClr val="000000">
                      <a:alpha val="43137"/>
                    </a:srgbClr>
                  </a:outerShdw>
                </a:effectLst>
                <a:latin typeface="Arial Rounded MT Bold" pitchFamily="34" charset="0"/>
              </a:rPr>
              <a:t>The Parallel – Dragnet (vv. 47-50)</a:t>
            </a:r>
          </a:p>
        </p:txBody>
      </p:sp>
      <p:sp>
        <p:nvSpPr>
          <p:cNvPr id="8" name="Rectangle 7"/>
          <p:cNvSpPr/>
          <p:nvPr/>
        </p:nvSpPr>
        <p:spPr>
          <a:xfrm>
            <a:off x="0" y="5334000"/>
            <a:ext cx="9144000" cy="685800"/>
          </a:xfrm>
          <a:prstGeom prst="rect">
            <a:avLst/>
          </a:prstGeom>
          <a:gradFill flip="none" rotWithShape="1">
            <a:gsLst>
              <a:gs pos="0">
                <a:srgbClr val="FFFF99">
                  <a:shade val="30000"/>
                  <a:satMod val="115000"/>
                </a:srgbClr>
              </a:gs>
              <a:gs pos="50000">
                <a:srgbClr val="FFFF99">
                  <a:shade val="67500"/>
                  <a:satMod val="115000"/>
                </a:srgbClr>
              </a:gs>
              <a:gs pos="100000">
                <a:srgbClr val="FFFF99">
                  <a:shade val="100000"/>
                  <a:satMod val="115000"/>
                </a:srgbClr>
              </a:gs>
            </a:gsLst>
            <a:lin ang="5400000" scaled="1"/>
            <a:tileRec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dirty="0">
                <a:solidFill>
                  <a:schemeClr val="tx1"/>
                </a:solidFill>
                <a:effectLst>
                  <a:outerShdw blurRad="38100" dist="38100" dir="2700000" algn="tl">
                    <a:srgbClr val="000000">
                      <a:alpha val="43137"/>
                    </a:srgbClr>
                  </a:outerShdw>
                </a:effectLst>
                <a:latin typeface="Arial Rounded MT Bold" pitchFamily="34" charset="0"/>
              </a:rPr>
              <a:t>The Lessons Learned</a:t>
            </a:r>
          </a:p>
        </p:txBody>
      </p:sp>
    </p:spTree>
  </p:cSld>
  <p:clrMapOvr>
    <a:masterClrMapping/>
  </p:clrMapOvr>
  <p:transition spd="slow">
    <p:fade thruBlk="1"/>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76400" y="381000"/>
            <a:ext cx="7315200" cy="685800"/>
          </a:xfrm>
          <a:prstGeom prst="rect">
            <a:avLst/>
          </a:prstGeom>
          <a:gradFill flip="none" rotWithShape="1">
            <a:gsLst>
              <a:gs pos="0">
                <a:srgbClr val="FFFF99">
                  <a:shade val="30000"/>
                  <a:satMod val="115000"/>
                </a:srgbClr>
              </a:gs>
              <a:gs pos="50000">
                <a:srgbClr val="FFFF99">
                  <a:shade val="67500"/>
                  <a:satMod val="115000"/>
                </a:srgbClr>
              </a:gs>
              <a:gs pos="100000">
                <a:srgbClr val="FFFF99">
                  <a:shade val="100000"/>
                  <a:satMod val="115000"/>
                </a:srgbClr>
              </a:gs>
            </a:gsLst>
            <a:lin ang="5400000" scaled="1"/>
            <a:tileRec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dirty="0">
                <a:solidFill>
                  <a:schemeClr val="tx1"/>
                </a:solidFill>
                <a:effectLst>
                  <a:outerShdw blurRad="38100" dist="38100" dir="2700000" algn="tl">
                    <a:srgbClr val="000000">
                      <a:alpha val="43137"/>
                    </a:srgbClr>
                  </a:outerShdw>
                </a:effectLst>
                <a:latin typeface="Arial Rounded MT Bold" pitchFamily="34" charset="0"/>
              </a:rPr>
              <a:t>The Lessons Learned</a:t>
            </a:r>
          </a:p>
        </p:txBody>
      </p:sp>
      <p:sp>
        <p:nvSpPr>
          <p:cNvPr id="3" name="TextBox 2"/>
          <p:cNvSpPr txBox="1"/>
          <p:nvPr/>
        </p:nvSpPr>
        <p:spPr>
          <a:xfrm>
            <a:off x="1676400" y="1600200"/>
            <a:ext cx="6705600" cy="1384995"/>
          </a:xfrm>
          <a:prstGeom prst="rect">
            <a:avLst/>
          </a:prstGeom>
          <a:noFill/>
        </p:spPr>
        <p:txBody>
          <a:bodyPr wrap="square" rtlCol="0">
            <a:spAutoFit/>
          </a:bodyPr>
          <a:lstStyle/>
          <a:p>
            <a:pPr marL="457200" indent="-457200">
              <a:buFont typeface="+mj-lt"/>
              <a:buAutoNum type="alphaUcPeriod"/>
            </a:pPr>
            <a:r>
              <a:rPr lang="en-US" sz="2800" u="sng" dirty="0">
                <a:latin typeface="Arial Narrow" pitchFamily="34" charset="0"/>
              </a:rPr>
              <a:t>There is an enemy sowing tares</a:t>
            </a:r>
            <a:endParaRPr lang="en-US" sz="2800" dirty="0">
              <a:latin typeface="Arial Narrow" pitchFamily="34" charset="0"/>
            </a:endParaRPr>
          </a:p>
          <a:p>
            <a:pPr marL="971550" lvl="1" indent="-514350">
              <a:buFont typeface="+mj-lt"/>
              <a:buAutoNum type="arabicPeriod"/>
            </a:pPr>
            <a:r>
              <a:rPr lang="en-US" sz="2800" i="1" dirty="0">
                <a:latin typeface="Arial Narrow" pitchFamily="34" charset="0"/>
              </a:rPr>
              <a:t>Devil is sowing evil seed</a:t>
            </a:r>
          </a:p>
          <a:p>
            <a:pPr marL="971550" lvl="1" indent="-514350">
              <a:buFont typeface="+mj-lt"/>
              <a:buAutoNum type="arabicPeriod"/>
            </a:pPr>
            <a:r>
              <a:rPr lang="en-US" sz="2800" i="1" dirty="0">
                <a:latin typeface="Arial Narrow" pitchFamily="34" charset="0"/>
              </a:rPr>
              <a:t>Common thought: “Its all good!”</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2000"/>
                                        <p:tgtEl>
                                          <p:spTgt spid="3">
                                            <p:txEl>
                                              <p:pRg st="1" end="1"/>
                                            </p:txEl>
                                          </p:spTgt>
                                        </p:tgtEl>
                                      </p:cBhvr>
                                    </p:animEffect>
                                    <p:anim calcmode="lin" valueType="num">
                                      <p:cBhvr>
                                        <p:cTn id="16"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2000"/>
                                        <p:tgtEl>
                                          <p:spTgt spid="3">
                                            <p:txEl>
                                              <p:pRg st="2" end="2"/>
                                            </p:txEl>
                                          </p:spTgt>
                                        </p:tgtEl>
                                      </p:cBhvr>
                                    </p:animEffect>
                                    <p:anim calcmode="lin" valueType="num">
                                      <p:cBhvr>
                                        <p:cTn id="24"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76400" y="381000"/>
            <a:ext cx="7315200" cy="685800"/>
          </a:xfrm>
          <a:prstGeom prst="rect">
            <a:avLst/>
          </a:prstGeom>
          <a:gradFill flip="none" rotWithShape="1">
            <a:gsLst>
              <a:gs pos="0">
                <a:srgbClr val="FFFF99">
                  <a:shade val="30000"/>
                  <a:satMod val="115000"/>
                </a:srgbClr>
              </a:gs>
              <a:gs pos="50000">
                <a:srgbClr val="FFFF99">
                  <a:shade val="67500"/>
                  <a:satMod val="115000"/>
                </a:srgbClr>
              </a:gs>
              <a:gs pos="100000">
                <a:srgbClr val="FFFF99">
                  <a:shade val="100000"/>
                  <a:satMod val="115000"/>
                </a:srgbClr>
              </a:gs>
            </a:gsLst>
            <a:lin ang="5400000" scaled="1"/>
            <a:tileRec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dirty="0">
                <a:solidFill>
                  <a:schemeClr val="tx1"/>
                </a:solidFill>
                <a:effectLst>
                  <a:outerShdw blurRad="38100" dist="38100" dir="2700000" algn="tl">
                    <a:srgbClr val="000000">
                      <a:alpha val="43137"/>
                    </a:srgbClr>
                  </a:outerShdw>
                </a:effectLst>
                <a:latin typeface="Arial Rounded MT Bold" pitchFamily="34" charset="0"/>
              </a:rPr>
              <a:t>The Lessons Learned</a:t>
            </a:r>
          </a:p>
        </p:txBody>
      </p:sp>
      <p:sp>
        <p:nvSpPr>
          <p:cNvPr id="3" name="TextBox 2"/>
          <p:cNvSpPr txBox="1"/>
          <p:nvPr/>
        </p:nvSpPr>
        <p:spPr>
          <a:xfrm>
            <a:off x="1676400" y="1600200"/>
            <a:ext cx="6705600" cy="1107996"/>
          </a:xfrm>
          <a:prstGeom prst="rect">
            <a:avLst/>
          </a:prstGeom>
          <a:noFill/>
        </p:spPr>
        <p:txBody>
          <a:bodyPr wrap="square" rtlCol="0">
            <a:spAutoFit/>
          </a:bodyPr>
          <a:lstStyle/>
          <a:p>
            <a:pPr marL="457200" indent="-457200">
              <a:buFont typeface="+mj-lt"/>
              <a:buAutoNum type="alphaUcPeriod"/>
            </a:pPr>
            <a:r>
              <a:rPr lang="en-US" sz="2800" u="sng" dirty="0">
                <a:latin typeface="Arial Narrow" pitchFamily="34" charset="0"/>
              </a:rPr>
              <a:t>There is an enemy sowing tares</a:t>
            </a:r>
          </a:p>
          <a:p>
            <a:pPr marL="457200" indent="-457200">
              <a:buFont typeface="+mj-lt"/>
              <a:buAutoNum type="alphaUcPeriod"/>
            </a:pPr>
            <a:endParaRPr lang="en-US" sz="1000" u="sng" dirty="0">
              <a:latin typeface="Arial Narrow" pitchFamily="34" charset="0"/>
            </a:endParaRPr>
          </a:p>
          <a:p>
            <a:pPr marL="457200" indent="-457200">
              <a:buFont typeface="+mj-lt"/>
              <a:buAutoNum type="alphaUcPeriod"/>
            </a:pPr>
            <a:r>
              <a:rPr lang="en-US" sz="2800" u="sng" dirty="0">
                <a:latin typeface="Arial Narrow" pitchFamily="34" charset="0"/>
              </a:rPr>
              <a:t>Can’t remove all evil in world – need patience</a:t>
            </a:r>
            <a:endParaRPr lang="en-US" sz="2800" dirty="0">
              <a:latin typeface="Arial Narrow" pitchFamily="34" charset="0"/>
            </a:endParaRPr>
          </a:p>
        </p:txBody>
      </p:sp>
    </p:spTree>
  </p:cSld>
  <p:clrMapOvr>
    <a:masterClrMapping/>
  </p:clrMapOvr>
  <p:transition spd="slow">
    <p:fade thruBlk="1"/>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1371600"/>
            <a:ext cx="7467600" cy="2246769"/>
          </a:xfrm>
          <a:prstGeom prst="rect">
            <a:avLst/>
          </a:prstGeom>
          <a:solidFill>
            <a:schemeClr val="bg1"/>
          </a:solidFill>
          <a:ln>
            <a:solidFill>
              <a:schemeClr val="tx1"/>
            </a:solidFill>
          </a:ln>
        </p:spPr>
        <p:txBody>
          <a:bodyPr wrap="square" rtlCol="0">
            <a:spAutoFit/>
          </a:bodyPr>
          <a:lstStyle/>
          <a:p>
            <a:r>
              <a:rPr lang="en-US" sz="2400" dirty="0">
                <a:solidFill>
                  <a:prstClr val="black"/>
                </a:solidFill>
                <a:latin typeface="Times New Roman" pitchFamily="18" charset="0"/>
                <a:cs typeface="Times New Roman" pitchFamily="18" charset="0"/>
              </a:rPr>
              <a:t>“Jesus, then, is once again going to impress upon these men that before the final judgment arrives there will be a lengthy period of waiting, during which they must exercise patience.”</a:t>
            </a:r>
          </a:p>
          <a:p>
            <a:endParaRPr lang="en-US" sz="2400" dirty="0">
              <a:solidFill>
                <a:prstClr val="black"/>
              </a:solidFill>
              <a:latin typeface="Times New Roman" pitchFamily="18" charset="0"/>
              <a:cs typeface="Times New Roman" pitchFamily="18" charset="0"/>
            </a:endParaRPr>
          </a:p>
          <a:p>
            <a:pPr algn="r"/>
            <a:r>
              <a:rPr lang="en-US" sz="2000" dirty="0">
                <a:latin typeface="Times New Roman" pitchFamily="18" charset="0"/>
                <a:cs typeface="Times New Roman" pitchFamily="18" charset="0"/>
              </a:rPr>
              <a:t>William </a:t>
            </a:r>
            <a:r>
              <a:rPr lang="en-US" sz="2000" dirty="0" err="1">
                <a:latin typeface="Times New Roman" pitchFamily="18" charset="0"/>
                <a:cs typeface="Times New Roman" pitchFamily="18" charset="0"/>
              </a:rPr>
              <a:t>Hendriksen</a:t>
            </a:r>
            <a:r>
              <a:rPr lang="en-US" sz="2000" dirty="0">
                <a:latin typeface="Times New Roman" pitchFamily="18" charset="0"/>
                <a:cs typeface="Times New Roman" pitchFamily="18" charset="0"/>
              </a:rPr>
              <a:t>, New Testament Commentary – Matthew, 570</a:t>
            </a:r>
          </a:p>
        </p:txBody>
      </p:sp>
    </p:spTree>
  </p:cSld>
  <p:clrMapOvr>
    <a:masterClrMapping/>
  </p:clrMapOvr>
  <p:transition spd="slow">
    <p:fade thruBlk="1"/>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76400" y="381000"/>
            <a:ext cx="7315200" cy="685800"/>
          </a:xfrm>
          <a:prstGeom prst="rect">
            <a:avLst/>
          </a:prstGeom>
          <a:gradFill flip="none" rotWithShape="1">
            <a:gsLst>
              <a:gs pos="0">
                <a:srgbClr val="FFFF99">
                  <a:shade val="30000"/>
                  <a:satMod val="115000"/>
                </a:srgbClr>
              </a:gs>
              <a:gs pos="50000">
                <a:srgbClr val="FFFF99">
                  <a:shade val="67500"/>
                  <a:satMod val="115000"/>
                </a:srgbClr>
              </a:gs>
              <a:gs pos="100000">
                <a:srgbClr val="FFFF99">
                  <a:shade val="100000"/>
                  <a:satMod val="115000"/>
                </a:srgbClr>
              </a:gs>
            </a:gsLst>
            <a:lin ang="5400000" scaled="1"/>
            <a:tileRec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dirty="0">
                <a:solidFill>
                  <a:prstClr val="black"/>
                </a:solidFill>
                <a:effectLst>
                  <a:outerShdw blurRad="38100" dist="38100" dir="2700000" algn="tl">
                    <a:srgbClr val="000000">
                      <a:alpha val="43137"/>
                    </a:srgbClr>
                  </a:outerShdw>
                </a:effectLst>
                <a:latin typeface="Arial Rounded MT Bold" pitchFamily="34" charset="0"/>
              </a:rPr>
              <a:t>The Lessons Learned</a:t>
            </a:r>
          </a:p>
        </p:txBody>
      </p:sp>
      <p:sp>
        <p:nvSpPr>
          <p:cNvPr id="3" name="TextBox 2"/>
          <p:cNvSpPr txBox="1"/>
          <p:nvPr/>
        </p:nvSpPr>
        <p:spPr>
          <a:xfrm>
            <a:off x="1676400" y="1600200"/>
            <a:ext cx="6705600" cy="4739759"/>
          </a:xfrm>
          <a:prstGeom prst="rect">
            <a:avLst/>
          </a:prstGeom>
          <a:noFill/>
        </p:spPr>
        <p:txBody>
          <a:bodyPr wrap="square" rtlCol="0">
            <a:spAutoFit/>
          </a:bodyPr>
          <a:lstStyle/>
          <a:p>
            <a:pPr marL="457200" indent="-457200">
              <a:buFont typeface="+mj-lt"/>
              <a:buAutoNum type="alphaUcPeriod"/>
            </a:pPr>
            <a:r>
              <a:rPr lang="en-US" sz="2800" u="sng" dirty="0">
                <a:solidFill>
                  <a:prstClr val="black"/>
                </a:solidFill>
                <a:latin typeface="Arial Narrow" pitchFamily="34" charset="0"/>
              </a:rPr>
              <a:t>There is an enemy sowing tares</a:t>
            </a:r>
          </a:p>
          <a:p>
            <a:pPr marL="457200" indent="-457200">
              <a:buFont typeface="+mj-lt"/>
              <a:buAutoNum type="alphaUcPeriod"/>
            </a:pPr>
            <a:endParaRPr lang="en-US" sz="1000" u="sng" dirty="0">
              <a:solidFill>
                <a:prstClr val="black"/>
              </a:solidFill>
              <a:latin typeface="Arial Narrow" pitchFamily="34" charset="0"/>
            </a:endParaRPr>
          </a:p>
          <a:p>
            <a:pPr marL="457200" indent="-457200">
              <a:buFont typeface="+mj-lt"/>
              <a:buAutoNum type="alphaUcPeriod"/>
            </a:pPr>
            <a:r>
              <a:rPr lang="en-US" sz="2800" u="sng" dirty="0">
                <a:solidFill>
                  <a:prstClr val="black"/>
                </a:solidFill>
                <a:latin typeface="Arial Narrow" pitchFamily="34" charset="0"/>
              </a:rPr>
              <a:t>Can’t remove all evil in world – need patience</a:t>
            </a:r>
          </a:p>
          <a:p>
            <a:pPr marL="457200" indent="-457200">
              <a:buFont typeface="+mj-lt"/>
              <a:buAutoNum type="alphaUcPeriod"/>
            </a:pPr>
            <a:endParaRPr lang="en-US" sz="1000" u="sng" dirty="0">
              <a:solidFill>
                <a:prstClr val="black"/>
              </a:solidFill>
              <a:latin typeface="Arial Narrow" pitchFamily="34" charset="0"/>
            </a:endParaRPr>
          </a:p>
          <a:p>
            <a:pPr marL="457200" indent="-457200">
              <a:buFont typeface="+mj-lt"/>
              <a:buAutoNum type="alphaUcPeriod"/>
            </a:pPr>
            <a:r>
              <a:rPr lang="en-US" sz="2800" u="sng" dirty="0">
                <a:solidFill>
                  <a:prstClr val="black"/>
                </a:solidFill>
                <a:latin typeface="Arial Narrow" pitchFamily="34" charset="0"/>
              </a:rPr>
              <a:t>There will be a separation in the end</a:t>
            </a:r>
          </a:p>
          <a:p>
            <a:pPr marL="457200" indent="-457200">
              <a:buFont typeface="+mj-lt"/>
              <a:buAutoNum type="alphaUcPeriod"/>
            </a:pPr>
            <a:endParaRPr lang="en-US" sz="1000" u="sng" dirty="0">
              <a:solidFill>
                <a:prstClr val="black"/>
              </a:solidFill>
              <a:latin typeface="Arial Narrow" pitchFamily="34" charset="0"/>
            </a:endParaRPr>
          </a:p>
          <a:p>
            <a:pPr marL="457200" indent="-457200">
              <a:buFont typeface="+mj-lt"/>
              <a:buAutoNum type="alphaUcPeriod"/>
            </a:pPr>
            <a:r>
              <a:rPr lang="en-US" sz="2800" u="sng" dirty="0">
                <a:solidFill>
                  <a:prstClr val="black"/>
                </a:solidFill>
                <a:latin typeface="Arial Narrow" pitchFamily="34" charset="0"/>
              </a:rPr>
              <a:t>God’s longsuffering does not mean all is well</a:t>
            </a:r>
          </a:p>
          <a:p>
            <a:pPr marL="457200" indent="-457200">
              <a:buFont typeface="+mj-lt"/>
              <a:buAutoNum type="alphaUcPeriod"/>
            </a:pPr>
            <a:endParaRPr lang="en-US" sz="1000" u="sng" dirty="0">
              <a:solidFill>
                <a:prstClr val="black"/>
              </a:solidFill>
              <a:latin typeface="Arial Narrow" pitchFamily="34" charset="0"/>
            </a:endParaRPr>
          </a:p>
          <a:p>
            <a:pPr marL="457200" indent="-457200">
              <a:buFont typeface="+mj-lt"/>
              <a:buAutoNum type="alphaUcPeriod"/>
            </a:pPr>
            <a:r>
              <a:rPr lang="en-US" sz="2800" u="sng" dirty="0">
                <a:solidFill>
                  <a:prstClr val="black"/>
                </a:solidFill>
                <a:latin typeface="Arial Narrow" pitchFamily="34" charset="0"/>
              </a:rPr>
              <a:t>Not the place of God’s people to punish the evil doers (Holy wars, etc.)</a:t>
            </a:r>
          </a:p>
          <a:p>
            <a:pPr marL="457200" indent="-457200">
              <a:buFont typeface="+mj-lt"/>
              <a:buAutoNum type="alphaUcPeriod"/>
            </a:pPr>
            <a:endParaRPr lang="en-US" sz="1000" u="sng" dirty="0">
              <a:solidFill>
                <a:prstClr val="black"/>
              </a:solidFill>
              <a:latin typeface="Arial Narrow" pitchFamily="34" charset="0"/>
            </a:endParaRPr>
          </a:p>
          <a:p>
            <a:pPr marL="457200" indent="-457200">
              <a:buFont typeface="+mj-lt"/>
              <a:buAutoNum type="alphaUcPeriod"/>
            </a:pPr>
            <a:r>
              <a:rPr lang="en-US" sz="2800" u="sng" dirty="0">
                <a:solidFill>
                  <a:prstClr val="black"/>
                </a:solidFill>
                <a:latin typeface="Arial Narrow" pitchFamily="34" charset="0"/>
              </a:rPr>
              <a:t>Devil works while men sleep</a:t>
            </a:r>
          </a:p>
          <a:p>
            <a:pPr marL="971550" lvl="1" indent="-514350">
              <a:buFont typeface="+mj-lt"/>
              <a:buAutoNum type="arabicPeriod"/>
            </a:pPr>
            <a:r>
              <a:rPr lang="en-US" sz="2400" i="1" dirty="0">
                <a:solidFill>
                  <a:prstClr val="black"/>
                </a:solidFill>
                <a:latin typeface="Arial Narrow" pitchFamily="34" charset="0"/>
              </a:rPr>
              <a:t>Undercover – in the night (2 Tim. 3:6)</a:t>
            </a:r>
          </a:p>
          <a:p>
            <a:pPr marL="971550" lvl="1" indent="-514350">
              <a:buFont typeface="+mj-lt"/>
              <a:buAutoNum type="arabicPeriod"/>
            </a:pPr>
            <a:r>
              <a:rPr lang="en-US" sz="2400" i="1" dirty="0">
                <a:solidFill>
                  <a:prstClr val="black"/>
                </a:solidFill>
                <a:latin typeface="Arial Narrow" pitchFamily="34" charset="0"/>
              </a:rPr>
              <a:t>Unnoticed (Jude 4)</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2000"/>
                                        <p:tgtEl>
                                          <p:spTgt spid="3">
                                            <p:txEl>
                                              <p:pRg st="6" end="6"/>
                                            </p:txEl>
                                          </p:spTgt>
                                        </p:tgtEl>
                                      </p:cBhvr>
                                    </p:animEffect>
                                    <p:anim calcmode="lin" valueType="num">
                                      <p:cBhvr>
                                        <p:cTn id="8"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animEffect transition="in" filter="fade">
                                      <p:cBhvr>
                                        <p:cTn id="15" dur="2000"/>
                                        <p:tgtEl>
                                          <p:spTgt spid="3">
                                            <p:txEl>
                                              <p:pRg st="8" end="8"/>
                                            </p:txEl>
                                          </p:spTgt>
                                        </p:tgtEl>
                                      </p:cBhvr>
                                    </p:animEffect>
                                    <p:anim calcmode="lin" valueType="num">
                                      <p:cBhvr>
                                        <p:cTn id="16" dur="2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8" end="8"/>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8" end="8"/>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animEffect transition="in" filter="fade">
                                      <p:cBhvr>
                                        <p:cTn id="23" dur="2000"/>
                                        <p:tgtEl>
                                          <p:spTgt spid="3">
                                            <p:txEl>
                                              <p:pRg st="10" end="10"/>
                                            </p:txEl>
                                          </p:spTgt>
                                        </p:tgtEl>
                                      </p:cBhvr>
                                    </p:animEffect>
                                    <p:anim calcmode="lin" valueType="num">
                                      <p:cBhvr>
                                        <p:cTn id="24" dur="2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10" end="10"/>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10" end="10"/>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animEffect transition="in" filter="fade">
                                      <p:cBhvr>
                                        <p:cTn id="31" dur="2000"/>
                                        <p:tgtEl>
                                          <p:spTgt spid="3">
                                            <p:txEl>
                                              <p:pRg st="11" end="11"/>
                                            </p:txEl>
                                          </p:spTgt>
                                        </p:tgtEl>
                                      </p:cBhvr>
                                    </p:animEffect>
                                    <p:anim calcmode="lin" valueType="num">
                                      <p:cBhvr>
                                        <p:cTn id="32" dur="2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11" end="11"/>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11" end="11"/>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animEffect transition="in" filter="fade">
                                      <p:cBhvr>
                                        <p:cTn id="39" dur="2000"/>
                                        <p:tgtEl>
                                          <p:spTgt spid="3">
                                            <p:txEl>
                                              <p:pRg st="12" end="12"/>
                                            </p:txEl>
                                          </p:spTgt>
                                        </p:tgtEl>
                                      </p:cBhvr>
                                    </p:animEffect>
                                    <p:anim calcmode="lin" valueType="num">
                                      <p:cBhvr>
                                        <p:cTn id="40" dur="2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3">
                                            <p:txEl>
                                              <p:pRg st="12" end="12"/>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3">
                                            <p:txEl>
                                              <p:pRg st="12" end="1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76400" y="381000"/>
            <a:ext cx="7315200" cy="685800"/>
          </a:xfrm>
          <a:prstGeom prst="rect">
            <a:avLst/>
          </a:prstGeom>
          <a:gradFill flip="none" rotWithShape="1">
            <a:gsLst>
              <a:gs pos="0">
                <a:srgbClr val="FFFF99">
                  <a:shade val="30000"/>
                  <a:satMod val="115000"/>
                </a:srgbClr>
              </a:gs>
              <a:gs pos="50000">
                <a:srgbClr val="FFFF99">
                  <a:shade val="67500"/>
                  <a:satMod val="115000"/>
                </a:srgbClr>
              </a:gs>
              <a:gs pos="100000">
                <a:srgbClr val="FFFF99">
                  <a:shade val="100000"/>
                  <a:satMod val="115000"/>
                </a:srgbClr>
              </a:gs>
            </a:gsLst>
            <a:lin ang="5400000" scaled="1"/>
            <a:tileRec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dirty="0">
                <a:solidFill>
                  <a:prstClr val="black"/>
                </a:solidFill>
                <a:effectLst>
                  <a:outerShdw blurRad="38100" dist="38100" dir="2700000" algn="tl">
                    <a:srgbClr val="000000">
                      <a:alpha val="43137"/>
                    </a:srgbClr>
                  </a:outerShdw>
                </a:effectLst>
                <a:latin typeface="Arial Rounded MT Bold" pitchFamily="34" charset="0"/>
              </a:rPr>
              <a:t>The Lessons Learned</a:t>
            </a:r>
          </a:p>
        </p:txBody>
      </p:sp>
      <p:sp>
        <p:nvSpPr>
          <p:cNvPr id="3" name="TextBox 2"/>
          <p:cNvSpPr txBox="1"/>
          <p:nvPr/>
        </p:nvSpPr>
        <p:spPr>
          <a:xfrm>
            <a:off x="1676400" y="1600200"/>
            <a:ext cx="6705600" cy="4462760"/>
          </a:xfrm>
          <a:prstGeom prst="rect">
            <a:avLst/>
          </a:prstGeom>
          <a:noFill/>
        </p:spPr>
        <p:txBody>
          <a:bodyPr wrap="square" rtlCol="0">
            <a:spAutoFit/>
          </a:bodyPr>
          <a:lstStyle/>
          <a:p>
            <a:pPr marL="457200" indent="-457200">
              <a:buFont typeface="+mj-lt"/>
              <a:buAutoNum type="alphaUcPeriod"/>
            </a:pPr>
            <a:r>
              <a:rPr lang="en-US" sz="2800" u="sng" dirty="0">
                <a:solidFill>
                  <a:prstClr val="black"/>
                </a:solidFill>
                <a:latin typeface="Arial Narrow" pitchFamily="34" charset="0"/>
              </a:rPr>
              <a:t>There is an enemy sowing tares</a:t>
            </a:r>
          </a:p>
          <a:p>
            <a:pPr marL="457200" indent="-457200">
              <a:buFont typeface="+mj-lt"/>
              <a:buAutoNum type="alphaUcPeriod"/>
            </a:pPr>
            <a:endParaRPr lang="en-US" sz="1000" u="sng" dirty="0">
              <a:solidFill>
                <a:prstClr val="black"/>
              </a:solidFill>
              <a:latin typeface="Arial Narrow" pitchFamily="34" charset="0"/>
            </a:endParaRPr>
          </a:p>
          <a:p>
            <a:pPr marL="457200" indent="-457200">
              <a:buFont typeface="+mj-lt"/>
              <a:buAutoNum type="alphaUcPeriod"/>
            </a:pPr>
            <a:r>
              <a:rPr lang="en-US" sz="2800" u="sng" dirty="0">
                <a:solidFill>
                  <a:prstClr val="black"/>
                </a:solidFill>
                <a:latin typeface="Arial Narrow" pitchFamily="34" charset="0"/>
              </a:rPr>
              <a:t>Can’t remove all evil in world – need patience</a:t>
            </a:r>
          </a:p>
          <a:p>
            <a:pPr marL="457200" indent="-457200">
              <a:buFont typeface="+mj-lt"/>
              <a:buAutoNum type="alphaUcPeriod"/>
            </a:pPr>
            <a:endParaRPr lang="en-US" sz="1000" u="sng" dirty="0">
              <a:solidFill>
                <a:prstClr val="black"/>
              </a:solidFill>
              <a:latin typeface="Arial Narrow" pitchFamily="34" charset="0"/>
            </a:endParaRPr>
          </a:p>
          <a:p>
            <a:pPr marL="457200" indent="-457200">
              <a:buFont typeface="+mj-lt"/>
              <a:buAutoNum type="alphaUcPeriod"/>
            </a:pPr>
            <a:r>
              <a:rPr lang="en-US" sz="2800" u="sng" dirty="0">
                <a:solidFill>
                  <a:prstClr val="black"/>
                </a:solidFill>
                <a:latin typeface="Arial Narrow" pitchFamily="34" charset="0"/>
              </a:rPr>
              <a:t>There will be a separation in the end</a:t>
            </a:r>
          </a:p>
          <a:p>
            <a:pPr marL="457200" indent="-457200">
              <a:buFont typeface="+mj-lt"/>
              <a:buAutoNum type="alphaUcPeriod"/>
            </a:pPr>
            <a:endParaRPr lang="en-US" sz="1000" u="sng" dirty="0">
              <a:solidFill>
                <a:prstClr val="black"/>
              </a:solidFill>
              <a:latin typeface="Arial Narrow" pitchFamily="34" charset="0"/>
            </a:endParaRPr>
          </a:p>
          <a:p>
            <a:pPr marL="457200" indent="-457200">
              <a:buFont typeface="+mj-lt"/>
              <a:buAutoNum type="alphaUcPeriod"/>
            </a:pPr>
            <a:r>
              <a:rPr lang="en-US" sz="2800" u="sng" dirty="0">
                <a:solidFill>
                  <a:prstClr val="black"/>
                </a:solidFill>
                <a:latin typeface="Arial Narrow" pitchFamily="34" charset="0"/>
              </a:rPr>
              <a:t>God’s longsuffering does not mean all is well</a:t>
            </a:r>
          </a:p>
          <a:p>
            <a:pPr marL="457200" indent="-457200">
              <a:buFont typeface="+mj-lt"/>
              <a:buAutoNum type="alphaUcPeriod"/>
            </a:pPr>
            <a:endParaRPr lang="en-US" sz="1000" u="sng" dirty="0">
              <a:solidFill>
                <a:prstClr val="black"/>
              </a:solidFill>
              <a:latin typeface="Arial Narrow" pitchFamily="34" charset="0"/>
            </a:endParaRPr>
          </a:p>
          <a:p>
            <a:pPr marL="457200" indent="-457200">
              <a:buFont typeface="+mj-lt"/>
              <a:buAutoNum type="alphaUcPeriod"/>
            </a:pPr>
            <a:r>
              <a:rPr lang="en-US" sz="2800" u="sng" dirty="0">
                <a:solidFill>
                  <a:prstClr val="black"/>
                </a:solidFill>
                <a:latin typeface="Arial Narrow" pitchFamily="34" charset="0"/>
              </a:rPr>
              <a:t>Not the place of God’s people to punish the evil doers (Holy wars, etc.)</a:t>
            </a:r>
          </a:p>
          <a:p>
            <a:pPr marL="457200" indent="-457200">
              <a:buFont typeface="+mj-lt"/>
              <a:buAutoNum type="alphaUcPeriod"/>
            </a:pPr>
            <a:endParaRPr lang="en-US" sz="1000" u="sng" dirty="0">
              <a:solidFill>
                <a:prstClr val="black"/>
              </a:solidFill>
              <a:latin typeface="Arial Narrow" pitchFamily="34" charset="0"/>
            </a:endParaRPr>
          </a:p>
          <a:p>
            <a:pPr marL="457200" indent="-457200">
              <a:buFont typeface="+mj-lt"/>
              <a:buAutoNum type="alphaUcPeriod"/>
            </a:pPr>
            <a:r>
              <a:rPr lang="en-US" sz="2800" u="sng" dirty="0">
                <a:solidFill>
                  <a:prstClr val="black"/>
                </a:solidFill>
                <a:latin typeface="Arial Narrow" pitchFamily="34" charset="0"/>
              </a:rPr>
              <a:t>Devil works while men sleep</a:t>
            </a:r>
          </a:p>
          <a:p>
            <a:pPr marL="457200" indent="-457200">
              <a:buFont typeface="+mj-lt"/>
              <a:buAutoNum type="alphaUcPeriod"/>
            </a:pPr>
            <a:endParaRPr lang="en-US" sz="1000" u="sng" dirty="0">
              <a:solidFill>
                <a:prstClr val="black"/>
              </a:solidFill>
              <a:latin typeface="Arial Narrow" pitchFamily="34" charset="0"/>
            </a:endParaRPr>
          </a:p>
          <a:p>
            <a:pPr marL="457200" indent="-457200">
              <a:buFont typeface="+mj-lt"/>
              <a:buAutoNum type="alphaUcPeriod"/>
            </a:pPr>
            <a:r>
              <a:rPr lang="en-US" sz="2800" u="sng" dirty="0">
                <a:solidFill>
                  <a:prstClr val="black"/>
                </a:solidFill>
                <a:latin typeface="Arial Narrow" pitchFamily="34" charset="0"/>
              </a:rPr>
              <a:t>Difference are not readily noticeable at first</a:t>
            </a:r>
          </a:p>
        </p:txBody>
      </p:sp>
    </p:spTree>
  </p:cSld>
  <p:clrMapOvr>
    <a:masterClrMapping/>
  </p:clrMapOvr>
  <p:transition spd="slow">
    <p:fade thruBlk="1"/>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386915" y="0"/>
            <a:ext cx="6437082" cy="2554545"/>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80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38100" dist="38100" dir="2700000" algn="tl">
                    <a:srgbClr val="000000">
                      <a:alpha val="43137"/>
                    </a:srgbClr>
                  </a:outerShdw>
                </a:effectLst>
              </a:rPr>
              <a:t>Parab</a:t>
            </a:r>
            <a:r>
              <a:rPr lang="en-US" sz="80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38100" dist="38100" dir="2700000" algn="tl">
                    <a:srgbClr val="000000">
                      <a:alpha val="43137"/>
                    </a:srgbClr>
                  </a:outerShdw>
                </a:effectLst>
              </a:rPr>
              <a:t>le of</a:t>
            </a:r>
          </a:p>
          <a:p>
            <a:pPr algn="ctr"/>
            <a:r>
              <a:rPr lang="en-US" sz="80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38100" dist="38100" dir="2700000" algn="tl">
                    <a:srgbClr val="000000">
                      <a:alpha val="43137"/>
                    </a:srgbClr>
                  </a:outerShdw>
                </a:effectLst>
              </a:rPr>
              <a:t>Wheat &amp; Tares</a:t>
            </a:r>
            <a:endParaRPr lang="en-US" sz="80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38100" dist="38100" dir="2700000" algn="tl">
                  <a:srgbClr val="000000">
                    <a:alpha val="43137"/>
                  </a:srgbClr>
                </a:outerShdw>
              </a:effectLst>
            </a:endParaRPr>
          </a:p>
        </p:txBody>
      </p:sp>
      <p:sp>
        <p:nvSpPr>
          <p:cNvPr id="4" name="Rectangle 3"/>
          <p:cNvSpPr/>
          <p:nvPr/>
        </p:nvSpPr>
        <p:spPr>
          <a:xfrm>
            <a:off x="0" y="2819400"/>
            <a:ext cx="9144000" cy="685800"/>
          </a:xfrm>
          <a:prstGeom prst="rect">
            <a:avLst/>
          </a:prstGeom>
          <a:gradFill flip="none" rotWithShape="1">
            <a:gsLst>
              <a:gs pos="0">
                <a:srgbClr val="FFFF99">
                  <a:shade val="30000"/>
                  <a:satMod val="115000"/>
                </a:srgbClr>
              </a:gs>
              <a:gs pos="50000">
                <a:srgbClr val="FFFF99">
                  <a:shade val="67500"/>
                  <a:satMod val="115000"/>
                </a:srgbClr>
              </a:gs>
              <a:gs pos="100000">
                <a:srgbClr val="FFFF99">
                  <a:shade val="100000"/>
                  <a:satMod val="115000"/>
                </a:srgbClr>
              </a:gs>
            </a:gsLst>
            <a:lin ang="5400000" scaled="1"/>
            <a:tileRec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2800" dirty="0">
                <a:solidFill>
                  <a:schemeClr val="tx1"/>
                </a:solidFill>
                <a:effectLst>
                  <a:outerShdw blurRad="38100" dist="38100" dir="2700000" algn="tl">
                    <a:srgbClr val="000000">
                      <a:alpha val="43137"/>
                    </a:srgbClr>
                  </a:outerShdw>
                </a:effectLst>
                <a:latin typeface="Arial Rounded MT Bold" pitchFamily="34" charset="0"/>
              </a:rPr>
              <a:t>The Parable (vv. 24-30)</a:t>
            </a:r>
          </a:p>
        </p:txBody>
      </p:sp>
      <p:sp>
        <p:nvSpPr>
          <p:cNvPr id="6" name="Rectangle 5"/>
          <p:cNvSpPr/>
          <p:nvPr/>
        </p:nvSpPr>
        <p:spPr>
          <a:xfrm>
            <a:off x="0" y="3657600"/>
            <a:ext cx="9144000" cy="685800"/>
          </a:xfrm>
          <a:prstGeom prst="rect">
            <a:avLst/>
          </a:prstGeom>
          <a:gradFill flip="none" rotWithShape="1">
            <a:gsLst>
              <a:gs pos="0">
                <a:srgbClr val="FFFF99">
                  <a:shade val="30000"/>
                  <a:satMod val="115000"/>
                </a:srgbClr>
              </a:gs>
              <a:gs pos="50000">
                <a:srgbClr val="FFFF99">
                  <a:shade val="67500"/>
                  <a:satMod val="115000"/>
                </a:srgbClr>
              </a:gs>
              <a:gs pos="100000">
                <a:srgbClr val="FFFF99">
                  <a:shade val="100000"/>
                  <a:satMod val="115000"/>
                </a:srgbClr>
              </a:gs>
            </a:gsLst>
            <a:lin ang="5400000" scaled="1"/>
            <a:tileRec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chemeClr val="tx1"/>
                </a:solidFill>
                <a:effectLst>
                  <a:outerShdw blurRad="38100" dist="38100" dir="2700000" algn="tl">
                    <a:srgbClr val="000000">
                      <a:alpha val="43137"/>
                    </a:srgbClr>
                  </a:outerShdw>
                </a:effectLst>
                <a:latin typeface="Arial Rounded MT Bold" pitchFamily="34" charset="0"/>
              </a:rPr>
              <a:t>The Explanation (vv. 36-43)</a:t>
            </a:r>
          </a:p>
        </p:txBody>
      </p:sp>
      <p:sp>
        <p:nvSpPr>
          <p:cNvPr id="7" name="Rectangle 6"/>
          <p:cNvSpPr/>
          <p:nvPr/>
        </p:nvSpPr>
        <p:spPr>
          <a:xfrm>
            <a:off x="0" y="4495800"/>
            <a:ext cx="9144000" cy="685800"/>
          </a:xfrm>
          <a:prstGeom prst="rect">
            <a:avLst/>
          </a:prstGeom>
          <a:gradFill flip="none" rotWithShape="1">
            <a:gsLst>
              <a:gs pos="0">
                <a:srgbClr val="FFFF99">
                  <a:shade val="30000"/>
                  <a:satMod val="115000"/>
                </a:srgbClr>
              </a:gs>
              <a:gs pos="50000">
                <a:srgbClr val="FFFF99">
                  <a:shade val="67500"/>
                  <a:satMod val="115000"/>
                </a:srgbClr>
              </a:gs>
              <a:gs pos="100000">
                <a:srgbClr val="FFFF99">
                  <a:shade val="100000"/>
                  <a:satMod val="115000"/>
                </a:srgbClr>
              </a:gs>
            </a:gsLst>
            <a:lin ang="5400000" scaled="1"/>
            <a:tileRec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schemeClr val="tx1"/>
                </a:solidFill>
                <a:effectLst>
                  <a:outerShdw blurRad="38100" dist="38100" dir="2700000" algn="tl">
                    <a:srgbClr val="000000">
                      <a:alpha val="43137"/>
                    </a:srgbClr>
                  </a:outerShdw>
                </a:effectLst>
                <a:latin typeface="Arial Rounded MT Bold" pitchFamily="34" charset="0"/>
              </a:rPr>
              <a:t>The Parallel – Dragnet (vv. 47-50)</a:t>
            </a:r>
          </a:p>
        </p:txBody>
      </p:sp>
      <p:sp>
        <p:nvSpPr>
          <p:cNvPr id="8" name="Rectangle 7"/>
          <p:cNvSpPr/>
          <p:nvPr/>
        </p:nvSpPr>
        <p:spPr>
          <a:xfrm>
            <a:off x="0" y="5334000"/>
            <a:ext cx="9144000" cy="685800"/>
          </a:xfrm>
          <a:prstGeom prst="rect">
            <a:avLst/>
          </a:prstGeom>
          <a:gradFill flip="none" rotWithShape="1">
            <a:gsLst>
              <a:gs pos="0">
                <a:srgbClr val="FFFF99">
                  <a:shade val="30000"/>
                  <a:satMod val="115000"/>
                </a:srgbClr>
              </a:gs>
              <a:gs pos="50000">
                <a:srgbClr val="FFFF99">
                  <a:shade val="67500"/>
                  <a:satMod val="115000"/>
                </a:srgbClr>
              </a:gs>
              <a:gs pos="100000">
                <a:srgbClr val="FFFF99">
                  <a:shade val="100000"/>
                  <a:satMod val="115000"/>
                </a:srgbClr>
              </a:gs>
            </a:gsLst>
            <a:lin ang="5400000" scaled="1"/>
            <a:tileRec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dirty="0">
                <a:solidFill>
                  <a:schemeClr val="tx1"/>
                </a:solidFill>
                <a:effectLst>
                  <a:outerShdw blurRad="38100" dist="38100" dir="2700000" algn="tl">
                    <a:srgbClr val="000000">
                      <a:alpha val="43137"/>
                    </a:srgbClr>
                  </a:outerShdw>
                </a:effectLst>
                <a:latin typeface="Arial Rounded MT Bold" pitchFamily="34" charset="0"/>
              </a:rPr>
              <a:t>The Lessons Learned</a:t>
            </a:r>
          </a:p>
        </p:txBody>
      </p:sp>
      <p:sp>
        <p:nvSpPr>
          <p:cNvPr id="9" name="Rectangle 8"/>
          <p:cNvSpPr/>
          <p:nvPr/>
        </p:nvSpPr>
        <p:spPr>
          <a:xfrm>
            <a:off x="0" y="2819400"/>
            <a:ext cx="9144000" cy="685800"/>
          </a:xfrm>
          <a:prstGeom prst="rect">
            <a:avLst/>
          </a:prstGeom>
          <a:solidFill>
            <a:schemeClr val="tx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2800" dirty="0">
                <a:solidFill>
                  <a:schemeClr val="accent3">
                    <a:lumMod val="60000"/>
                    <a:lumOff val="40000"/>
                  </a:schemeClr>
                </a:solidFill>
                <a:effectLst>
                  <a:outerShdw blurRad="38100" dist="38100" dir="2700000" algn="tl">
                    <a:srgbClr val="000000">
                      <a:alpha val="43137"/>
                    </a:srgbClr>
                  </a:outerShdw>
                </a:effectLst>
                <a:latin typeface="Arial Rounded MT Bold" pitchFamily="34" charset="0"/>
              </a:rPr>
              <a:t>The Parable (vv. 24-30)</a:t>
            </a:r>
          </a:p>
        </p:txBody>
      </p:sp>
      <p:sp>
        <p:nvSpPr>
          <p:cNvPr id="10" name="Rectangle 9"/>
          <p:cNvSpPr/>
          <p:nvPr/>
        </p:nvSpPr>
        <p:spPr>
          <a:xfrm>
            <a:off x="0" y="3657600"/>
            <a:ext cx="9144000" cy="685800"/>
          </a:xfrm>
          <a:prstGeom prst="rect">
            <a:avLst/>
          </a:prstGeom>
          <a:solidFill>
            <a:schemeClr val="tx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chemeClr val="accent3">
                    <a:lumMod val="60000"/>
                    <a:lumOff val="40000"/>
                  </a:schemeClr>
                </a:solidFill>
                <a:effectLst>
                  <a:outerShdw blurRad="38100" dist="38100" dir="2700000" algn="tl">
                    <a:srgbClr val="000000">
                      <a:alpha val="43137"/>
                    </a:srgbClr>
                  </a:outerShdw>
                </a:effectLst>
                <a:latin typeface="Arial Rounded MT Bold" pitchFamily="34" charset="0"/>
              </a:rPr>
              <a:t>The Explanation (vv. 36-43)</a:t>
            </a:r>
          </a:p>
        </p:txBody>
      </p:sp>
      <p:sp>
        <p:nvSpPr>
          <p:cNvPr id="11" name="Rectangle 10"/>
          <p:cNvSpPr/>
          <p:nvPr/>
        </p:nvSpPr>
        <p:spPr>
          <a:xfrm>
            <a:off x="0" y="4495800"/>
            <a:ext cx="9144000" cy="685800"/>
          </a:xfrm>
          <a:prstGeom prst="rect">
            <a:avLst/>
          </a:prstGeom>
          <a:solidFill>
            <a:schemeClr val="tx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schemeClr val="accent3">
                    <a:lumMod val="60000"/>
                    <a:lumOff val="40000"/>
                  </a:schemeClr>
                </a:solidFill>
                <a:effectLst>
                  <a:outerShdw blurRad="38100" dist="38100" dir="2700000" algn="tl">
                    <a:srgbClr val="000000">
                      <a:alpha val="43137"/>
                    </a:srgbClr>
                  </a:outerShdw>
                </a:effectLst>
                <a:latin typeface="Arial Rounded MT Bold" pitchFamily="34" charset="0"/>
              </a:rPr>
              <a:t>The Parallel – Dragnet (vv. 47-50)</a:t>
            </a:r>
          </a:p>
        </p:txBody>
      </p:sp>
      <p:sp>
        <p:nvSpPr>
          <p:cNvPr id="12" name="Rectangle 11"/>
          <p:cNvSpPr/>
          <p:nvPr/>
        </p:nvSpPr>
        <p:spPr>
          <a:xfrm>
            <a:off x="0" y="5334000"/>
            <a:ext cx="9144000" cy="685800"/>
          </a:xfrm>
          <a:prstGeom prst="rect">
            <a:avLst/>
          </a:prstGeom>
          <a:solidFill>
            <a:schemeClr val="tx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dirty="0">
                <a:solidFill>
                  <a:schemeClr val="accent3">
                    <a:lumMod val="60000"/>
                    <a:lumOff val="40000"/>
                  </a:schemeClr>
                </a:solidFill>
                <a:effectLst>
                  <a:outerShdw blurRad="38100" dist="38100" dir="2700000" algn="tl">
                    <a:srgbClr val="000000">
                      <a:alpha val="43137"/>
                    </a:srgbClr>
                  </a:outerShdw>
                </a:effectLst>
                <a:latin typeface="Arial Rounded MT Bold" pitchFamily="34" charset="0"/>
              </a:rPr>
              <a:t>The Lessons Learned</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2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20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360</TotalTime>
  <Words>1996</Words>
  <Application>Microsoft Office PowerPoint</Application>
  <PresentationFormat>On-screen Show (4:3)</PresentationFormat>
  <Paragraphs>236</Paragraphs>
  <Slides>30</Slides>
  <Notes>1</Notes>
  <HiddenSlides>0</HiddenSlides>
  <MMClips>0</MMClips>
  <ScaleCrop>false</ScaleCrop>
  <HeadingPairs>
    <vt:vector size="6" baseType="variant">
      <vt:variant>
        <vt:lpstr>Fonts Used</vt:lpstr>
      </vt:variant>
      <vt:variant>
        <vt:i4>5</vt:i4>
      </vt:variant>
      <vt:variant>
        <vt:lpstr>Theme</vt:lpstr>
      </vt:variant>
      <vt:variant>
        <vt:i4>6</vt:i4>
      </vt:variant>
      <vt:variant>
        <vt:lpstr>Slide Titles</vt:lpstr>
      </vt:variant>
      <vt:variant>
        <vt:i4>30</vt:i4>
      </vt:variant>
    </vt:vector>
  </HeadingPairs>
  <TitlesOfParts>
    <vt:vector size="41" baseType="lpstr">
      <vt:lpstr>Arial</vt:lpstr>
      <vt:lpstr>Arial Narrow</vt:lpstr>
      <vt:lpstr>Arial Rounded MT Bold</vt:lpstr>
      <vt:lpstr>Calibri</vt:lpstr>
      <vt:lpstr>Times New Roman</vt:lpstr>
      <vt:lpstr>Office Theme</vt:lpstr>
      <vt:lpstr>3_Office Theme</vt:lpstr>
      <vt:lpstr>1_Office Theme</vt:lpstr>
      <vt:lpstr>2_Office Theme</vt:lpstr>
      <vt:lpstr>4_Office Theme</vt:lpstr>
      <vt:lpstr>5_Office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Donnie V. Rader</dc:creator>
  <cp:lastModifiedBy>Donnie V. Rader</cp:lastModifiedBy>
  <cp:revision>31</cp:revision>
  <cp:lastPrinted>2016-12-04T20:08:39Z</cp:lastPrinted>
  <dcterms:created xsi:type="dcterms:W3CDTF">2009-08-21T16:33:43Z</dcterms:created>
  <dcterms:modified xsi:type="dcterms:W3CDTF">2016-12-04T20:08:59Z</dcterms:modified>
</cp:coreProperties>
</file>