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696" r:id="rId2"/>
    <p:sldMasterId id="2147483708" r:id="rId3"/>
  </p:sldMasterIdLst>
  <p:notesMasterIdLst>
    <p:notesMasterId r:id="rId28"/>
  </p:notesMasterIdLst>
  <p:sldIdLst>
    <p:sldId id="257" r:id="rId4"/>
    <p:sldId id="263" r:id="rId5"/>
    <p:sldId id="264" r:id="rId6"/>
    <p:sldId id="265" r:id="rId7"/>
    <p:sldId id="266" r:id="rId8"/>
    <p:sldId id="285" r:id="rId9"/>
    <p:sldId id="267" r:id="rId10"/>
    <p:sldId id="262" r:id="rId11"/>
    <p:sldId id="274" r:id="rId12"/>
    <p:sldId id="279" r:id="rId13"/>
    <p:sldId id="258" r:id="rId14"/>
    <p:sldId id="268" r:id="rId15"/>
    <p:sldId id="275" r:id="rId16"/>
    <p:sldId id="280" r:id="rId17"/>
    <p:sldId id="269" r:id="rId18"/>
    <p:sldId id="276" r:id="rId19"/>
    <p:sldId id="281" r:id="rId20"/>
    <p:sldId id="270" r:id="rId21"/>
    <p:sldId id="277" r:id="rId22"/>
    <p:sldId id="282" r:id="rId23"/>
    <p:sldId id="271" r:id="rId24"/>
    <p:sldId id="278" r:id="rId25"/>
    <p:sldId id="283" r:id="rId26"/>
    <p:sldId id="272" r:id="rId27"/>
  </p:sldIdLst>
  <p:sldSz cx="9144000" cy="6858000" type="screen4x3"/>
  <p:notesSz cx="6858000" cy="9144000"/>
  <p:embeddedFontLst>
    <p:embeddedFont>
      <p:font typeface="HP Simplified" panose="020B060402020402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  <a:srgbClr val="FFFFFF"/>
    <a:srgbClr val="FFC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94660"/>
  </p:normalViewPr>
  <p:slideViewPr>
    <p:cSldViewPr snapToGrid="0">
      <p:cViewPr varScale="1">
        <p:scale>
          <a:sx n="65" d="100"/>
          <a:sy n="65" d="100"/>
        </p:scale>
        <p:origin x="12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147AA-254C-41D5-8836-D81104B7CF90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1B111-FDCA-4F4D-A0B8-383A2A90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03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31B-4E5B-4631-97E0-7716F9E8A70A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927B-454F-4A6A-A667-9ED6F010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396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31B-4E5B-4631-97E0-7716F9E8A70A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927B-454F-4A6A-A667-9ED6F010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37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31B-4E5B-4631-97E0-7716F9E8A70A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927B-454F-4A6A-A667-9ED6F010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67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31B-4E5B-4631-97E0-7716F9E8A70A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927B-454F-4A6A-A667-9ED6F010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3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31B-4E5B-4631-97E0-7716F9E8A70A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927B-454F-4A6A-A667-9ED6F010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57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31B-4E5B-4631-97E0-7716F9E8A70A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927B-454F-4A6A-A667-9ED6F010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22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31B-4E5B-4631-97E0-7716F9E8A70A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927B-454F-4A6A-A667-9ED6F010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031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31B-4E5B-4631-97E0-7716F9E8A70A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927B-454F-4A6A-A667-9ED6F010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28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31B-4E5B-4631-97E0-7716F9E8A70A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927B-454F-4A6A-A667-9ED6F010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79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31B-4E5B-4631-97E0-7716F9E8A70A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927B-454F-4A6A-A667-9ED6F010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6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31B-4E5B-4631-97E0-7716F9E8A70A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927B-454F-4A6A-A667-9ED6F010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05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4196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39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8079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9067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054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696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972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455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9069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62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982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2010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520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209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41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23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2583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709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0975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001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960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43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A831B-4E5B-4631-97E0-7716F9E8A70A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A927B-454F-4A6A-A667-9ED6F010BB1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Related image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83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 descr="Related image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659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A831B-4E5B-4631-97E0-7716F9E8A70A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A927B-454F-4A6A-A667-9ED6F010BB1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 descr="Related image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67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we would see jesus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94968" y="58992"/>
            <a:ext cx="8554064" cy="6740307"/>
          </a:xfrm>
          <a:prstGeom prst="rect">
            <a:avLst/>
          </a:prstGeom>
          <a:solidFill>
            <a:srgbClr val="FFFFFF">
              <a:alpha val="78824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12:20–26 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there were certain Greeks among them that came up to worship at the feast: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came therefore to Philip, which was of Bethsaida of Galilee, and desired him, saying, Sir, we would see Jesus. </a:t>
            </a:r>
          </a:p>
          <a:p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Philip cometh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telleth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Andrew: and again Andrew and Philip tell Jesus. </a:t>
            </a:r>
          </a:p>
          <a:p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Jesus answered them, saying, The hour is come, that the Son of man should be glorified. </a:t>
            </a:r>
          </a:p>
          <a:p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Verily, verily, I say unto you, Except a corn of wheat fall into the ground and die, it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abideth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alone: but if it die, it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bringeth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forth much fruit. </a:t>
            </a:r>
          </a:p>
          <a:p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that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loveth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his life shall lose it; and he that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hateth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his life in this world shall keep it unto life eternal. </a:t>
            </a:r>
          </a:p>
          <a:p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any man serve me, let him follow me; and where I am, there shall also my servant be: if any man serve me, him will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Father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honour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67220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433" y="353957"/>
            <a:ext cx="7993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John 12:20-26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9878" y="1160206"/>
            <a:ext cx="85147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u="sng" dirty="0"/>
              <a:t>Greeks (Gentiles -7:35) came to temple area (v. 20)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Probably proselytes (former pagans) who now worship the God of the Jews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Uncircumcised – thus not accepted into full association in the synagogues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Practice was to come to Jerusalem to worship (like the Eunuch – Acts 8:27)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Likely Galilean Gentiles who may have known Philip (Greek name)</a:t>
            </a:r>
          </a:p>
        </p:txBody>
      </p:sp>
    </p:spTree>
    <p:extLst>
      <p:ext uri="{BB962C8B-B14F-4D97-AF65-F5344CB8AC3E}">
        <p14:creationId xmlns:p14="http://schemas.microsoft.com/office/powerpoint/2010/main" val="3642606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433" y="353957"/>
            <a:ext cx="7993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John 12:20-26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9878" y="1160206"/>
            <a:ext cx="851473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u="sng" dirty="0"/>
              <a:t>Greeks (Gentiles -7:35) came to temple area (v. 20)</a:t>
            </a:r>
          </a:p>
          <a:p>
            <a:pPr marL="457200" indent="-457200">
              <a:buFont typeface="+mj-lt"/>
              <a:buAutoNum type="arabicPeriod"/>
            </a:pPr>
            <a:endParaRPr lang="en-US" sz="1000" b="1" u="sng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u="sng" dirty="0"/>
              <a:t>Request: “Sir, we would see Jesus” (v. 21)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Not merely wanting to see what all the excitement is about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Not merely wanting to see him at a distance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Asking for a private meeting with the Master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Purpose: come to Jesus for answer –  perhaps about salvation.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May have heard of his dealing with non-Jews (John 4)</a:t>
            </a:r>
          </a:p>
        </p:txBody>
      </p:sp>
    </p:spTree>
    <p:extLst>
      <p:ext uri="{BB962C8B-B14F-4D97-AF65-F5344CB8AC3E}">
        <p14:creationId xmlns:p14="http://schemas.microsoft.com/office/powerpoint/2010/main" val="3558344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433" y="353957"/>
            <a:ext cx="7993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John 12:20-26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9878" y="1160206"/>
            <a:ext cx="851473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u="sng" dirty="0"/>
              <a:t>Greeks (Gentiles -7:35) came to temple area (v. 20)</a:t>
            </a:r>
          </a:p>
          <a:p>
            <a:pPr marL="457200" indent="-457200">
              <a:buFont typeface="+mj-lt"/>
              <a:buAutoNum type="arabicPeriod"/>
            </a:pPr>
            <a:endParaRPr lang="en-US" sz="1000" b="1" u="sng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u="sng" dirty="0"/>
              <a:t>Request: “Sir, we would see Jesus” (v. 21)</a:t>
            </a:r>
          </a:p>
          <a:p>
            <a:pPr marL="457200" indent="-457200">
              <a:buFont typeface="+mj-lt"/>
              <a:buAutoNum type="arabicPeriod"/>
            </a:pPr>
            <a:endParaRPr lang="en-US" sz="1000" b="1" u="sng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u="sng" dirty="0"/>
              <a:t>Philip’s Response (v. 22)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Was not eager to take some Gentiles to Jesus</a:t>
            </a:r>
          </a:p>
          <a:p>
            <a:pPr marL="1371600" lvl="2" indent="-457200">
              <a:buFont typeface="+mj-lt"/>
              <a:buAutoNum type="arabicParenR"/>
            </a:pPr>
            <a:r>
              <a:rPr lang="en-US" sz="2400" dirty="0"/>
              <a:t>Had instructed them not to go in the way of the Gentiles (Matt. 10:1-5)</a:t>
            </a:r>
          </a:p>
          <a:p>
            <a:pPr marL="1371600" lvl="2" indent="-457200">
              <a:buFont typeface="+mj-lt"/>
              <a:buAutoNum type="arabicParenR"/>
            </a:pPr>
            <a:r>
              <a:rPr lang="en-US" sz="2400" dirty="0"/>
              <a:t>Yet, said that others not of this fold (John 10:16)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Went and told Andrew (name also Greek)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Andrew was perhaps more forward (cf. </a:t>
            </a:r>
            <a:r>
              <a:rPr lang="en-US" sz="2400" dirty="0" err="1"/>
              <a:t>Jno</a:t>
            </a:r>
            <a:r>
              <a:rPr lang="en-US" sz="2400" dirty="0"/>
              <a:t> 1:41; 6:8-9)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Both went to the Lord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They brought the problem / question (not the Gentiles) to the Lord.</a:t>
            </a:r>
          </a:p>
        </p:txBody>
      </p:sp>
    </p:spTree>
    <p:extLst>
      <p:ext uri="{BB962C8B-B14F-4D97-AF65-F5344CB8AC3E}">
        <p14:creationId xmlns:p14="http://schemas.microsoft.com/office/powerpoint/2010/main" val="1352653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433" y="353957"/>
            <a:ext cx="7993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John 12:20-26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9878" y="1160206"/>
            <a:ext cx="851473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u="sng" dirty="0"/>
              <a:t>Greeks (Gentiles -7:35) came to temple area (v. 20)</a:t>
            </a:r>
          </a:p>
          <a:p>
            <a:pPr marL="457200" indent="-457200">
              <a:buFont typeface="+mj-lt"/>
              <a:buAutoNum type="arabicPeriod"/>
            </a:pPr>
            <a:endParaRPr lang="en-US" sz="1000" b="1" u="sng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u="sng" dirty="0"/>
              <a:t>Request: “Sir, we would see Jesus” (v. 21)</a:t>
            </a:r>
          </a:p>
          <a:p>
            <a:pPr marL="457200" indent="-457200">
              <a:buFont typeface="+mj-lt"/>
              <a:buAutoNum type="arabicPeriod"/>
            </a:pPr>
            <a:endParaRPr lang="en-US" sz="1000" b="1" u="sng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u="sng" dirty="0"/>
              <a:t>Philip’s Response (v. 22)</a:t>
            </a:r>
          </a:p>
          <a:p>
            <a:pPr marL="457200" indent="-457200">
              <a:buFont typeface="+mj-lt"/>
              <a:buAutoNum type="arabicPeriod"/>
            </a:pPr>
            <a:endParaRPr lang="en-US" sz="1000" b="1" u="sng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u="sng" dirty="0"/>
              <a:t>Lord’s Response (vv. 23-ff)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No record of conversation or question from Greeks or Philip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Answer addressed the concerns of the Greeks (who gave emphasis to physical life) saying that true life comes through death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dirty="0"/>
              <a:t>Safe to assume that they heard the answer</a:t>
            </a:r>
          </a:p>
        </p:txBody>
      </p:sp>
    </p:spTree>
    <p:extLst>
      <p:ext uri="{BB962C8B-B14F-4D97-AF65-F5344CB8AC3E}">
        <p14:creationId xmlns:p14="http://schemas.microsoft.com/office/powerpoint/2010/main" val="132176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761" y="776062"/>
            <a:ext cx="7973961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cap="none" spc="50" dirty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“…We Would</a:t>
            </a:r>
          </a:p>
          <a:p>
            <a:pPr algn="r"/>
            <a:r>
              <a:rPr lang="en-US" sz="8800" b="1" cap="none" spc="50" dirty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See Jesus…”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310704" y="4056706"/>
            <a:ext cx="8670073" cy="74143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John 12:21</a:t>
            </a:r>
          </a:p>
        </p:txBody>
      </p:sp>
    </p:spTree>
    <p:extLst>
      <p:ext uri="{BB962C8B-B14F-4D97-AF65-F5344CB8AC3E}">
        <p14:creationId xmlns:p14="http://schemas.microsoft.com/office/powerpoint/2010/main" val="18847417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732" y="235287"/>
            <a:ext cx="88899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273205" y="1254512"/>
            <a:ext cx="8670073" cy="39586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John 12:21</a:t>
            </a:r>
          </a:p>
        </p:txBody>
      </p:sp>
      <p:sp>
        <p:nvSpPr>
          <p:cNvPr id="4" name="Oval 3"/>
          <p:cNvSpPr/>
          <p:nvPr/>
        </p:nvSpPr>
        <p:spPr>
          <a:xfrm>
            <a:off x="5767459" y="1250950"/>
            <a:ext cx="3175819" cy="152400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 of John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9767" y="2438400"/>
            <a:ext cx="76101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In His Worship (vv. 1-8)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In His Miracles (vv. 9-11)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In His Triumphal Entry (vv. 12-19)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In His Death (vv. 20-36)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In His Distractors (vv. 37-43)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In His Mission &amp; Message (vv. 44-50)</a:t>
            </a:r>
          </a:p>
        </p:txBody>
      </p:sp>
    </p:spTree>
    <p:extLst>
      <p:ext uri="{BB962C8B-B14F-4D97-AF65-F5344CB8AC3E}">
        <p14:creationId xmlns:p14="http://schemas.microsoft.com/office/powerpoint/2010/main" val="231211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3732" y="235287"/>
            <a:ext cx="88899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273205" y="1254512"/>
            <a:ext cx="8670073" cy="39586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John 12:21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9444" y="2071910"/>
            <a:ext cx="7437864" cy="796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In the Pulpit &amp; Classroom</a:t>
            </a:r>
          </a:p>
        </p:txBody>
      </p:sp>
    </p:spTree>
    <p:extLst>
      <p:ext uri="{BB962C8B-B14F-4D97-AF65-F5344CB8AC3E}">
        <p14:creationId xmlns:p14="http://schemas.microsoft.com/office/powerpoint/2010/main" val="507173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4980" y="508580"/>
            <a:ext cx="7437864" cy="7961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In the Pulpit &amp; Classroom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000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i="1" cap="none" spc="50" dirty="0">
                <a:ln w="0"/>
                <a:solidFill>
                  <a:srgbClr val="0070C0"/>
                </a:solidFill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284" y="1661653"/>
            <a:ext cx="837708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The Message Should Exalt Jesus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New Testament is the revelation of Jesus Christ (Heb. 1:1; John 12:48)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To preach gospel is to preach Christ (Acts 8:35; 1 Cor. 2:2)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Jesus came to redeem (Lk. 19:10), thus a redemptive message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Preacher’s /Teacher’s job: preach the word (2 Tim. 4:2)</a:t>
            </a:r>
          </a:p>
        </p:txBody>
      </p:sp>
    </p:spTree>
    <p:extLst>
      <p:ext uri="{BB962C8B-B14F-4D97-AF65-F5344CB8AC3E}">
        <p14:creationId xmlns:p14="http://schemas.microsoft.com/office/powerpoint/2010/main" val="3206035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4980" y="508580"/>
            <a:ext cx="7437864" cy="7961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In the Pulpit &amp; Classroom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000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i="1" cap="none" spc="50" dirty="0">
                <a:ln w="0"/>
                <a:solidFill>
                  <a:srgbClr val="0070C0"/>
                </a:solidFill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284" y="1661653"/>
            <a:ext cx="83770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The Message Should Exalt Jesus Christ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>
              <a:solidFill>
                <a:srgbClr val="002060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We Would See Jesus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Leave the hearer with an impression of Jesus – not you / your opinion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Not your stories or experience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Careful that our desire to be “different” doesn’t cloud the message of Christ!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As a listener – want to hear truth (more than the person, the voice, the stories…)</a:t>
            </a:r>
          </a:p>
        </p:txBody>
      </p:sp>
    </p:spTree>
    <p:extLst>
      <p:ext uri="{BB962C8B-B14F-4D97-AF65-F5344CB8AC3E}">
        <p14:creationId xmlns:p14="http://schemas.microsoft.com/office/powerpoint/2010/main" val="2883480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6" t="14926" r="5889" b="-1918"/>
          <a:stretch/>
        </p:blipFill>
        <p:spPr>
          <a:xfrm>
            <a:off x="0" y="0"/>
            <a:ext cx="9144000" cy="732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399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3732" y="235287"/>
            <a:ext cx="88899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273205" y="1254512"/>
            <a:ext cx="8670073" cy="39586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John 12:21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9444" y="2071910"/>
            <a:ext cx="74378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In the Pulpit &amp; Classroom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 In Our Worship</a:t>
            </a:r>
          </a:p>
        </p:txBody>
      </p:sp>
    </p:spTree>
    <p:extLst>
      <p:ext uri="{BB962C8B-B14F-4D97-AF65-F5344CB8AC3E}">
        <p14:creationId xmlns:p14="http://schemas.microsoft.com/office/powerpoint/2010/main" val="1405451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4476" y="479075"/>
            <a:ext cx="7437864" cy="7961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ts val="6000"/>
              </a:lnSpc>
              <a:buFont typeface="+mj-lt"/>
              <a:buAutoNum type="romanUcPeriod" startAt="2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In Our Worship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000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i="1" cap="none" spc="50" dirty="0">
                <a:ln w="0"/>
                <a:solidFill>
                  <a:srgbClr val="0070C0"/>
                </a:solidFill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284" y="1661653"/>
            <a:ext cx="83770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Worship Service is to Praise &amp; Honor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Purpose is to worship (John 4:23-24; Rev. 22:9)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Jesus is deity – worthy of worship (John 1:1; Heb. 1:8)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He accepted worship (John 12:1-8)</a:t>
            </a:r>
          </a:p>
        </p:txBody>
      </p:sp>
    </p:spTree>
    <p:extLst>
      <p:ext uri="{BB962C8B-B14F-4D97-AF65-F5344CB8AC3E}">
        <p14:creationId xmlns:p14="http://schemas.microsoft.com/office/powerpoint/2010/main" val="729129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4476" y="479075"/>
            <a:ext cx="7437864" cy="7961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ts val="6000"/>
              </a:lnSpc>
              <a:buFont typeface="+mj-lt"/>
              <a:buAutoNum type="romanUcPeriod" startAt="2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In Our Worship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000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i="1" cap="none" spc="50" dirty="0">
                <a:ln w="0"/>
                <a:solidFill>
                  <a:srgbClr val="0070C0"/>
                </a:solidFill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284" y="1661653"/>
            <a:ext cx="837708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Worship Service is to Praise &amp; Honor God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>
              <a:solidFill>
                <a:srgbClr val="002060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We Would See Jesus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purpose – to worship, praise &amp; honor Jesus!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solidFill>
                  <a:srgbClr val="002060"/>
                </a:solidFill>
              </a:rPr>
              <a:t>Focus on “going to church” is visiting, talking &amp; enjoying relationships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i="1" dirty="0">
                <a:solidFill>
                  <a:srgbClr val="002060"/>
                </a:solidFill>
              </a:rPr>
              <a:t>“Worship” is very important, but becomes secondary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i="1" dirty="0">
                <a:solidFill>
                  <a:srgbClr val="002060"/>
                </a:solidFill>
              </a:rPr>
              <a:t>“Church” is place to meet friends, develop social circle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attention – focus on what doing (John 4:24; 1 Cor. 11:29)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enthusiasm (Psa. 122:1; Rom. 12:11) </a:t>
            </a:r>
          </a:p>
        </p:txBody>
      </p:sp>
    </p:spTree>
    <p:extLst>
      <p:ext uri="{BB962C8B-B14F-4D97-AF65-F5344CB8AC3E}">
        <p14:creationId xmlns:p14="http://schemas.microsoft.com/office/powerpoint/2010/main" val="3106668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3732" y="235287"/>
            <a:ext cx="88899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273205" y="1254512"/>
            <a:ext cx="8670073" cy="39586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John 12:21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9444" y="2071910"/>
            <a:ext cx="74378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In the Pulpit &amp; Classroom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 In Our Worship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 In the Home</a:t>
            </a:r>
          </a:p>
        </p:txBody>
      </p:sp>
    </p:spTree>
    <p:extLst>
      <p:ext uri="{BB962C8B-B14F-4D97-AF65-F5344CB8AC3E}">
        <p14:creationId xmlns:p14="http://schemas.microsoft.com/office/powerpoint/2010/main" val="3303184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4644" y="488914"/>
            <a:ext cx="7437864" cy="7961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ts val="6000"/>
              </a:lnSpc>
              <a:buFont typeface="+mj-lt"/>
              <a:buAutoNum type="romanUcPeriod" startAt="3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In the Home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000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i="1" cap="none" spc="50" dirty="0">
                <a:ln w="0"/>
                <a:solidFill>
                  <a:srgbClr val="0070C0"/>
                </a:solidFill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284" y="1661653"/>
            <a:ext cx="837708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Home &amp; Family Should Reflect the Influence of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Creator of marriage &amp; home (Gen. 1:26; 2:18-ff)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Marriage involves man, woman &amp; God (Rom. 7:1-4)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Last will &amp; testament of Christ leaves instructions for: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Marriage  (1 Pet. 3:1-7)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Parenting (Eph. 6:1-4)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Focus goal – walk in truth (3 John 4)</a:t>
            </a:r>
          </a:p>
        </p:txBody>
      </p:sp>
    </p:spTree>
    <p:extLst>
      <p:ext uri="{BB962C8B-B14F-4D97-AF65-F5344CB8AC3E}">
        <p14:creationId xmlns:p14="http://schemas.microsoft.com/office/powerpoint/2010/main" val="2992102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4644" y="488914"/>
            <a:ext cx="7437864" cy="7961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ts val="6000"/>
              </a:lnSpc>
              <a:buFont typeface="+mj-lt"/>
              <a:buAutoNum type="romanUcPeriod" startAt="3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In the Home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000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i="1" cap="none" spc="50" dirty="0">
                <a:ln w="0"/>
                <a:solidFill>
                  <a:srgbClr val="0070C0"/>
                </a:solidFill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284" y="1661653"/>
            <a:ext cx="837708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Home &amp; Family Should Reflect the Influence of Christ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>
              <a:solidFill>
                <a:srgbClr val="002060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We Would See Jesus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commitment to follow Christ (Matt. 19:4-6)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love like Christ loved Church (Eph. 5:25)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way treat one another (Matt. 7:12)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how view children – blessing (Psa. 127:3-5; Gen. 48:9)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discipline of the children (Prov. 22:15)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teaching children (2 Tim. 3:14-17)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the emphasis on spirituality (1 Pet. 3:1-6)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doing things together (Matt. 19:6)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respecting roles (</a:t>
            </a:r>
            <a:r>
              <a:rPr lang="en-US" sz="2400" dirty="0" err="1"/>
              <a:t>Eph</a:t>
            </a:r>
            <a:r>
              <a:rPr lang="en-US" sz="2400" dirty="0"/>
              <a:t>  5)</a:t>
            </a:r>
          </a:p>
        </p:txBody>
      </p:sp>
    </p:spTree>
    <p:extLst>
      <p:ext uri="{BB962C8B-B14F-4D97-AF65-F5344CB8AC3E}">
        <p14:creationId xmlns:p14="http://schemas.microsoft.com/office/powerpoint/2010/main" val="1869188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3732" y="235287"/>
            <a:ext cx="88899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273205" y="1254512"/>
            <a:ext cx="8670073" cy="39586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John 12:21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9444" y="2071910"/>
            <a:ext cx="74378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In the Pulpit &amp; Classroom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 In Our Worship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 In the Home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 In the Workplace</a:t>
            </a:r>
          </a:p>
        </p:txBody>
      </p:sp>
    </p:spTree>
    <p:extLst>
      <p:ext uri="{BB962C8B-B14F-4D97-AF65-F5344CB8AC3E}">
        <p14:creationId xmlns:p14="http://schemas.microsoft.com/office/powerpoint/2010/main" val="344845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4145" y="518412"/>
            <a:ext cx="7437864" cy="7961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ts val="6000"/>
              </a:lnSpc>
              <a:buFont typeface="+mj-lt"/>
              <a:buAutoNum type="romanUcPeriod" startAt="4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In the Workplace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000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i="1" cap="none" spc="50" dirty="0">
                <a:ln w="0"/>
                <a:solidFill>
                  <a:srgbClr val="0070C0"/>
                </a:solidFill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284" y="1661653"/>
            <a:ext cx="837708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Christianity Governs Our Conduct on the Job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Do what your are told (Tit. 2:9-10; Col. 3:22)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Work hard – do your best (Col. 3:23)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Honorable (Tit. 2:10)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Make effort to get along with others (Rom. 12:18)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Part of service to Christ (Col. 2:23; Eph. 6:5, 7)</a:t>
            </a:r>
          </a:p>
        </p:txBody>
      </p:sp>
    </p:spTree>
    <p:extLst>
      <p:ext uri="{BB962C8B-B14F-4D97-AF65-F5344CB8AC3E}">
        <p14:creationId xmlns:p14="http://schemas.microsoft.com/office/powerpoint/2010/main" val="19181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4145" y="518412"/>
            <a:ext cx="7437864" cy="7961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ts val="6000"/>
              </a:lnSpc>
              <a:buFont typeface="+mj-lt"/>
              <a:buAutoNum type="romanUcPeriod" startAt="4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In the Workplace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000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i="1" cap="none" spc="50" dirty="0">
                <a:ln w="0"/>
                <a:solidFill>
                  <a:srgbClr val="0070C0"/>
                </a:solidFill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284" y="1661653"/>
            <a:ext cx="837708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Christianity Governs Our Conduct on the Job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>
              <a:solidFill>
                <a:srgbClr val="002060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 We Would See Jesus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your attitude as you work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your diligence – do your job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the quality of work you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how you get along with others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what are your priorities (service to God / family)</a:t>
            </a:r>
          </a:p>
        </p:txBody>
      </p:sp>
    </p:spTree>
    <p:extLst>
      <p:ext uri="{BB962C8B-B14F-4D97-AF65-F5344CB8AC3E}">
        <p14:creationId xmlns:p14="http://schemas.microsoft.com/office/powerpoint/2010/main" val="1941592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3732" y="235287"/>
            <a:ext cx="88899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273205" y="1254512"/>
            <a:ext cx="8670073" cy="39586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John 12:21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9444" y="2071910"/>
            <a:ext cx="743786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In the Pulpit &amp; Classroom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 In Our Worship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 In the Home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 In the Workplace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 In Our Daily Lives</a:t>
            </a:r>
          </a:p>
        </p:txBody>
      </p:sp>
    </p:spTree>
    <p:extLst>
      <p:ext uri="{BB962C8B-B14F-4D97-AF65-F5344CB8AC3E}">
        <p14:creationId xmlns:p14="http://schemas.microsoft.com/office/powerpoint/2010/main" val="1624385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4311" y="498743"/>
            <a:ext cx="7437864" cy="7961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ts val="6000"/>
              </a:lnSpc>
              <a:buFont typeface="+mj-lt"/>
              <a:buAutoNum type="romanUcPeriod" startAt="5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In Our Daily Lives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000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i="1" cap="none" spc="50" dirty="0">
                <a:ln w="0"/>
                <a:solidFill>
                  <a:srgbClr val="0070C0"/>
                </a:solidFill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284" y="1661653"/>
            <a:ext cx="843607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Following Christ is a Daily Commitment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Don’t continue to practice sin (Rom. 6; 1 John 3:6,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Includes - how treat neighbor (Matt. 7:12; Matt. 22:39)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Includes - our relationship to others (Rom.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Includes - the words we speak (Matt. 12:36-37)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Includes – our thoughts (Rom. 2:15; 2 Cor. 10:5; Matt. 5:28)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Includes – new attitudes (Gal. 5:22-23)</a:t>
            </a:r>
          </a:p>
        </p:txBody>
      </p:sp>
    </p:spTree>
    <p:extLst>
      <p:ext uri="{BB962C8B-B14F-4D97-AF65-F5344CB8AC3E}">
        <p14:creationId xmlns:p14="http://schemas.microsoft.com/office/powerpoint/2010/main" val="3260309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4311" y="498743"/>
            <a:ext cx="7437864" cy="79618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ts val="6000"/>
              </a:lnSpc>
              <a:buFont typeface="+mj-lt"/>
              <a:buAutoNum type="romanUcPeriod" startAt="5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In Our Daily Lives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000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i="1" cap="none" spc="50" dirty="0">
                <a:ln w="0"/>
                <a:solidFill>
                  <a:srgbClr val="0070C0"/>
                </a:solidFill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284" y="1661653"/>
            <a:ext cx="843607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Following Christ is a Daily Commitment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>
              <a:solidFill>
                <a:srgbClr val="002060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800" b="1" dirty="0">
                <a:solidFill>
                  <a:srgbClr val="002060"/>
                </a:solidFill>
              </a:rPr>
              <a:t> We Would See Jesus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How you interact with others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How you react to “life” and its problems (worry / content)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When you are entertained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When you are involved in sports &amp; recreation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the language you use – things that you tell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the friends you choose</a:t>
            </a:r>
          </a:p>
        </p:txBody>
      </p:sp>
    </p:spTree>
    <p:extLst>
      <p:ext uri="{BB962C8B-B14F-4D97-AF65-F5344CB8AC3E}">
        <p14:creationId xmlns:p14="http://schemas.microsoft.com/office/powerpoint/2010/main" val="933672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3732" y="235287"/>
            <a:ext cx="88899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“…We Would See Jesus…”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273205" y="1254512"/>
            <a:ext cx="8670073" cy="39586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John 12:21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9444" y="2071910"/>
            <a:ext cx="7437864" cy="3873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In the Pulpit &amp; Classroom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 In Our Worship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 In the Home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 In the Workplace</a:t>
            </a:r>
          </a:p>
          <a:p>
            <a:pPr marL="400050" indent="-400050">
              <a:lnSpc>
                <a:spcPts val="6000"/>
              </a:lnSpc>
              <a:buFont typeface="+mj-lt"/>
              <a:buAutoNum type="romanUcPeriod"/>
            </a:pPr>
            <a:r>
              <a:rPr lang="en-US" sz="4400" dirty="0">
                <a:solidFill>
                  <a:srgbClr val="002060"/>
                </a:solidFill>
                <a:latin typeface="HP Simplified" panose="020B0604020204020204" pitchFamily="34" charset="0"/>
              </a:rPr>
              <a:t> In Our Daily Lives</a:t>
            </a:r>
          </a:p>
        </p:txBody>
      </p:sp>
    </p:spTree>
    <p:extLst>
      <p:ext uri="{BB962C8B-B14F-4D97-AF65-F5344CB8AC3E}">
        <p14:creationId xmlns:p14="http://schemas.microsoft.com/office/powerpoint/2010/main" val="1604038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2271</TotalTime>
  <Words>1356</Words>
  <Application>Microsoft Office PowerPoint</Application>
  <PresentationFormat>On-screen Show (4:3)</PresentationFormat>
  <Paragraphs>186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HP Simplified</vt:lpstr>
      <vt:lpstr>Calibri Light</vt:lpstr>
      <vt:lpstr>Calibri</vt:lpstr>
      <vt:lpstr>Arial</vt:lpstr>
      <vt:lpstr>Times New Roman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43</cp:revision>
  <dcterms:created xsi:type="dcterms:W3CDTF">2016-11-22T15:26:37Z</dcterms:created>
  <dcterms:modified xsi:type="dcterms:W3CDTF">2016-11-27T20:57:32Z</dcterms:modified>
</cp:coreProperties>
</file>