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5"/>
  </p:notesMasterIdLst>
  <p:sldIdLst>
    <p:sldId id="256" r:id="rId2"/>
    <p:sldId id="260" r:id="rId3"/>
    <p:sldId id="261" r:id="rId4"/>
    <p:sldId id="257" r:id="rId5"/>
    <p:sldId id="262" r:id="rId6"/>
    <p:sldId id="266" r:id="rId7"/>
    <p:sldId id="263" r:id="rId8"/>
    <p:sldId id="267" r:id="rId9"/>
    <p:sldId id="264" r:id="rId10"/>
    <p:sldId id="268" r:id="rId11"/>
    <p:sldId id="273" r:id="rId12"/>
    <p:sldId id="274" r:id="rId13"/>
    <p:sldId id="265" r:id="rId14"/>
  </p:sldIdLst>
  <p:sldSz cx="9144000" cy="6858000" type="screen4x3"/>
  <p:notesSz cx="6946900" cy="9283700"/>
  <p:embeddedFontLst>
    <p:embeddedFont>
      <p:font typeface="Tahoma" panose="020B0604030504040204" pitchFamily="34" charset="0"/>
      <p:regular r:id="rId16"/>
      <p:bold r:id="rId17"/>
    </p:embeddedFont>
    <p:embeddedFont>
      <p:font typeface="Batang" panose="020B0604020202020204" charset="-127"/>
      <p:regular r:id="rId18"/>
    </p:embeddedFont>
    <p:embeddedFont>
      <p:font typeface="Arial Narrow" panose="020B0606020202030204" pitchFamily="34" charset="0"/>
      <p:regular r:id="rId19"/>
      <p:bold r:id="rId20"/>
      <p:italic r:id="rId21"/>
      <p:boldItalic r:id="rId22"/>
    </p:embeddedFont>
  </p:embeddedFont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kumimoji="1" sz="2400"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kumimoji="1" sz="2400"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kumimoji="1" sz="2400"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kumimoji="1" sz="2400"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66"/>
    <a:srgbClr val="0033CC"/>
    <a:srgbClr val="FFFF99"/>
    <a:srgbClr val="0066FF"/>
    <a:srgbClr val="000000"/>
    <a:srgbClr val="0099FF"/>
    <a:srgbClr val="99CCFF"/>
    <a:srgbClr val="3366CC"/>
    <a:srgbClr val="CCECFF"/>
    <a:srgbClr val="66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70" autoAdjust="0"/>
  </p:normalViewPr>
  <p:slideViewPr>
    <p:cSldViewPr>
      <p:cViewPr varScale="1">
        <p:scale>
          <a:sx n="60" d="100"/>
          <a:sy n="60" d="100"/>
        </p:scale>
        <p:origin x="1388" y="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09900" cy="46355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2738" tIns="46369" rIns="92738" bIns="46369" numCol="1" anchor="t" anchorCtr="0" compatLnSpc="1">
            <a:prstTxWarp prst="textNoShape">
              <a:avLst/>
            </a:prstTxWarp>
          </a:bodyPr>
          <a:lstStyle>
            <a:lvl1pPr defTabSz="927100">
              <a:defRPr kumimoji="0" sz="1200">
                <a:latin typeface="Times New Roman" pitchFamily="18" charset="0"/>
              </a:defRPr>
            </a:lvl1pPr>
          </a:lstStyle>
          <a:p>
            <a:endParaRPr lang="en-US" dirty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37000" y="0"/>
            <a:ext cx="3009900" cy="46355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2738" tIns="46369" rIns="92738" bIns="46369" numCol="1" anchor="t" anchorCtr="0" compatLnSpc="1">
            <a:prstTxWarp prst="textNoShape">
              <a:avLst/>
            </a:prstTxWarp>
          </a:bodyPr>
          <a:lstStyle>
            <a:lvl1pPr algn="r" defTabSz="927100">
              <a:defRPr kumimoji="0" sz="1200">
                <a:latin typeface="Times New Roman" pitchFamily="18" charset="0"/>
              </a:defRPr>
            </a:lvl1pPr>
          </a:lstStyle>
          <a:p>
            <a:endParaRPr lang="en-US" dirty="0"/>
          </a:p>
        </p:txBody>
      </p:sp>
      <p:sp>
        <p:nvSpPr>
          <p:cNvPr id="235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52525" y="696913"/>
            <a:ext cx="4641850" cy="34813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2355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25513" y="4410075"/>
            <a:ext cx="5095875" cy="4176713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2738" tIns="46369" rIns="92738" bIns="4636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355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0150"/>
            <a:ext cx="3009900" cy="46355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2738" tIns="46369" rIns="92738" bIns="46369" numCol="1" anchor="b" anchorCtr="0" compatLnSpc="1">
            <a:prstTxWarp prst="textNoShape">
              <a:avLst/>
            </a:prstTxWarp>
          </a:bodyPr>
          <a:lstStyle>
            <a:lvl1pPr defTabSz="927100">
              <a:defRPr kumimoji="0" sz="1200">
                <a:latin typeface="Times New Roman" pitchFamily="18" charset="0"/>
              </a:defRPr>
            </a:lvl1pPr>
          </a:lstStyle>
          <a:p>
            <a:endParaRPr lang="en-US" dirty="0"/>
          </a:p>
        </p:txBody>
      </p:sp>
      <p:sp>
        <p:nvSpPr>
          <p:cNvPr id="2355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37000" y="8820150"/>
            <a:ext cx="3009900" cy="46355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2738" tIns="46369" rIns="92738" bIns="46369" numCol="1" anchor="b" anchorCtr="0" compatLnSpc="1">
            <a:prstTxWarp prst="textNoShape">
              <a:avLst/>
            </a:prstTxWarp>
          </a:bodyPr>
          <a:lstStyle>
            <a:lvl1pPr algn="r" defTabSz="927100">
              <a:defRPr kumimoji="0" sz="1200">
                <a:latin typeface="Times New Roman" pitchFamily="18" charset="0"/>
              </a:defRPr>
            </a:lvl1pPr>
          </a:lstStyle>
          <a:p>
            <a:fld id="{C3A44F80-0631-4FC1-B0C2-C283B5381FF2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639149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9" name="Rectangle 7"/>
          <p:cNvSpPr>
            <a:spLocks noGrp="1" noChangeArrowheads="1"/>
          </p:cNvSpPr>
          <p:nvPr>
            <p:ph type="ctrTitle" sz="quarter"/>
          </p:nvPr>
        </p:nvSpPr>
        <p:spPr>
          <a:xfrm>
            <a:off x="1828800" y="2173288"/>
            <a:ext cx="4954588" cy="1219200"/>
          </a:xfrm>
        </p:spPr>
        <p:txBody>
          <a:bodyPr/>
          <a:lstStyle>
            <a:lvl1pPr>
              <a:defRPr sz="4000"/>
            </a:lvl1pPr>
          </a:lstStyle>
          <a:p>
            <a:endParaRPr lang="en-US" dirty="0"/>
          </a:p>
        </p:txBody>
      </p:sp>
      <p:sp>
        <p:nvSpPr>
          <p:cNvPr id="3080" name="Rectangle 8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828800" y="3429000"/>
            <a:ext cx="4953000" cy="1868488"/>
          </a:xfrm>
        </p:spPr>
        <p:txBody>
          <a:bodyPr/>
          <a:lstStyle>
            <a:lvl1pPr marL="0" indent="0">
              <a:buFontTx/>
              <a:buNone/>
              <a:defRPr sz="2800" baseline="0"/>
            </a:lvl1pPr>
          </a:lstStyle>
          <a:p>
            <a:endParaRPr lang="en-US" dirty="0"/>
          </a:p>
        </p:txBody>
      </p:sp>
      <p:sp>
        <p:nvSpPr>
          <p:cNvPr id="3081" name="Rectangle 9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3082" name="Rectangle 10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3083" name="Rectangle 11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2E58E262-27DA-4CC8-8BB7-DF35A9564BA3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8A4FF75-AF3D-449D-975B-5D7649F00D3C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B86CB72-DB2D-4D28-9362-DA6369AEA03D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1676400"/>
            <a:ext cx="33528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76800" y="1676400"/>
            <a:ext cx="33528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13DF9C-DBE5-4E16-8DBA-A3643531B7D9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2C525E-3322-4B14-975B-2F8715E34B4D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FD1850C-6F2C-4D53-81C3-9BF3A4948068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F07CE1-3E3D-452E-8726-CA8889A5B35B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8C4A643-2D4E-443B-96E7-8F7E62954B87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881770-C608-4D00-8FF0-A907744B5A09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D0D88A6-2B41-4E96-A7D1-BA976B28C8DA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381000"/>
            <a:ext cx="1714500" cy="55626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0013" y="381000"/>
            <a:ext cx="4992687" cy="55626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5C751DC-2C22-4DE3-A1D0-79E6E540D612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vortex dir="r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1370013" y="381000"/>
            <a:ext cx="6859587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32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71600" y="1676400"/>
            <a:ext cx="6858000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dt" sz="quarter" idx="2"/>
          </p:nvPr>
        </p:nvSpPr>
        <p:spPr bwMode="auto">
          <a:xfrm>
            <a:off x="228600" y="6326188"/>
            <a:ext cx="1905000" cy="379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eaLnBrk="1" hangingPunct="1">
              <a:defRPr kumimoji="0" sz="1200"/>
            </a:lvl1pPr>
          </a:lstStyle>
          <a:p>
            <a:endParaRPr lang="en-US" dirty="0"/>
          </a:p>
        </p:txBody>
      </p:sp>
      <p:sp>
        <p:nvSpPr>
          <p:cNvPr id="1037" name="Rectangle 1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286000" y="6324600"/>
            <a:ext cx="2895600" cy="379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kumimoji="0" sz="1200"/>
            </a:lvl1pPr>
          </a:lstStyle>
          <a:p>
            <a:endParaRPr lang="en-US" dirty="0"/>
          </a:p>
        </p:txBody>
      </p:sp>
      <p:sp>
        <p:nvSpPr>
          <p:cNvPr id="1038" name="Rectangle 1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5410200" y="6324600"/>
            <a:ext cx="1905000" cy="379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kumimoji="0" sz="1200" b="1"/>
            </a:lvl1pPr>
          </a:lstStyle>
          <a:p>
            <a:fld id="{23D3966B-F712-4488-8695-732DC3754D8C}" type="slidenum">
              <a:rPr lang="en-US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>
        <p14:vortex dir="r"/>
      </p:transition>
    </mc:Choice>
    <mc:Fallback xmlns="">
      <p:transition spd="slow">
        <p:fade/>
      </p:transition>
    </mc:Fallback>
  </mc:AlternateContent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0000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0000"/>
          </a:solidFill>
          <a:latin typeface="Tahom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0000"/>
          </a:solidFill>
          <a:latin typeface="Tahom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0000"/>
          </a:solidFill>
          <a:latin typeface="Tahom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0000"/>
          </a:solidFill>
          <a:latin typeface="Tahoma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0000"/>
          </a:solidFill>
          <a:latin typeface="Tahom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0000"/>
          </a:solidFill>
          <a:latin typeface="Tahom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0000"/>
          </a:solidFill>
          <a:latin typeface="Tahom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0000"/>
          </a:solidFill>
          <a:latin typeface="Tahoma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200">
          <a:solidFill>
            <a:srgbClr val="000000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rgbClr val="000000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rgbClr val="000000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•"/>
        <a:defRPr>
          <a:solidFill>
            <a:srgbClr val="000000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•"/>
        <a:defRPr>
          <a:solidFill>
            <a:srgbClr val="000000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•"/>
        <a:defRPr>
          <a:solidFill>
            <a:srgbClr val="000000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•"/>
        <a:defRPr>
          <a:solidFill>
            <a:srgbClr val="000000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•"/>
        <a:defRPr>
          <a:solidFill>
            <a:srgbClr val="000000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57200" y="1752600"/>
            <a:ext cx="83058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solidFill>
                  <a:schemeClr val="accent5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>Are You Serious About Heaven?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447800" y="4076589"/>
            <a:ext cx="62484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i="1" dirty="0">
                <a:solidFill>
                  <a:srgbClr val="000000"/>
                </a:solidFill>
                <a:latin typeface="Batang" pitchFamily="18" charset="-127"/>
                <a:ea typeface="Batang" pitchFamily="18" charset="-127"/>
              </a:rPr>
              <a:t>Spiritual Matters on Mind?</a:t>
            </a:r>
          </a:p>
          <a:p>
            <a:pPr algn="ctr"/>
            <a:r>
              <a:rPr lang="en-US" sz="2800" i="1" dirty="0">
                <a:solidFill>
                  <a:srgbClr val="000000"/>
                </a:solidFill>
                <a:latin typeface="Batang" pitchFamily="18" charset="-127"/>
                <a:ea typeface="Batang" pitchFamily="18" charset="-127"/>
              </a:rPr>
              <a:t>Going to Heaven?</a:t>
            </a:r>
          </a:p>
          <a:p>
            <a:pPr algn="ctr"/>
            <a:r>
              <a:rPr lang="en-US" sz="2800" i="1" dirty="0">
                <a:solidFill>
                  <a:srgbClr val="000000"/>
                </a:solidFill>
                <a:latin typeface="Batang" pitchFamily="18" charset="-127"/>
                <a:ea typeface="Batang" pitchFamily="18" charset="-127"/>
              </a:rPr>
              <a:t>Serving God (who is in heaven)?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57200" y="2581870"/>
            <a:ext cx="8305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i="1" dirty="0">
                <a:solidFill>
                  <a:schemeClr val="accent5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>The Rich Young Ruler</a:t>
            </a:r>
          </a:p>
        </p:txBody>
      </p:sp>
      <p:pic>
        <p:nvPicPr>
          <p:cNvPr id="3" name="Picture 2" descr="http://images.google.com/url?source=imgres&amp;ct=img&amp;q=http://www.sermonsfromseattle.com/images/ruler_04.gif&amp;usg=AFQjCNE8r0pwK_V76L0ybZ6lMh8pSrOk9w"/>
          <p:cNvPicPr>
            <a:picLocks noChangeAspect="1" noChangeArrowheads="1"/>
          </p:cNvPicPr>
          <p:nvPr/>
        </p:nvPicPr>
        <p:blipFill>
          <a:blip r:embed="rId2" cstate="print"/>
          <a:srcRect l="45334" r="6667"/>
          <a:stretch>
            <a:fillRect/>
          </a:stretch>
        </p:blipFill>
        <p:spPr bwMode="auto">
          <a:xfrm>
            <a:off x="6858000" y="172508"/>
            <a:ext cx="1850254" cy="264689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/>
          <p:cNvSpPr txBox="1"/>
          <p:nvPr/>
        </p:nvSpPr>
        <p:spPr>
          <a:xfrm>
            <a:off x="2514600" y="3733800"/>
            <a:ext cx="4724400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000000"/>
                </a:solidFill>
                <a:latin typeface="Batang" pitchFamily="18" charset="-127"/>
                <a:ea typeface="Batang" pitchFamily="18" charset="-127"/>
              </a:rPr>
              <a:t>Matthew 19:16-30</a:t>
            </a:r>
          </a:p>
          <a:p>
            <a:pPr algn="ctr"/>
            <a:endParaRPr lang="en-US" sz="1000" dirty="0">
              <a:solidFill>
                <a:srgbClr val="000000"/>
              </a:solidFill>
              <a:latin typeface="Batang" pitchFamily="18" charset="-127"/>
              <a:ea typeface="Batang" pitchFamily="18" charset="-127"/>
            </a:endParaRPr>
          </a:p>
          <a:p>
            <a:pPr algn="ctr"/>
            <a:r>
              <a:rPr lang="en-US" sz="2800" dirty="0">
                <a:solidFill>
                  <a:srgbClr val="000000"/>
                </a:solidFill>
                <a:latin typeface="Batang" pitchFamily="18" charset="-127"/>
                <a:ea typeface="Batang" pitchFamily="18" charset="-127"/>
              </a:rPr>
              <a:t>Mark 10:17-22</a:t>
            </a:r>
          </a:p>
          <a:p>
            <a:pPr algn="ctr"/>
            <a:r>
              <a:rPr lang="en-US" sz="2800" dirty="0">
                <a:solidFill>
                  <a:srgbClr val="000000"/>
                </a:solidFill>
                <a:latin typeface="Batang" pitchFamily="18" charset="-127"/>
                <a:ea typeface="Batang" pitchFamily="18" charset="-127"/>
              </a:rPr>
              <a:t>Luke 18:18-23</a:t>
            </a:r>
          </a:p>
        </p:txBody>
      </p:sp>
    </p:spTree>
    <p:extLst>
      <p:ext uri="{BB962C8B-B14F-4D97-AF65-F5344CB8AC3E}">
        <p14:creationId xmlns:p14="http://schemas.microsoft.com/office/powerpoint/2010/main" val="3550901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://images.google.com/url?source=imgres&amp;ct=img&amp;q=http://www.sermonsfromseattle.com/images/ruler_04.gif&amp;usg=AFQjCNE8r0pwK_V76L0ybZ6lMh8pSrOk9w"/>
          <p:cNvPicPr>
            <a:picLocks noChangeAspect="1" noChangeArrowheads="1"/>
          </p:cNvPicPr>
          <p:nvPr/>
        </p:nvPicPr>
        <p:blipFill>
          <a:blip r:embed="rId2" cstate="print"/>
          <a:srcRect l="45334" r="6667"/>
          <a:stretch>
            <a:fillRect/>
          </a:stretch>
        </p:blipFill>
        <p:spPr bwMode="auto">
          <a:xfrm>
            <a:off x="0" y="0"/>
            <a:ext cx="1331650" cy="19050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/>
          <p:cNvSpPr txBox="1"/>
          <p:nvPr/>
        </p:nvSpPr>
        <p:spPr>
          <a:xfrm>
            <a:off x="1752600" y="347008"/>
            <a:ext cx="7239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>Are You Serious About Heaven?</a:t>
            </a:r>
          </a:p>
        </p:txBody>
      </p:sp>
      <p:sp>
        <p:nvSpPr>
          <p:cNvPr id="2" name="Rounded Rectangle 1"/>
          <p:cNvSpPr/>
          <p:nvPr/>
        </p:nvSpPr>
        <p:spPr bwMode="auto">
          <a:xfrm>
            <a:off x="457200" y="2590800"/>
            <a:ext cx="8153400" cy="685800"/>
          </a:xfrm>
          <a:prstGeom prst="roundRect">
            <a:avLst/>
          </a:prstGeom>
          <a:solidFill>
            <a:srgbClr val="0033C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514350" marR="0" indent="-51435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romanUcPeriod"/>
              <a:tabLst/>
            </a:pPr>
            <a:r>
              <a:rPr kumimoji="1" lang="en-US" sz="28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Batang" pitchFamily="18" charset="-127"/>
                <a:ea typeface="Batang" pitchFamily="18" charset="-127"/>
              </a:rPr>
              <a:t>Evidence That He Was Serious</a:t>
            </a:r>
          </a:p>
        </p:txBody>
      </p:sp>
    </p:spTree>
    <p:extLst>
      <p:ext uri="{BB962C8B-B14F-4D97-AF65-F5344CB8AC3E}">
        <p14:creationId xmlns:p14="http://schemas.microsoft.com/office/powerpoint/2010/main" val="2631655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 bwMode="auto">
          <a:xfrm>
            <a:off x="457200" y="304800"/>
            <a:ext cx="8153400" cy="685800"/>
          </a:xfrm>
          <a:prstGeom prst="roundRect">
            <a:avLst/>
          </a:prstGeom>
          <a:solidFill>
            <a:srgbClr val="0033C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514350" marR="0" indent="-51435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romanUcPeriod"/>
              <a:tabLst/>
            </a:pPr>
            <a:r>
              <a:rPr kumimoji="1" lang="en-US" sz="28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Batang" pitchFamily="18" charset="-127"/>
                <a:ea typeface="Batang" pitchFamily="18" charset="-127"/>
              </a:rPr>
              <a:t>Evidence That He Was Serious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0" y="1524000"/>
            <a:ext cx="731520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32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Came to Jesus (v. 16)</a:t>
            </a:r>
          </a:p>
          <a:p>
            <a:pPr marL="514350" indent="-514350">
              <a:buFont typeface="+mj-lt"/>
              <a:buAutoNum type="alphaUcPeriod"/>
            </a:pPr>
            <a:endParaRPr lang="en-US" sz="100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  <a:p>
            <a:pPr marL="514350" indent="-514350">
              <a:buFont typeface="+mj-lt"/>
              <a:buAutoNum type="alphaUcPeriod"/>
            </a:pPr>
            <a:r>
              <a:rPr lang="en-US" sz="32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Ask about spiritual matters (v. 16)</a:t>
            </a:r>
          </a:p>
          <a:p>
            <a:pPr marL="514350" indent="-514350">
              <a:buFont typeface="+mj-lt"/>
              <a:buAutoNum type="alphaUcPeriod"/>
            </a:pPr>
            <a:endParaRPr lang="en-US" sz="100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  <a:p>
            <a:pPr marL="514350" indent="-514350">
              <a:buFont typeface="+mj-lt"/>
              <a:buAutoNum type="alphaUcPeriod"/>
            </a:pPr>
            <a:r>
              <a:rPr lang="en-US" sz="32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Wants eternal life (v.16)</a:t>
            </a:r>
          </a:p>
          <a:p>
            <a:pPr marL="514350" indent="-514350">
              <a:buFont typeface="+mj-lt"/>
              <a:buAutoNum type="alphaUcPeriod"/>
            </a:pPr>
            <a:endParaRPr lang="en-US" sz="100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  <a:p>
            <a:pPr marL="514350" indent="-514350">
              <a:buFont typeface="+mj-lt"/>
              <a:buAutoNum type="alphaUcPeriod"/>
            </a:pPr>
            <a:r>
              <a:rPr lang="en-US" sz="32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Done the commands (vv. 17-20)</a:t>
            </a:r>
          </a:p>
          <a:p>
            <a:pPr marL="514350" indent="-514350">
              <a:buFont typeface="+mj-lt"/>
              <a:buAutoNum type="alphaUcPeriod"/>
            </a:pPr>
            <a:endParaRPr lang="en-US" sz="100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  <a:p>
            <a:pPr marL="514350" indent="-514350">
              <a:buFont typeface="+mj-lt"/>
              <a:buAutoNum type="alphaUcPeriod"/>
            </a:pPr>
            <a:r>
              <a:rPr lang="en-US" sz="32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Been faithful &amp; consistent (v. 20)</a:t>
            </a:r>
          </a:p>
        </p:txBody>
      </p:sp>
      <p:sp>
        <p:nvSpPr>
          <p:cNvPr id="6" name="Oval 5"/>
          <p:cNvSpPr/>
          <p:nvPr/>
        </p:nvSpPr>
        <p:spPr bwMode="auto">
          <a:xfrm>
            <a:off x="457200" y="4953000"/>
            <a:ext cx="8001000" cy="1752600"/>
          </a:xfrm>
          <a:prstGeom prst="ellipse">
            <a:avLst/>
          </a:prstGeom>
          <a:solidFill>
            <a:srgbClr val="FFFF6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sz="2400" b="0" i="0" u="none" strike="noStrike" cap="none" normalizeH="0" baseline="0" dirty="0">
                <a:ln>
                  <a:noFill/>
                </a:ln>
                <a:solidFill>
                  <a:srgbClr val="0033CC"/>
                </a:solidFill>
                <a:effectLst/>
                <a:latin typeface="Tahoma" pitchFamily="34" charset="0"/>
              </a:rPr>
              <a:t>So when told to sell</a:t>
            </a:r>
            <a:r>
              <a:rPr kumimoji="1" lang="en-US" sz="2400" b="0" i="0" u="none" strike="noStrike" cap="none" normalizeH="0" dirty="0">
                <a:ln>
                  <a:noFill/>
                </a:ln>
                <a:solidFill>
                  <a:srgbClr val="0033CC"/>
                </a:solidFill>
                <a:effectLst/>
                <a:latin typeface="Tahoma" pitchFamily="34" charset="0"/>
              </a:rPr>
              <a:t> all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baseline="0" dirty="0">
                <a:solidFill>
                  <a:srgbClr val="0033CC"/>
                </a:solidFill>
              </a:rPr>
              <a:t>Would</a:t>
            </a:r>
            <a:r>
              <a:rPr lang="en-US" dirty="0">
                <a:solidFill>
                  <a:srgbClr val="0033CC"/>
                </a:solidFill>
              </a:rPr>
              <a:t> assume he would do it immediately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sz="2400" b="0" i="0" u="none" strike="noStrike" cap="none" normalizeH="0" baseline="0" dirty="0">
                <a:ln>
                  <a:noFill/>
                </a:ln>
                <a:solidFill>
                  <a:srgbClr val="0033CC"/>
                </a:solidFill>
                <a:effectLst/>
                <a:latin typeface="Tahoma" pitchFamily="34" charset="0"/>
              </a:rPr>
              <a:t>Because</a:t>
            </a:r>
            <a:r>
              <a:rPr kumimoji="1" lang="en-US" sz="2400" b="0" i="0" u="none" strike="noStrike" cap="none" normalizeH="0" dirty="0">
                <a:ln>
                  <a:noFill/>
                </a:ln>
                <a:solidFill>
                  <a:srgbClr val="0033CC"/>
                </a:solidFill>
                <a:effectLst/>
                <a:latin typeface="Tahoma" pitchFamily="34" charset="0"/>
              </a:rPr>
              <a:t> he is so serious!</a:t>
            </a:r>
            <a:endParaRPr kumimoji="1" lang="en-US" sz="2400" b="0" i="0" u="none" strike="noStrike" cap="none" normalizeH="0" baseline="0" dirty="0">
              <a:ln>
                <a:noFill/>
              </a:ln>
              <a:solidFill>
                <a:srgbClr val="0033CC"/>
              </a:solidFill>
              <a:effectLst/>
              <a:latin typeface="Tahoma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bldLvl="5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://images.google.com/url?source=imgres&amp;ct=img&amp;q=http://www.sermonsfromseattle.com/images/ruler_04.gif&amp;usg=AFQjCNE8r0pwK_V76L0ybZ6lMh8pSrOk9w"/>
          <p:cNvPicPr>
            <a:picLocks noChangeAspect="1" noChangeArrowheads="1"/>
          </p:cNvPicPr>
          <p:nvPr/>
        </p:nvPicPr>
        <p:blipFill>
          <a:blip r:embed="rId2" cstate="print"/>
          <a:srcRect l="45334" r="6667"/>
          <a:stretch>
            <a:fillRect/>
          </a:stretch>
        </p:blipFill>
        <p:spPr bwMode="auto">
          <a:xfrm>
            <a:off x="0" y="0"/>
            <a:ext cx="1331650" cy="19050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/>
          <p:cNvSpPr txBox="1"/>
          <p:nvPr/>
        </p:nvSpPr>
        <p:spPr>
          <a:xfrm>
            <a:off x="1752600" y="347008"/>
            <a:ext cx="7239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>Are You Serious About Heaven?</a:t>
            </a:r>
          </a:p>
        </p:txBody>
      </p:sp>
      <p:sp>
        <p:nvSpPr>
          <p:cNvPr id="2" name="Rounded Rectangle 1"/>
          <p:cNvSpPr/>
          <p:nvPr/>
        </p:nvSpPr>
        <p:spPr bwMode="auto">
          <a:xfrm>
            <a:off x="457200" y="2590800"/>
            <a:ext cx="8153400" cy="685800"/>
          </a:xfrm>
          <a:prstGeom prst="roundRect">
            <a:avLst/>
          </a:prstGeom>
          <a:solidFill>
            <a:srgbClr val="0033C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514350" marR="0" indent="-51435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romanUcPeriod"/>
              <a:tabLst/>
            </a:pPr>
            <a:r>
              <a:rPr kumimoji="1" lang="en-US" sz="28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Batang" pitchFamily="18" charset="-127"/>
                <a:ea typeface="Batang" pitchFamily="18" charset="-127"/>
              </a:rPr>
              <a:t>Evidence That He Was Serious</a:t>
            </a:r>
          </a:p>
        </p:txBody>
      </p:sp>
      <p:sp>
        <p:nvSpPr>
          <p:cNvPr id="5" name="Rounded Rectangle 4"/>
          <p:cNvSpPr/>
          <p:nvPr/>
        </p:nvSpPr>
        <p:spPr bwMode="auto">
          <a:xfrm>
            <a:off x="457200" y="3505200"/>
            <a:ext cx="8153400" cy="685800"/>
          </a:xfrm>
          <a:prstGeom prst="roundRect">
            <a:avLst/>
          </a:prstGeom>
          <a:solidFill>
            <a:srgbClr val="0033C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571500" marR="0" indent="-5715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romanUcPeriod" startAt="2"/>
              <a:tabLst/>
            </a:pPr>
            <a:r>
              <a:rPr kumimoji="1" lang="en-US" sz="28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Batang" pitchFamily="18" charset="-127"/>
                <a:ea typeface="Batang" pitchFamily="18" charset="-127"/>
              </a:rPr>
              <a:t>Evidence That He Was Not Serious</a:t>
            </a:r>
          </a:p>
        </p:txBody>
      </p:sp>
    </p:spTree>
    <p:extLst>
      <p:ext uri="{BB962C8B-B14F-4D97-AF65-F5344CB8AC3E}">
        <p14:creationId xmlns:p14="http://schemas.microsoft.com/office/powerpoint/2010/main" val="2022731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vortex dir="r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 bwMode="auto">
          <a:xfrm>
            <a:off x="533400" y="304800"/>
            <a:ext cx="8153400" cy="685800"/>
          </a:xfrm>
          <a:prstGeom prst="roundRect">
            <a:avLst/>
          </a:prstGeom>
          <a:solidFill>
            <a:srgbClr val="0033C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571500" marR="0" indent="-5715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romanUcPeriod" startAt="2"/>
              <a:tabLst/>
            </a:pPr>
            <a:r>
              <a:rPr kumimoji="1" lang="en-US" sz="28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Batang" pitchFamily="18" charset="-127"/>
                <a:ea typeface="Batang" pitchFamily="18" charset="-127"/>
              </a:rPr>
              <a:t>Evidence That He Was Not Serious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29343" y="3048000"/>
            <a:ext cx="8077200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32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Not willing to change</a:t>
            </a:r>
          </a:p>
          <a:p>
            <a:pPr marL="514350" indent="-514350">
              <a:buFont typeface="+mj-lt"/>
              <a:buAutoNum type="alphaUcPeriod"/>
            </a:pPr>
            <a:endParaRPr lang="en-US" sz="100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  <a:p>
            <a:pPr marL="514350" indent="-514350">
              <a:buFont typeface="+mj-lt"/>
              <a:buAutoNum type="alphaUcPeriod"/>
            </a:pPr>
            <a:r>
              <a:rPr lang="en-US" sz="32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Not willing to give up hindrances</a:t>
            </a:r>
          </a:p>
          <a:p>
            <a:pPr marL="514350" indent="-514350">
              <a:buFont typeface="+mj-lt"/>
              <a:buAutoNum type="alphaUcPeriod"/>
            </a:pPr>
            <a:endParaRPr lang="en-US" sz="100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  <a:p>
            <a:pPr marL="514350" indent="-514350">
              <a:buFont typeface="+mj-lt"/>
              <a:buAutoNum type="alphaUcPeriod"/>
            </a:pPr>
            <a:r>
              <a:rPr lang="en-US" sz="32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Attachment to money meant more than heaven</a:t>
            </a:r>
          </a:p>
        </p:txBody>
      </p:sp>
      <p:pic>
        <p:nvPicPr>
          <p:cNvPr id="1026" name="Picture 2" descr="http://www.visualphotos.com/photo/2x2706859/Tight_Grip_on_Money_42-15513128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09" r="3946" b="7975"/>
          <a:stretch/>
        </p:blipFill>
        <p:spPr bwMode="auto">
          <a:xfrm>
            <a:off x="1371600" y="1295400"/>
            <a:ext cx="2310925" cy="17526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682525" y="1383322"/>
            <a:ext cx="453934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  <a:latin typeface="Arial Narrow" pitchFamily="34" charset="0"/>
              </a:rPr>
              <a:t>His Challenge – Hard Command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i="1" dirty="0">
                <a:solidFill>
                  <a:srgbClr val="002060"/>
                </a:solidFill>
                <a:latin typeface="Arial Narrow" pitchFamily="34" charset="0"/>
              </a:rPr>
              <a:t>Sell all he has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i="1" dirty="0">
                <a:solidFill>
                  <a:srgbClr val="002060"/>
                </a:solidFill>
                <a:latin typeface="Arial Narrow" pitchFamily="34" charset="0"/>
              </a:rPr>
              <a:t>Give to poor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i="1" dirty="0">
                <a:solidFill>
                  <a:srgbClr val="002060"/>
                </a:solidFill>
                <a:latin typeface="Arial Narrow" pitchFamily="34" charset="0"/>
              </a:rPr>
              <a:t>Come &amp; follow me</a:t>
            </a:r>
          </a:p>
        </p:txBody>
      </p:sp>
      <p:sp>
        <p:nvSpPr>
          <p:cNvPr id="6" name="Oval 5"/>
          <p:cNvSpPr/>
          <p:nvPr/>
        </p:nvSpPr>
        <p:spPr bwMode="auto">
          <a:xfrm>
            <a:off x="914400" y="5181600"/>
            <a:ext cx="6850268" cy="1295400"/>
          </a:xfrm>
          <a:prstGeom prst="ellipse">
            <a:avLst/>
          </a:prstGeom>
          <a:solidFill>
            <a:srgbClr val="FFFF6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sz="2400" b="0" i="0" u="none" strike="noStrike" cap="none" normalizeH="0" baseline="0" dirty="0">
                <a:ln>
                  <a:noFill/>
                </a:ln>
                <a:solidFill>
                  <a:srgbClr val="0033CC"/>
                </a:solidFill>
                <a:effectLst/>
                <a:latin typeface="Tahoma" pitchFamily="34" charset="0"/>
              </a:rPr>
              <a:t>Not as serious about heaven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>
                <a:solidFill>
                  <a:srgbClr val="0033CC"/>
                </a:solidFill>
              </a:rPr>
              <a:t>as </a:t>
            </a:r>
            <a:r>
              <a:rPr lang="en-US" dirty="0">
                <a:solidFill>
                  <a:srgbClr val="0033CC"/>
                </a:solidFill>
              </a:rPr>
              <a:t>it appeared he was!</a:t>
            </a:r>
            <a:endParaRPr kumimoji="1" lang="en-US" sz="2400" b="0" i="0" u="none" strike="noStrike" cap="none" normalizeH="0" baseline="0" dirty="0">
              <a:ln>
                <a:noFill/>
              </a:ln>
              <a:solidFill>
                <a:srgbClr val="0033CC"/>
              </a:solidFill>
              <a:effectLst/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9468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  <p:bldP spid="4" grpId="0" build="p" bldLvl="5"/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://images.google.com/url?source=imgres&amp;ct=img&amp;q=http://www.sermonsfromseattle.com/images/ruler_04.gif&amp;usg=AFQjCNE8r0pwK_V76L0ybZ6lMh8pSrOk9w"/>
          <p:cNvPicPr>
            <a:picLocks noChangeAspect="1" noChangeArrowheads="1"/>
          </p:cNvPicPr>
          <p:nvPr/>
        </p:nvPicPr>
        <p:blipFill>
          <a:blip r:embed="rId2" cstate="print"/>
          <a:srcRect l="45334" r="6667"/>
          <a:stretch>
            <a:fillRect/>
          </a:stretch>
        </p:blipFill>
        <p:spPr bwMode="auto">
          <a:xfrm>
            <a:off x="0" y="0"/>
            <a:ext cx="1331650" cy="19050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/>
          <p:cNvSpPr txBox="1"/>
          <p:nvPr/>
        </p:nvSpPr>
        <p:spPr>
          <a:xfrm>
            <a:off x="1752600" y="347008"/>
            <a:ext cx="7239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>Are You Serious About Heaven?</a:t>
            </a:r>
          </a:p>
        </p:txBody>
      </p:sp>
      <p:sp>
        <p:nvSpPr>
          <p:cNvPr id="2" name="Rounded Rectangle 1"/>
          <p:cNvSpPr/>
          <p:nvPr/>
        </p:nvSpPr>
        <p:spPr bwMode="auto">
          <a:xfrm>
            <a:off x="457200" y="2590800"/>
            <a:ext cx="8153400" cy="685800"/>
          </a:xfrm>
          <a:prstGeom prst="roundRect">
            <a:avLst/>
          </a:prstGeom>
          <a:solidFill>
            <a:srgbClr val="0033C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514350" marR="0" indent="-51435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romanUcPeriod"/>
              <a:tabLst/>
            </a:pPr>
            <a:r>
              <a:rPr kumimoji="1" lang="en-US" sz="28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Batang" pitchFamily="18" charset="-127"/>
                <a:ea typeface="Batang" pitchFamily="18" charset="-127"/>
              </a:rPr>
              <a:t>Evidence That He Was Serious</a:t>
            </a:r>
          </a:p>
        </p:txBody>
      </p:sp>
      <p:sp>
        <p:nvSpPr>
          <p:cNvPr id="5" name="Rounded Rectangle 4"/>
          <p:cNvSpPr/>
          <p:nvPr/>
        </p:nvSpPr>
        <p:spPr bwMode="auto">
          <a:xfrm>
            <a:off x="457200" y="3505200"/>
            <a:ext cx="8153400" cy="685800"/>
          </a:xfrm>
          <a:prstGeom prst="roundRect">
            <a:avLst/>
          </a:prstGeom>
          <a:solidFill>
            <a:srgbClr val="0033C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571500" marR="0" indent="-5715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romanUcPeriod" startAt="2"/>
              <a:tabLst/>
            </a:pPr>
            <a:r>
              <a:rPr kumimoji="1" lang="en-US" sz="28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Batang" pitchFamily="18" charset="-127"/>
                <a:ea typeface="Batang" pitchFamily="18" charset="-127"/>
              </a:rPr>
              <a:t>Evidence That He Was Not Serious</a:t>
            </a:r>
          </a:p>
        </p:txBody>
      </p:sp>
      <p:sp>
        <p:nvSpPr>
          <p:cNvPr id="7" name="Rounded Rectangle 6"/>
          <p:cNvSpPr/>
          <p:nvPr/>
        </p:nvSpPr>
        <p:spPr bwMode="auto">
          <a:xfrm>
            <a:off x="457200" y="4419600"/>
            <a:ext cx="8153400" cy="685800"/>
          </a:xfrm>
          <a:prstGeom prst="roundRect">
            <a:avLst/>
          </a:prstGeom>
          <a:solidFill>
            <a:srgbClr val="0033C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571500" marR="0" indent="-5715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romanUcPeriod" startAt="3"/>
              <a:tabLst/>
            </a:pPr>
            <a:r>
              <a:rPr kumimoji="1" lang="en-US" sz="28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Batang" pitchFamily="18" charset="-127"/>
                <a:ea typeface="Batang" pitchFamily="18" charset="-127"/>
              </a:rPr>
              <a:t>Problem:</a:t>
            </a:r>
            <a:r>
              <a:rPr kumimoji="1" lang="en-US" sz="2800" b="1" i="0" u="none" strike="noStrike" cap="none" normalizeH="0" dirty="0">
                <a:ln>
                  <a:noFill/>
                </a:ln>
                <a:solidFill>
                  <a:schemeClr val="bg1"/>
                </a:solidFill>
                <a:effectLst/>
                <a:latin typeface="Batang" pitchFamily="18" charset="-127"/>
                <a:ea typeface="Batang" pitchFamily="18" charset="-127"/>
              </a:rPr>
              <a:t> Misplaced Priority</a:t>
            </a:r>
            <a:endParaRPr kumimoji="1" lang="en-US" sz="28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Batang" pitchFamily="18" charset="-127"/>
              <a:ea typeface="Batang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022731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vortex dir="r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 bwMode="auto">
          <a:xfrm>
            <a:off x="533400" y="304800"/>
            <a:ext cx="8153400" cy="685800"/>
          </a:xfrm>
          <a:prstGeom prst="roundRect">
            <a:avLst/>
          </a:prstGeom>
          <a:solidFill>
            <a:srgbClr val="0033C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571500" marR="0" indent="-5715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romanUcPeriod" startAt="3"/>
              <a:tabLst/>
            </a:pPr>
            <a:r>
              <a:rPr kumimoji="1" lang="en-US" sz="28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Batang" pitchFamily="18" charset="-127"/>
                <a:ea typeface="Batang" pitchFamily="18" charset="-127"/>
              </a:rPr>
              <a:t>Problem:</a:t>
            </a:r>
            <a:r>
              <a:rPr kumimoji="1" lang="en-US" sz="2800" b="1" i="0" u="none" strike="noStrike" cap="none" normalizeH="0" dirty="0">
                <a:ln>
                  <a:noFill/>
                </a:ln>
                <a:solidFill>
                  <a:schemeClr val="bg1"/>
                </a:solidFill>
                <a:effectLst/>
                <a:latin typeface="Batang" pitchFamily="18" charset="-127"/>
                <a:ea typeface="Batang" pitchFamily="18" charset="-127"/>
              </a:rPr>
              <a:t> Misplaced Priority</a:t>
            </a:r>
            <a:endParaRPr kumimoji="1" lang="en-US" sz="28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Batang" pitchFamily="18" charset="-127"/>
              <a:ea typeface="Batang" pitchFamily="18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2000" y="1524000"/>
            <a:ext cx="8077200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32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When not serious – can’t go to heaven (vv. 23-26)</a:t>
            </a:r>
          </a:p>
          <a:p>
            <a:pPr marL="514350" indent="-514350">
              <a:buFont typeface="+mj-lt"/>
              <a:buAutoNum type="alphaUcPeriod"/>
            </a:pPr>
            <a:endParaRPr lang="en-US" sz="100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  <a:p>
            <a:pPr marL="514350" indent="-514350">
              <a:buFont typeface="+mj-lt"/>
              <a:buAutoNum type="alphaUcPeriod"/>
            </a:pPr>
            <a:r>
              <a:rPr lang="en-US" sz="32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Must be willing to sacrifice (vv. 27-30)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Context: Rich young ruler – not willing to sacrifice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Peter: We have sacrificed a lot – what we get?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Reward is yet future (v. 29)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Meanwhile: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8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Follow Christ (v. 28)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8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Give up ALL that is necessary to do so (v. 29)</a:t>
            </a:r>
          </a:p>
        </p:txBody>
      </p:sp>
    </p:spTree>
    <p:extLst>
      <p:ext uri="{BB962C8B-B14F-4D97-AF65-F5344CB8AC3E}">
        <p14:creationId xmlns:p14="http://schemas.microsoft.com/office/powerpoint/2010/main" val="2849468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://images.google.com/url?source=imgres&amp;ct=img&amp;q=http://www.sermonsfromseattle.com/images/ruler_04.gif&amp;usg=AFQjCNE8r0pwK_V76L0ybZ6lMh8pSrOk9w"/>
          <p:cNvPicPr>
            <a:picLocks noChangeAspect="1" noChangeArrowheads="1"/>
          </p:cNvPicPr>
          <p:nvPr/>
        </p:nvPicPr>
        <p:blipFill>
          <a:blip r:embed="rId2" cstate="print"/>
          <a:srcRect l="45334" r="6667"/>
          <a:stretch>
            <a:fillRect/>
          </a:stretch>
        </p:blipFill>
        <p:spPr bwMode="auto">
          <a:xfrm>
            <a:off x="0" y="0"/>
            <a:ext cx="1331650" cy="19050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/>
          <p:cNvSpPr txBox="1"/>
          <p:nvPr/>
        </p:nvSpPr>
        <p:spPr>
          <a:xfrm>
            <a:off x="1752600" y="347008"/>
            <a:ext cx="7239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>Are You Serious About Heaven?</a:t>
            </a:r>
          </a:p>
        </p:txBody>
      </p:sp>
      <p:sp>
        <p:nvSpPr>
          <p:cNvPr id="2" name="Rounded Rectangle 1"/>
          <p:cNvSpPr/>
          <p:nvPr/>
        </p:nvSpPr>
        <p:spPr bwMode="auto">
          <a:xfrm>
            <a:off x="457200" y="2590800"/>
            <a:ext cx="8153400" cy="685800"/>
          </a:xfrm>
          <a:prstGeom prst="roundRect">
            <a:avLst/>
          </a:prstGeom>
          <a:solidFill>
            <a:srgbClr val="0033C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514350" marR="0" indent="-51435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romanUcPeriod"/>
              <a:tabLst/>
            </a:pPr>
            <a:r>
              <a:rPr kumimoji="1" lang="en-US" sz="28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Batang" pitchFamily="18" charset="-127"/>
                <a:ea typeface="Batang" pitchFamily="18" charset="-127"/>
              </a:rPr>
              <a:t>Evidence That He Was Serious</a:t>
            </a:r>
          </a:p>
        </p:txBody>
      </p:sp>
      <p:sp>
        <p:nvSpPr>
          <p:cNvPr id="5" name="Rounded Rectangle 4"/>
          <p:cNvSpPr/>
          <p:nvPr/>
        </p:nvSpPr>
        <p:spPr bwMode="auto">
          <a:xfrm>
            <a:off x="457200" y="3505200"/>
            <a:ext cx="8153400" cy="685800"/>
          </a:xfrm>
          <a:prstGeom prst="roundRect">
            <a:avLst/>
          </a:prstGeom>
          <a:solidFill>
            <a:srgbClr val="0033C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571500" marR="0" indent="-5715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romanUcPeriod" startAt="2"/>
              <a:tabLst/>
            </a:pPr>
            <a:r>
              <a:rPr kumimoji="1" lang="en-US" sz="28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Batang" pitchFamily="18" charset="-127"/>
                <a:ea typeface="Batang" pitchFamily="18" charset="-127"/>
              </a:rPr>
              <a:t>Evidence That He Was Not Serious</a:t>
            </a:r>
          </a:p>
        </p:txBody>
      </p:sp>
      <p:sp>
        <p:nvSpPr>
          <p:cNvPr id="7" name="Rounded Rectangle 6"/>
          <p:cNvSpPr/>
          <p:nvPr/>
        </p:nvSpPr>
        <p:spPr bwMode="auto">
          <a:xfrm>
            <a:off x="457200" y="4419600"/>
            <a:ext cx="8153400" cy="685800"/>
          </a:xfrm>
          <a:prstGeom prst="roundRect">
            <a:avLst/>
          </a:prstGeom>
          <a:solidFill>
            <a:srgbClr val="0033C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571500" marR="0" indent="-5715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romanUcPeriod" startAt="3"/>
              <a:tabLst/>
            </a:pPr>
            <a:r>
              <a:rPr kumimoji="1" lang="en-US" sz="28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Batang" pitchFamily="18" charset="-127"/>
                <a:ea typeface="Batang" pitchFamily="18" charset="-127"/>
              </a:rPr>
              <a:t>Problem:</a:t>
            </a:r>
            <a:r>
              <a:rPr kumimoji="1" lang="en-US" sz="2800" b="1" i="0" u="none" strike="noStrike" cap="none" normalizeH="0" dirty="0">
                <a:ln>
                  <a:noFill/>
                </a:ln>
                <a:solidFill>
                  <a:schemeClr val="tx2"/>
                </a:solidFill>
                <a:effectLst/>
                <a:latin typeface="Batang" pitchFamily="18" charset="-127"/>
                <a:ea typeface="Batang" pitchFamily="18" charset="-127"/>
              </a:rPr>
              <a:t> Misplaced Priority</a:t>
            </a:r>
            <a:endParaRPr kumimoji="1" lang="en-US" sz="2800" b="1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Batang" pitchFamily="18" charset="-127"/>
              <a:ea typeface="Batang" pitchFamily="18" charset="-127"/>
            </a:endParaRPr>
          </a:p>
        </p:txBody>
      </p:sp>
      <p:sp>
        <p:nvSpPr>
          <p:cNvPr id="8" name="Rounded Rectangle 7"/>
          <p:cNvSpPr/>
          <p:nvPr/>
        </p:nvSpPr>
        <p:spPr bwMode="auto">
          <a:xfrm>
            <a:off x="457200" y="5334000"/>
            <a:ext cx="8153400" cy="685800"/>
          </a:xfrm>
          <a:prstGeom prst="roundRect">
            <a:avLst/>
          </a:prstGeom>
          <a:solidFill>
            <a:srgbClr val="0033C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571500" marR="0" indent="-5715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romanUcPeriod" startAt="4"/>
              <a:tabLst/>
            </a:pPr>
            <a:r>
              <a:rPr kumimoji="1" lang="en-US" sz="28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Batang" pitchFamily="18" charset="-127"/>
                <a:ea typeface="Batang" pitchFamily="18" charset="-127"/>
              </a:rPr>
              <a:t>How Serious Are You?</a:t>
            </a:r>
          </a:p>
        </p:txBody>
      </p:sp>
    </p:spTree>
    <p:extLst>
      <p:ext uri="{BB962C8B-B14F-4D97-AF65-F5344CB8AC3E}">
        <p14:creationId xmlns:p14="http://schemas.microsoft.com/office/powerpoint/2010/main" val="2022731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vortex dir="r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 bwMode="auto">
          <a:xfrm>
            <a:off x="533400" y="304800"/>
            <a:ext cx="8153400" cy="685800"/>
          </a:xfrm>
          <a:prstGeom prst="roundRect">
            <a:avLst/>
          </a:prstGeom>
          <a:solidFill>
            <a:srgbClr val="0033C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571500" marR="0" indent="-5715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romanUcPeriod" startAt="4"/>
              <a:tabLst/>
            </a:pPr>
            <a:r>
              <a:rPr kumimoji="1" lang="en-US" sz="28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Batang" pitchFamily="18" charset="-127"/>
                <a:ea typeface="Batang" pitchFamily="18" charset="-127"/>
              </a:rPr>
              <a:t>How Serious Are You?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2000" y="1524000"/>
            <a:ext cx="8077200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32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Possible to look like more serious than are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Obey gospel (Rom. 6:17)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Faithful in worship (Heb. 10:25)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Emphasis to “God said” or “Bible says” (2 Cor. 4:13)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Sacrificed (Matt. 19:29)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Do better than many others (1 Cor. 15:58)</a:t>
            </a:r>
          </a:p>
        </p:txBody>
      </p:sp>
      <p:sp>
        <p:nvSpPr>
          <p:cNvPr id="4" name="Oval 3"/>
          <p:cNvSpPr/>
          <p:nvPr/>
        </p:nvSpPr>
        <p:spPr bwMode="auto">
          <a:xfrm>
            <a:off x="457200" y="4419600"/>
            <a:ext cx="8001000" cy="1752600"/>
          </a:xfrm>
          <a:prstGeom prst="ellipse">
            <a:avLst/>
          </a:prstGeom>
          <a:solidFill>
            <a:srgbClr val="FFFF6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sz="2400" b="0" i="0" u="none" strike="noStrike" cap="none" normalizeH="0" baseline="0" dirty="0">
                <a:ln>
                  <a:noFill/>
                </a:ln>
                <a:solidFill>
                  <a:srgbClr val="0033CC"/>
                </a:solidFill>
                <a:effectLst/>
                <a:latin typeface="Tahoma" pitchFamily="34" charset="0"/>
              </a:rPr>
              <a:t>Would think that when told something</a:t>
            </a:r>
            <a:endParaRPr lang="en-US" dirty="0">
              <a:solidFill>
                <a:srgbClr val="0033CC"/>
              </a:solidFill>
            </a:endParaRP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sz="2400" b="0" i="0" u="none" strike="noStrike" cap="none" normalizeH="0" baseline="0" dirty="0">
                <a:ln>
                  <a:noFill/>
                </a:ln>
                <a:solidFill>
                  <a:srgbClr val="0033CC"/>
                </a:solidFill>
                <a:effectLst/>
                <a:latin typeface="Tahoma" pitchFamily="34" charset="0"/>
              </a:rPr>
              <a:t>they</a:t>
            </a:r>
            <a:r>
              <a:rPr kumimoji="1" lang="en-US" sz="2400" b="0" i="0" u="none" strike="noStrike" cap="none" normalizeH="0" dirty="0">
                <a:ln>
                  <a:noFill/>
                </a:ln>
                <a:solidFill>
                  <a:srgbClr val="0033CC"/>
                </a:solidFill>
                <a:effectLst/>
                <a:latin typeface="Tahoma" pitchFamily="34" charset="0"/>
              </a:rPr>
              <a:t> lack – would change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baseline="0" dirty="0">
                <a:solidFill>
                  <a:srgbClr val="0033CC"/>
                </a:solidFill>
              </a:rPr>
              <a:t>because </a:t>
            </a:r>
            <a:r>
              <a:rPr lang="en-US" i="1" baseline="0" dirty="0">
                <a:solidFill>
                  <a:srgbClr val="0033CC"/>
                </a:solidFill>
              </a:rPr>
              <a:t>SO</a:t>
            </a:r>
            <a:r>
              <a:rPr lang="en-US" dirty="0">
                <a:solidFill>
                  <a:srgbClr val="0033CC"/>
                </a:solidFill>
              </a:rPr>
              <a:t> serious!</a:t>
            </a:r>
            <a:endParaRPr kumimoji="1" lang="en-US" sz="2400" b="0" i="0" u="none" strike="noStrike" cap="none" normalizeH="0" baseline="0" dirty="0">
              <a:ln>
                <a:noFill/>
              </a:ln>
              <a:solidFill>
                <a:srgbClr val="0033CC"/>
              </a:solidFill>
              <a:effectLst/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9468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 bwMode="auto">
          <a:xfrm>
            <a:off x="533400" y="304800"/>
            <a:ext cx="8153400" cy="685800"/>
          </a:xfrm>
          <a:prstGeom prst="roundRect">
            <a:avLst/>
          </a:prstGeom>
          <a:solidFill>
            <a:srgbClr val="0033C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571500" marR="0" indent="-5715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romanUcPeriod" startAt="4"/>
              <a:tabLst/>
            </a:pPr>
            <a:r>
              <a:rPr kumimoji="1" lang="en-US" sz="28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Batang" pitchFamily="18" charset="-127"/>
                <a:ea typeface="Batang" pitchFamily="18" charset="-127"/>
              </a:rPr>
              <a:t>How Serious Are You?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2000" y="1524000"/>
            <a:ext cx="8077200" cy="3385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32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Possible to look like more serious than are</a:t>
            </a:r>
          </a:p>
          <a:p>
            <a:pPr marL="514350" indent="-514350">
              <a:buFont typeface="+mj-lt"/>
              <a:buAutoNum type="alphaUcPeriod"/>
            </a:pPr>
            <a:endParaRPr lang="en-US" sz="100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  <a:p>
            <a:pPr marL="514350" indent="-514350">
              <a:buFont typeface="+mj-lt"/>
              <a:buAutoNum type="alphaUcPeriod"/>
            </a:pPr>
            <a:r>
              <a:rPr lang="en-US" sz="32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Possible to fool self into thinking are serious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Can deceive self (1 </a:t>
            </a:r>
            <a:r>
              <a:rPr lang="en-US" sz="2800" i="1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Jno</a:t>
            </a:r>
            <a:r>
              <a:rPr lang="en-US" sz="2800" i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. 1:8; Jas. 1:22)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Because we hear &amp; acknowledge truth (Jas. 1:22)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Because we are better than others (Luke 18:9-14)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Because we have done so well in other areas (Matt. 19:16-ff)</a:t>
            </a:r>
          </a:p>
        </p:txBody>
      </p:sp>
    </p:spTree>
    <p:extLst>
      <p:ext uri="{BB962C8B-B14F-4D97-AF65-F5344CB8AC3E}">
        <p14:creationId xmlns:p14="http://schemas.microsoft.com/office/powerpoint/2010/main" val="2846472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 bwMode="auto">
          <a:xfrm>
            <a:off x="533400" y="304800"/>
            <a:ext cx="8153400" cy="685800"/>
          </a:xfrm>
          <a:prstGeom prst="roundRect">
            <a:avLst/>
          </a:prstGeom>
          <a:solidFill>
            <a:srgbClr val="0033C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571500" marR="0" indent="-5715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romanUcPeriod" startAt="4"/>
              <a:tabLst/>
            </a:pPr>
            <a:r>
              <a:rPr kumimoji="1" lang="en-US" sz="28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Batang" pitchFamily="18" charset="-127"/>
                <a:ea typeface="Batang" pitchFamily="18" charset="-127"/>
              </a:rPr>
              <a:t>How Serious Are You?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2000" y="1524000"/>
            <a:ext cx="807720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32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Possible to look like more serious than are</a:t>
            </a:r>
          </a:p>
          <a:p>
            <a:pPr marL="514350" indent="-514350">
              <a:buFont typeface="+mj-lt"/>
              <a:buAutoNum type="alphaUcPeriod"/>
            </a:pPr>
            <a:endParaRPr lang="en-US" sz="100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  <a:p>
            <a:pPr marL="514350" indent="-514350">
              <a:buFont typeface="+mj-lt"/>
              <a:buAutoNum type="alphaUcPeriod"/>
            </a:pPr>
            <a:r>
              <a:rPr lang="en-US" sz="32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Possible to fool self into thinking are serious</a:t>
            </a:r>
          </a:p>
          <a:p>
            <a:pPr marL="514350" indent="-514350">
              <a:buFont typeface="+mj-lt"/>
              <a:buAutoNum type="alphaUcPeriod"/>
            </a:pPr>
            <a:endParaRPr lang="en-US" sz="100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  <a:p>
            <a:pPr marL="514350" indent="-514350">
              <a:buFont typeface="+mj-lt"/>
              <a:buAutoNum type="alphaUcPeriod"/>
            </a:pPr>
            <a:r>
              <a:rPr lang="en-US" sz="32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Possible that something I’m not willing to do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May be forgiving another (</a:t>
            </a:r>
            <a:r>
              <a:rPr lang="en-US" sz="2800" i="1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Lk</a:t>
            </a:r>
            <a:r>
              <a:rPr lang="en-US" sz="2800" i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. 17:1-5)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May be faithful worship (Acts 2:42)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May be leading family (Eph. 5; 1 Pet. 3:1-7)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May be submission (1 Pet. 3:1-6)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May be home responsibilities (1 Tim. 5:13; Titus 2:5)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May be dealing with straying (2 Thess. 3:6-15)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May be conforming to standards (1 Tim. 2:9-10)</a:t>
            </a:r>
          </a:p>
        </p:txBody>
      </p:sp>
    </p:spTree>
    <p:extLst>
      <p:ext uri="{BB962C8B-B14F-4D97-AF65-F5344CB8AC3E}">
        <p14:creationId xmlns:p14="http://schemas.microsoft.com/office/powerpoint/2010/main" val="2021996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://images.google.com/url?source=imgres&amp;ct=img&amp;q=http://www.sermonsfromseattle.com/images/ruler_04.gif&amp;usg=AFQjCNE8r0pwK_V76L0ybZ6lMh8pSrOk9w"/>
          <p:cNvPicPr>
            <a:picLocks noChangeAspect="1" noChangeArrowheads="1"/>
          </p:cNvPicPr>
          <p:nvPr/>
        </p:nvPicPr>
        <p:blipFill>
          <a:blip r:embed="rId2" cstate="print"/>
          <a:srcRect l="45334" r="6667"/>
          <a:stretch>
            <a:fillRect/>
          </a:stretch>
        </p:blipFill>
        <p:spPr bwMode="auto">
          <a:xfrm>
            <a:off x="0" y="0"/>
            <a:ext cx="1331650" cy="19050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/>
          <p:cNvSpPr txBox="1"/>
          <p:nvPr/>
        </p:nvSpPr>
        <p:spPr>
          <a:xfrm>
            <a:off x="1752600" y="347008"/>
            <a:ext cx="7239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>Are You Serious About Heaven?</a:t>
            </a:r>
          </a:p>
        </p:txBody>
      </p:sp>
      <p:sp>
        <p:nvSpPr>
          <p:cNvPr id="2" name="Rounded Rectangle 1"/>
          <p:cNvSpPr/>
          <p:nvPr/>
        </p:nvSpPr>
        <p:spPr bwMode="auto">
          <a:xfrm>
            <a:off x="457200" y="2590800"/>
            <a:ext cx="8153400" cy="685800"/>
          </a:xfrm>
          <a:prstGeom prst="roundRect">
            <a:avLst/>
          </a:prstGeom>
          <a:solidFill>
            <a:srgbClr val="0033C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514350" marR="0" indent="-51435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romanUcPeriod"/>
              <a:tabLst/>
            </a:pPr>
            <a:r>
              <a:rPr kumimoji="1" lang="en-US" sz="28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Batang" pitchFamily="18" charset="-127"/>
                <a:ea typeface="Batang" pitchFamily="18" charset="-127"/>
              </a:rPr>
              <a:t>Evidence That He Was Serious</a:t>
            </a:r>
          </a:p>
        </p:txBody>
      </p:sp>
      <p:sp>
        <p:nvSpPr>
          <p:cNvPr id="5" name="Rounded Rectangle 4"/>
          <p:cNvSpPr/>
          <p:nvPr/>
        </p:nvSpPr>
        <p:spPr bwMode="auto">
          <a:xfrm>
            <a:off x="457200" y="3505200"/>
            <a:ext cx="8153400" cy="685800"/>
          </a:xfrm>
          <a:prstGeom prst="roundRect">
            <a:avLst/>
          </a:prstGeom>
          <a:solidFill>
            <a:srgbClr val="0033C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571500" marR="0" indent="-5715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romanUcPeriod" startAt="2"/>
              <a:tabLst/>
            </a:pPr>
            <a:r>
              <a:rPr kumimoji="1" lang="en-US" sz="28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Batang" pitchFamily="18" charset="-127"/>
                <a:ea typeface="Batang" pitchFamily="18" charset="-127"/>
              </a:rPr>
              <a:t>Evidence That He Was Not Serious</a:t>
            </a:r>
          </a:p>
        </p:txBody>
      </p:sp>
      <p:sp>
        <p:nvSpPr>
          <p:cNvPr id="7" name="Rounded Rectangle 6"/>
          <p:cNvSpPr/>
          <p:nvPr/>
        </p:nvSpPr>
        <p:spPr bwMode="auto">
          <a:xfrm>
            <a:off x="457200" y="4419600"/>
            <a:ext cx="8153400" cy="685800"/>
          </a:xfrm>
          <a:prstGeom prst="roundRect">
            <a:avLst/>
          </a:prstGeom>
          <a:solidFill>
            <a:srgbClr val="0033C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571500" marR="0" indent="-5715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romanUcPeriod" startAt="3"/>
              <a:tabLst/>
            </a:pPr>
            <a:r>
              <a:rPr kumimoji="1" lang="en-US" sz="28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Batang" pitchFamily="18" charset="-127"/>
                <a:ea typeface="Batang" pitchFamily="18" charset="-127"/>
              </a:rPr>
              <a:t>Problem:</a:t>
            </a:r>
            <a:r>
              <a:rPr kumimoji="1" lang="en-US" sz="2800" b="1" i="0" u="none" strike="noStrike" cap="none" normalizeH="0" dirty="0">
                <a:ln>
                  <a:noFill/>
                </a:ln>
                <a:solidFill>
                  <a:schemeClr val="bg1"/>
                </a:solidFill>
                <a:effectLst/>
                <a:latin typeface="Batang" pitchFamily="18" charset="-127"/>
                <a:ea typeface="Batang" pitchFamily="18" charset="-127"/>
              </a:rPr>
              <a:t> Misplaced Priority</a:t>
            </a:r>
            <a:endParaRPr kumimoji="1" lang="en-US" sz="28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Batang" pitchFamily="18" charset="-127"/>
              <a:ea typeface="Batang" pitchFamily="18" charset="-127"/>
            </a:endParaRPr>
          </a:p>
        </p:txBody>
      </p:sp>
      <p:sp>
        <p:nvSpPr>
          <p:cNvPr id="8" name="Rounded Rectangle 7"/>
          <p:cNvSpPr/>
          <p:nvPr/>
        </p:nvSpPr>
        <p:spPr bwMode="auto">
          <a:xfrm>
            <a:off x="457200" y="5334000"/>
            <a:ext cx="8153400" cy="685800"/>
          </a:xfrm>
          <a:prstGeom prst="roundRect">
            <a:avLst/>
          </a:prstGeom>
          <a:solidFill>
            <a:srgbClr val="0033C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571500" marR="0" indent="-5715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romanUcPeriod" startAt="4"/>
              <a:tabLst/>
            </a:pPr>
            <a:r>
              <a:rPr kumimoji="1" lang="en-US" sz="28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Batang" pitchFamily="18" charset="-127"/>
                <a:ea typeface="Batang" pitchFamily="18" charset="-127"/>
              </a:rPr>
              <a:t>How Serious Are You?</a:t>
            </a:r>
          </a:p>
        </p:txBody>
      </p:sp>
    </p:spTree>
    <p:extLst>
      <p:ext uri="{BB962C8B-B14F-4D97-AF65-F5344CB8AC3E}">
        <p14:creationId xmlns:p14="http://schemas.microsoft.com/office/powerpoint/2010/main" val="2022731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vortex dir="r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Marketing plan presentation">
  <a:themeElements>
    <a:clrScheme name="Default Design 1">
      <a:dk1>
        <a:srgbClr val="336699"/>
      </a:dk1>
      <a:lt1>
        <a:srgbClr val="FFFFFF"/>
      </a:lt1>
      <a:dk2>
        <a:srgbClr val="0066FF"/>
      </a:dk2>
      <a:lt2>
        <a:srgbClr val="AFB5D2"/>
      </a:lt2>
      <a:accent1>
        <a:srgbClr val="66CCFF"/>
      </a:accent1>
      <a:accent2>
        <a:srgbClr val="99FFCC"/>
      </a:accent2>
      <a:accent3>
        <a:srgbClr val="FFFFFF"/>
      </a:accent3>
      <a:accent4>
        <a:srgbClr val="2A5682"/>
      </a:accent4>
      <a:accent5>
        <a:srgbClr val="B8E2FF"/>
      </a:accent5>
      <a:accent6>
        <a:srgbClr val="8AE7B9"/>
      </a:accent6>
      <a:hlink>
        <a:srgbClr val="FF99FF"/>
      </a:hlink>
      <a:folHlink>
        <a:srgbClr val="CCCCFF"/>
      </a:folHlink>
    </a:clrScheme>
    <a:fontScheme name="Custom 1">
      <a:majorFont>
        <a:latin typeface="Times New Roman MT Extra Bold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  <a:txDef>
      <a:spPr>
        <a:noFill/>
      </a:spPr>
      <a:bodyPr wrap="square" rtlCol="0">
        <a:spAutoFit/>
      </a:bodyPr>
      <a:lstStyle>
        <a:defPPr>
          <a:defRPr dirty="0" smtClean="0">
            <a:solidFill>
              <a:srgbClr val="002060"/>
            </a:solidFill>
            <a:latin typeface="Arial Narrow" pitchFamily="34" charset="0"/>
          </a:defRPr>
        </a:defPPr>
      </a:lstStyle>
    </a:txDef>
  </a:objectDefaults>
  <a:extraClrSchemeLst>
    <a:extraClrScheme>
      <a:clrScheme name="Default Design 1">
        <a:dk1>
          <a:srgbClr val="336699"/>
        </a:dk1>
        <a:lt1>
          <a:srgbClr val="FFFFFF"/>
        </a:lt1>
        <a:dk2>
          <a:srgbClr val="0066FF"/>
        </a:dk2>
        <a:lt2>
          <a:srgbClr val="AFB5D2"/>
        </a:lt2>
        <a:accent1>
          <a:srgbClr val="66CCFF"/>
        </a:accent1>
        <a:accent2>
          <a:srgbClr val="99FFCC"/>
        </a:accent2>
        <a:accent3>
          <a:srgbClr val="FFFFFF"/>
        </a:accent3>
        <a:accent4>
          <a:srgbClr val="2A5682"/>
        </a:accent4>
        <a:accent5>
          <a:srgbClr val="B8E2FF"/>
        </a:accent5>
        <a:accent6>
          <a:srgbClr val="8AE7B9"/>
        </a:accent6>
        <a:hlink>
          <a:srgbClr val="FF99FF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3366"/>
        </a:dk1>
        <a:lt1>
          <a:srgbClr val="CCECFF"/>
        </a:lt1>
        <a:dk2>
          <a:srgbClr val="4B3384"/>
        </a:dk2>
        <a:lt2>
          <a:srgbClr val="849CBB"/>
        </a:lt2>
        <a:accent1>
          <a:srgbClr val="90DBFF"/>
        </a:accent1>
        <a:accent2>
          <a:srgbClr val="99FFCC"/>
        </a:accent2>
        <a:accent3>
          <a:srgbClr val="E2F4FF"/>
        </a:accent3>
        <a:accent4>
          <a:srgbClr val="002A56"/>
        </a:accent4>
        <a:accent5>
          <a:srgbClr val="C6EAFF"/>
        </a:accent5>
        <a:accent6>
          <a:srgbClr val="8AE7B9"/>
        </a:accent6>
        <a:hlink>
          <a:srgbClr val="DFC0FF"/>
        </a:hlink>
        <a:folHlink>
          <a:srgbClr val="6DC5D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Marketing plan presentation</Template>
  <TotalTime>386</TotalTime>
  <Words>581</Words>
  <Application>Microsoft Office PowerPoint</Application>
  <PresentationFormat>On-screen Show (4:3)</PresentationFormat>
  <Paragraphs>94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Tahoma</vt:lpstr>
      <vt:lpstr>Times New Roman</vt:lpstr>
      <vt:lpstr>Batang</vt:lpstr>
      <vt:lpstr>Arial</vt:lpstr>
      <vt:lpstr>Arial Narrow</vt:lpstr>
      <vt:lpstr>Times New Roman MT Extra Bold</vt:lpstr>
      <vt:lpstr>Marketing plan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[Product Name] Marketing Plan</dc:title>
  <dc:creator>Donnie V. Rader</dc:creator>
  <cp:lastModifiedBy>Donnie V. Rader</cp:lastModifiedBy>
  <cp:revision>46</cp:revision>
  <cp:lastPrinted>1601-01-01T00:00:00Z</cp:lastPrinted>
  <dcterms:created xsi:type="dcterms:W3CDTF">2008-04-18T21:35:28Z</dcterms:created>
  <dcterms:modified xsi:type="dcterms:W3CDTF">2016-11-14T04:06:49Z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TC010178121033</vt:lpwstr>
  </property>
</Properties>
</file>