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  <p:sldMasterId id="2147483756" r:id="rId7"/>
    <p:sldMasterId id="2147483758" r:id="rId8"/>
    <p:sldMasterId id="2147483770" r:id="rId9"/>
    <p:sldMasterId id="2147483782" r:id="rId10"/>
    <p:sldMasterId id="2147483794" r:id="rId11"/>
  </p:sldMasterIdLst>
  <p:notesMasterIdLst>
    <p:notesMasterId r:id="rId57"/>
  </p:notesMasterIdLst>
  <p:sldIdLst>
    <p:sldId id="257" r:id="rId12"/>
    <p:sldId id="265" r:id="rId13"/>
    <p:sldId id="281" r:id="rId14"/>
    <p:sldId id="291" r:id="rId15"/>
    <p:sldId id="279" r:id="rId16"/>
    <p:sldId id="423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425" r:id="rId28"/>
    <p:sldId id="367" r:id="rId29"/>
    <p:sldId id="429" r:id="rId30"/>
    <p:sldId id="283" r:id="rId31"/>
    <p:sldId id="432" r:id="rId32"/>
    <p:sldId id="426" r:id="rId33"/>
    <p:sldId id="430" r:id="rId34"/>
    <p:sldId id="427" r:id="rId35"/>
    <p:sldId id="431" r:id="rId36"/>
    <p:sldId id="441" r:id="rId37"/>
    <p:sldId id="433" r:id="rId38"/>
    <p:sldId id="434" r:id="rId39"/>
    <p:sldId id="435" r:id="rId40"/>
    <p:sldId id="436" r:id="rId41"/>
    <p:sldId id="437" r:id="rId42"/>
    <p:sldId id="438" r:id="rId43"/>
    <p:sldId id="428" r:id="rId44"/>
    <p:sldId id="420" r:id="rId45"/>
    <p:sldId id="324" r:id="rId46"/>
    <p:sldId id="341" r:id="rId47"/>
    <p:sldId id="339" r:id="rId48"/>
    <p:sldId id="340" r:id="rId49"/>
    <p:sldId id="325" r:id="rId50"/>
    <p:sldId id="422" r:id="rId51"/>
    <p:sldId id="327" r:id="rId52"/>
    <p:sldId id="440" r:id="rId53"/>
    <p:sldId id="412" r:id="rId54"/>
    <p:sldId id="413" r:id="rId55"/>
    <p:sldId id="414" r:id="rId56"/>
  </p:sldIdLst>
  <p:sldSz cx="9144000" cy="6858000" type="screen4x3"/>
  <p:notesSz cx="7010400" cy="9296400"/>
  <p:embeddedFontLst>
    <p:embeddedFont>
      <p:font typeface="Amasis MT Pro Medium" panose="02040604050005020304" pitchFamily="18" charset="0"/>
      <p:regular r:id="rId58"/>
      <p:italic r:id="rId59"/>
    </p:embeddedFont>
    <p:embeddedFont>
      <p:font typeface="Arial Narrow" panose="020B0606020202030204" pitchFamily="34" charset="0"/>
      <p:regular r:id="rId60"/>
      <p:bold r:id="rId61"/>
      <p:italic r:id="rId62"/>
      <p:boldItalic r:id="rId63"/>
    </p:embeddedFont>
    <p:embeddedFont>
      <p:font typeface="Calibri" panose="020F0502020204030204" pitchFamily="34" charset="0"/>
      <p:regular r:id="rId64"/>
      <p:bold r:id="rId65"/>
      <p:italic r:id="rId66"/>
      <p:boldItalic r:id="rId67"/>
    </p:embeddedFont>
    <p:embeddedFont>
      <p:font typeface="Calibri Light" panose="020F0302020204030204" pitchFamily="34" charset="0"/>
      <p:regular r:id="rId68"/>
      <p:italic r:id="rId69"/>
    </p:embeddedFont>
    <p:embeddedFont>
      <p:font typeface="Franklin Gothic Book" panose="020B0503020102020204" pitchFamily="34" charset="0"/>
      <p:regular r:id="rId70"/>
      <p:italic r:id="rId71"/>
    </p:embeddedFont>
    <p:embeddedFont>
      <p:font typeface="Ink Draft" panose="03080402000500000000" pitchFamily="66" charset="0"/>
      <p:regular r:id="rId72"/>
    </p:embeddedFont>
    <p:embeddedFont>
      <p:font typeface="Papyrus" panose="03070502060502030205" pitchFamily="66" charset="0"/>
      <p:regular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388755-8E55-4EA6-BCE8-EF96F62FD4A7}" v="1321" dt="2023-03-01T23:37:12.6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4915" autoAdjust="0"/>
  </p:normalViewPr>
  <p:slideViewPr>
    <p:cSldViewPr snapToGrid="0">
      <p:cViewPr varScale="1">
        <p:scale>
          <a:sx n="79" d="100"/>
          <a:sy n="79" d="100"/>
        </p:scale>
        <p:origin x="30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4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734DDE-5B15-43AA-9F31-715CD8029333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31F208-9A5C-4919-8F24-FACC431ED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A10E5-B11B-4D57-9951-0816564AFA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427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A10E5-B11B-4D57-9951-0816564AFA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4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56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12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9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84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5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49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2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93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2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1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2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4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85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9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94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32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2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8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40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65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0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2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3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0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0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21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3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9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28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93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3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7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8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6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5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5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5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71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6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5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2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4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9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1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3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5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9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5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81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2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1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51"/>
            <a:ext cx="6400354" cy="1752451"/>
          </a:xfrm>
          <a:prstGeom prst="rect">
            <a:avLst/>
          </a:prstGeom>
        </p:spPr>
        <p:txBody>
          <a:bodyPr lIns="64277" tIns="32139" rIns="64277" bIns="32139"/>
          <a:lstStyle>
            <a:lvl1pPr marL="0" indent="0" algn="ctr">
              <a:buNone/>
              <a:defRPr/>
            </a:lvl1pPr>
            <a:lvl2pPr marL="321391" indent="0" algn="ctr">
              <a:buNone/>
              <a:defRPr/>
            </a:lvl2pPr>
            <a:lvl3pPr marL="642783" indent="0" algn="ctr">
              <a:buNone/>
              <a:defRPr/>
            </a:lvl3pPr>
            <a:lvl4pPr marL="964174" indent="0" algn="ctr">
              <a:buNone/>
              <a:defRPr/>
            </a:lvl4pPr>
            <a:lvl5pPr marL="1285565" indent="0" algn="ctr">
              <a:buNone/>
              <a:defRPr/>
            </a:lvl5pPr>
            <a:lvl6pPr marL="1606959" indent="0" algn="ctr">
              <a:buNone/>
              <a:defRPr/>
            </a:lvl6pPr>
            <a:lvl7pPr marL="1928348" indent="0" algn="ctr">
              <a:buNone/>
              <a:defRPr/>
            </a:lvl7pPr>
            <a:lvl8pPr marL="2249741" indent="0" algn="ctr">
              <a:buNone/>
              <a:defRPr/>
            </a:lvl8pPr>
            <a:lvl9pPr marL="257113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22848940"/>
      </p:ext>
    </p:extLst>
  </p:cSld>
  <p:clrMapOvr>
    <a:masterClrMapping/>
  </p:clrMapOvr>
  <p:transition spd="slow"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51"/>
            <a:ext cx="8228707" cy="4525119"/>
          </a:xfrm>
          <a:prstGeom prst="rect">
            <a:avLst/>
          </a:prstGeom>
        </p:spPr>
        <p:txBody>
          <a:bodyPr lIns="64277" tIns="32139" rIns="64277" bIns="32139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577396"/>
      </p:ext>
    </p:extLst>
  </p:cSld>
  <p:clrMapOvr>
    <a:masterClrMapping/>
  </p:clrMapOvr>
  <p:transition spd="slow"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lIns="64277" tIns="32139" rIns="64277" bIns="32139"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77" tIns="32139" rIns="64277" bIns="32139" anchor="b"/>
          <a:lstStyle>
            <a:lvl1pPr marL="0" indent="0">
              <a:buNone/>
              <a:defRPr sz="1400"/>
            </a:lvl1pPr>
            <a:lvl2pPr marL="321391" indent="0">
              <a:buNone/>
              <a:defRPr sz="1300"/>
            </a:lvl2pPr>
            <a:lvl3pPr marL="642783" indent="0">
              <a:buNone/>
              <a:defRPr sz="1100"/>
            </a:lvl3pPr>
            <a:lvl4pPr marL="964174" indent="0">
              <a:buNone/>
              <a:defRPr sz="1000"/>
            </a:lvl4pPr>
            <a:lvl5pPr marL="1285565" indent="0">
              <a:buNone/>
              <a:defRPr sz="1000"/>
            </a:lvl5pPr>
            <a:lvl6pPr marL="1606959" indent="0">
              <a:buNone/>
              <a:defRPr sz="1000"/>
            </a:lvl6pPr>
            <a:lvl7pPr marL="1928348" indent="0">
              <a:buNone/>
              <a:defRPr sz="1000"/>
            </a:lvl7pPr>
            <a:lvl8pPr marL="2249741" indent="0">
              <a:buNone/>
              <a:defRPr sz="1000"/>
            </a:lvl8pPr>
            <a:lvl9pPr marL="257113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3228474"/>
      </p:ext>
    </p:extLst>
  </p:cSld>
  <p:clrMapOvr>
    <a:masterClrMapping/>
  </p:clrMapOvr>
  <p:transition spd="slow"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51"/>
            <a:ext cx="4060775" cy="4525119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51"/>
            <a:ext cx="4060775" cy="4525119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0684476"/>
      </p:ext>
    </p:extLst>
  </p:cSld>
  <p:clrMapOvr>
    <a:masterClrMapping/>
  </p:clrMapOvr>
  <p:transition spd="slow"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77" tIns="32139" rIns="64277" bIns="32139"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77" tIns="32139" rIns="64277" bIns="32139" anchor="b"/>
          <a:lstStyle>
            <a:lvl1pPr marL="0" indent="0">
              <a:buNone/>
              <a:defRPr sz="1700" b="1"/>
            </a:lvl1pPr>
            <a:lvl2pPr marL="321391" indent="0">
              <a:buNone/>
              <a:defRPr sz="1400" b="1"/>
            </a:lvl2pPr>
            <a:lvl3pPr marL="642783" indent="0">
              <a:buNone/>
              <a:defRPr sz="1300" b="1"/>
            </a:lvl3pPr>
            <a:lvl4pPr marL="964174" indent="0">
              <a:buNone/>
              <a:defRPr sz="1100" b="1"/>
            </a:lvl4pPr>
            <a:lvl5pPr marL="1285565" indent="0">
              <a:buNone/>
              <a:defRPr sz="1100" b="1"/>
            </a:lvl5pPr>
            <a:lvl6pPr marL="1606959" indent="0">
              <a:buNone/>
              <a:defRPr sz="1100" b="1"/>
            </a:lvl6pPr>
            <a:lvl7pPr marL="1928348" indent="0">
              <a:buNone/>
              <a:defRPr sz="1100" b="1"/>
            </a:lvl7pPr>
            <a:lvl8pPr marL="2249741" indent="0">
              <a:buNone/>
              <a:defRPr sz="1100" b="1"/>
            </a:lvl8pPr>
            <a:lvl9pPr marL="2571133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4877490"/>
      </p:ext>
    </p:extLst>
  </p:cSld>
  <p:clrMapOvr>
    <a:masterClrMapping/>
  </p:clrMapOvr>
  <p:transition spd="slow">
    <p:fade thruBlk="1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3745076"/>
      </p:ext>
    </p:extLst>
  </p:cSld>
  <p:clrMapOvr>
    <a:masterClrMapping/>
  </p:clrMapOvr>
  <p:transition spd="slow">
    <p:fade thruBlk="1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197530"/>
      </p:ext>
    </p:extLst>
  </p:cSld>
  <p:clrMapOvr>
    <a:masterClrMapping/>
  </p:clrMapOvr>
  <p:transition spd="slow"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1" y="273477"/>
            <a:ext cx="3008189" cy="1161975"/>
          </a:xfrm>
          <a:prstGeom prst="rect">
            <a:avLst/>
          </a:prstGeom>
        </p:spPr>
        <p:txBody>
          <a:bodyPr lIns="64277" tIns="32139" rIns="64277" bIns="32139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277" tIns="32139" rIns="64277" bIns="32139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1" y="1435448"/>
            <a:ext cx="3008189" cy="4690318"/>
          </a:xfrm>
          <a:prstGeom prst="rect">
            <a:avLst/>
          </a:prstGeom>
        </p:spPr>
        <p:txBody>
          <a:bodyPr lIns="64277" tIns="32139" rIns="64277" bIns="32139"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999921"/>
      </p:ext>
    </p:extLst>
  </p:cSld>
  <p:clrMapOvr>
    <a:masterClrMapping/>
  </p:clrMapOvr>
  <p:transition spd="slow">
    <p:fade thruBlk="1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9" y="4800824"/>
            <a:ext cx="5486177" cy="567035"/>
          </a:xfrm>
          <a:prstGeom prst="rect">
            <a:avLst/>
          </a:prstGeom>
        </p:spPr>
        <p:txBody>
          <a:bodyPr lIns="64277" tIns="32139" rIns="64277" bIns="32139"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9" y="612800"/>
            <a:ext cx="5486177" cy="4114354"/>
          </a:xfrm>
          <a:prstGeom prst="rect">
            <a:avLst/>
          </a:prstGeom>
        </p:spPr>
        <p:txBody>
          <a:bodyPr lIns="64277" tIns="32139" rIns="64277" bIns="32139"/>
          <a:lstStyle>
            <a:lvl1pPr marL="0" indent="0">
              <a:buNone/>
              <a:defRPr sz="2200"/>
            </a:lvl1pPr>
            <a:lvl2pPr marL="321391" indent="0">
              <a:buNone/>
              <a:defRPr sz="2000"/>
            </a:lvl2pPr>
            <a:lvl3pPr marL="642783" indent="0">
              <a:buNone/>
              <a:defRPr sz="1700"/>
            </a:lvl3pPr>
            <a:lvl4pPr marL="964174" indent="0">
              <a:buNone/>
              <a:defRPr sz="1400"/>
            </a:lvl4pPr>
            <a:lvl5pPr marL="1285565" indent="0">
              <a:buNone/>
              <a:defRPr sz="1400"/>
            </a:lvl5pPr>
            <a:lvl6pPr marL="1606959" indent="0">
              <a:buNone/>
              <a:defRPr sz="1400"/>
            </a:lvl6pPr>
            <a:lvl7pPr marL="1928348" indent="0">
              <a:buNone/>
              <a:defRPr sz="1400"/>
            </a:lvl7pPr>
            <a:lvl8pPr marL="2249741" indent="0">
              <a:buNone/>
              <a:defRPr sz="1400"/>
            </a:lvl8pPr>
            <a:lvl9pPr marL="2571133" indent="0">
              <a:buNone/>
              <a:defRPr sz="1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9" y="5367860"/>
            <a:ext cx="5486177" cy="804788"/>
          </a:xfrm>
          <a:prstGeom prst="rect">
            <a:avLst/>
          </a:prstGeom>
        </p:spPr>
        <p:txBody>
          <a:bodyPr lIns="64277" tIns="32139" rIns="64277" bIns="32139"/>
          <a:lstStyle>
            <a:lvl1pPr marL="0" indent="0">
              <a:buNone/>
              <a:defRPr sz="1000"/>
            </a:lvl1pPr>
            <a:lvl2pPr marL="321391" indent="0">
              <a:buNone/>
              <a:defRPr sz="800"/>
            </a:lvl2pPr>
            <a:lvl3pPr marL="642783" indent="0">
              <a:buNone/>
              <a:defRPr sz="700"/>
            </a:lvl3pPr>
            <a:lvl4pPr marL="964174" indent="0">
              <a:buNone/>
              <a:defRPr sz="600"/>
            </a:lvl4pPr>
            <a:lvl5pPr marL="1285565" indent="0">
              <a:buNone/>
              <a:defRPr sz="600"/>
            </a:lvl5pPr>
            <a:lvl6pPr marL="1606959" indent="0">
              <a:buNone/>
              <a:defRPr sz="600"/>
            </a:lvl6pPr>
            <a:lvl7pPr marL="1928348" indent="0">
              <a:buNone/>
              <a:defRPr sz="600"/>
            </a:lvl7pPr>
            <a:lvl8pPr marL="2249741" indent="0">
              <a:buNone/>
              <a:defRPr sz="600"/>
            </a:lvl8pPr>
            <a:lvl9pPr marL="2571133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638151"/>
      </p:ext>
    </p:extLst>
  </p:cSld>
  <p:clrMapOvr>
    <a:masterClrMapping/>
  </p:clrMapOvr>
  <p:transition spd="slow">
    <p:fade thruBlk="1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51"/>
            <a:ext cx="8228707" cy="4525119"/>
          </a:xfrm>
          <a:prstGeom prst="rect">
            <a:avLst/>
          </a:prstGeom>
        </p:spPr>
        <p:txBody>
          <a:bodyPr vert="eaVert" lIns="64277" tIns="32139" rIns="64277" bIns="32139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9985419"/>
      </p:ext>
    </p:extLst>
  </p:cSld>
  <p:clrMapOvr>
    <a:masterClrMapping/>
  </p:clrMapOvr>
  <p:transition spd="slow">
    <p:fade thruBlk="1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77" tIns="32139" rIns="64277" bIns="3213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77" tIns="32139" rIns="64277" bIns="32139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6125139"/>
      </p:ext>
    </p:extLst>
  </p:cSld>
  <p:clrMapOvr>
    <a:masterClrMapping/>
  </p:clrMapOvr>
  <p:transition spd="slow">
    <p:fade thruBlk="1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046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4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5506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4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6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39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721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023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03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34620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09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99797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65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3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5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32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3556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3272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164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241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0FF80605-C063-84D5-680C-E61BF64D7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75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17D528B9-C118-7370-1262-1D75B1D5213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7" y="2521084"/>
            <a:ext cx="3955311" cy="280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9350B6-3402-AEDE-F4DA-CAADA782E402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EDBEF6-A55D-212B-EAFC-2E6680142DE0}"/>
              </a:ext>
            </a:extLst>
          </p:cNvPr>
          <p:cNvSpPr/>
          <p:nvPr userDrawn="1"/>
        </p:nvSpPr>
        <p:spPr>
          <a:xfrm>
            <a:off x="628650" y="1690689"/>
            <a:ext cx="7886700" cy="1110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1E58B7F4-F7E8-DC58-1487-114F88E2E4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6503">
            <a:off x="39964" y="39204"/>
            <a:ext cx="2458905" cy="174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8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3C9C-F152-48FC-A9AA-00CF38F3BE56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DA21-61C4-46B9-885D-B1B7AA858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19F73-1869-F2D7-FEDC-8D7EAFE61F05}"/>
              </a:ext>
            </a:extLst>
          </p:cNvPr>
          <p:cNvSpPr/>
          <p:nvPr userDrawn="1"/>
        </p:nvSpPr>
        <p:spPr>
          <a:xfrm>
            <a:off x="388345" y="253388"/>
            <a:ext cx="8367310" cy="6351224"/>
          </a:xfrm>
          <a:custGeom>
            <a:avLst/>
            <a:gdLst>
              <a:gd name="connsiteX0" fmla="*/ 0 w 8367310"/>
              <a:gd name="connsiteY0" fmla="*/ 182153 h 6351224"/>
              <a:gd name="connsiteX1" fmla="*/ 182153 w 8367310"/>
              <a:gd name="connsiteY1" fmla="*/ 0 h 6351224"/>
              <a:gd name="connsiteX2" fmla="*/ 8185157 w 8367310"/>
              <a:gd name="connsiteY2" fmla="*/ 0 h 6351224"/>
              <a:gd name="connsiteX3" fmla="*/ 8367310 w 8367310"/>
              <a:gd name="connsiteY3" fmla="*/ 182153 h 6351224"/>
              <a:gd name="connsiteX4" fmla="*/ 8367310 w 8367310"/>
              <a:gd name="connsiteY4" fmla="*/ 6169071 h 6351224"/>
              <a:gd name="connsiteX5" fmla="*/ 8185157 w 8367310"/>
              <a:gd name="connsiteY5" fmla="*/ 6351224 h 6351224"/>
              <a:gd name="connsiteX6" fmla="*/ 182153 w 8367310"/>
              <a:gd name="connsiteY6" fmla="*/ 6351224 h 6351224"/>
              <a:gd name="connsiteX7" fmla="*/ 0 w 8367310"/>
              <a:gd name="connsiteY7" fmla="*/ 6169071 h 6351224"/>
              <a:gd name="connsiteX8" fmla="*/ 0 w 8367310"/>
              <a:gd name="connsiteY8" fmla="*/ 182153 h 635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7310" h="6351224" extrusionOk="0">
                <a:moveTo>
                  <a:pt x="0" y="182153"/>
                </a:moveTo>
                <a:cubicBezTo>
                  <a:pt x="2204" y="67351"/>
                  <a:pt x="75941" y="8181"/>
                  <a:pt x="182153" y="0"/>
                </a:cubicBezTo>
                <a:cubicBezTo>
                  <a:pt x="1750638" y="30241"/>
                  <a:pt x="6042245" y="128560"/>
                  <a:pt x="8185157" y="0"/>
                </a:cubicBezTo>
                <a:cubicBezTo>
                  <a:pt x="8295405" y="1775"/>
                  <a:pt x="8367988" y="86190"/>
                  <a:pt x="8367310" y="182153"/>
                </a:cubicBezTo>
                <a:cubicBezTo>
                  <a:pt x="8397895" y="887635"/>
                  <a:pt x="8272011" y="3581836"/>
                  <a:pt x="8367310" y="6169071"/>
                </a:cubicBezTo>
                <a:cubicBezTo>
                  <a:pt x="8367607" y="6276954"/>
                  <a:pt x="8279546" y="6350541"/>
                  <a:pt x="8185157" y="6351224"/>
                </a:cubicBezTo>
                <a:cubicBezTo>
                  <a:pt x="5508987" y="6365686"/>
                  <a:pt x="1875813" y="6305795"/>
                  <a:pt x="182153" y="6351224"/>
                </a:cubicBezTo>
                <a:cubicBezTo>
                  <a:pt x="74751" y="6337464"/>
                  <a:pt x="5438" y="6280092"/>
                  <a:pt x="0" y="6169071"/>
                </a:cubicBezTo>
                <a:cubicBezTo>
                  <a:pt x="167982" y="4423463"/>
                  <a:pt x="76769" y="2063576"/>
                  <a:pt x="0" y="182153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93993750">
                  <a:prstGeom prst="roundRect">
                    <a:avLst>
                      <a:gd name="adj" fmla="val 28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1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1E96-0BFC-403F-BB7F-81B55A8A0D1D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3FED-79D2-49FD-B3EC-4FF33B3B413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7"/>
          <a:stretch/>
        </p:blipFill>
        <p:spPr>
          <a:xfrm rot="20759425">
            <a:off x="-40124" y="159013"/>
            <a:ext cx="2484607" cy="1862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8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04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FDAB-2E2E-4572-B828-BA5055F1E07C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72787-EC73-479D-A5DC-F3ED7281AC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94FC72-183B-4621-B18D-847C88656F75}"/>
              </a:ext>
            </a:extLst>
          </p:cNvPr>
          <p:cNvSpPr/>
          <p:nvPr userDrawn="1"/>
        </p:nvSpPr>
        <p:spPr>
          <a:xfrm>
            <a:off x="578466" y="353974"/>
            <a:ext cx="7996818" cy="6163913"/>
          </a:xfrm>
          <a:prstGeom prst="roundRect">
            <a:avLst>
              <a:gd name="adj" fmla="val 1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7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34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 spd="slow">
    <p:fade thruBlk="1"/>
  </p:transition>
  <p:txStyles>
    <p:titleStyle>
      <a:lvl1pPr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Papyrus" pitchFamily="66" charset="0"/>
        </a:defRPr>
      </a:lvl1pPr>
      <a:lvl2pPr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2pPr>
      <a:lvl3pPr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3pPr>
      <a:lvl4pPr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4pPr>
      <a:lvl5pPr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5pPr>
      <a:lvl6pPr marL="321391"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6pPr>
      <a:lvl7pPr marL="642783"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7pPr>
      <a:lvl8pPr marL="964174"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8pPr>
      <a:lvl9pPr marL="1285565" algn="ctr" rtl="0" fontAlgn="base">
        <a:spcBef>
          <a:spcPts val="141"/>
        </a:spcBef>
        <a:spcAft>
          <a:spcPct val="0"/>
        </a:spcAft>
        <a:defRPr sz="4900">
          <a:solidFill>
            <a:schemeClr val="tx1"/>
          </a:solidFill>
          <a:latin typeface="Papyrus" pitchFamily="66" charset="0"/>
          <a:ea typeface="ヒラギノ角ゴ Pro W3" pitchFamily="-64" charset="-128"/>
          <a:sym typeface="Papyrus" pitchFamily="66" charset="0"/>
        </a:defRPr>
      </a:lvl9pPr>
    </p:titleStyle>
    <p:bodyStyle>
      <a:lvl1pPr marL="574712" indent="-468696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Papyrus" pitchFamily="66" charset="0"/>
        </a:defRPr>
      </a:lvl1pPr>
      <a:lvl2pPr marL="998770" indent="-478741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2pPr>
      <a:lvl3pPr marL="1446262" indent="-476508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3pPr>
      <a:lvl4pPr marL="1910494" indent="-477624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4pPr>
      <a:lvl5pPr marL="2342364" indent="-467580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5pPr>
      <a:lvl6pPr marL="2663756" indent="-467580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6pPr>
      <a:lvl7pPr marL="2985146" indent="-467580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7pPr>
      <a:lvl8pPr marL="3306540" indent="-467580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8pPr>
      <a:lvl9pPr marL="3627931" indent="-467580" algn="l" rtl="0" fontAlgn="base">
        <a:spcBef>
          <a:spcPts val="1547"/>
        </a:spcBef>
        <a:spcAft>
          <a:spcPct val="0"/>
        </a:spcAft>
        <a:buSzPct val="124000"/>
        <a:buChar char="•"/>
        <a:defRPr sz="2100">
          <a:solidFill>
            <a:schemeClr val="tx1"/>
          </a:solidFill>
          <a:latin typeface="+mn-lt"/>
          <a:ea typeface="+mn-ea"/>
          <a:sym typeface="Papyrus" pitchFamily="66" charset="0"/>
        </a:defRPr>
      </a:lvl9pPr>
    </p:bodyStyle>
    <p:otherStyle>
      <a:defPPr>
        <a:defRPr lang="en-US"/>
      </a:defPPr>
      <a:lvl1pPr marL="0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9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8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174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565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59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348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41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33" algn="l" defTabSz="64278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503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0553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C352-5EED-BB43-80C2-1D493AA01BF0}"/>
              </a:ext>
            </a:extLst>
          </p:cNvPr>
          <p:cNvSpPr/>
          <p:nvPr/>
        </p:nvSpPr>
        <p:spPr>
          <a:xfrm>
            <a:off x="1726601" y="1242507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19AE8-0295-2380-21AD-3E057F1A19C5}"/>
              </a:ext>
            </a:extLst>
          </p:cNvPr>
          <p:cNvSpPr txBox="1"/>
          <p:nvPr/>
        </p:nvSpPr>
        <p:spPr>
          <a:xfrm rot="193147">
            <a:off x="5140502" y="3354928"/>
            <a:ext cx="291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March 1,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309375-A127-ABAB-DCED-F99A8AAEBFBB}"/>
              </a:ext>
            </a:extLst>
          </p:cNvPr>
          <p:cNvSpPr txBox="1"/>
          <p:nvPr/>
        </p:nvSpPr>
        <p:spPr>
          <a:xfrm rot="193147">
            <a:off x="1621922" y="3231556"/>
            <a:ext cx="290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Ink Draft" panose="03080402000500000000" pitchFamily="66" charset="0"/>
              </a:rPr>
              <a:t>Tonight’s Lesson:</a:t>
            </a:r>
          </a:p>
          <a:p>
            <a:endParaRPr lang="en-US" sz="1000" dirty="0">
              <a:latin typeface="Ink Draft" panose="03080402000500000000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Ink Draft" panose="03080402000500000000" pitchFamily="66" charset="0"/>
              </a:rPr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25803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7C305-4884-77C4-FDF0-09E14D3EBB5F}"/>
              </a:ext>
            </a:extLst>
          </p:cNvPr>
          <p:cNvSpPr txBox="1"/>
          <p:nvPr/>
        </p:nvSpPr>
        <p:spPr>
          <a:xfrm>
            <a:off x="774550" y="580913"/>
            <a:ext cx="759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masis MT Pro Medium" panose="02040604050005020304" pitchFamily="18" charset="0"/>
              </a:rPr>
              <a:t>Bible Study - Challenge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665CF-3EC9-F797-15D8-69BE74F2F430}"/>
              </a:ext>
            </a:extLst>
          </p:cNvPr>
          <p:cNvSpPr/>
          <p:nvPr/>
        </p:nvSpPr>
        <p:spPr>
          <a:xfrm>
            <a:off x="1005840" y="1582890"/>
            <a:ext cx="7132320" cy="1926792"/>
          </a:xfrm>
          <a:custGeom>
            <a:avLst/>
            <a:gdLst>
              <a:gd name="connsiteX0" fmla="*/ 0 w 7132320"/>
              <a:gd name="connsiteY0" fmla="*/ 0 h 1926792"/>
              <a:gd name="connsiteX1" fmla="*/ 7132320 w 7132320"/>
              <a:gd name="connsiteY1" fmla="*/ 0 h 1926792"/>
              <a:gd name="connsiteX2" fmla="*/ 7132320 w 7132320"/>
              <a:gd name="connsiteY2" fmla="*/ 1926792 h 1926792"/>
              <a:gd name="connsiteX3" fmla="*/ 0 w 7132320"/>
              <a:gd name="connsiteY3" fmla="*/ 1926792 h 1926792"/>
              <a:gd name="connsiteX4" fmla="*/ 0 w 7132320"/>
              <a:gd name="connsiteY4" fmla="*/ 0 h 19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20" h="1926792" fill="none" extrusionOk="0">
                <a:moveTo>
                  <a:pt x="0" y="0"/>
                </a:moveTo>
                <a:cubicBezTo>
                  <a:pt x="961502" y="-33775"/>
                  <a:pt x="5838145" y="138873"/>
                  <a:pt x="7132320" y="0"/>
                </a:cubicBezTo>
                <a:cubicBezTo>
                  <a:pt x="7058549" y="644427"/>
                  <a:pt x="6976437" y="1147639"/>
                  <a:pt x="7132320" y="1926792"/>
                </a:cubicBezTo>
                <a:cubicBezTo>
                  <a:pt x="5442587" y="1789462"/>
                  <a:pt x="3427694" y="1788936"/>
                  <a:pt x="0" y="1926792"/>
                </a:cubicBezTo>
                <a:cubicBezTo>
                  <a:pt x="152408" y="1699888"/>
                  <a:pt x="73868" y="867540"/>
                  <a:pt x="0" y="0"/>
                </a:cubicBezTo>
                <a:close/>
              </a:path>
              <a:path w="7132320" h="1926792" stroke="0" extrusionOk="0">
                <a:moveTo>
                  <a:pt x="0" y="0"/>
                </a:moveTo>
                <a:cubicBezTo>
                  <a:pt x="1837514" y="-101487"/>
                  <a:pt x="4070469" y="-162162"/>
                  <a:pt x="7132320" y="0"/>
                </a:cubicBezTo>
                <a:cubicBezTo>
                  <a:pt x="7193033" y="807842"/>
                  <a:pt x="7071248" y="1121230"/>
                  <a:pt x="7132320" y="1926792"/>
                </a:cubicBezTo>
                <a:cubicBezTo>
                  <a:pt x="5143511" y="1976857"/>
                  <a:pt x="3455618" y="1768343"/>
                  <a:pt x="0" y="1926792"/>
                </a:cubicBezTo>
                <a:cubicBezTo>
                  <a:pt x="-24452" y="1428414"/>
                  <a:pt x="-67663" y="199708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masis MT Pro Medium" panose="02040604050005020304" pitchFamily="18" charset="0"/>
              </a:rPr>
              <a:t>Read 1, 2 &amp; 3 John</a:t>
            </a:r>
          </a:p>
          <a:p>
            <a:pPr algn="ctr"/>
            <a:endParaRPr lang="en-US" sz="1000" dirty="0">
              <a:solidFill>
                <a:srgbClr val="002060"/>
              </a:solidFill>
              <a:latin typeface="Amasis MT Pro Medium" panose="020406040500050203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At least 50 times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by the end of April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038BA-79A8-D295-D94D-B8E030FF2D22}"/>
              </a:ext>
            </a:extLst>
          </p:cNvPr>
          <p:cNvSpPr txBox="1"/>
          <p:nvPr/>
        </p:nvSpPr>
        <p:spPr>
          <a:xfrm>
            <a:off x="1280160" y="3666244"/>
            <a:ext cx="7186108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Can be read in 15 minutes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With each reading you will see more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May try another translation a few times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 Take note of key concepts / words / contrast</a:t>
            </a:r>
          </a:p>
        </p:txBody>
      </p:sp>
    </p:spTree>
    <p:extLst>
      <p:ext uri="{BB962C8B-B14F-4D97-AF65-F5344CB8AC3E}">
        <p14:creationId xmlns:p14="http://schemas.microsoft.com/office/powerpoint/2010/main" val="1223634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C1DFE5-DED7-3DBC-8CA1-B572F6339BB5}"/>
              </a:ext>
            </a:extLst>
          </p:cNvPr>
          <p:cNvSpPr/>
          <p:nvPr/>
        </p:nvSpPr>
        <p:spPr>
          <a:xfrm rot="16200000">
            <a:off x="-1499435" y="2772783"/>
            <a:ext cx="5610113" cy="1312433"/>
          </a:xfrm>
          <a:prstGeom prst="roundRect">
            <a:avLst/>
          </a:prstGeom>
          <a:solidFill>
            <a:srgbClr val="FFFFFF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masis MT Pro Medium" panose="02040604050005020304" pitchFamily="18" charset="0"/>
              </a:rPr>
              <a:t>Bible Hermeneutics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77E09C-34DD-9CB0-2284-9735CE27129A}"/>
              </a:ext>
            </a:extLst>
          </p:cNvPr>
          <p:cNvSpPr/>
          <p:nvPr/>
        </p:nvSpPr>
        <p:spPr>
          <a:xfrm>
            <a:off x="2151529" y="2899730"/>
            <a:ext cx="5814509" cy="4410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E6961-D4E5-4D0A-794C-4BF90F90DEC7}"/>
              </a:ext>
            </a:extLst>
          </p:cNvPr>
          <p:cNvSpPr txBox="1"/>
          <p:nvPr/>
        </p:nvSpPr>
        <p:spPr>
          <a:xfrm>
            <a:off x="2234925" y="304492"/>
            <a:ext cx="62596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4 – Introduction to Inductive Bible Study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11 – Background – Intro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18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Jan. 25 – Context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8 – Outlining the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15 – Bible Study Aids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Feb. 22 – Use of Translations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Mar. 1 –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8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15 – Hebrew / Greek Words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22 – Use of Commentaries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Mar. 29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5 – Figurative Language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12 – Apocalyptic Literature &amp; Numbers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19 – Hebrews and Hermeneutics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Apr. 26 – Application / Practical Lessons</a:t>
            </a:r>
          </a:p>
        </p:txBody>
      </p:sp>
    </p:spTree>
    <p:extLst>
      <p:ext uri="{BB962C8B-B14F-4D97-AF65-F5344CB8AC3E}">
        <p14:creationId xmlns:p14="http://schemas.microsoft.com/office/powerpoint/2010/main" val="179570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BEB8F-C207-12A8-CB0D-5B24037BC037}"/>
              </a:ext>
            </a:extLst>
          </p:cNvPr>
          <p:cNvSpPr txBox="1"/>
          <p:nvPr/>
        </p:nvSpPr>
        <p:spPr>
          <a:xfrm>
            <a:off x="1436145" y="322729"/>
            <a:ext cx="627170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Levels Going Throughout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568403-185C-9BF2-F060-AD5B8B2B1D61}"/>
              </a:ext>
            </a:extLst>
          </p:cNvPr>
          <p:cNvSpPr/>
          <p:nvPr/>
        </p:nvSpPr>
        <p:spPr>
          <a:xfrm>
            <a:off x="457201" y="1551791"/>
            <a:ext cx="4883972" cy="1877209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Level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63E298-81B2-C5AC-2013-6CD6705B438D}"/>
              </a:ext>
            </a:extLst>
          </p:cNvPr>
          <p:cNvSpPr/>
          <p:nvPr/>
        </p:nvSpPr>
        <p:spPr>
          <a:xfrm>
            <a:off x="3982123" y="3758902"/>
            <a:ext cx="4883972" cy="1877209"/>
          </a:xfrm>
          <a:prstGeom prst="roundRect">
            <a:avLst>
              <a:gd name="adj" fmla="val 19532"/>
            </a:avLst>
          </a:prstGeom>
          <a:solidFill>
            <a:schemeClr val="tx1">
              <a:alpha val="69804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Deeper Dives</a:t>
            </a:r>
          </a:p>
        </p:txBody>
      </p:sp>
    </p:spTree>
    <p:extLst>
      <p:ext uri="{BB962C8B-B14F-4D97-AF65-F5344CB8AC3E}">
        <p14:creationId xmlns:p14="http://schemas.microsoft.com/office/powerpoint/2010/main" val="2588715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44BBC1F5-2828-F12E-FFEF-72470CBA8B29}"/>
              </a:ext>
            </a:extLst>
          </p:cNvPr>
          <p:cNvSpPr/>
          <p:nvPr/>
        </p:nvSpPr>
        <p:spPr>
          <a:xfrm>
            <a:off x="537883" y="4372981"/>
            <a:ext cx="4136315" cy="962809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7B826-397F-0636-350D-E813FC41985C}"/>
              </a:ext>
            </a:extLst>
          </p:cNvPr>
          <p:cNvSpPr txBox="1"/>
          <p:nvPr/>
        </p:nvSpPr>
        <p:spPr>
          <a:xfrm>
            <a:off x="806823" y="1887967"/>
            <a:ext cx="8186568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Text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(Read, Read, &amp; Read)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Context?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/ Thought Patterns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Translations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 meaning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Did This Mean to Original Audience?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FF0927-980F-A384-11CE-2CAC38D97FB0}"/>
              </a:ext>
            </a:extLst>
          </p:cNvPr>
          <p:cNvSpPr/>
          <p:nvPr/>
        </p:nvSpPr>
        <p:spPr>
          <a:xfrm>
            <a:off x="3178886" y="236668"/>
            <a:ext cx="4883972" cy="1210235"/>
          </a:xfrm>
          <a:prstGeom prst="roundRect">
            <a:avLst>
              <a:gd name="adj" fmla="val 19532"/>
            </a:avLst>
          </a:prstGeom>
          <a:solidFill>
            <a:srgbClr val="0000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Level</a:t>
            </a:r>
          </a:p>
        </p:txBody>
      </p:sp>
    </p:spTree>
    <p:extLst>
      <p:ext uri="{BB962C8B-B14F-4D97-AF65-F5344CB8AC3E}">
        <p14:creationId xmlns:p14="http://schemas.microsoft.com/office/powerpoint/2010/main" val="4109927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B4D02-45AD-8288-1FA6-09E494708493}"/>
              </a:ext>
            </a:extLst>
          </p:cNvPr>
          <p:cNvSpPr txBox="1"/>
          <p:nvPr/>
        </p:nvSpPr>
        <p:spPr>
          <a:xfrm>
            <a:off x="685350" y="1596614"/>
            <a:ext cx="7848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The means God used to reveal his mind through the Holy Spirit is WORDS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(Eph. 3:3-5)</a:t>
            </a:r>
          </a:p>
          <a:p>
            <a:pPr marL="457200" indent="-457200">
              <a:buFont typeface="+mj-lt"/>
              <a:buAutoNum type="arabicPeriod"/>
            </a:pPr>
            <a:endParaRPr lang="en-US" sz="10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Words carefully chosen by the Holy Spirit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 (1 Cor. 2:13)</a:t>
            </a:r>
          </a:p>
          <a:p>
            <a:pPr marL="457200" indent="-457200">
              <a:buFont typeface="+mj-lt"/>
              <a:buAutoNum type="arabicPeriod"/>
            </a:pPr>
            <a:endParaRPr lang="en-US" sz="1000" u="sng" dirty="0"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ea typeface="Tahoma" pitchFamily="34" charset="0"/>
                <a:cs typeface="Tahoma" pitchFamily="34" charset="0"/>
              </a:rPr>
              <a:t>Language was not English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Hebrew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Aramaic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200" i="1" dirty="0" err="1">
                <a:ea typeface="Tahoma" pitchFamily="34" charset="0"/>
                <a:cs typeface="Tahoma" pitchFamily="34" charset="0"/>
              </a:rPr>
              <a:t>Koine</a:t>
            </a:r>
            <a:r>
              <a:rPr lang="en-US" sz="2200" i="1" dirty="0">
                <a:ea typeface="Tahoma" pitchFamily="34" charset="0"/>
                <a:cs typeface="Tahoma" pitchFamily="34" charset="0"/>
              </a:rPr>
              <a:t>’ Greek</a:t>
            </a:r>
          </a:p>
        </p:txBody>
      </p:sp>
    </p:spTree>
    <p:extLst>
      <p:ext uri="{BB962C8B-B14F-4D97-AF65-F5344CB8AC3E}">
        <p14:creationId xmlns:p14="http://schemas.microsoft.com/office/powerpoint/2010/main" val="3287458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AutoShape 2"/>
          <p:cNvSpPr>
            <a:spLocks/>
          </p:cNvSpPr>
          <p:nvPr/>
        </p:nvSpPr>
        <p:spPr bwMode="auto">
          <a:xfrm>
            <a:off x="822649" y="267891"/>
            <a:ext cx="7660555" cy="428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64258" tIns="32128" rIns="64258" bIns="3212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159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Languages Used</a:t>
            </a:r>
          </a:p>
        </p:txBody>
      </p:sp>
      <p:sp>
        <p:nvSpPr>
          <p:cNvPr id="141316" name="Text Box 4"/>
          <p:cNvSpPr txBox="1">
            <a:spLocks/>
          </p:cNvSpPr>
          <p:nvPr/>
        </p:nvSpPr>
        <p:spPr bwMode="auto">
          <a:xfrm>
            <a:off x="767955" y="1232299"/>
            <a:ext cx="7286625" cy="2096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361602" marR="0" lvl="0" indent="-361602" algn="l" defTabSz="119063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Old Testament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  <a:p>
            <a:pPr marL="681911" marR="0" lvl="1" indent="-361602" algn="l" defTabSz="119063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Hebrew</a:t>
            </a:r>
          </a:p>
          <a:p>
            <a:pPr marL="1004352" marR="0" lvl="2" indent="-361602" algn="l" defTabSz="119063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Almost all of the 39 Old Testament books</a:t>
            </a:r>
          </a:p>
          <a:p>
            <a:pPr marL="1004352" marR="0" lvl="2" indent="-361602" algn="l" defTabSz="119063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Written “backwards” (to us) – Right to Left</a:t>
            </a:r>
          </a:p>
          <a:p>
            <a:pPr marL="1004352" marR="0" lvl="2" indent="-361602" algn="l" defTabSz="119063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Sample see in Psa. 119 in KJV, ASV,  NKJV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56094" y="3597761"/>
            <a:ext cx="3899511" cy="2251398"/>
            <a:chOff x="2539999" y="6096000"/>
            <a:chExt cx="5545970" cy="3201988"/>
          </a:xfrm>
        </p:grpSpPr>
        <p:pic>
          <p:nvPicPr>
            <p:cNvPr id="141318" name="Picture 6" descr="fig5-voc-BH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38"/>
            <a:stretch>
              <a:fillRect/>
            </a:stretch>
          </p:blipFill>
          <p:spPr bwMode="auto">
            <a:xfrm>
              <a:off x="2539999" y="6096000"/>
              <a:ext cx="3581400" cy="320198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1319" name="Text Box 7"/>
            <p:cNvSpPr txBox="1">
              <a:spLocks/>
            </p:cNvSpPr>
            <p:nvPr/>
          </p:nvSpPr>
          <p:spPr bwMode="auto">
            <a:xfrm>
              <a:off x="6063420" y="8610601"/>
              <a:ext cx="2022549" cy="568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2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01" tIns="45700" rIns="91401" bIns="45700">
              <a:spAutoFit/>
            </a:bodyPr>
            <a:lstStyle>
              <a:lvl1pPr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1pPr>
              <a:lvl2pPr marL="455613"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2pPr>
              <a:lvl3pPr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3pPr>
              <a:lvl4pPr marL="1370013"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4pPr>
              <a:lvl5pPr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268413" algn="l"/>
                </a:tabLst>
                <a:defRPr sz="1200">
                  <a:solidFill>
                    <a:schemeClr val="tx1"/>
                  </a:solidFill>
                  <a:latin typeface="Arial Hebrew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268413" algn="l"/>
                </a:tabLst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+mn-cs"/>
                  <a:sym typeface="Arial Hebrew" charset="0"/>
                </a:rPr>
                <a:t>Gen. 6:1-4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1072368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AutoShape 2"/>
          <p:cNvSpPr>
            <a:spLocks/>
          </p:cNvSpPr>
          <p:nvPr/>
        </p:nvSpPr>
        <p:spPr bwMode="auto">
          <a:xfrm>
            <a:off x="822649" y="267891"/>
            <a:ext cx="7660555" cy="428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64258" tIns="32128" rIns="64258" bIns="3212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159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Languages Used</a:t>
            </a:r>
          </a:p>
        </p:txBody>
      </p:sp>
      <p:sp>
        <p:nvSpPr>
          <p:cNvPr id="149507" name="Text Box 3"/>
          <p:cNvSpPr txBox="1">
            <a:spLocks/>
          </p:cNvSpPr>
          <p:nvPr/>
        </p:nvSpPr>
        <p:spPr bwMode="auto">
          <a:xfrm>
            <a:off x="767958" y="1232299"/>
            <a:ext cx="7929563" cy="301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361602" marR="0" lvl="0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Old Testament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  <a:p>
            <a:pPr marL="681911" marR="0" lvl="1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Hebrew</a:t>
            </a:r>
          </a:p>
          <a:p>
            <a:pPr marL="681911" marR="0" lvl="1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Aramaic</a:t>
            </a:r>
          </a:p>
          <a:p>
            <a:pPr marL="1004352" marR="0" lvl="2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Kin to the Hebrew language</a:t>
            </a:r>
          </a:p>
          <a:p>
            <a:pPr marL="1004352" marR="0" lvl="2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After the time of Exile (500 BC) become the tongue of the common man in Palestine</a:t>
            </a:r>
          </a:p>
          <a:p>
            <a:pPr marL="1004352" marR="0" lvl="2" indent="-361602" algn="l" defTabSz="119063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Aramaic Sections of the OT:</a:t>
            </a:r>
          </a:p>
        </p:txBody>
      </p:sp>
      <p:sp>
        <p:nvSpPr>
          <p:cNvPr id="149510" name="Text Box 6"/>
          <p:cNvSpPr txBox="1">
            <a:spLocks/>
          </p:cNvSpPr>
          <p:nvPr/>
        </p:nvSpPr>
        <p:spPr bwMode="auto">
          <a:xfrm>
            <a:off x="1410893" y="4446984"/>
            <a:ext cx="6481837" cy="196899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Place name (Gen. 31:47)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One verse (Jer. 10:11)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Six chapters in Daniel (2:4b – 7:28)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Several chapters in Ezra (4:8 – 6:18; 7:12-26)</a:t>
            </a:r>
          </a:p>
        </p:txBody>
      </p:sp>
    </p:spTree>
    <p:extLst>
      <p:ext uri="{BB962C8B-B14F-4D97-AF65-F5344CB8AC3E}">
        <p14:creationId xmlns:p14="http://schemas.microsoft.com/office/powerpoint/2010/main" val="158148006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Text Box 4"/>
          <p:cNvSpPr txBox="1">
            <a:spLocks/>
          </p:cNvSpPr>
          <p:nvPr/>
        </p:nvSpPr>
        <p:spPr bwMode="auto">
          <a:xfrm>
            <a:off x="1571625" y="589365"/>
            <a:ext cx="6000750" cy="49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Aramaic in the NT</a:t>
            </a:r>
          </a:p>
        </p:txBody>
      </p:sp>
      <p:sp>
        <p:nvSpPr>
          <p:cNvPr id="150534" name="Text Box 6"/>
          <p:cNvSpPr txBox="1">
            <a:spLocks/>
          </p:cNvSpPr>
          <p:nvPr/>
        </p:nvSpPr>
        <p:spPr bwMode="auto">
          <a:xfrm>
            <a:off x="607219" y="1928813"/>
            <a:ext cx="5572125" cy="2434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Mark 5:41 – “Talitha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cumi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Mark 7:34 – “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Ephphatha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Matt. 27:46 – “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Eli, Eli, lama sabachthani”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Rom. 8:15; Gal. 4:6 -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Abba”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268413" algn="l"/>
              </a:tabLst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1 Cor. 16:22 –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“Marana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tha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”</a:t>
            </a:r>
          </a:p>
        </p:txBody>
      </p:sp>
      <p:sp>
        <p:nvSpPr>
          <p:cNvPr id="150538" name="Text Box 10"/>
          <p:cNvSpPr txBox="1">
            <a:spLocks/>
          </p:cNvSpPr>
          <p:nvPr/>
        </p:nvSpPr>
        <p:spPr bwMode="auto">
          <a:xfrm>
            <a:off x="6018608" y="1928813"/>
            <a:ext cx="2696766" cy="2434781"/>
          </a:xfrm>
          <a:prstGeom prst="rect">
            <a:avLst/>
          </a:prstGeom>
          <a:solidFill>
            <a:srgbClr val="CCFFCC"/>
          </a:solidFill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“little girl”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“be opened”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“my God, my God..”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“father”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“come Lord”</a:t>
            </a:r>
          </a:p>
        </p:txBody>
      </p:sp>
    </p:spTree>
    <p:extLst>
      <p:ext uri="{BB962C8B-B14F-4D97-AF65-F5344CB8AC3E}">
        <p14:creationId xmlns:p14="http://schemas.microsoft.com/office/powerpoint/2010/main" val="83835149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AutoShape 2"/>
          <p:cNvSpPr>
            <a:spLocks/>
          </p:cNvSpPr>
          <p:nvPr/>
        </p:nvSpPr>
        <p:spPr bwMode="auto">
          <a:xfrm>
            <a:off x="822649" y="267891"/>
            <a:ext cx="7660555" cy="428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64258" tIns="32128" rIns="64258" bIns="3212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159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Languages Used</a:t>
            </a:r>
          </a:p>
        </p:txBody>
      </p:sp>
      <p:sp>
        <p:nvSpPr>
          <p:cNvPr id="151555" name="Text Box 3"/>
          <p:cNvSpPr txBox="1">
            <a:spLocks/>
          </p:cNvSpPr>
          <p:nvPr/>
        </p:nvSpPr>
        <p:spPr bwMode="auto">
          <a:xfrm>
            <a:off x="767953" y="1232299"/>
            <a:ext cx="7822406" cy="409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58" tIns="32128" rIns="64258" bIns="32128">
            <a:spAutoFit/>
          </a:bodyPr>
          <a:lstStyle>
            <a:lvl1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Old Testament</a:t>
            </a:r>
          </a:p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New Testament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Koine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’ Greek</a:t>
            </a: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Richard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Rothe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(German Scholar) in 1863 called this “the language of the Holy Ghost”</a:t>
            </a: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Koine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’ Period – 330 BC  to 333 AD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Following this period the universality of the language ceased – Definitions are more certainly established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Meaning of the words “frozen”</a:t>
            </a:r>
          </a:p>
        </p:txBody>
      </p:sp>
    </p:spTree>
    <p:extLst>
      <p:ext uri="{BB962C8B-B14F-4D97-AF65-F5344CB8AC3E}">
        <p14:creationId xmlns:p14="http://schemas.microsoft.com/office/powerpoint/2010/main" val="33462878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1" name="Picture 5" descr="co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362690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AutoShape 2"/>
          <p:cNvSpPr>
            <a:spLocks/>
          </p:cNvSpPr>
          <p:nvPr/>
        </p:nvSpPr>
        <p:spPr bwMode="auto">
          <a:xfrm>
            <a:off x="822649" y="267891"/>
            <a:ext cx="7660555" cy="428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64258" tIns="32128" rIns="64258" bIns="3212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159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Languages Used</a:t>
            </a:r>
          </a:p>
        </p:txBody>
      </p:sp>
      <p:sp>
        <p:nvSpPr>
          <p:cNvPr id="153603" name="Text Box 3"/>
          <p:cNvSpPr txBox="1">
            <a:spLocks/>
          </p:cNvSpPr>
          <p:nvPr/>
        </p:nvSpPr>
        <p:spPr bwMode="auto">
          <a:xfrm>
            <a:off x="767954" y="1232301"/>
            <a:ext cx="7848921" cy="441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4258" tIns="32128" rIns="64258" bIns="32128">
            <a:spAutoFit/>
          </a:bodyPr>
          <a:lstStyle>
            <a:lvl1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Old Testament</a:t>
            </a:r>
          </a:p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New Testament</a:t>
            </a:r>
          </a:p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Greek Manuscripts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Uncial Manuscripts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All upper case letters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No punctuation – no spacing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Used during the 3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rd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t0 10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th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centuries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Example:</a:t>
            </a:r>
          </a:p>
          <a:p>
            <a:pPr marL="0" marR="0" lvl="0" indent="0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7525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INTHEBEGINNINGGODCREATEDTHEHEAVENSANDTHEEARTH</a:t>
            </a:r>
          </a:p>
        </p:txBody>
      </p:sp>
    </p:spTree>
    <p:extLst>
      <p:ext uri="{BB962C8B-B14F-4D97-AF65-F5344CB8AC3E}">
        <p14:creationId xmlns:p14="http://schemas.microsoft.com/office/powerpoint/2010/main" val="2030467407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9" name="Picture 5" descr="unc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28" y="803677"/>
            <a:ext cx="8506643" cy="503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30" name="Text Box 6"/>
          <p:cNvSpPr txBox="1">
            <a:spLocks/>
          </p:cNvSpPr>
          <p:nvPr/>
        </p:nvSpPr>
        <p:spPr bwMode="auto">
          <a:xfrm>
            <a:off x="2537149" y="160735"/>
            <a:ext cx="4177977" cy="40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61" tIns="32130" rIns="64261" bIns="32130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Uncial Manuscript</a:t>
            </a:r>
          </a:p>
        </p:txBody>
      </p:sp>
    </p:spTree>
    <p:extLst>
      <p:ext uri="{BB962C8B-B14F-4D97-AF65-F5344CB8AC3E}">
        <p14:creationId xmlns:p14="http://schemas.microsoft.com/office/powerpoint/2010/main" val="3239577865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AutoShape 2"/>
          <p:cNvSpPr>
            <a:spLocks/>
          </p:cNvSpPr>
          <p:nvPr/>
        </p:nvSpPr>
        <p:spPr bwMode="auto">
          <a:xfrm>
            <a:off x="822649" y="267891"/>
            <a:ext cx="7660555" cy="428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64258" tIns="32128" rIns="64258" bIns="3212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159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Languages Used</a:t>
            </a:r>
          </a:p>
        </p:txBody>
      </p:sp>
      <p:sp>
        <p:nvSpPr>
          <p:cNvPr id="155651" name="Text Box 3"/>
          <p:cNvSpPr txBox="1">
            <a:spLocks/>
          </p:cNvSpPr>
          <p:nvPr/>
        </p:nvSpPr>
        <p:spPr bwMode="auto">
          <a:xfrm>
            <a:off x="767954" y="1232300"/>
            <a:ext cx="7995046" cy="480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4258" tIns="32128" rIns="64258" bIns="32128">
            <a:spAutoFit/>
          </a:bodyPr>
          <a:lstStyle>
            <a:lvl1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 defTabSz="119063"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defTabSz="119063" fontAlgn="base">
              <a:spcBef>
                <a:spcPct val="0"/>
              </a:spcBef>
              <a:spcAft>
                <a:spcPct val="0"/>
              </a:spcAft>
              <a:tabLst>
                <a:tab pos="517525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Old Testament</a:t>
            </a:r>
          </a:p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New Testament</a:t>
            </a:r>
          </a:p>
          <a:p>
            <a:pPr marL="361602" marR="0" lvl="0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517525" algn="l"/>
              </a:tabLst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Greek Manuscripts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Uncial Manuscripts</a:t>
            </a:r>
          </a:p>
          <a:p>
            <a:pPr marL="681911" marR="0" lvl="1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Minuscule Manuscripts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Used from 9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th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to 13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th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centuries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Cursive – script of smaller letters in running hand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Occupied less space &amp; easier to write</a:t>
            </a:r>
          </a:p>
          <a:p>
            <a:pPr marL="1004352" marR="0" lvl="2" indent="-361602" algn="l" defTabSz="1190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17525" algn="l"/>
              </a:tabLst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Ex: </a:t>
            </a:r>
            <a:r>
              <a:rPr kumimoji="0" lang="en-US" sz="2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inthebeginninggodcreatedtheheavensandtheearth</a:t>
            </a: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+mn-cs"/>
              <a:sym typeface="Arial Hebr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44183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9" name="Picture 7" descr="cursi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16" y="1125141"/>
            <a:ext cx="8760023" cy="42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80" name="Text Box 8"/>
          <p:cNvSpPr txBox="1">
            <a:spLocks/>
          </p:cNvSpPr>
          <p:nvPr/>
        </p:nvSpPr>
        <p:spPr bwMode="auto">
          <a:xfrm>
            <a:off x="2537149" y="160735"/>
            <a:ext cx="4177977" cy="40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61" tIns="32130" rIns="64261" bIns="32130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Minuscle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 Manuscript</a:t>
            </a:r>
          </a:p>
        </p:txBody>
      </p:sp>
    </p:spTree>
    <p:extLst>
      <p:ext uri="{BB962C8B-B14F-4D97-AF65-F5344CB8AC3E}">
        <p14:creationId xmlns:p14="http://schemas.microsoft.com/office/powerpoint/2010/main" val="167965389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Text Box 4"/>
          <p:cNvSpPr txBox="1">
            <a:spLocks/>
          </p:cNvSpPr>
          <p:nvPr/>
        </p:nvSpPr>
        <p:spPr bwMode="auto">
          <a:xfrm>
            <a:off x="1143005" y="536898"/>
            <a:ext cx="7125891" cy="92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61" tIns="32130" rIns="64261" bIns="32130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68413" algn="l"/>
              </a:tabLst>
              <a:defRPr/>
            </a:pP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Form of the Greek NT Explains Some Translation Questions</a:t>
            </a:r>
          </a:p>
        </p:txBody>
      </p:sp>
      <p:sp>
        <p:nvSpPr>
          <p:cNvPr id="157701" name="Text Box 5"/>
          <p:cNvSpPr txBox="1">
            <a:spLocks/>
          </p:cNvSpPr>
          <p:nvPr/>
        </p:nvSpPr>
        <p:spPr bwMode="auto">
          <a:xfrm>
            <a:off x="714380" y="2357440"/>
            <a:ext cx="7929563" cy="2012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61" tIns="32130" rIns="64261" bIns="32130">
            <a:spAutoFit/>
          </a:bodyPr>
          <a:lstStyle>
            <a:lvl1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1pPr>
            <a:lvl2pPr marL="4556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2pPr>
            <a:lvl3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3pPr>
            <a:lvl4pPr marL="1370013"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4pPr>
            <a:lvl5pPr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68413" algn="l"/>
              </a:tabLst>
              <a:defRPr sz="1200">
                <a:solidFill>
                  <a:schemeClr val="tx1"/>
                </a:solidFill>
                <a:latin typeface="Arial Hebrew" charset="0"/>
              </a:defRPr>
            </a:lvl9pPr>
          </a:lstStyle>
          <a:p>
            <a:pPr marL="401780" marR="0" lvl="0" indent="-40178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268413" algn="l"/>
              </a:tabLst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Different punctuation – (Question or statement?)</a:t>
            </a:r>
          </a:p>
          <a:p>
            <a:pPr marL="401780" marR="0" lvl="0" indent="-40178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268413" algn="l"/>
              </a:tabLst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One sentence or two?</a:t>
            </a:r>
          </a:p>
          <a:p>
            <a:pPr marL="401780" marR="0" lvl="0" indent="-40178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268413" algn="l"/>
              </a:tabLst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+mn-cs"/>
                <a:sym typeface="Arial Hebrew" charset="0"/>
              </a:rPr>
              <a:t>Should word be capitalized or not (i.e. spirit or Spirit)?</a:t>
            </a:r>
          </a:p>
        </p:txBody>
      </p:sp>
    </p:spTree>
    <p:extLst>
      <p:ext uri="{BB962C8B-B14F-4D97-AF65-F5344CB8AC3E}">
        <p14:creationId xmlns:p14="http://schemas.microsoft.com/office/powerpoint/2010/main" val="3013092221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8F720-6B92-7650-7CBC-6D680D197839}"/>
              </a:ext>
            </a:extLst>
          </p:cNvPr>
          <p:cNvSpPr txBox="1"/>
          <p:nvPr/>
        </p:nvSpPr>
        <p:spPr>
          <a:xfrm>
            <a:off x="446441" y="602428"/>
            <a:ext cx="832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B4D02-45AD-8288-1FA6-09E494708493}"/>
              </a:ext>
            </a:extLst>
          </p:cNvPr>
          <p:cNvSpPr txBox="1"/>
          <p:nvPr/>
        </p:nvSpPr>
        <p:spPr>
          <a:xfrm>
            <a:off x="685349" y="1596614"/>
            <a:ext cx="795304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The means God used to reveal his mind through the Holy Spirit is WORDS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(Eph. 3:3-5)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Words carefully chosen by the Holy Spirit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(1 Cor. 2:13)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Language was not English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Hebrew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Aramaic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Koine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’ Greek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lang="en-US" sz="1000" i="1" dirty="0">
              <a:solidFill>
                <a:prstClr val="black"/>
              </a:solidFill>
              <a:latin typeface="Calibri" panose="020F0502020204030204"/>
              <a:ea typeface="Tahoma" pitchFamily="34" charset="0"/>
              <a:cs typeface="Tahoma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u="sng" dirty="0">
                <a:solidFill>
                  <a:prstClr val="black"/>
                </a:solidFill>
                <a:latin typeface="Calibri"/>
                <a:ea typeface="Tahoma" pitchFamily="34" charset="0"/>
                <a:cs typeface="Tahoma" pitchFamily="34" charset="0"/>
              </a:rPr>
              <a:t>Explains some p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itchFamily="34" charset="0"/>
                <a:cs typeface="Tahoma" pitchFamily="34" charset="0"/>
              </a:rPr>
              <a:t>roblems</a:t>
            </a:r>
            <a:r>
              <a:rPr lang="en-US" sz="2400" u="sng" dirty="0">
                <a:solidFill>
                  <a:prstClr val="black"/>
                </a:solidFill>
                <a:latin typeface="Calibri"/>
                <a:ea typeface="Tahoma" pitchFamily="34" charset="0"/>
                <a:cs typeface="Tahoma" pitchFamily="34" charset="0"/>
              </a:rPr>
              <a:t> / puzzles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ahoma" pitchFamily="34" charset="0"/>
              <a:cs typeface="Tahoma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itchFamily="34" charset="0"/>
                <a:cs typeface="Tahoma" pitchFamily="34" charset="0"/>
              </a:rPr>
              <a:t>Mistranslation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sz="2200" i="1" dirty="0">
                <a:solidFill>
                  <a:prstClr val="black"/>
                </a:solidFill>
                <a:latin typeface="Calibri"/>
                <a:ea typeface="Tahoma" pitchFamily="34" charset="0"/>
                <a:cs typeface="Tahoma" pitchFamily="34" charset="0"/>
              </a:rPr>
              <a:t>Transliteration (baptize, Christ, angel, apostle)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ahoma" pitchFamily="34" charset="0"/>
              <a:cs typeface="Tahoma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itchFamily="34" charset="0"/>
                <a:cs typeface="Tahoma" pitchFamily="34" charset="0"/>
              </a:rPr>
              <a:t>Difficulty getting the full meaning (i.e. meekness, love)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itchFamily="34" charset="0"/>
                <a:cs typeface="Tahoma" pitchFamily="34" charset="0"/>
              </a:rPr>
              <a:t>Translation may have archaic words (KJV;</a:t>
            </a:r>
            <a:r>
              <a:rPr kumimoji="0" lang="en-US" sz="22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itchFamily="34" charset="0"/>
                <a:cs typeface="Tahoma" pitchFamily="34" charset="0"/>
              </a:rPr>
              <a:t> Josh 17:2 “to wit”)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ahoma" pitchFamily="34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200" i="1" dirty="0">
              <a:solidFill>
                <a:prstClr val="black"/>
              </a:solidFill>
              <a:latin typeface="Calibri" panose="020F0502020204030204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36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Lack of Understanding of Words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4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Determining the Meaning of Words</a:t>
            </a:r>
          </a:p>
        </p:txBody>
      </p:sp>
    </p:spTree>
    <p:extLst>
      <p:ext uri="{BB962C8B-B14F-4D97-AF65-F5344CB8AC3E}">
        <p14:creationId xmlns:p14="http://schemas.microsoft.com/office/powerpoint/2010/main" val="2182658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</p:txBody>
      </p:sp>
    </p:spTree>
    <p:extLst>
      <p:ext uri="{BB962C8B-B14F-4D97-AF65-F5344CB8AC3E}">
        <p14:creationId xmlns:p14="http://schemas.microsoft.com/office/powerpoint/2010/main" val="817005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05208-16AF-E147-F781-46BCD2A9A7B6}"/>
              </a:ext>
            </a:extLst>
          </p:cNvPr>
          <p:cNvSpPr txBox="1"/>
          <p:nvPr/>
        </p:nvSpPr>
        <p:spPr>
          <a:xfrm>
            <a:off x="566569" y="2119493"/>
            <a:ext cx="7924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Only as words convey their meaning to us (revealing the thoughts of God) are we Bible Learners</a:t>
            </a:r>
          </a:p>
          <a:p>
            <a:pPr marL="514350" indent="-514350">
              <a:buFont typeface="+mj-lt"/>
              <a:buAutoNum type="alphaUcPeriod"/>
            </a:pPr>
            <a:endParaRPr lang="en-US" sz="1200" u="sng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Words = symbols</a:t>
            </a:r>
            <a:r>
              <a:rPr lang="en-US" sz="2600" b="1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600" dirty="0">
                <a:ea typeface="Tahoma" pitchFamily="34" charset="0"/>
                <a:cs typeface="Tahoma" pitchFamily="34" charset="0"/>
              </a:rPr>
              <a:t>(useful to convey to us the things / ideas for which they stand)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>
                <a:ea typeface="Tahoma" pitchFamily="34" charset="0"/>
                <a:cs typeface="Tahoma" pitchFamily="34" charset="0"/>
              </a:rPr>
              <a:t>If use / understand word properly – understand text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>
                <a:ea typeface="Tahoma" pitchFamily="34" charset="0"/>
                <a:cs typeface="Tahoma" pitchFamily="34" charset="0"/>
              </a:rPr>
              <a:t>If have improper understanding – miss the understanding</a:t>
            </a:r>
          </a:p>
        </p:txBody>
      </p:sp>
      <p:grpSp>
        <p:nvGrpSpPr>
          <p:cNvPr id="8" name="Group 19">
            <a:extLst>
              <a:ext uri="{FF2B5EF4-FFF2-40B4-BE49-F238E27FC236}">
                <a16:creationId xmlns:a16="http://schemas.microsoft.com/office/drawing/2014/main" id="{F39C6876-28B7-3FEF-6407-FFF7E7A9305E}"/>
              </a:ext>
            </a:extLst>
          </p:cNvPr>
          <p:cNvGrpSpPr/>
          <p:nvPr/>
        </p:nvGrpSpPr>
        <p:grpSpPr>
          <a:xfrm>
            <a:off x="6621332" y="1012693"/>
            <a:ext cx="2362200" cy="1227981"/>
            <a:chOff x="3328462" y="584884"/>
            <a:chExt cx="2362200" cy="1227981"/>
          </a:xfrm>
        </p:grpSpPr>
        <p:pic>
          <p:nvPicPr>
            <p:cNvPr id="9" name="Picture 8" descr="j0240093">
              <a:extLst>
                <a:ext uri="{FF2B5EF4-FFF2-40B4-BE49-F238E27FC236}">
                  <a16:creationId xmlns:a16="http://schemas.microsoft.com/office/drawing/2014/main" id="{E6CDA36F-F729-C888-E7B1-31F0C2C03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3328462" y="663515"/>
              <a:ext cx="2362200" cy="1149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E6EFFCE4-6E4C-CFF7-F022-280BF7F6F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295400"/>
              <a:ext cx="838200" cy="336550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Words</a:t>
              </a:r>
            </a:p>
          </p:txBody>
        </p:sp>
        <p:sp>
          <p:nvSpPr>
            <p:cNvPr id="11" name="Oval 11">
              <a:extLst>
                <a:ext uri="{FF2B5EF4-FFF2-40B4-BE49-F238E27FC236}">
                  <a16:creationId xmlns:a16="http://schemas.microsoft.com/office/drawing/2014/main" id="{483B7B7D-059C-3639-1CDA-3F7D149E2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300" y="584884"/>
              <a:ext cx="1066800" cy="609600"/>
            </a:xfrm>
            <a:prstGeom prst="ellipse">
              <a:avLst/>
            </a:prstGeom>
            <a:solidFill>
              <a:srgbClr val="CC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Thought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14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CB917-1FC3-D5C2-F74C-90D3C1B346CF}"/>
              </a:ext>
            </a:extLst>
          </p:cNvPr>
          <p:cNvSpPr txBox="1"/>
          <p:nvPr/>
        </p:nvSpPr>
        <p:spPr>
          <a:xfrm>
            <a:off x="2511909" y="489473"/>
            <a:ext cx="60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</p:txBody>
      </p:sp>
      <p:grpSp>
        <p:nvGrpSpPr>
          <p:cNvPr id="8" name="Group 19">
            <a:extLst>
              <a:ext uri="{FF2B5EF4-FFF2-40B4-BE49-F238E27FC236}">
                <a16:creationId xmlns:a16="http://schemas.microsoft.com/office/drawing/2014/main" id="{F39C6876-28B7-3FEF-6407-FFF7E7A9305E}"/>
              </a:ext>
            </a:extLst>
          </p:cNvPr>
          <p:cNvGrpSpPr/>
          <p:nvPr/>
        </p:nvGrpSpPr>
        <p:grpSpPr>
          <a:xfrm>
            <a:off x="6621332" y="1012693"/>
            <a:ext cx="2362200" cy="1227981"/>
            <a:chOff x="3328462" y="584884"/>
            <a:chExt cx="2362200" cy="1227981"/>
          </a:xfrm>
        </p:grpSpPr>
        <p:pic>
          <p:nvPicPr>
            <p:cNvPr id="9" name="Picture 8" descr="j0240093">
              <a:extLst>
                <a:ext uri="{FF2B5EF4-FFF2-40B4-BE49-F238E27FC236}">
                  <a16:creationId xmlns:a16="http://schemas.microsoft.com/office/drawing/2014/main" id="{E6CDA36F-F729-C888-E7B1-31F0C2C03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3328462" y="663515"/>
              <a:ext cx="2362200" cy="1149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E6EFFCE4-6E4C-CFF7-F022-280BF7F6F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295400"/>
              <a:ext cx="838200" cy="336550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Words</a:t>
              </a:r>
            </a:p>
          </p:txBody>
        </p:sp>
        <p:sp>
          <p:nvSpPr>
            <p:cNvPr id="11" name="Oval 11">
              <a:extLst>
                <a:ext uri="{FF2B5EF4-FFF2-40B4-BE49-F238E27FC236}">
                  <a16:creationId xmlns:a16="http://schemas.microsoft.com/office/drawing/2014/main" id="{483B7B7D-059C-3639-1CDA-3F7D149E2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300" y="584884"/>
              <a:ext cx="1066800" cy="609600"/>
            </a:xfrm>
            <a:prstGeom prst="ellipse">
              <a:avLst/>
            </a:prstGeom>
            <a:solidFill>
              <a:srgbClr val="CC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Thought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9028697-D4F0-342C-9378-FE9349D8DB29}"/>
              </a:ext>
            </a:extLst>
          </p:cNvPr>
          <p:cNvSpPr txBox="1"/>
          <p:nvPr/>
        </p:nvSpPr>
        <p:spPr>
          <a:xfrm>
            <a:off x="566569" y="2124733"/>
            <a:ext cx="823318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Only as words convey their meaning to us (revealing the thoughts of God) are we Bible Learners</a:t>
            </a:r>
          </a:p>
          <a:p>
            <a:pPr marL="514350" indent="-514350">
              <a:buFont typeface="+mj-lt"/>
              <a:buAutoNum type="alphaUcPeriod"/>
            </a:pPr>
            <a:endParaRPr lang="en-US" sz="1200" u="sng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Words = symbols</a:t>
            </a:r>
            <a:r>
              <a:rPr lang="en-US" sz="2600" b="1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600" dirty="0">
                <a:ea typeface="Tahoma" pitchFamily="34" charset="0"/>
                <a:cs typeface="Tahoma" pitchFamily="34" charset="0"/>
              </a:rPr>
              <a:t>(useful to convey to us the things / ideas for which they stand)</a:t>
            </a:r>
          </a:p>
          <a:p>
            <a:pPr marL="514350" indent="-514350">
              <a:buFont typeface="+mj-lt"/>
              <a:buAutoNum type="alphaUcPeriod"/>
            </a:pPr>
            <a:endParaRPr lang="en-US" sz="1200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Word is useless when divorced from meaning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Can’t profit from text – if don’t know meaning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Example: “without dissimulation” (Rom. 12:9 KJV)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i="1" dirty="0">
                <a:ea typeface="Tahoma" pitchFamily="34" charset="0"/>
                <a:cs typeface="Tahoma" pitchFamily="34" charset="0"/>
              </a:rPr>
              <a:t>Means: without hypocrisy (NKJV; NASB) – sincere (NIV)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b="1" u="sng" dirty="0">
                <a:ea typeface="Tahoma" pitchFamily="34" charset="0"/>
                <a:cs typeface="Tahoma" pitchFamily="34" charset="0"/>
              </a:rPr>
              <a:t>Cannot put own meaning on words</a:t>
            </a:r>
            <a:endParaRPr lang="en-US" sz="2600" b="1" i="1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22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Lack of Understanding of Words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002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822C43-33C8-A9DF-2FFD-E8FF85B68547}"/>
              </a:ext>
            </a:extLst>
          </p:cNvPr>
          <p:cNvSpPr txBox="1"/>
          <p:nvPr/>
        </p:nvSpPr>
        <p:spPr>
          <a:xfrm>
            <a:off x="2544184" y="533796"/>
            <a:ext cx="620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Lack of Understanding of Words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D5713E-1DEC-21F4-AA39-FD5F58C0338B}"/>
              </a:ext>
            </a:extLst>
          </p:cNvPr>
          <p:cNvSpPr txBox="1"/>
          <p:nvPr/>
        </p:nvSpPr>
        <p:spPr>
          <a:xfrm>
            <a:off x="571500" y="2130014"/>
            <a:ext cx="8001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ea typeface="Tahoma" pitchFamily="34" charset="0"/>
                <a:cs typeface="Tahoma" pitchFamily="34" charset="0"/>
              </a:rPr>
              <a:t>Possible to memorize, quote &amp; use words we don’t understand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ea typeface="Tahoma" pitchFamily="34" charset="0"/>
                <a:cs typeface="Tahoma" pitchFamily="34" charset="0"/>
              </a:rPr>
              <a:t>Do we understand these words?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Virtue (2 Pet. 1:5-7)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Poor in spirit (Matt. 5:3-ff)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Meek (Matt. 5:3-ff)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Lasciviousness (Gal. 5:19-ff)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Uncleanness (Gal. 5:19-ff)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Jesus (Matt. 1:21)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Christ (Acts 2:36)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Propitiation (Rom. 3:25)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000" i="1" dirty="0">
                <a:ea typeface="Tahoma" pitchFamily="34" charset="0"/>
                <a:cs typeface="Tahoma" pitchFamily="34" charset="0"/>
              </a:rPr>
              <a:t>Repentance (Acts 2:38)</a:t>
            </a:r>
          </a:p>
        </p:txBody>
      </p:sp>
    </p:spTree>
    <p:extLst>
      <p:ext uri="{BB962C8B-B14F-4D97-AF65-F5344CB8AC3E}">
        <p14:creationId xmlns:p14="http://schemas.microsoft.com/office/powerpoint/2010/main" val="4244019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masis MT Pro Medium" panose="02040604050005020304" pitchFamily="18" charset="0"/>
              </a:rPr>
              <a:t>Lack of Understanding of Words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4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Determining the Meaning of Words</a:t>
            </a:r>
          </a:p>
        </p:txBody>
      </p:sp>
    </p:spTree>
    <p:extLst>
      <p:ext uri="{BB962C8B-B14F-4D97-AF65-F5344CB8AC3E}">
        <p14:creationId xmlns:p14="http://schemas.microsoft.com/office/powerpoint/2010/main" val="3500034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Usually, the immediate context helps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Rom. 10:13, 16 - Call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Rom. 14:1-2 – Doubtful things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Cor. 7:10-11 - Depart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Also, the remote context will help (“body” Eph. 4:4 – cf. 1:22-23)</a:t>
            </a:r>
          </a:p>
        </p:txBody>
      </p:sp>
    </p:spTree>
    <p:extLst>
      <p:ext uri="{BB962C8B-B14F-4D97-AF65-F5344CB8AC3E}">
        <p14:creationId xmlns:p14="http://schemas.microsoft.com/office/powerpoint/2010/main" val="2697675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1:5 – virtue; “moral excellence” NASB95; “excellence of character” LEB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Tim. 2:9 – propriety; “</a:t>
            </a:r>
            <a:r>
              <a:rPr lang="en-US" sz="2400" i="1" dirty="0" err="1"/>
              <a:t>shamefastness</a:t>
            </a:r>
            <a:r>
              <a:rPr lang="en-US" sz="2400" i="1" dirty="0"/>
              <a:t>” ASV; “modesty” ESV</a:t>
            </a:r>
          </a:p>
        </p:txBody>
      </p:sp>
    </p:spTree>
    <p:extLst>
      <p:ext uri="{BB962C8B-B14F-4D97-AF65-F5344CB8AC3E}">
        <p14:creationId xmlns:p14="http://schemas.microsoft.com/office/powerpoint/2010/main" val="1023289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 English dictionary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Very helpful on a common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Could be wrong on biblical words (i.e. baptism)</a:t>
            </a:r>
          </a:p>
        </p:txBody>
      </p:sp>
    </p:spTree>
    <p:extLst>
      <p:ext uri="{BB962C8B-B14F-4D97-AF65-F5344CB8AC3E}">
        <p14:creationId xmlns:p14="http://schemas.microsoft.com/office/powerpoint/2010/main" val="1430608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 English dictionary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the original word and lexicons </a:t>
            </a:r>
            <a:r>
              <a:rPr lang="en-US" sz="2400" dirty="0"/>
              <a:t>(next 2 lessons)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Use basic rules of grammar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Pronoun refers to nearest antecedent (Acts 1:26 – 2:1)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Future tense: I will build… (Matt. 16:18)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Adverb – describing manner “unworthy” (1 Cor. 11:27)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ea typeface="Tahoma" pitchFamily="34" charset="0"/>
                <a:cs typeface="Tahoma" pitchFamily="34" charset="0"/>
              </a:rPr>
              <a:t>Coordinating conjunction “and” (Acts 2:38)</a:t>
            </a:r>
          </a:p>
        </p:txBody>
      </p:sp>
    </p:spTree>
    <p:extLst>
      <p:ext uri="{BB962C8B-B14F-4D97-AF65-F5344CB8AC3E}">
        <p14:creationId xmlns:p14="http://schemas.microsoft.com/office/powerpoint/2010/main" val="2203787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 English dictionary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the original word and lexicons </a:t>
            </a:r>
            <a:r>
              <a:rPr lang="en-US" sz="2400" dirty="0"/>
              <a:t>(next 2 lessons)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Use basic rules of grammar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for words used interchangeably </a:t>
            </a:r>
          </a:p>
        </p:txBody>
      </p:sp>
    </p:spTree>
    <p:extLst>
      <p:ext uri="{BB962C8B-B14F-4D97-AF65-F5344CB8AC3E}">
        <p14:creationId xmlns:p14="http://schemas.microsoft.com/office/powerpoint/2010/main" val="1699541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2052D3-DBF3-46FF-47D5-95435DB13444}"/>
              </a:ext>
            </a:extLst>
          </p:cNvPr>
          <p:cNvSpPr txBox="1"/>
          <p:nvPr/>
        </p:nvSpPr>
        <p:spPr>
          <a:xfrm>
            <a:off x="634701" y="586291"/>
            <a:ext cx="787459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Words Used Interchangeably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C5DC70-54DC-CDB7-511C-B283ECD6C360}"/>
              </a:ext>
            </a:extLst>
          </p:cNvPr>
          <p:cNvSpPr txBox="1"/>
          <p:nvPr/>
        </p:nvSpPr>
        <p:spPr>
          <a:xfrm>
            <a:off x="839096" y="1834179"/>
            <a:ext cx="76702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Rom. 10:13, 16 – Call, obey, believe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1 Tim. 1:10-11 – Gospel, doctrine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Acts 2:4, 6, 8 – Tongues, language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Deut. 6:1 – Commandment, statute, judgment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Psa. 51 – various terms for sin &amp; forgiveness</a:t>
            </a:r>
          </a:p>
        </p:txBody>
      </p:sp>
    </p:spTree>
    <p:extLst>
      <p:ext uri="{BB962C8B-B14F-4D97-AF65-F5344CB8AC3E}">
        <p14:creationId xmlns:p14="http://schemas.microsoft.com/office/powerpoint/2010/main" val="2761350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 English dictionary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the original word and lexicons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Use basic rules of grammar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for words used interchangeably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for words that are contrasted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Hate vs love (1 John 3:14-15)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Carnal vs spiritual (Rom. 8:6)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7383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6C097-5FFE-D9EE-F180-04935B393D24}"/>
              </a:ext>
            </a:extLst>
          </p:cNvPr>
          <p:cNvSpPr txBox="1"/>
          <p:nvPr/>
        </p:nvSpPr>
        <p:spPr>
          <a:xfrm>
            <a:off x="2528047" y="575533"/>
            <a:ext cx="634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 startAt="3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Determining the Meaning of Words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2BF8-34BD-16EA-8A83-2CE32E340D38}"/>
              </a:ext>
            </a:extLst>
          </p:cNvPr>
          <p:cNvSpPr txBox="1"/>
          <p:nvPr/>
        </p:nvSpPr>
        <p:spPr>
          <a:xfrm>
            <a:off x="478716" y="2049787"/>
            <a:ext cx="79714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at the context for a clue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another translation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an English dictionary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Check the original word and lexicons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Use basic rules of grammar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for words used interchangeably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Look for words that are contrasted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Consider the etymology of a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Refers to the origin of a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Example: Humble from Latin “humus” – earth or ground</a:t>
            </a:r>
          </a:p>
        </p:txBody>
      </p:sp>
    </p:spTree>
    <p:extLst>
      <p:ext uri="{BB962C8B-B14F-4D97-AF65-F5344CB8AC3E}">
        <p14:creationId xmlns:p14="http://schemas.microsoft.com/office/powerpoint/2010/main" val="1804359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5091A1-2069-290E-8215-FC9C0539489F}"/>
              </a:ext>
            </a:extLst>
          </p:cNvPr>
          <p:cNvSpPr txBox="1"/>
          <p:nvPr/>
        </p:nvSpPr>
        <p:spPr>
          <a:xfrm>
            <a:off x="1102659" y="441064"/>
            <a:ext cx="693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69ED2-8551-2F03-92A3-DB992994AA40}"/>
              </a:ext>
            </a:extLst>
          </p:cNvPr>
          <p:cNvSpPr txBox="1"/>
          <p:nvPr/>
        </p:nvSpPr>
        <p:spPr>
          <a:xfrm>
            <a:off x="4572001" y="2012972"/>
            <a:ext cx="45128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Words are Vehicles of Thought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Lack of Understanding of Words</a:t>
            </a: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4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400050" marR="0" lvl="0" indent="-4000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Determining the Meaning of Words</a:t>
            </a:r>
          </a:p>
        </p:txBody>
      </p:sp>
    </p:spTree>
    <p:extLst>
      <p:ext uri="{BB962C8B-B14F-4D97-AF65-F5344CB8AC3E}">
        <p14:creationId xmlns:p14="http://schemas.microsoft.com/office/powerpoint/2010/main" val="962035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836700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 1-4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was the law concerning divorce? Did God approve of divorce for uncleanness? Was this passage about divorce for fornication? What should happen if a man put away his wife for uncleanness?</a:t>
            </a:r>
          </a:p>
        </p:txBody>
      </p:sp>
    </p:spTree>
    <p:extLst>
      <p:ext uri="{BB962C8B-B14F-4D97-AF65-F5344CB8AC3E}">
        <p14:creationId xmlns:p14="http://schemas.microsoft.com/office/powerpoint/2010/main" val="3725175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4">
            <a:extLst>
              <a:ext uri="{FF2B5EF4-FFF2-40B4-BE49-F238E27FC236}">
                <a16:creationId xmlns:a16="http://schemas.microsoft.com/office/drawing/2014/main" id="{7693D11B-2888-4817-B717-8E0BF9CBC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8382000" cy="567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When a man hath taken a wife, and married her, and it come to pass that she find no favour in his eyes, because he hath found some uncleanness in her: then let him write her a bill of divorcement, and give it in her hand, and send her out of his house.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And when she is departed out of his house, she may go and be another man's wife.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And if the latter husband hate her, and write her a bill of divorcement, and giveth it in her hand, and sendeth her out of his house; or if the latter husband die, which took her to be his wife;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 Her former husband, which sent her away, may not take her again to be his wife, after that she is defiled; for that is abomination before the LORD: and thou shalt not cause the land to sin, which the LORD thy God giveth thee for an inheritance.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KJV</a:t>
            </a: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D94A4E6B-3340-4994-8D9F-5FE22E116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632772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4">
            <a:extLst>
              <a:ext uri="{FF2B5EF4-FFF2-40B4-BE49-F238E27FC236}">
                <a16:creationId xmlns:a16="http://schemas.microsoft.com/office/drawing/2014/main" id="{7693D11B-2888-4817-B717-8E0BF9CBC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8382000" cy="574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When a man hath taken a wife, and married her, and it come to pass that she find no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favour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in his eyes, because he hath found some uncleanness in her: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then let him write her a bill of divorcement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and give it in her hand, and send her out of his house.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And when she is departed out of his house,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she may go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and be another man's wife.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And if the latter husband hate her, and write her a bill of divorcement, and giveth it in her hand, and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sendeth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her out of his house; or if the latter husband die, which took her to be his wife;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 Her former husband, which sent her away, may not take her again to be his wife, after that she is defiled; for that is abomination before the LORD: and thou shalt not cause the land to sin, which the LORD thy God giveth thee for an inheritance.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KJV</a:t>
            </a: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D94A4E6B-3340-4994-8D9F-5FE22E116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92972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381000" y="616688"/>
            <a:ext cx="8382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"When a man takes a wife and marries her, and it happens that she finds no favor in his eyes because he has found some indecency in her,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he writes her a certificate of divorce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puts it in her hand and sends her out from his house,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and she leaves his house and goes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becomes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another man's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and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the latter husband turns against her and writes her a certificate of divorce and puts it in her hand and sends her out of his house, or if the latter husband dies who took her to be his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her former husband who sent her away is not allowed to take her again to be his wife, since she has been defiled; for that is an abomination before the LORD, and you shall not bring sin on the land which the LORD your God gives you as an inheritance.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NASV</a:t>
            </a: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493065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381000" y="644832"/>
            <a:ext cx="8382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"When a man takes a wife and marries her, and it happens that she finds no favor in his eyes because he has found some uncleanness in her,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he writes her a certificate of divorce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puts it in her hand, and sends her out of his house,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when she has departed from his house,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goes and becomes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another man's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latter husband detests her and writes her a certificate of divorce, puts it in her hand, and sends her out of his house, or if the latter husband dies who took her as his wife,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her former husband who divorced her must not take her back to be his wife after she has been defiled; for that is an abomination before the LORD, and you shall not bring sin on the land which the LORD your God is giving you as an inheritance.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NKJV</a:t>
            </a:r>
          </a:p>
        </p:txBody>
      </p:sp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</p:spTree>
    <p:extLst>
      <p:ext uri="{BB962C8B-B14F-4D97-AF65-F5344CB8AC3E}">
        <p14:creationId xmlns:p14="http://schemas.microsoft.com/office/powerpoint/2010/main" val="2988713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756A5F9-4E1C-47DB-897D-65D813B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F1849-F20D-4D3D-BA19-C074F48BA65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F57F8C64-7D02-4B3E-A5FF-B23E79F6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DC72E49B-0C8A-473E-BDBF-6785048B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82296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Nothing is said to encourage divorce &amp; remarriage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is a simple prohibition: the put away woman cannot 	remarry 1</a:t>
            </a:r>
            <a:r>
              <a:rPr kumimoji="0" lang="en-US" alt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husband</a:t>
            </a: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83BA4E61-D09F-46B6-9927-6A5AFFF6A398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514600"/>
            <a:ext cx="6858000" cy="3810000"/>
            <a:chOff x="768" y="1584"/>
            <a:chExt cx="4320" cy="2400"/>
          </a:xfrm>
        </p:grpSpPr>
        <p:sp>
          <p:nvSpPr>
            <p:cNvPr id="40966" name="Rectangle 6">
              <a:extLst>
                <a:ext uri="{FF2B5EF4-FFF2-40B4-BE49-F238E27FC236}">
                  <a16:creationId xmlns:a16="http://schemas.microsoft.com/office/drawing/2014/main" id="{706B33DE-37F4-4FCB-BB93-912EEC7C8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584"/>
              <a:ext cx="4320" cy="24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967" name="Text Box 8">
              <a:extLst>
                <a:ext uri="{FF2B5EF4-FFF2-40B4-BE49-F238E27FC236}">
                  <a16:creationId xmlns:a16="http://schemas.microsoft.com/office/drawing/2014/main" id="{8C43E857-BD10-4D59-BD87-EEC5B41C7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632"/>
              <a:ext cx="161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Casuistic Law</a:t>
              </a:r>
            </a:p>
          </p:txBody>
        </p:sp>
        <p:sp>
          <p:nvSpPr>
            <p:cNvPr id="40968" name="Text Box 9">
              <a:extLst>
                <a:ext uri="{FF2B5EF4-FFF2-40B4-BE49-F238E27FC236}">
                  <a16:creationId xmlns:a16="http://schemas.microsoft.com/office/drawing/2014/main" id="{0AE342F4-2E81-4541-9485-CEC1259C8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054"/>
              <a:ext cx="3445" cy="1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IF</a:t>
              </a: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…(vv. 1-3) - Protasis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Put her away for “uncleanness”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She becomes another man’s wife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The second man puts her away or dies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THEN</a:t>
              </a: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… (v. 4) - Apodosis</a:t>
              </a: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457200" marR="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May not remarry her first husband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784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2">
            <a:extLst>
              <a:ext uri="{FF2B5EF4-FFF2-40B4-BE49-F238E27FC236}">
                <a16:creationId xmlns:a16="http://schemas.microsoft.com/office/drawing/2014/main" id="{AFA94BC1-CC48-4085-A1C8-04156A73E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Deut. 24:1-4</a:t>
            </a:r>
          </a:p>
        </p:txBody>
      </p:sp>
      <p:sp>
        <p:nvSpPr>
          <p:cNvPr id="64515" name="Text Box 3">
            <a:extLst>
              <a:ext uri="{FF2B5EF4-FFF2-40B4-BE49-F238E27FC236}">
                <a16:creationId xmlns:a16="http://schemas.microsoft.com/office/drawing/2014/main" id="{6EB44D0C-BAF5-4D36-A536-74EAAB045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86106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88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Nothing is said to encourage divorce &amp; remarriage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is a simple prohibition: the put away woman cannot 	remarry 1</a:t>
            </a:r>
            <a:r>
              <a:rPr kumimoji="0" lang="en-US" alt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husband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There is no command to divorce.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This was to discourage frivolous divorces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Matters little what the “uncleanness” is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Not adultery – for she would be stoned (Deut. 22)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suspicion of adultery  (Num. 5)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Not evidence that she was not a virgin (Deut 22)</a:t>
            </a:r>
          </a:p>
          <a:p>
            <a:pPr marL="457200" marR="0" lvl="1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Perhaps – some “flaw” he finds in her (cf. Gen. 49:9, 12)</a:t>
            </a:r>
          </a:p>
          <a:p>
            <a:pPr marL="0" marR="0" lvl="0" indent="0" algn="l" defTabSz="2889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Jesus said Moses “suffered” them to put away wives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4585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>
            <a:extLst>
              <a:ext uri="{FF2B5EF4-FFF2-40B4-BE49-F238E27FC236}">
                <a16:creationId xmlns:a16="http://schemas.microsoft.com/office/drawing/2014/main" id="{78EF756E-F3D8-4933-961C-823B1AAB8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8458200" cy="6019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2" name="Text Box 5">
            <a:extLst>
              <a:ext uri="{FF2B5EF4-FFF2-40B4-BE49-F238E27FC236}">
                <a16:creationId xmlns:a16="http://schemas.microsoft.com/office/drawing/2014/main" id="{0F78B6AE-D89E-4D40-8925-C45E3359C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313" y="609600"/>
            <a:ext cx="3648075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en-US" alt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Suffered</a:t>
            </a: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There is a difference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3013" name="Group 6">
            <a:extLst>
              <a:ext uri="{FF2B5EF4-FFF2-40B4-BE49-F238E27FC236}">
                <a16:creationId xmlns:a16="http://schemas.microsoft.com/office/drawing/2014/main" id="{BC047A02-7DFC-48B3-924A-1B50E03464F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514600"/>
            <a:ext cx="2514600" cy="3429000"/>
            <a:chOff x="624" y="1584"/>
            <a:chExt cx="1584" cy="2160"/>
          </a:xfrm>
        </p:grpSpPr>
        <p:sp>
          <p:nvSpPr>
            <p:cNvPr id="43020" name="Rectangle 7">
              <a:extLst>
                <a:ext uri="{FF2B5EF4-FFF2-40B4-BE49-F238E27FC236}">
                  <a16:creationId xmlns:a16="http://schemas.microsoft.com/office/drawing/2014/main" id="{5A947661-CA10-49CD-A2F0-381E54BAB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Commanded?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43021" name="AutoShape 8">
              <a:extLst>
                <a:ext uri="{FF2B5EF4-FFF2-40B4-BE49-F238E27FC236}">
                  <a16:creationId xmlns:a16="http://schemas.microsoft.com/office/drawing/2014/main" id="{40592C53-3199-4E83-A7E0-6CF8FB44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014" name="Group 9">
            <a:extLst>
              <a:ext uri="{FF2B5EF4-FFF2-40B4-BE49-F238E27FC236}">
                <a16:creationId xmlns:a16="http://schemas.microsoft.com/office/drawing/2014/main" id="{6546BE19-5582-4CF6-8448-425B84180B4B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514600"/>
            <a:ext cx="2514600" cy="3429000"/>
            <a:chOff x="624" y="1584"/>
            <a:chExt cx="1584" cy="2160"/>
          </a:xfrm>
        </p:grpSpPr>
        <p:sp>
          <p:nvSpPr>
            <p:cNvPr id="43018" name="Rectangle 10">
              <a:extLst>
                <a:ext uri="{FF2B5EF4-FFF2-40B4-BE49-F238E27FC236}">
                  <a16:creationId xmlns:a16="http://schemas.microsoft.com/office/drawing/2014/main" id="{52601656-2FC8-4DF4-B4A2-DDC8A510E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Allowed?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(with approval)</a:t>
              </a: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43019" name="AutoShape 11">
              <a:extLst>
                <a:ext uri="{FF2B5EF4-FFF2-40B4-BE49-F238E27FC236}">
                  <a16:creationId xmlns:a16="http://schemas.microsoft.com/office/drawing/2014/main" id="{F48746D7-F5DE-4F96-87C6-8072150DA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015" name="Group 12">
            <a:extLst>
              <a:ext uri="{FF2B5EF4-FFF2-40B4-BE49-F238E27FC236}">
                <a16:creationId xmlns:a16="http://schemas.microsoft.com/office/drawing/2014/main" id="{C951C243-F0C1-4991-9338-D00EBD944188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2514600"/>
            <a:ext cx="2514600" cy="3429000"/>
            <a:chOff x="624" y="1584"/>
            <a:chExt cx="1584" cy="2160"/>
          </a:xfrm>
        </p:grpSpPr>
        <p:sp>
          <p:nvSpPr>
            <p:cNvPr id="43016" name="Rectangle 13">
              <a:extLst>
                <a:ext uri="{FF2B5EF4-FFF2-40B4-BE49-F238E27FC236}">
                  <a16:creationId xmlns:a16="http://schemas.microsoft.com/office/drawing/2014/main" id="{227A506B-189D-4428-89E7-26D6F88C7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84"/>
              <a:ext cx="1584" cy="21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Allowed?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(tolerated)</a:t>
              </a: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43017" name="AutoShape 14">
              <a:extLst>
                <a:ext uri="{FF2B5EF4-FFF2-40B4-BE49-F238E27FC236}">
                  <a16:creationId xmlns:a16="http://schemas.microsoft.com/office/drawing/2014/main" id="{79D72A4E-9C1D-4E43-AF53-6431EAE49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400"/>
              <a:ext cx="528" cy="624"/>
            </a:xfrm>
            <a:prstGeom prst="downArrow">
              <a:avLst>
                <a:gd name="adj1" fmla="val 50000"/>
                <a:gd name="adj2" fmla="val 295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239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40E7F4-A10A-4EA2-443B-11F504F14BD1}"/>
              </a:ext>
            </a:extLst>
          </p:cNvPr>
          <p:cNvSpPr/>
          <p:nvPr/>
        </p:nvSpPr>
        <p:spPr>
          <a:xfrm>
            <a:off x="771861" y="301981"/>
            <a:ext cx="7600278" cy="1123407"/>
          </a:xfrm>
          <a:prstGeom prst="roundRect">
            <a:avLst/>
          </a:prstGeom>
          <a:solidFill>
            <a:srgbClr val="0000F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Cor.5:11; 2 Thess. 3:14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What does it mean to keep “company”?</a:t>
            </a:r>
          </a:p>
        </p:txBody>
      </p:sp>
    </p:spTree>
    <p:extLst>
      <p:ext uri="{BB962C8B-B14F-4D97-AF65-F5344CB8AC3E}">
        <p14:creationId xmlns:p14="http://schemas.microsoft.com/office/powerpoint/2010/main" val="3352192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25283" y="167498"/>
            <a:ext cx="70305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“Not to keep company”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Translations: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“Company” (KJV; ASV; NKJV; MEV; YLT)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“Associate” (ESV; NASB; RSV; NIV; NET; NCV; Footnote NJKV)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“Not to mix with" (LBP, v. 9; Darby)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Defined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Strong’s: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4874….from 4862 and a comp. of 303 and 3396;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 mix up together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i.e. (fig.)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associate with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:—(have, keep) company (with)”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Thayer: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“to mix up together”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Vincent: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“The word is compounded of 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σύν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together, </a:t>
            </a:r>
            <a:r>
              <a:rPr kumimoji="0" lang="el-G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ἀνά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up and down among, and </a:t>
            </a:r>
            <a:r>
              <a:rPr kumimoji="0" lang="el-G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μίγνυμι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to mingle. It denotes, therefore, not only close, but habitual, intercourse.”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Lenski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“Mix yourselves - up – with”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Vine’s: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“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 mix up with” (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sun, “with,” 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ana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“up,” 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mignumi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“to mix, mingle”), signifies “to have, or keep, company with,”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2543073" y="3039919"/>
            <a:ext cx="6858003" cy="77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Meaning of “Company”</a:t>
            </a:r>
          </a:p>
        </p:txBody>
      </p:sp>
    </p:spTree>
    <p:extLst>
      <p:ext uri="{BB962C8B-B14F-4D97-AF65-F5344CB8AC3E}">
        <p14:creationId xmlns:p14="http://schemas.microsoft.com/office/powerpoint/2010/main" val="3986795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5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25283" y="231296"/>
            <a:ext cx="70305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“Not to keep company”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“Not even to eat”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 referring to the Lord’s Supper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How could the faithful keep the unfaithful from partaking of LS?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association forbidden here – is permitted with the world (v. 10) – is that the LS?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Part of “keeping company” – thus a common meal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Just one part of “company”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543073" y="3039919"/>
            <a:ext cx="6858003" cy="77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Meaning of “Company”</a:t>
            </a:r>
          </a:p>
        </p:txBody>
      </p:sp>
    </p:spTree>
    <p:extLst>
      <p:ext uri="{BB962C8B-B14F-4D97-AF65-F5344CB8AC3E}">
        <p14:creationId xmlns:p14="http://schemas.microsoft.com/office/powerpoint/2010/main" val="1876845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5913" y="344436"/>
            <a:ext cx="7848600" cy="523220"/>
          </a:xfrm>
          <a:prstGeom prst="rect">
            <a:avLst/>
          </a:prstGeom>
          <a:solidFill>
            <a:srgbClr val="000000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taTextBookHMK"/>
                <a:ea typeface="+mn-ea"/>
                <a:cs typeface="+mn-cs"/>
              </a:rPr>
              <a:t>“Company” Involves More Than Eating</a:t>
            </a:r>
          </a:p>
        </p:txBody>
      </p:sp>
      <p:sp>
        <p:nvSpPr>
          <p:cNvPr id="16390" name="TextBox 4"/>
          <p:cNvSpPr txBox="1">
            <a:spLocks noChangeArrowheads="1"/>
          </p:cNvSpPr>
          <p:nvPr/>
        </p:nvSpPr>
        <p:spPr bwMode="auto">
          <a:xfrm>
            <a:off x="844508" y="2516618"/>
            <a:ext cx="3810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MaritaTextBookHMK" panose="020B060402020202020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MaritaTextBookHMK" panose="020B060402020202020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MaritaTextBookHMK" panose="020B060402020202020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MaritaTextBookHMK" panose="020B060402020202020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Company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(General)</a:t>
            </a:r>
          </a:p>
        </p:txBody>
      </p:sp>
      <p:sp>
        <p:nvSpPr>
          <p:cNvPr id="16391" name="Left Brace 6"/>
          <p:cNvSpPr>
            <a:spLocks/>
          </p:cNvSpPr>
          <p:nvPr/>
        </p:nvSpPr>
        <p:spPr bwMode="auto">
          <a:xfrm>
            <a:off x="3740108" y="1449818"/>
            <a:ext cx="1524000" cy="2971800"/>
          </a:xfrm>
          <a:prstGeom prst="leftBrace">
            <a:avLst>
              <a:gd name="adj1" fmla="val 48750"/>
              <a:gd name="adj2" fmla="val 50000"/>
            </a:avLst>
          </a:prstGeom>
          <a:noFill/>
          <a:ln w="762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MaritaTextBookHMK" panose="020B060402020202020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MaritaTextBookHMK" panose="020B060402020202020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MaritaTextBookHMK" panose="020B060402020202020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MaritaTextBookHMK" panose="020B060402020202020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92" name="TextBox 7"/>
          <p:cNvSpPr txBox="1">
            <a:spLocks noChangeArrowheads="1"/>
          </p:cNvSpPr>
          <p:nvPr/>
        </p:nvSpPr>
        <p:spPr bwMode="auto">
          <a:xfrm>
            <a:off x="5035508" y="1602218"/>
            <a:ext cx="29718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MaritaTextBookHMK" panose="020B060402020202020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MaritaTextBookHMK" panose="020B060402020202020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MaritaTextBookHMK" panose="020B060402020202020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MaritaTextBookHMK" panose="020B060402020202020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aritaTextBookHMK" panose="020B060402020202020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Visit (Social)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Shop With…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Play Games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Eat</a:t>
            </a:r>
          </a:p>
        </p:txBody>
      </p:sp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687313" y="4809829"/>
            <a:ext cx="8305800" cy="6461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Eating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is just one </a:t>
            </a: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specific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of </a:t>
            </a: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company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5913" y="5655081"/>
            <a:ext cx="771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Eating shows some degree of approval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(Gal. 2:11-14)</a:t>
            </a:r>
          </a:p>
        </p:txBody>
      </p:sp>
    </p:spTree>
    <p:extLst>
      <p:ext uri="{BB962C8B-B14F-4D97-AF65-F5344CB8AC3E}">
        <p14:creationId xmlns:p14="http://schemas.microsoft.com/office/powerpoint/2010/main" val="2952817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F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6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pyrus"/>
        <a:ea typeface="ヒラギノ角ゴ Pro W3"/>
        <a:cs typeface=""/>
      </a:majorFont>
      <a:minorFont>
        <a:latin typeface="Papyrus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268413" algn="l"/>
          </a:tabLst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6" pitchFamily="-64" charset="-128"/>
            <a:sym typeface="Arial Hebre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268413" algn="l"/>
          </a:tabLst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6" pitchFamily="-64" charset="-128"/>
            <a:sym typeface="Arial Hebrew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Arial Narrow" pitchFamily="34" charset="0"/>
          </a:defRPr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13778</TotalTime>
  <Words>2765</Words>
  <Application>Microsoft Office PowerPoint</Application>
  <PresentationFormat>On-screen Show (4:3)</PresentationFormat>
  <Paragraphs>375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45</vt:i4>
      </vt:variant>
    </vt:vector>
  </HeadingPairs>
  <TitlesOfParts>
    <vt:vector size="68" baseType="lpstr">
      <vt:lpstr>Franklin Gothic Book</vt:lpstr>
      <vt:lpstr>Arial</vt:lpstr>
      <vt:lpstr>Ink Draft</vt:lpstr>
      <vt:lpstr>Calibri Light</vt:lpstr>
      <vt:lpstr>Papyrus</vt:lpstr>
      <vt:lpstr>Times New Roman</vt:lpstr>
      <vt:lpstr>Amasis MT Pro Medium</vt:lpstr>
      <vt:lpstr>MaritaTextBookHMK</vt:lpstr>
      <vt:lpstr>Courier New</vt:lpstr>
      <vt:lpstr>Calibri</vt:lpstr>
      <vt:lpstr>Arial Narrow</vt:lpstr>
      <vt:lpstr>Wingdings</vt:lpstr>
      <vt:lpstr>Office Theme</vt:lpstr>
      <vt:lpstr>2_Office Theme</vt:lpstr>
      <vt:lpstr>1_Office Theme</vt:lpstr>
      <vt:lpstr>3_Office Theme</vt:lpstr>
      <vt:lpstr>4_Office Theme</vt:lpstr>
      <vt:lpstr>5_Office Theme</vt:lpstr>
      <vt:lpstr>White with Courier font for code slides</vt:lpstr>
      <vt:lpstr>6_Office Theme</vt:lpstr>
      <vt:lpstr>Blank</vt:lpstr>
      <vt:lpstr>1_Crop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12</cp:revision>
  <cp:lastPrinted>2023-03-01T23:37:43Z</cp:lastPrinted>
  <dcterms:created xsi:type="dcterms:W3CDTF">2022-12-17T01:56:01Z</dcterms:created>
  <dcterms:modified xsi:type="dcterms:W3CDTF">2023-03-01T23:39:27Z</dcterms:modified>
</cp:coreProperties>
</file>