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8" r:id="rId5"/>
    <p:sldMasterId id="2147483720" r:id="rId6"/>
    <p:sldMasterId id="2147483756" r:id="rId7"/>
    <p:sldMasterId id="2147483758" r:id="rId8"/>
  </p:sldMasterIdLst>
  <p:notesMasterIdLst>
    <p:notesMasterId r:id="rId53"/>
  </p:notesMasterIdLst>
  <p:sldIdLst>
    <p:sldId id="257" r:id="rId9"/>
    <p:sldId id="265" r:id="rId10"/>
    <p:sldId id="281" r:id="rId11"/>
    <p:sldId id="291" r:id="rId12"/>
    <p:sldId id="279" r:id="rId13"/>
    <p:sldId id="401" r:id="rId14"/>
    <p:sldId id="367" r:id="rId15"/>
    <p:sldId id="396" r:id="rId16"/>
    <p:sldId id="283" r:id="rId17"/>
    <p:sldId id="402" r:id="rId18"/>
    <p:sldId id="403" r:id="rId19"/>
    <p:sldId id="326" r:id="rId20"/>
    <p:sldId id="397" r:id="rId21"/>
    <p:sldId id="404" r:id="rId22"/>
    <p:sldId id="398" r:id="rId23"/>
    <p:sldId id="405" r:id="rId24"/>
    <p:sldId id="399" r:id="rId25"/>
    <p:sldId id="406" r:id="rId26"/>
    <p:sldId id="409" r:id="rId27"/>
    <p:sldId id="410" r:id="rId28"/>
    <p:sldId id="411" r:id="rId29"/>
    <p:sldId id="269" r:id="rId30"/>
    <p:sldId id="412" r:id="rId31"/>
    <p:sldId id="413" r:id="rId32"/>
    <p:sldId id="414" r:id="rId33"/>
    <p:sldId id="415" r:id="rId34"/>
    <p:sldId id="421" r:id="rId35"/>
    <p:sldId id="407" r:id="rId36"/>
    <p:sldId id="416" r:id="rId37"/>
    <p:sldId id="417" r:id="rId38"/>
    <p:sldId id="418" r:id="rId39"/>
    <p:sldId id="419" r:id="rId40"/>
    <p:sldId id="400" r:id="rId41"/>
    <p:sldId id="353" r:id="rId42"/>
    <p:sldId id="394" r:id="rId43"/>
    <p:sldId id="395" r:id="rId44"/>
    <p:sldId id="420" r:id="rId45"/>
    <p:sldId id="324" r:id="rId46"/>
    <p:sldId id="341" r:id="rId47"/>
    <p:sldId id="339" r:id="rId48"/>
    <p:sldId id="340" r:id="rId49"/>
    <p:sldId id="325" r:id="rId50"/>
    <p:sldId id="422" r:id="rId51"/>
    <p:sldId id="327" r:id="rId52"/>
  </p:sldIdLst>
  <p:sldSz cx="9144000" cy="6858000" type="screen4x3"/>
  <p:notesSz cx="7010400" cy="9296400"/>
  <p:embeddedFontLst>
    <p:embeddedFont>
      <p:font typeface="Amasis MT Pro Black" panose="02040A04050005020304" pitchFamily="18" charset="0"/>
      <p:bold r:id="rId54"/>
      <p:boldItalic r:id="rId55"/>
    </p:embeddedFont>
    <p:embeddedFont>
      <p:font typeface="Amasis MT Pro Medium" panose="02040604050005020304" pitchFamily="18" charset="0"/>
      <p:regular r:id="rId56"/>
      <p:italic r:id="rId57"/>
    </p:embeddedFont>
    <p:embeddedFont>
      <p:font typeface="Arial Narrow" panose="020B0606020202030204" pitchFamily="34" charset="0"/>
      <p:regular r:id="rId58"/>
      <p:bold r:id="rId59"/>
      <p:italic r:id="rId60"/>
      <p:boldItalic r:id="rId61"/>
    </p:embeddedFont>
    <p:embeddedFont>
      <p:font typeface="Arial Rounded MT Bold" panose="020F0704030504030204" pitchFamily="34" charset="0"/>
      <p:regular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  <p:embeddedFont>
      <p:font typeface="Calibri Light" panose="020F0302020204030204" pitchFamily="34" charset="0"/>
      <p:regular r:id="rId67"/>
      <p:italic r:id="rId68"/>
    </p:embeddedFont>
    <p:embeddedFont>
      <p:font typeface="Ink Draft" panose="03080402000500000000" pitchFamily="66" charset="0"/>
      <p:regular r:id="rId6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3364F1-1EA3-4CF6-A826-B6DCD744BBBC}" v="2369" dt="2023-02-22T21:32:39.4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79" autoAdjust="0"/>
    <p:restoredTop sz="94915" autoAdjust="0"/>
  </p:normalViewPr>
  <p:slideViewPr>
    <p:cSldViewPr snapToGrid="0">
      <p:cViewPr>
        <p:scale>
          <a:sx n="80" d="100"/>
          <a:sy n="80" d="100"/>
        </p:scale>
        <p:origin x="176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74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8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font" Target="fonts/font1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font" Target="fonts/font4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734DDE-5B15-43AA-9F31-715CD8029333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931F208-9A5C-4919-8F24-FACC431ED1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8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56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3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12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73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7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452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9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84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49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2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93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02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58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5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1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28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4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85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09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3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94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1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32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327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8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5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18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40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65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0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2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33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10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70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5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9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21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39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98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0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28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293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25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8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3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7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8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3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6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54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5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3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58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71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0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6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7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45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26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448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93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71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3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31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56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97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2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52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81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29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1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5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17D528B9-C118-7370-1262-1D75B1D5213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7" y="2521084"/>
            <a:ext cx="3955311" cy="280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09350B6-3402-AEDE-F4DA-CAADA782E402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0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EDBEF6-A55D-212B-EAFC-2E6680142DE0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E58B7F4-F7E8-DC58-1487-114F88E2E42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6503">
            <a:off x="39964" y="39204"/>
            <a:ext cx="2458905" cy="174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8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E19F73-1869-F2D7-FEDC-8D7EAFE61F05}"/>
              </a:ext>
            </a:extLst>
          </p:cNvPr>
          <p:cNvSpPr/>
          <p:nvPr userDrawn="1"/>
        </p:nvSpPr>
        <p:spPr>
          <a:xfrm>
            <a:off x="388345" y="253388"/>
            <a:ext cx="8367310" cy="6351224"/>
          </a:xfrm>
          <a:custGeom>
            <a:avLst/>
            <a:gdLst>
              <a:gd name="connsiteX0" fmla="*/ 0 w 8367310"/>
              <a:gd name="connsiteY0" fmla="*/ 182153 h 6351224"/>
              <a:gd name="connsiteX1" fmla="*/ 182153 w 8367310"/>
              <a:gd name="connsiteY1" fmla="*/ 0 h 6351224"/>
              <a:gd name="connsiteX2" fmla="*/ 8185157 w 8367310"/>
              <a:gd name="connsiteY2" fmla="*/ 0 h 6351224"/>
              <a:gd name="connsiteX3" fmla="*/ 8367310 w 8367310"/>
              <a:gd name="connsiteY3" fmla="*/ 182153 h 6351224"/>
              <a:gd name="connsiteX4" fmla="*/ 8367310 w 8367310"/>
              <a:gd name="connsiteY4" fmla="*/ 6169071 h 6351224"/>
              <a:gd name="connsiteX5" fmla="*/ 8185157 w 8367310"/>
              <a:gd name="connsiteY5" fmla="*/ 6351224 h 6351224"/>
              <a:gd name="connsiteX6" fmla="*/ 182153 w 8367310"/>
              <a:gd name="connsiteY6" fmla="*/ 6351224 h 6351224"/>
              <a:gd name="connsiteX7" fmla="*/ 0 w 8367310"/>
              <a:gd name="connsiteY7" fmla="*/ 6169071 h 6351224"/>
              <a:gd name="connsiteX8" fmla="*/ 0 w 8367310"/>
              <a:gd name="connsiteY8" fmla="*/ 182153 h 635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7310" h="6351224" extrusionOk="0">
                <a:moveTo>
                  <a:pt x="0" y="182153"/>
                </a:moveTo>
                <a:cubicBezTo>
                  <a:pt x="2204" y="67351"/>
                  <a:pt x="75941" y="8181"/>
                  <a:pt x="182153" y="0"/>
                </a:cubicBezTo>
                <a:cubicBezTo>
                  <a:pt x="1750638" y="30241"/>
                  <a:pt x="6042245" y="128560"/>
                  <a:pt x="8185157" y="0"/>
                </a:cubicBezTo>
                <a:cubicBezTo>
                  <a:pt x="8295405" y="1775"/>
                  <a:pt x="8367988" y="86190"/>
                  <a:pt x="8367310" y="182153"/>
                </a:cubicBezTo>
                <a:cubicBezTo>
                  <a:pt x="8397895" y="887635"/>
                  <a:pt x="8272011" y="3581836"/>
                  <a:pt x="8367310" y="6169071"/>
                </a:cubicBezTo>
                <a:cubicBezTo>
                  <a:pt x="8367607" y="6276954"/>
                  <a:pt x="8279546" y="6350541"/>
                  <a:pt x="8185157" y="6351224"/>
                </a:cubicBezTo>
                <a:cubicBezTo>
                  <a:pt x="5508987" y="6365686"/>
                  <a:pt x="1875813" y="6305795"/>
                  <a:pt x="182153" y="6351224"/>
                </a:cubicBezTo>
                <a:cubicBezTo>
                  <a:pt x="74751" y="6337464"/>
                  <a:pt x="5438" y="6280092"/>
                  <a:pt x="0" y="6169071"/>
                </a:cubicBezTo>
                <a:cubicBezTo>
                  <a:pt x="167982" y="4423463"/>
                  <a:pt x="76769" y="2063576"/>
                  <a:pt x="0" y="182153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693993750">
                  <a:prstGeom prst="roundRect">
                    <a:avLst>
                      <a:gd name="adj" fmla="val 28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1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20759425">
            <a:off x="-40124" y="159013"/>
            <a:ext cx="2484607" cy="186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8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104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7FDAB-2E2E-4572-B828-BA5055F1E07C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94FC72-183B-4621-B18D-847C88656F75}"/>
              </a:ext>
            </a:extLst>
          </p:cNvPr>
          <p:cNvSpPr/>
          <p:nvPr userDrawn="1"/>
        </p:nvSpPr>
        <p:spPr>
          <a:xfrm>
            <a:off x="578466" y="353974"/>
            <a:ext cx="7996818" cy="6163913"/>
          </a:xfrm>
          <a:prstGeom prst="roundRect">
            <a:avLst>
              <a:gd name="adj" fmla="val 15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7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BFC352-5EED-BB43-80C2-1D493AA01BF0}"/>
              </a:ext>
            </a:extLst>
          </p:cNvPr>
          <p:cNvSpPr/>
          <p:nvPr/>
        </p:nvSpPr>
        <p:spPr>
          <a:xfrm>
            <a:off x="1726601" y="1242507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19AE8-0295-2380-21AD-3E057F1A19C5}"/>
              </a:ext>
            </a:extLst>
          </p:cNvPr>
          <p:cNvSpPr txBox="1"/>
          <p:nvPr/>
        </p:nvSpPr>
        <p:spPr>
          <a:xfrm rot="193147">
            <a:off x="5140502" y="3354928"/>
            <a:ext cx="291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February 22,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309375-A127-ABAB-DCED-F99A8AAEBFBB}"/>
              </a:ext>
            </a:extLst>
          </p:cNvPr>
          <p:cNvSpPr txBox="1"/>
          <p:nvPr/>
        </p:nvSpPr>
        <p:spPr>
          <a:xfrm rot="193147">
            <a:off x="1621922" y="3016113"/>
            <a:ext cx="2906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Tonight’s Lesson:</a:t>
            </a:r>
          </a:p>
          <a:p>
            <a:endParaRPr lang="en-US" sz="1000" dirty="0">
              <a:latin typeface="Ink Draft" panose="03080402000500000000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Ink Draft" panose="03080402000500000000" pitchFamily="66" charset="0"/>
              </a:rPr>
              <a:t>Use of Translations</a:t>
            </a:r>
          </a:p>
        </p:txBody>
      </p:sp>
    </p:spTree>
    <p:extLst>
      <p:ext uri="{BB962C8B-B14F-4D97-AF65-F5344CB8AC3E}">
        <p14:creationId xmlns:p14="http://schemas.microsoft.com/office/powerpoint/2010/main" val="258032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7C305-4884-77C4-FDF0-09E14D3EBB5F}"/>
              </a:ext>
            </a:extLst>
          </p:cNvPr>
          <p:cNvSpPr txBox="1"/>
          <p:nvPr/>
        </p:nvSpPr>
        <p:spPr>
          <a:xfrm>
            <a:off x="774550" y="580913"/>
            <a:ext cx="759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masis MT Pro Medium" panose="02040604050005020304" pitchFamily="18" charset="0"/>
              </a:rPr>
              <a:t>Bible Study - Challenge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665CF-3EC9-F797-15D8-69BE74F2F430}"/>
              </a:ext>
            </a:extLst>
          </p:cNvPr>
          <p:cNvSpPr/>
          <p:nvPr/>
        </p:nvSpPr>
        <p:spPr>
          <a:xfrm>
            <a:off x="1005840" y="1582890"/>
            <a:ext cx="7132320" cy="1926792"/>
          </a:xfrm>
          <a:custGeom>
            <a:avLst/>
            <a:gdLst>
              <a:gd name="connsiteX0" fmla="*/ 0 w 7132320"/>
              <a:gd name="connsiteY0" fmla="*/ 0 h 1926792"/>
              <a:gd name="connsiteX1" fmla="*/ 7132320 w 7132320"/>
              <a:gd name="connsiteY1" fmla="*/ 0 h 1926792"/>
              <a:gd name="connsiteX2" fmla="*/ 7132320 w 7132320"/>
              <a:gd name="connsiteY2" fmla="*/ 1926792 h 1926792"/>
              <a:gd name="connsiteX3" fmla="*/ 0 w 7132320"/>
              <a:gd name="connsiteY3" fmla="*/ 1926792 h 1926792"/>
              <a:gd name="connsiteX4" fmla="*/ 0 w 7132320"/>
              <a:gd name="connsiteY4" fmla="*/ 0 h 19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2320" h="1926792" fill="none" extrusionOk="0">
                <a:moveTo>
                  <a:pt x="0" y="0"/>
                </a:moveTo>
                <a:cubicBezTo>
                  <a:pt x="961502" y="-33775"/>
                  <a:pt x="5838145" y="138873"/>
                  <a:pt x="7132320" y="0"/>
                </a:cubicBezTo>
                <a:cubicBezTo>
                  <a:pt x="7058549" y="644427"/>
                  <a:pt x="6976437" y="1147639"/>
                  <a:pt x="7132320" y="1926792"/>
                </a:cubicBezTo>
                <a:cubicBezTo>
                  <a:pt x="5442587" y="1789462"/>
                  <a:pt x="3427694" y="1788936"/>
                  <a:pt x="0" y="1926792"/>
                </a:cubicBezTo>
                <a:cubicBezTo>
                  <a:pt x="152408" y="1699888"/>
                  <a:pt x="73868" y="867540"/>
                  <a:pt x="0" y="0"/>
                </a:cubicBezTo>
                <a:close/>
              </a:path>
              <a:path w="7132320" h="1926792" stroke="0" extrusionOk="0">
                <a:moveTo>
                  <a:pt x="0" y="0"/>
                </a:moveTo>
                <a:cubicBezTo>
                  <a:pt x="1837514" y="-101487"/>
                  <a:pt x="4070469" y="-162162"/>
                  <a:pt x="7132320" y="0"/>
                </a:cubicBezTo>
                <a:cubicBezTo>
                  <a:pt x="7193033" y="807842"/>
                  <a:pt x="7071248" y="1121230"/>
                  <a:pt x="7132320" y="1926792"/>
                </a:cubicBezTo>
                <a:cubicBezTo>
                  <a:pt x="5143511" y="1976857"/>
                  <a:pt x="3455618" y="1768343"/>
                  <a:pt x="0" y="1926792"/>
                </a:cubicBezTo>
                <a:cubicBezTo>
                  <a:pt x="-24452" y="1428414"/>
                  <a:pt x="-67663" y="199708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masis MT Pro Medium" panose="02040604050005020304" pitchFamily="18" charset="0"/>
              </a:rPr>
              <a:t>Read 1, 2 &amp; 3 John</a:t>
            </a:r>
          </a:p>
          <a:p>
            <a:pPr algn="ctr"/>
            <a:endParaRPr lang="en-US" sz="1000" dirty="0">
              <a:solidFill>
                <a:srgbClr val="002060"/>
              </a:solidFill>
              <a:latin typeface="Amasis MT Pro Medium" panose="02040604050005020304" pitchFamily="18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At least 50 times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by the end of April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038BA-79A8-D295-D94D-B8E030FF2D22}"/>
              </a:ext>
            </a:extLst>
          </p:cNvPr>
          <p:cNvSpPr txBox="1"/>
          <p:nvPr/>
        </p:nvSpPr>
        <p:spPr>
          <a:xfrm>
            <a:off x="1280160" y="3666244"/>
            <a:ext cx="7186108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Can be read in 15 minutes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With each reading you will see more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May try another translation a few times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Take note of key concepts / words / contrast</a:t>
            </a:r>
          </a:p>
        </p:txBody>
      </p:sp>
    </p:spTree>
    <p:extLst>
      <p:ext uri="{BB962C8B-B14F-4D97-AF65-F5344CB8AC3E}">
        <p14:creationId xmlns:p14="http://schemas.microsoft.com/office/powerpoint/2010/main" val="1223634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C1DFE5-DED7-3DBC-8CA1-B572F6339BB5}"/>
              </a:ext>
            </a:extLst>
          </p:cNvPr>
          <p:cNvSpPr/>
          <p:nvPr/>
        </p:nvSpPr>
        <p:spPr>
          <a:xfrm rot="16200000">
            <a:off x="-1499435" y="2772783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77E09C-34DD-9CB0-2284-9735CE27129A}"/>
              </a:ext>
            </a:extLst>
          </p:cNvPr>
          <p:cNvSpPr/>
          <p:nvPr/>
        </p:nvSpPr>
        <p:spPr>
          <a:xfrm>
            <a:off x="2151529" y="2899730"/>
            <a:ext cx="5814509" cy="4410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E6961-D4E5-4D0A-794C-4BF90F90DEC7}"/>
              </a:ext>
            </a:extLst>
          </p:cNvPr>
          <p:cNvSpPr txBox="1"/>
          <p:nvPr/>
        </p:nvSpPr>
        <p:spPr>
          <a:xfrm>
            <a:off x="2234925" y="304492"/>
            <a:ext cx="62596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4 – Introduction to Inductive Bible Study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11 – Background – Intro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18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25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8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15 – Bible Study Aids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22 – Use of Translations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Mar. 1 –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8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15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22 – Use of Commentaries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29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5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12 – Apocalyptic Literature &amp; Numbers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19 – Hebrews and Hermeneutics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26 – Application / Practical Lessons</a:t>
            </a:r>
          </a:p>
        </p:txBody>
      </p:sp>
    </p:spTree>
    <p:extLst>
      <p:ext uri="{BB962C8B-B14F-4D97-AF65-F5344CB8AC3E}">
        <p14:creationId xmlns:p14="http://schemas.microsoft.com/office/powerpoint/2010/main" val="179570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4BEB8F-C207-12A8-CB0D-5B24037BC037}"/>
              </a:ext>
            </a:extLst>
          </p:cNvPr>
          <p:cNvSpPr txBox="1"/>
          <p:nvPr/>
        </p:nvSpPr>
        <p:spPr>
          <a:xfrm>
            <a:off x="1436145" y="322729"/>
            <a:ext cx="6271709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Levels Going Throughout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568403-185C-9BF2-F060-AD5B8B2B1D61}"/>
              </a:ext>
            </a:extLst>
          </p:cNvPr>
          <p:cNvSpPr/>
          <p:nvPr/>
        </p:nvSpPr>
        <p:spPr>
          <a:xfrm>
            <a:off x="457201" y="1551791"/>
            <a:ext cx="4883972" cy="1877209"/>
          </a:xfrm>
          <a:prstGeom prst="roundRect">
            <a:avLst>
              <a:gd name="adj" fmla="val 19532"/>
            </a:avLst>
          </a:prstGeom>
          <a:solidFill>
            <a:srgbClr val="0000FF">
              <a:alpha val="6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Level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63E298-81B2-C5AC-2013-6CD6705B438D}"/>
              </a:ext>
            </a:extLst>
          </p:cNvPr>
          <p:cNvSpPr/>
          <p:nvPr/>
        </p:nvSpPr>
        <p:spPr>
          <a:xfrm>
            <a:off x="3982123" y="3758902"/>
            <a:ext cx="4883972" cy="1877209"/>
          </a:xfrm>
          <a:prstGeom prst="roundRect">
            <a:avLst>
              <a:gd name="adj" fmla="val 19532"/>
            </a:avLst>
          </a:prstGeom>
          <a:solidFill>
            <a:schemeClr val="tx1">
              <a:alpha val="69804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Deeper Dives</a:t>
            </a:r>
          </a:p>
        </p:txBody>
      </p:sp>
    </p:spTree>
    <p:extLst>
      <p:ext uri="{BB962C8B-B14F-4D97-AF65-F5344CB8AC3E}">
        <p14:creationId xmlns:p14="http://schemas.microsoft.com/office/powerpoint/2010/main" val="2588715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44BBC1F5-2828-F12E-FFEF-72470CBA8B29}"/>
              </a:ext>
            </a:extLst>
          </p:cNvPr>
          <p:cNvSpPr/>
          <p:nvPr/>
        </p:nvSpPr>
        <p:spPr>
          <a:xfrm>
            <a:off x="586292" y="3732901"/>
            <a:ext cx="4098663" cy="962809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27B826-397F-0636-350D-E813FC41985C}"/>
              </a:ext>
            </a:extLst>
          </p:cNvPr>
          <p:cNvSpPr txBox="1"/>
          <p:nvPr/>
        </p:nvSpPr>
        <p:spPr>
          <a:xfrm>
            <a:off x="806823" y="1887967"/>
            <a:ext cx="8186568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Text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(Read, Read, &amp; Read)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Context?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 / Thought Patterns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Translations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Word meaning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Did This Mean to Original Audience?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Application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BFF0927-980F-A384-11CE-2CAC38D97FB0}"/>
              </a:ext>
            </a:extLst>
          </p:cNvPr>
          <p:cNvSpPr/>
          <p:nvPr/>
        </p:nvSpPr>
        <p:spPr>
          <a:xfrm>
            <a:off x="3178886" y="236668"/>
            <a:ext cx="4883972" cy="1210235"/>
          </a:xfrm>
          <a:prstGeom prst="roundRect">
            <a:avLst>
              <a:gd name="adj" fmla="val 19532"/>
            </a:avLst>
          </a:prstGeom>
          <a:solidFill>
            <a:srgbClr val="0000FF">
              <a:alpha val="6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Level</a:t>
            </a:r>
          </a:p>
        </p:txBody>
      </p:sp>
    </p:spTree>
    <p:extLst>
      <p:ext uri="{BB962C8B-B14F-4D97-AF65-F5344CB8AC3E}">
        <p14:creationId xmlns:p14="http://schemas.microsoft.com/office/powerpoint/2010/main" val="4109927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0EE3CE-0670-0745-A602-03C3F3ACAF72}"/>
              </a:ext>
            </a:extLst>
          </p:cNvPr>
          <p:cNvSpPr txBox="1"/>
          <p:nvPr/>
        </p:nvSpPr>
        <p:spPr>
          <a:xfrm rot="185034">
            <a:off x="1635161" y="3474720"/>
            <a:ext cx="626633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masis MT Pro Black" panose="02040A04050005020304" pitchFamily="18" charset="0"/>
              </a:rPr>
              <a:t>To know the passage well enough to explain it to others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DCED4-1431-A022-FD2E-304B60F81060}"/>
              </a:ext>
            </a:extLst>
          </p:cNvPr>
          <p:cNvSpPr/>
          <p:nvPr/>
        </p:nvSpPr>
        <p:spPr>
          <a:xfrm>
            <a:off x="3287834" y="1045285"/>
            <a:ext cx="256833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effectLst/>
                <a:latin typeface="Amasis MT Pro Black" panose="02040A04050005020304" pitchFamily="18" charset="0"/>
              </a:rPr>
              <a:t>Goal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33C147-7D4B-EC22-E925-8681643DADB7}"/>
              </a:ext>
            </a:extLst>
          </p:cNvPr>
          <p:cNvSpPr/>
          <p:nvPr/>
        </p:nvSpPr>
        <p:spPr>
          <a:xfrm>
            <a:off x="3268112" y="1009428"/>
            <a:ext cx="256833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masis MT Pro Black" panose="02040A04050005020304" pitchFamily="18" charset="0"/>
              </a:rPr>
              <a:t>Goal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063C93-ED25-6C65-B0FD-AED4B50F6CAE}"/>
              </a:ext>
            </a:extLst>
          </p:cNvPr>
          <p:cNvSpPr txBox="1"/>
          <p:nvPr/>
        </p:nvSpPr>
        <p:spPr>
          <a:xfrm>
            <a:off x="568843" y="5847914"/>
            <a:ext cx="8117958" cy="58477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Comparing Translations Will Help</a:t>
            </a:r>
          </a:p>
        </p:txBody>
      </p:sp>
    </p:spTree>
    <p:extLst>
      <p:ext uri="{BB962C8B-B14F-4D97-AF65-F5344CB8AC3E}">
        <p14:creationId xmlns:p14="http://schemas.microsoft.com/office/powerpoint/2010/main" val="395699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Translations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All Translations are not Equal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Main Text –vs- Comparative Texts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Two Ways to Check Translations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Examples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658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Translations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All Translations are not Equal</a:t>
            </a:r>
          </a:p>
        </p:txBody>
      </p:sp>
      <p:pic>
        <p:nvPicPr>
          <p:cNvPr id="4" name="Picture 2" descr="http://rockhay.tripod.com/worship/pics/bible-stack.Gif">
            <a:extLst>
              <a:ext uri="{FF2B5EF4-FFF2-40B4-BE49-F238E27FC236}">
                <a16:creationId xmlns:a16="http://schemas.microsoft.com/office/drawing/2014/main" id="{CFBC335E-A97D-CD92-10E8-F9B9438B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786" y="3324064"/>
            <a:ext cx="2664989" cy="300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667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All Translations are not Equal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Any kind of translation is available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ea typeface="Times New Roman" panose="02020603050405020304" pitchFamily="18" charset="0"/>
                <a:cs typeface="@MingLiU"/>
              </a:rPr>
              <a:t>Literal (wooden) – vs – Free, loose, paraphrase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One man </a:t>
            </a:r>
            <a:r>
              <a:rPr lang="en-US" sz="2400" i="1" dirty="0">
                <a:ea typeface="Times New Roman" panose="02020603050405020304" pitchFamily="18" charset="0"/>
                <a:cs typeface="@MingLiU"/>
              </a:rPr>
              <a:t>– vs – </a:t>
            </a:r>
            <a:r>
              <a:rPr lang="en-US" sz="2400" i="1" dirty="0">
                <a:effectLst/>
                <a:ea typeface="Times New Roman" panose="02020603050405020304" pitchFamily="18" charset="0"/>
              </a:rPr>
              <a:t>committee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effectLst/>
                <a:ea typeface="Times New Roman" panose="02020603050405020304" pitchFamily="18" charset="0"/>
              </a:rPr>
              <a:t>Insert denominational doctrines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imes New Roman" panose="02020603050405020304" pitchFamily="18" charset="0"/>
              </a:rPr>
              <a:t>New World (JW) – John 1:1 “a god”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Amplified – Eph 5:19 adds “[and play]”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imes New Roman" panose="02020603050405020304" pitchFamily="18" charset="0"/>
              </a:rPr>
              <a:t>NIV – Calvinism in Psa. 51:5 and Rom. 8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2" descr="http://rockhay.tripod.com/worship/pics/bible-stack.Gif">
            <a:extLst>
              <a:ext uri="{FF2B5EF4-FFF2-40B4-BE49-F238E27FC236}">
                <a16:creationId xmlns:a16="http://schemas.microsoft.com/office/drawing/2014/main" id="{5364AA1A-1A03-0D17-EC36-642E4BF51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325" y="4126304"/>
            <a:ext cx="2236142" cy="251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149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All Translations are not Equal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830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Any kind of translation is available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Theory of translation (view of the translators)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solidFill>
                  <a:srgbClr val="0000FF"/>
                </a:solidFill>
                <a:ea typeface="Times New Roman" panose="02020603050405020304" pitchFamily="18" charset="0"/>
                <a:cs typeface="@MingLiU"/>
              </a:rPr>
              <a:t>Some respect verbal inspiration – seek more literal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imes New Roman" panose="02020603050405020304" pitchFamily="18" charset="0"/>
                <a:cs typeface="@MingLiU"/>
              </a:rPr>
              <a:t>Called: formal equivalence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imes New Roman" panose="02020603050405020304" pitchFamily="18" charset="0"/>
                <a:cs typeface="@MingLiU"/>
              </a:rPr>
              <a:t>More emphasis on strict adherence to the original text than readability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Others take a “looser” approach in telling </a:t>
            </a:r>
            <a:r>
              <a:rPr lang="en-US" sz="2400" i="1" dirty="0">
                <a:solidFill>
                  <a:srgbClr val="0000FF"/>
                </a:solidFill>
                <a:ea typeface="Times New Roman" panose="02020603050405020304" pitchFamily="18" charset="0"/>
              </a:rPr>
              <a:t>us what it means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Called dynamic equivalence or functional equivalence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Times New Roman" panose="02020603050405020304" pitchFamily="18" charset="0"/>
              </a:rPr>
              <a:t>More emphasis on readability than strict adherence to original text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212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4094"/>
            <a:ext cx="6094207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Amasis MT Pro Medium" panose="02040604050005020304" pitchFamily="18" charset="0"/>
              </a:rPr>
              <a:t>All Translations are not Equal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Any kind of translation is available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Theory of translation (view of the translators)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ea typeface="Tahoma" pitchFamily="34" charset="0"/>
                <a:cs typeface="Tahoma" pitchFamily="34" charset="0"/>
              </a:rPr>
              <a:t>On which Greek text is the translation based?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effectLst/>
                <a:ea typeface="Times New Roman" panose="02020603050405020304" pitchFamily="18" charset="0"/>
                <a:cs typeface="@MingLiU"/>
              </a:rPr>
              <a:t> </a:t>
            </a:r>
            <a:r>
              <a:rPr lang="en-US" sz="2400" i="1" dirty="0">
                <a:solidFill>
                  <a:srgbClr val="0000FF"/>
                </a:solidFill>
                <a:ea typeface="Times New Roman" panose="02020603050405020304" pitchFamily="18" charset="0"/>
                <a:cs typeface="@MingLiU"/>
              </a:rPr>
              <a:t>Majority Text (TR) – based on majority of MSS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Minority Text - based on two of the oldest MSS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312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BDAAkGBwgHBgkIBwgKCgkLDRYPDQwMDRsUFRAWIB0iIiAdHx8kKDQsJCYxJx8fLT0tMTU3Ojo6Iys/RD84QzQ5Ojf/2wBDAQoKCg0MDRoPDxo3JR8lNzc3Nzc3Nzc3Nzc3Nzc3Nzc3Nzc3Nzc3Nzc3Nzc3Nzc3Nzc3Nzc3Nzc3Nzc3Nzc3Nzf/wAARCADCAQMDASIAAhEBAxEB/8QAGwAAAwADAQEAAAAAAAAAAAAABAUGAAIDBwH/xAA9EAABAwMDAwMCBAMHBAEFAAABAgMEAAURBhIhEzFBIlFhFHEVIzKBQpGhBxYzUrHB0SRicvDhJTRDU/H/xAAZAQADAQEBAAAAAAAAAAAAAAAAAQIDBAX/xAAhEQACAgMBAQEBAQEBAAAAAAAAAQIREiExQQMTUWEicf/aAAwDAQACEQMRAD8AfWa0xRpw26M480w42Ubwr1c9zVIxCESA0yhxSkoSEgqHOAKX6ZdD9uTvQhKwoggeDT9kZb2kg8ea4Os75yrgvt0C3wmJLwjMoedJW44lOFKOPelTZcU+VpbSjjeogf60e9cIv/VW8Ptia0AVsqOCAe1cYdyhBYaXJY3qTnaT3p3fRRb6fDGtyXPxBUdsTCko6oGDj2NKJkNi5noSmiphShuSOM8+9D6l1DGtlmfdG9bocwlvtk/f2pLb9aO/hkiTKhIYkpYU6ypCwtC+OM88H4pGlsurnbW7lYpMFzqstujZwcHA/wBqWXKwpm6eZtceQ9DQlScrb/UQPB+9ddOXx+46WbuUxXZkrc2p9u+BWlj1PCu1iXcmQ+Gmt6lIKPUNvcfNNWRk0L4WmIEaGu2OMuqQFZD4ICwodlBXvQepLJNnuQ2Gn1rbiuBw9Ujcvxk9uaZQNSwrhFVcIKZG1QU4AUDxnigWtSJvEZif03GW1pIUlQyUkHHcUmzRSbQ9si1NtONFB3NgAKGMGjZO4srUUJ3443JGT8VHK1QzYr5JanEJhuQw6wvklbmeRTWNqR2ad7lonR21ICg44nKSP9jQnXWRK7KBCt0dBWlBKBnaUjGfigJn1PLrmPWOwPFJdRXeQHYYtsyOgNuD6ptZGSk/PinJdM+2rdZCVYThBSeM0N36JIFitrWjDZQhRVk7jiuypTjUnoKU4emgKJQ2dpz81J6WkT1xpkuUd6231tDIP6R4AohnVE1+fCQ7b3GIUlfSbkKUBuX8jxRzRbtlHDfS9cXUplIW4FAuI7lJPbiiLohKfUsZKuM4xz7UicuF0ll5NgjsKW290lyXVAJKh7DurHv2qRu191G/DmOzLkyw7AdKOm00BuVnHelpipo9CgtIZUd25JOeCe1DS1LZdI52kcc5qCuIv6rGlM66NvomNjY2lO1avOM+RTLQs4XC1ojuSSuQwnYtCj6hzwftihpNXZW72UAlsoYWHCptX+dXCf5niuNslfUzXkfWoXjAS2FA/wClJpUKPO1LOt1wkKkJaabUywlRCE+4UPegpltTatRIlwoLykdIJQ3HH6VjvnJpKirTLNcmGtx5lMtguM4C0lYJB9sULDvFqcXK2PoSmMQHjjASf3qT/Bb1b5i7wzHYeXJOXog/UjnjHzVHpizbkTp91tzTTkt8L6GQoISB7dqbaRFtdDhquyvOLQxJVIcQnkMsqUQP5UJI1tZZqgpBlObOSRHUcY+1C6WlQTP1DLhoHQU7lvAwSEjsBQ2npTjej5LaYjiFuIdUHcY2jJOaapEJLtjmzavtM5ZaYD6VHPT3t7Qv7VtddRmOtFuhIQ7cJHKEr/ShI7lWP9KT6T0s4iFb3pzy3WkI6rLIxhJV7nvR9705Inz2pduWIslhzYXsclH+9NtWDS9MhahdYgS5U5hPWi7g6Gj6SR7UKwrUFxhLkrnx0tupKwhlvJSMZ4JpjF0+mJZpMBalvrk7uq8r9RJ80ss+nHLJCkRWpq/zSSlWeU5FK7Co+CWHFuk+Cha7sUAbilKWh2/pXnEsvOyHTIWtb28j1HJJzXssSyrgwUsCRvCEn1FOMmkdwssMul5TWXBjJA71rCdEzWSItLj7aEIddUFhIBGfisqtds0RatymQSQO6visrezDQ1vmoVwtRwfw+6IFuyOuhrsk/wDcas41weOtBGYmF+EuClx1KMKQ25njBHkjmtoVhtMW3risW9oNOqO9BTnIPz3ptZbFbrMwtm2RgylZ3rGeSfua4cv4dc2vRJNsdrvcu+IdKWpyXkFEhJwpOEjGPj3qBsbstvXEaDdQT0Q4kFsDGPcfyr2Ywo2VyOggOEjcoDlVSadLbr+iep0DaSoYSeQTyKdr1ExknxgP9oNmjy7C5IaB+oCgUIHdf/oqKd/Ap+m3ViApuZHbLR2gglz347ivWrmyX4Ctid3TIIKTzgUvUxG6La222vSd24gYNSpUaJp9EVlXdG9FRo1lLCXdgDjjyVHCT3wPf70rgxdQ6ZjOxo0dFyiTNwHHT6aj3OPar9hW+K+mL0w4obk459XxW8Zh1xtsvnC0Kzke9UpktxInRb7Nhtqrbd2JLEpreUKU2S24DnG1QrawPbNPssFlamwjISE9+au55nLQhuIGeioFLpdBJ7fw4/3pU3YYtqsRZh5SUHdyoqJ9+9KWwjKJ5/YGWNQ6uuiJ0ZbkZiLsbR/lwQOPnuaexI18tkWTHcd+oipTiKpX6xntvqj0xaktl19SEpDxyTt5/nWwC4jcoPblSXncoT5wO37UnvwMkiEGlLsq0mHfJbEVpxwuhxKwpbzh7bj7faqrSCpCdNBuZGeacjpKF5Rjd8j3+9NBbxdHGUyXNwYVvII7HxXxExJZW0t4DJKQlSscdqbfgnJE1pC13BuA4JACXVyHF7d3ASTROqIghafuLs5ZcT08t7P4XP4SPaqS2MpjJQUqTsWSE+5rrJbadBZfaS4lXO1YynFL22JTrSJrQkRcewxG3Hdy8dQKI9+eaTah0fO/DnXXnG1SZcpRWtA7AnINV1iRGRObYQnaNxBCU4GK56iccExCG0lwN54BxwT/ACoutjy8Js6YauEKBFmvPr+nySpJ2lXx9qZM6WtceZHkMtrbfZRhJbVt3D/uHmmMVSzhKUbSc85zRiSY6lvPIOA2St0nhKRzRd8HKTAIdlgRrpJmgOfVy0p6hJ4OPauvRjIlKwlRyoDGa1bukG4Wly5RFIfaQkqSoHHb79qS2u8x/oVzpEhMdhKzlax59vmj/wBItsoiGkqccCEqzjIUK0KlJIU2lJA7jFA2K6W24dRy3zQ+kHCk9ik/Y80HO1S3GkOi3292Www8lmS+lYSlCj4A7mmkv4TsoEW6CzBdVb4zLWfUdicZyeeK+3FhqZBehukJZfZLZUkYwCPFdpCW0RytTgabwMlSgBzQ9zmwEsN7pcbKc/pcTT0ibd0corKIEVqKh0qCEBKVK74FY4jehJUsj18YPeo2+apis3EQ2rimM2EAdZtoO5Wf9AKc6fvLbsToTZLT0trOShOCtPhWPFFjobSErLC0IJDhTwrvil7S1pV+agkZ5JFfZNwUp/qxg8poMeshPGSfHyKj9T3paNUW4/VhuEhOSlK8jJ8qxQqY0izkdQoynAyMfYUqmNHprVlJOMBPvUtLuTkfU6bgzLcet5bCHnGSVNtn/eqVD7UvD8R0KQoDkp/5qlomSE0i4QmHS1IkMpdSAFAjtxWVF3rTl2XdZSxGcWFuFQVjuDyKyupJf059nuk9U5h5CorjZRn/AA18FXxTWyuS5KVyXhtaWkYTnJGK851rcro1q1P0Tbgjx204CUnCs9+feirTcZc+5pgwZ0qMkjcou4IUB3AFcVNM9GUMkepyEtORCjwsD4xSGO+F3N9hvPQa9KcnJ3ef2o1SZLsPpNuhLowAvv8AeoC9uXa26znzLeyt2Gw22ZLWeVJIypaR7in0xjCmW76EMIUylBKVIKsJODiphq42zZ9M46iPvGVB5YTg1zmXRw32AqI8FQZsLc2d/pKs/wCuK0j6MszlxVLmNB1TquUKWSkH4qGl6bKI6s0+yNOqbRc4e/HOX00r1dqaLY3LauA9FlNPOrRIAeCikcc8Hip2PAsL/wDaJKtzNsQIzMcpUFjASsckgZrjd7HGnvTY1ss7iFqdw1ICdrSUjHOfn2qqpk4Xw9Ets5uY209tCkhWUlJ7Cl397LVcbnMtiGHPqY54UrsrHBxSbTM65yrWzAiSo8K5RnenJ67W4j7Ctp2krjYJRvlteM107lS21pCC5k54xQkGKTGFjvCJGprhbuisCOgOJGRgA/8A9rjetRpF9MWMkNrZb3dZTW85xnaPap22yb7GvD+pF2pZYmsqbMdnKyCMYzxkdqp40F65u/ibLP0ckoHUbJ4J9u1ErQYLrGVv1LBEaPtktrnO43thpSPV/KuN+081PYQ8286xJbVuS42eBn4pkyhpxTBfaIdbOUqAxzS6+WG5XRb2LzJYYKTsYYSEpH/ke5pU30nSeiNs8e5r1EbW7f5j0FCStxbCsevwncf602k3+dZdVIavjyRBdZAYG7ICQcbjxnPvQVhtFysjhbWlEmIVelSOFJ98jvRdot9xVqOfc7klBC9qWQTuAQOwGe1N9LURTY77clXS4qhufVITIV9MVJ2gjwB7CnEyXe7jbHlPsBm4oSRgYKCfH/praxackRZzi3tgQuQp5Ab7YJ4FOpEK4Lmb1OstRFn1enKjiold6Hil08+XG1CmyvTJd7kNOMt7kMN4GOe3FNv7vsG3uzbzeLk80iOHHvz8bhjtj+lUFw05+KwJER6UpnqY2kAHIz5FbKsLBtD8SVIUppTQa3L79sZqrYnXh5lBi3N/Sc5UCX0rWklX0yuVKGfJoxIEG2WmVJiuSIrL299on0njvVozpqCIKba0s/T8BS0n1Kwc0+ttqt6Y5idJCmeQELGcim22ydRQj0mLRcVuy7dEcj9TG4lG0Kx7e4pLEsc5u8zYMiyF+I9LW6maFlOAefsa9AjQ2G2iGmwhCRgbeMCio+1pG3k+ck0KJm5iKFpS0xR+dFU8DgkSHi4B/M1OQbBEn6jmyWmWW4CHiG2FM5C/fv2Ga9EZY6q1EpGSPauIhIjI2tJ2jJJB55oxYl9EeZz9NXOLq52RbrZGdaUElhTiAGmv296rrXa0NOqlTIccT3cJecZbwFU+W4pKMIwVEVqk+lJJySefiin6D+gNIjJb5SyhTYRgoAHOaVNWW2sM7GrVHAcOShSUnJ+Sacy3AG1+rBKTgilMGUXGW3nTu7j0q3UYpkpvoVGhNMNKbbgtNtnuhKRtoNxkNlYS2lAJ4wMU0amsdb6dTiQ6pO4Nk+rHvildyuEYP/Rh9pUr9XS3eoD5q4xomUmxdIU4h0pyvgDt9qyu6koJBWoFW0Z/lWV0WZUymmRWpqHGVNp3bSEn2Pio/TOj56HXHpMgx5CB+SUKzz53fFXBw2kLKiScdh5rsnh9JBAJAJBHNcVb0d7+jSNbS08xDablow8k+shW4K+RQjkAJv8AJnKWNr7LaEpHjGc5p3KTsYDgJO3wPOampkhH1kdJcUneSkcnOadeGabbtCWVpIR9S9e2xymI4yS4ndhCF5/hHinKmS0hCW0gO7wEnvk11VqKzMTPwp2XmX2KADxkZxntmuUpiP6FNoUoJWCnBPFJo0Um9BbVntjc+TNRFbbmP/rdxyeK+JbU20UcED+VLBLXIvRbAeT0VYXv7Zx496ekJSwMtrVuVjv2pol2gNtDfWJ2tAgjcsIGT+9MJeHYqkhwoUOxR3pJGlQ39QybW0hzrtICnARxgjg5r5BvKZSEuJYLTaFuMqStXO5JxzjtQ+CabDIJbiPKjp9Rzu785812lrIcdKAAlwheR71I2XVqrldmkGzumM44ttEpCsjcnv4rTXFzehuxrS2iSyh9ha1uxkb3FeEgDwM9zRQsWywcT0m0OqwrJ7prdEzrNFxPpCEkKBHfPao3TOpFMN2u13dMszHEK3ddgpzjOOf962eTq9yBcVJkx2EqB6cdDKVb0f8Al3zinwMGxlp9tapEss5+nceVhDvcV1mLjSypDBbJYz1CHB6SO+fY1Fu3C+WzTf1MabHwcI/w/Ukk44JoDRjR3XK1TJKW/wARBCHifQokHOD780vCkmj0ezSPqHMthtSArAUlQIxQlyuzb1+NqZUApobsd95+PtQmjIqLZamo7q8oRkb85xzx2qV16l64XL8QtrTgbYR05BbPqHPv74o9oMS5jTU/WKjKDZfbAJRu9QHjNC3DUcVjU7tjeZwotJUFKPpVnxSjRCrG3ElybW2+9MS1udDwUVEgcJ9u9TAE+VcW7+9BkvrjO7proTtTtPYJT3wBTSBxPRo8yMxOZZkvsNKdVhDYPKvtXS83uHY0iTJP5KlbEJQglSz7AUlu8OLMu2nbjHSB+aQlWcBSSnODS3WMxy36mtt1fgqXFjnYpSDnOec4pRQnCy0tuo7RcbcuUxKCEI4cDqNnTPsc9qDc1ZYAtSDdmVFIyemCrA+4GKSWSKm83CXcJ9uKYkhwLYZdGO38RHuaG0mptH955aoAjNlS0lhKO4APYn/Sqti/NL0srbqWxKQ663eY60pQCcr2n+RrVOo4jz7DLrbzK5LZWyVgYUPfOaW6bty3tIoYfitJkOx9oKkAYJHBPH2rhp2yXhx+PM1G4ndDbLUdhCRwP8xI70WzP843dne8XN61zWnXIYNuVhDkrqcoUfdPt81q5qZlMB+RBiSZDbYUUyA3+UT96M1yxKe07KhQYwkSJO1BRjI2k8k/aiIDCWrG3bnAnYtjpKAGMceKWxpRJP8AHnvpcmUp0OsKUpoQ1BScjkhVA6QnN2+0F2Q4nY2grDeCTtz7U0uULUFq0bIaZmfWSP8ADQEt5IQTjHycea6aftSGYMUSUK3pbA2k4x96GmWqFcd564apGobdDlOwVNhlxfTwrj2T5FLLgUM6xenyo77DckBLClt7ckAZzXqUbpR2NgGB4GaUz4cGW42JLQcCFEgE9j71UWzNyQqXAU4Ur2OepKTweOwrKbOOthQCUZSEgDk9sCsrejFsS3AXLSaI88T5VwtxWUONOYKkqPbb96fW1jUspaZTsuJE6qQS0WS6UjwCSRzW+pLVIu1ugxop2hMxtxzd4SmqGcxNSx/9MDJeVwOtkJT88d/tXKd8pIhrxrKbbpH4IEIeuf1AQlYBDYz++fNFWtN3duKlXVyM4G2dzPSaKfV5zRV10a4LMrD4Vd0u9cS8bSpZPP2Fcmo82IuM3dp6XZLeVF1lOzj5FKTY44+CHQ0K6zIL0huRAW2ZLilNyY291Lmecq963uhvNglC9yprs6O2Ql+MhAQlIVwnaM44OBT+xwoUKRcJkBt0Lkqy7lzKc9848ULrGA7fLM7GjvBpS3G1uFROClJzjine9hbJrV396BERLaV0UOet1MbgtewKu5/an+hpN3ct7jNzfdeQFpLbkhJSraRnz3xWawbbasbEfrKVIedbQ0g5yojk8fYU2iTI8hAbSnIQhIUSDgHHIpWweyeRMvsn+0SW3aWIbC2mUocVJJKXEjsrjnz2rrFcmQYTBeQ286q4OfVbE5TkqOapGDAZvC5LTWZLiQlRQO/tmiXoambc2ER2961ncTwBk9/vTdkqSRFaXRdrbqVdjUhpFsaK3mnCjnCjnAP71R6gtyb+2zLt85cSZDygOoTncPKSPvXdNueXLQ8W0qG0p3lXb2pk1CMdgpQAkE5OKLbFJ6FcW0pfXFlXF5b0kILYUOMD3HzRc2In8MkNpWpBCMJWeSmuv4xEVIRGbmRlPoPLaVAqFGOrQLa865tKgMpz5PtToyc5WT9u0xCkW1ES5odfZB3gK4ST78UxlWa1RLWpv8OS+xHaUtDGAc4GcDPmvkecma0rpyWwts4KAoZT9xRofS042qS4gbU527uSPeikPKQhsVvZkaUZK4/TadGemk8pGaCZtkW2vPMxj6n1BWXD3PvVHbZAk4DagWws5zQVwZYRIeUpwhQVgAJzSaQ1N2fIsOPGdWppLLTixlwtp/WfemT4aCN6FEg90gcE1NO3xhF2btIcKpPSC05RwR7Z96aSrxDt8Ra5riWUJIysnz7AUUDuxbc7I/OvFvloeW2xFCstA4yo+RWsJDKXHg6px078ELO4igbr/aDa2LZKXbQ9LfCSEFLSghJ91K8V5xZ72iHcY1zmSJS3i8fqMgqSpJ/1p4tlJs9lLaC/uKVHI8HtWnXYQ6Py1njB+a8/1pq2TKUxb7c1KjtOpClr6ZQ6tPgJB8V20Vcn4s9EB/65wukrS5JQRgY7c06pWGLbo9JmXu2Whpty6vpaS6sJQlPqWfnaOcfNdDdYM1IVBkJdb7lQyMV5+yu9zb7e5trYhrltu9JK5KslCAOEpT2rnpRy/wAFTTMuHDchOrUp50KG5OTkjH+2KMtGf5Wz0RtwvvdRhSXEqHKgcildwubFphfVz3SUg7UIQn1OKPZIHvXnybhOtdzlGBMXBsMh5aG1gb0tqx49gT7VxvzV2gv2qRcL0p+L6g28trKWSR3x5+9HoL5v0tYWp2rmtyItl2JIaVktu98eDWs+/WqzykR5CnXXVAFexG7YD7ntUTZbTc7zd5cz8UIbSAlEjpcO8eB7Vtp2Cu6TVtu3ltiSh0oLTzYUV4+55pS0X+ZT23UKrnImbENhlt8ttgfq2jyfmu0a6R3nXW21hamlbV+cGkuiraWJFyQpzqKbkqSVEYHHmp+TOeg3efeLelL0VcgocaGc4HBIpx2yXBUWEy+tMyFN9RCdoAwUjjgVleZ3yTEmXR+QzKSlDm1QGSMekVldKSo53E94tVxUth119uRlteCFJ7j/ALfenzFwafI6SXSlODyMGp+0amt11tP1KnvpFtY6yHMpU2fbnvRNq1DaZBfU0X07QFKccZUlKh7gnxXK1s65pMb3N0rZW8lsqLadwBOO1R9xlXL69uQ1aQFukIUFKHKffijJepYEm7rjxri27G6SQ4hP+bPg+/ald2uMxr+0q1xy+luG7FOGl9lHn+uaVWEVid7heVxIMl6XGRHYBCA4SAP/AHNLod4lPW64S4TsR5qK1uKVE5JAzjNd/wC0q0qlaZfebZWtxp4LSEHIx5OKk7faos7Rz81Mm5NLQghxpbnoWsduPahLRrplxaJytT2SPOkRGmjnqoUokhJAPIPikdw1exHmtRbUlEhCwMv4PTJ87Se9U2mbUy1YWYSVHauNtUfJyO/9aS22z3tiF9Fc7XA6cJeGn92CpPuAMj96WiVXDou+zoJjPt2wypcrPSaZOSUgZJ+B805hanF2taX9i2w0lf1DQRlaVJ7px78UvulpukmBDuFgcQ3dYydiUKV6FIPcHP7Gj9ONtwIKWZAH1qeZCtvBdUcq5+9Um6CSi3Ygs+rxMuDbNxblW1JSXEF0gIWnx6uOfimzuqrclKFOmcll0EIedbKGyPfNC/2gRH7hFt0dmEH3Fy0blbM7Ejvn2BqsVFjLgttuMMuNpAwlaAQMfBo3WjN40ea6wm2N8W9jTkmN+KNOlz6ltW0JAH6VK859qfW7UtvulsYkypzbbzCSFxlO4yv7eaqHbPaJK2N8CISgHGGU/wDFQ960zZFPLEeChLrqgkFIOE89wKT/ANHHFi28R2rS0zera4EzFrKHA5nDhUe4HxVWzpKPg3B+TIdndA/muOnAJHt4FbL03bVxGo01anUMrSsIHGCP9qfvNsyISo5Cy06kAgZ/T7UBKSRBadVe7EzHkSVOSbfIKd6xkqZUTj+RpybmmRFlnKnX0OqGUkZOO1UltDEaMlhCCGx6QlXPFSr9jRbHZS4mVFxZcwo425OcD4pSYotNkPCtupH7um+piKXIZOShz+NPsP2p9cpF1vUmNcY1mcd+iJS7DlI2jnyM8Gqm1PuhCGxGUdye6jjmmy3Vtb0lAxjklXIpqTe2U6QqusJ2dpGVEYhNR3nmDtZSRhBPjivO9L/iN2cixJ0JtEOA5vWspwpaxwBXp65DraQ4haiFcJCRnmlqEpS0Fq3BWTk45J96FoExfrKwv3luHLtj6Wp0U5SonGQfmu1qE2JCZbnSBIkJ/WspHfPbjxTSL1SAQQU8HHnFfHI7bkj1ZCs8jd5o6FklL0Zcp9+ducG4OxGnXPzAhRSo++PejP7vobH0y3HWUpcPVcz63vt/zVZHjbXeHln1k4oCVHb+qbX1lKCF7fUc03zZLn/Dn+B2h+2mE7H3Mf8A6yT396NVY7e5GQ08whxhCQAhwZAxWi+lGK3nFZRnbnOO9fXHW2mXi44oNJa3LJPCU0RpEykztJaZS22Gi1t24G3jFIYtvs7V5cfcZa+qI3Z6fI+Qfel7esLCl8x2FvLR/wDjcLZCFe+M0q1XeEsQRcbYsofS8kElPceRzT6NXVjixW5VpiPtOOKeLji1qUR+rJ80MzbYsVe1qOOmslRSTnk1tb761PhMuIUXFOJ52jsaFY1FDVcBFchSm3SDsLnAWR7UlbkMHf0nAfdU6puOgrwduO3FZXGRqdKHSlxaG1gAFIGccVldJhsZTzEe/tJaZZYB6Qy8kj0rPcHHnFelPxkyW3WXWt7LqNqknsRUu3pqK3e3LugKDznBGQAKqAwFbXNy8JT4Ncsm2zrk3Qvk6ds6oCbe7BQltHqR0/SU/Oe9Cq0VaXWksdJzCFb23yslxB8YV3qmZjl5Adc2qWBjIFbOKw/tTngDxTWmZv6M5Rrc5FjpSuQ5JI4KnMZV98Ul1Da0zbe7DQTHbe9K+ikD/aqaWlamkhtezyaEmt/lZUFKWSORxj5ptERm7F9sYTHDDJGemkJGRzwK73B4uJdSSAgAZHkUJcEliQ3JDqUJQMub1Y4xyal7Vq2PeJFwQ0oAoUNgWcFSf8wHkVOzTFyY+t1wKXQhKChCE/qOKxtxudDS/DkKU2p4hah2yDSe0XRyZqZ+2IihMUR0uqfydyieMe2KbrnxoFyZtAjANupUr1cJI9gOxpbKarg5ZQ2XwQs5AGea3cQUDklQJ7mpe/vPNRUNRErZbfdS2460QktI84NCxlKtNwXHhSHXEyI+5pEhwqCF5wDVJtE4SZTvyTGShTaD61bcqGMUovieg5HfbQNislYOeT8VNSLherBJb/HJb1xiu8MBOMl3/Kfiuj06+qQ9LuS3HYzaR048dnsonntzwKTHGDRRWW/Qp0h6Dh1qW1lRadTgqT7p9xTsNKUouYWFEfsK8vul9anyYkpgyLc/Eby2+5GVl1XlJIH6f+apoWtfxCA63b2Vm6hsFLC21FJV75Hj+VUnoUobCrJf0TrzOt645adhLwoLVncPBGK+asvUayRTJmILhcVhttHc5qch2+62tyDfXYWF5KJzPKlqST+v7/FE69mwHIcVTqN6nXkForQRtTnPFK02CgHTL4u1WI3J6MjcdqWmg5ncpXYZ8f8AxQ2mbpcZMybFvrKm5SSHO+U7VdgKIvVhF+hBjrpa2pC2iEk+ods1309ZXbYiQq6yRKnOgFxwJ42gcAUuoppWC2ubdpU+7xyljpRncRkjtjHAJ80lcuep03CFCWYKi/vUkEE7QO+e1OdGvy5btzlPx3o4dknYlacekDANAu2qevWTdzUCqMhlSC7ux6snihp2LRqzcNUou0q3sJt7qmNilKVlIG4ZA4oO26mvEm9JVdWmURusWVIZGC2vt98VQ26BP/GZ1wV0RCdCMr3er0jtiuen7XBmvquTyA4+88txJ7cZ4NG/AdHS+S3YzcBiA8Yj0yUWzKUN2wYzwPc0Dp2PMfekOXWQZa4z6mwvtkDsae3ywwr3AER+QtvavchTaxlJ96XWi3QbG1+G/Ul4OKJ3rVyon7U90JVZNi4Wu7u3dV8UWmy4URwpRTsAGAcA96ZXZComh5aoK1vgx0oW4BlWzz/SnzlhsjzS82+O4psHunnOK2bjp+gkIQlsR1s4U2BxgDn70gckedqtMW9sQjEvjjqW0JAQGAFM58cVretPXG63Rm3xEkxIqAFPK4yfJx71YWy0Q7bHK4wDDbitxwO5oyIENyXlrdOVnIwKab8G3omrFY5FglOMNodXEfbC0KxkJV2NctdKUbSFvhSXmnUhlaR6kk/NegJ2ORkkpJTjjJxSi8wI0val5lToQoOJSVfxCmrcrM8kS8DTiVQIynYaVrLKCpSiMk7RyeKyq5DryW2x0kDCEjHJ8CsrpM8g23XeBOtQuLcjEQJ3FxYxj7101Bqi3WRKGHlqckPICmmGkklYPbt4qCNjudktD7TEZyTBlN7FNDlTSz5AFUl00y+ldtuttjfUT4bSUracP68AYxz3HNcvXo63HWyl07fxddNuTo8dTLwC0FlXdDg4wc/OKRQr/dYN5NtvIRKkuthUVTCcdUnunGMDHk1Sadtb0e1r/EGm0SJDpecS32So+P2pbcYE53WNpditBMOM04p13AHqPGP6U6dmNRM1bIvadPOEuwo8gvN9HpqV3yMJ571OuaquU3TNyT12497ipKSjb7EeofBGaub5axdWoqFu7Ex5CXz6c7sA8f1qa1JpuHc3/qY8mTElKZ6ZWyPS6j2UPNFtDgosW6wkvS9KvhoOLeVHQThJ9XYkVF2VpV4ejy7dFdS3EY6DygMblH29xXqXQhtJixnXlhXSCQFKGVADHNCx0woaCxDaASF8BCRzk9+Kmnw2WKA9LR1I1DK6vVU43GbRuIPb2qkuEJEq4IdDalLiJBAJ/wA3xR1vcYTIwhjKygFTgHfHg1rqG4x7db1vr6TW9QBWogfbv3pqNGEvo29ISykJuUZ2I+hbKXDhtae6Fe9fLXpyLZmmlPyXJUnBCnnTnd+3iulvl7nEq2ktrGc4ohm6QpBKA+FOpcI2LSQsD4B8UYlNsVaot9znv238NjtFLD3UccJwRxjj55pnb2HGSltTpKACVZ75rqJrzCVKWzhsHhZVgAUHZ7/a5b70VmUhUnCiAc4UPODjB/airFug5poLQlvclaR23DIohDITI6iAhJwOycZpTAmvvISVMtstoKtxQcpAHzXyHqK3T1yfppfWVHHqSEkE/b3B9xVKKJeX9HTTClvJWHd2DyNvFLNUWSPcX2RIGVI9SDj9NctM3sTlPtPMyYciP6ltPDuk9lAjxSjUl3vLN66TNvedYW3ltfVSkAeef+aTiiYqVjeHELS0pS6twI4USnGTRymSp1RUpfHfIqGjaiv02O79HbFJLSlJUsvpGSO/GKDiTrxeLYb+q5vNSxIDIioV6VIBwQR79zmlivTWUZM9AUwCdpK/Ue4NJozbMsqix19QNOKCum7kj70PqaRNYsKFtSFtlx1Dbjm7lKFcEk0ogaPhKuINtvqo52ZcEVwBR/rSSTFi10tmrY2xEcR0lErGFAq965W+zwWorTbTSyWxgZJ7VI3OzKZ1NGtP94LkuOuN1XQqRlWc9vjitLLYWV324tKuNxLEV1KGUGSoZGMk5HzVUkLFv0v0xo7LYIYbS4Sce9LY8FtE51e1CluKyfOBUFanC1Pu9tkNyZdyS8VNblFRQ18H7U41W26nSClxnXmJKXGiClWFcnGCfalqxYOulgvpp6m1SQpPcClNzv0K3IH1ClFTjKihDaCpXA9h4pJpW16hgQ3TOP5bytyA871FJ9zkHz7UtuTbjmqpIRdhAdahpS2FpB6wPcAGmPD+lVAmR5VqjPNuBSHkBSMA8/8AFa2xpwTHhIcDix6gkIxge1KHdP3Ndtb233plprLLbDIQnd35pRpRd3vn1D0q4OQmmlFKnGB63FDjPwP2oqwx8Kmdqm3sv/RJbdcdSPX0k7g3z2UfFaXW6MQ4qZMpxppCuEgnKj+1RmkmlOS50IX6VHkqcUXG0tjK+f1ZPmuOqIk+x3tEhaJN0ZU0EpW6MlOe44HeqSdkYKi2au9udabcExCQpCTg8Y4FZSdi1tOx2XDb1ZU2k4IGRkD5rK2pmeKL6ddEW36FDqQVSnNiQO9PGClSg4E9hXmuodVAOQ7gxaJj7QG1pa0dMZJ8feqFvVVzat7smXpaW2yhvcr85Gcfaubh0zi6LZQ3skpTz4pE80pmaOCedxG7tQMu/wB2Rp16WxYn2nUNdRDa3k8Dv4/0qJavN0mO2rUn16iZkhLLkRKcNgcjAHuMd6d/6ZwhL09Cm32AxMRbzIQZayEhHyfGe2figL1c4cQJaXNYblk4DW71fyrjrlEUaLuDikpbUSFNrQPUHSRg59/mp+4ItFtscB96K48ttQUkJ9ThcI5JPc/vQ7ZcIqxm5OaM+HFUnqypLZKVJQDhI9/ahWrjHiXSVbJDig+ltLqF4wnHwfek1tVfJd3ZvbFmbDaGg0lhbuxakc+oZ4Hel2o37pbr9+NXK2FMd9oM9Pqb9nPBJHANSum5Q6h1jJt0mJboKW23Hk73Jj6SoIHj0j7cmmFynW7UOjJcec9Hly0IwnoJI/N/hKMjPfFI58G6XGbbrrYkrUel0n0up25bzngmvRYkNl1DUh5vC204SjHCT7/f5qlJ+GM1FdJnSE1x63s2+bHLEyGkIdbx48KoPUEp78TF7tsVIjQlFmQ6U+p0Z7j4HvVe9aIM2aqUttYdLXSWtCiklHscV1ZgRoURMSM2ExUjalsnOB+9JxrZOcSeuU363Sk2RCKXN8clGPUO3xSzRrUpdubkx78l6Ohn/BMVH5asfp96qWbNbobK2rfCaZS+r80JyARig7Ppu22lqQmCwpHVJKyVbiadDUkKZFukOaTksspUv0lRSO6+ckV8tMZi83Nm8wYrjDLEfolxxGwuH2x5A7ZqpiKTsDaG8AcZot3bvKduBt8ChJon9KJW7oU3eLOY6VF2Q6Wng2P1tgZ5+1MdSOpEhtLLW5ZRgewPzTK2oDcxJU0CvGAo9x9qFuQDby3HWAolRCUlXb5oYlLZM6Ot8yJGcVPQhLzry1rSMEcnxTG36VgxZ0qWyycvL3hBGUoPnaPFENNHJKQUg9jvwBTiGkgkEZwM5CqVJlTk0BSbUzMiOw5LQcYcGFjOKBsemINgb6Ftb2lSsqccG5SvuafPIAB28ce9BMnDnAUTntuzVJIzykwaVpm3Lvaryd4lrQEKwr0nA9qGTZkW64PTGHN4kr3OII4TgeKcSVhSSAkkg889qXyimS60wUrxtOSFYBoaQlKQwhxoiHfqDFb6rifW6lOCofJ9qhdRuEuIhvRFLDtyHRV/CWxyMVdNPdFBZS0vCmylKwMgHHmljkfoRmGXG+qtBBSkHBz5IoocZP03lIdVGSlAwgdgO9LbzbYSbNMuMuI0qaylKIrh/UlROBj9zTKc67tKQlQQewHcfetkw2psEImArbRhQQo/qV4P7Ukgc6A1tbbeErWnqKbxu8A4qf0pY37RCU3IkIdWpRUSjOKpXeqtCUKDQHtiuUnc2kISpCcnycVI1MFgWS2tTXJ7UZtEpYwtYzzXS6Nbg44kcNNlR47gDNHocaiQ+vIdabRjJUtQApcq5F5t11lxl0KQdhQcjOOKtKyHJ2JI9xafjMuoJCVtpIBTyOBWUoafDTLaH3QHQhO4BI74rK3ogp9QImzLKxCitFTjshtJCf4UBWSf2xVfOiOv2eVHClb1NYQQO5/9FKrQ6S+gJbyM5HJ4qnSV5xxXMkdn1ZySUv20pd3IBbAVn7c15jF0Y3C1YPpZSlRmfz2mc4CFexr0a5PFFukLLiGsY9azgDkVPTpCbbe7bHRlx2cFkuBXGEgcfPenbJgUkWKxKhBqYw26k4UULAUMj70unwY+UpCGwjGQNvY/FEiWxboinpktDbQP61qxj4+aWXO5w27Z9emUJLagAgNKBKyTwBTpMSyyC4oDaP1oIxg9qUXuKmUw/wBNwKbU0lBBwQrnNAxL6iTJcizIjkV1hAUtsHcVJPkY7/ahbXqi2x2ZxnQXojjZw0hTfrdSTxge/wAVDRsk1sb2o7QYwDiAhAGd5IIqjRIZbjKG/uMABXJqIXqKQhpwRLFLDziPQHyEg/Jxmg4GuYkqahEqHJbfDeCy0jeQfPHtSSomcci+iyUtyWkLUMOjt9qIkSm0OFCGnVqCjuKUcCpqfcFtWVdx6brCztSyl5vKkknGdoPPviuVkvEwqUFfX3BoZO4wukf6mnZl+ZVNZU0V7TnPY+KFbcUtuQk+hQyN2O3zS+DqVyMl5u+QVwHUDqI3KCg4jPGMfxeMVI6p1JdW5uHkS7VbngS2ttIUtw+Mjx9qdpkqLbLBiWy06UtuFWTtGf4vmu6L5b3G33kykmNHyHXMEJQR3yaktKPv3K1sOTEuZBUnq7dpIHn70ntip390b61ChMv25anR1VukLUPJAxRZq/kj0CFem5jaH2HElkgqS4o4BHvz4qWvGvLZIuKI0FalrKtq3NnpHvj3rZ2zS1aCahxlJU8IwKk59Sk9ykGklruMK6IisNwVJngFBa6ZwgD5xipYR+asNumqJUdambc01IVHAefWs4BQfAHvTq96hVH0iq7WoHrqU2lsrwQjcoDJpBNtt2iXVTUGIlTd0bCHH1ZIZwME/fFMIegZRiqtku+urt3BSwhAHPfJPenFMc4IJ1lf7pa41jcbWj/qJAbknbwsEf0obVFzlxbM1+GlX1Et9LO4q28Hvg+Dx3re/aHnTIgamX12Qlo5ipLQAb9icd63Xp6ZcLELVe0sHd+l5lX6VDsrHvVUSkkKIDF6tUg/QWJ5ph9aeslcvq49yK3u69QNamCLRLbT/wBP1UR3DkEeQR7mrO2wHbfAZZceU+tpATvV3VjzQzVgjM3p67JbdMiSAHcqynj29qVPoOURA9rZxTFsTDShuU9I6EppwZLZxz3+aE13cJ7iWEQC8ZRSVLDSynCB3PHvVDddNWq7zUSFxXY8lkhQdQNu/Hv4P370pvtgel3pBbkvR2uklDgbVysZ5A9qLGsGE6EmOXPT6X3llS96gdyskfeutxl3qC3OnhbK7cygK6SR60gdzW1v0si2Bxy0ynYiFD1tE70KP2Pmib1EdkWC5xQSVuxlJSQOCccUXvRLSsQqu1xvzDItra4DW71yFgKUr/xHYUunRrgq+RY7GoJSluNqU4pSUq2keMdqptORXI9shsvISrY2AefNfWtOheqXLx1UhlbQbSwE/pPk5oC4ok9YGbDt8Vy5zXJcMO+tvphOcDjOO9LLAma67Ik29lbMFzkJUOO3cCvR71b2pUVTD7LbzKu6FDP70pd6rMbotNICQNoA4wKcUTkiIlXS2svFt10laQAohORnArKcP2KMp0qVDaJIBJIHtWV0KjFtFJY9SqZ1jMs7jYSyyj0qJ5JHcfanVn1HKl6rudrdSgMNJSthSTkkEDOaSx9BxIyEPibLVNVz9QFDOT/tTO0aPk2y6/iMOel151O1/rt43j4x2Nctu9HZJJrYDr6U+/KVAbSlyO0hC1MLWUJeUT2zU/YLPP8A7121yUw5FYDbjjDIeLgR7jnsKvNUaYt98KDKK0ONY9TasbxnsaETCcb1JC+mZLcRqIUB3kjdn9P/AM0KwUlRz1BKRbbxb5soqFvZacBSEbwp09sj7ZxSy+OxZ+nXHLTbXYb7QDqQuP0ypWc4Hvn3r0FppCUgKSVgnPIzil8tKVLUp88H9KPGKdOiV9FZDaTduDtwduU6EppUlttCdySCAn/muWr941LYyqGnqpDityTnI+R8d6v3oTawyoAjjyTxXGQ0hCl5ZSV7DtJ5P7e1Ki/0TIu+yb65DR+EITvWFBT6iAUD4B7mgoGi7jCZiXC1yV/jAUFPKcd9C0nuDV0uIVMxytASU5IGOM02gxNzSHDgZHcUllwU5x6J7taZF7tP0pWhmWgJWhaScIcHOc0XZLfcYdrbbukwyZgyXHQcg/amD+yMvfu5UMYxXVastkpOR4q6MHN+E5eGFSLlbkLhqeaQVOF8jIQrsBil94bMzV0SE8gkNxi4EqTwST3/AKVQh0LYeDT3OcD4r7FjpK+sSFu4AU4eTgeM0qKU2kc02wqO1S0oSUlO0J45HmgIWmG7fZHbOxKWW1jClFIGcnJxT5JLikhOM1zdCxJ27gTjtinikiX9GwBppUZMdsIUtI9PHcAV8m25hstrS2Ge6sJGCSa7QsylIWl9tSQcDZ5PtXO53S3quLUL61lx3plRQk5I5xScUNTYPLWtEhARuUjb6gnjNFNrKVqUlpQTwAe9TepdRCxTYCOmh5iUvapwEfl/tTWVc0Q4j9wdX/0jCdygBk/tSsp7DZZccAB3jyM18Ww08ykKcd2jkncc0vj6ms10jOPMTMBpO9xCgQpIxnkVwbvEdyyG4Be2L0uopak8hP2ptkpfwZ7W23VIMhR4GEqOcCiFKQpvK3OR2AqEVryKiM3KNmuJihzb9QAAlf8A796Ik68tCYpd+guYAOQFs7R/OnYnEs2FEpVu7EcUBJjlc9LiHFJ4AOO2felzmoY0TT6Lu4XOi4kdNCf1cnitJmo4MWZChrU71ZqNyFgAhPwaFQqY9TGKuqrecE8GuRQsR1tvLTu29vOKWytVW60XNMCWt1KnEgoWEZSPv5r5cbwy1cYrbisqlJO3Ce+KKQqZ3wpDCW2VlAHcg967x0lTxQtxQGM/el9+uEe1WpU544Sk4SgDlavCanbVqK6P3RP16Y0dL4BZbSoKOPbvyaRVN8KW6NqdbUjrlKvcHmoe8XZq3ykQkS3VvOq9S+6UfGa1lXqfadQyY0iYJcdxQIJ5CCfGR7e1ctZSYLls2ZSqQs/kpbHq3e/2px6LiHCEvKbbUZrhJQnkIGOwrKkYmrFsxWWnkLDiEBKsJHcCsrp2ZntkNLka3tKfeKlnttHFGQ30Or9ByAOVVPpvKE3mNaG2gpSmOqXdwASPA+9HyrqxanQw3FflSCnqFmMjJSn/ADGuanZ1tWh4tpI3OFRAA59qFcAffScEAYO09qXO36bcLO49arS+4lYJSqQUt8DvwTml9s1NOnsR1tafmOenK1pWhKP2JxmglRZXpW5t4CUpB/iNAyljqoLhBIHHGRipbTurZNzmXZq6obhNMOfkJcUBlPnnz2oex3e5X7Rl0kvSEIdy6207gIASOx+9WJQ2WrcvLG9JaUB7GlwaeWC9IcwN5JwnG0VCWtdysrCrfeHwlDkbrRZa1YJGP0/JFE27ULkXRSJlykvSFnKU8FRWc8Z9qTVl/nWxxqy7C2vw27m0oWx47USkLJ2q8hQA4/rVizNiMWgyOs2Y7be4qScjAFeLXa4XTUyWRNts5iwtArKm2ytRXjGftVHoy+Q2bHMgTmpj8ZkKLTyoigktgcBR8HxRVLRMoWV9uvcC/wARUqE7vZCiMkYx+1CWrVVqnSn4jE+O4UElCEA5I989j+1cy61J0lJXa2Pp3H45U22lIBBI8fNSFi0rcH4zslS02uW2jawnaCeO+4/NTsIwQ81dfUWWApURvDz6whBI9KCf4jRdmXqAWbc79A7JCSpLqshKx35A80BItcm8Whli7IaElpWVIQvKFHt7ce9MbbHegWZNsdkK660LQhwJJCQQfPxmptmlRJ1Wo9Qs2Vi9IegpQ++Gw10VZQCcZzmjdTJ1GdNznXpcRzCAVKioUhYTkZxzRsnSfX05AtH1qmywpKlqCM78c1SJaS2yGnEkgp2knsarZP8AyiK0CmMiZcW7bLK4ymEqSASpKFkHd+9BwLJc5s22yHJLDUeKgpa6bXqcBP8AF7596sLlp1mZp+REtR+gW4k7ekNoKvnHOK2isiO3HbQkoLTQbIHI47mm0wuPh5zJt71/u78aXGdjuh4gyC3hLaB+kD5NNZH4naNOXGJdIzcxkNlLclChg5wBuT3z81fJAL5UhxKwrk8YrdKELU4lWFA9/RmjFslzREXHSzi4LEi29JNwaibVpP6XU7ex9zTXRgiyNMREPs+lTXracRwOeRg1Q9PpulWFFIoK3OOGS4Fo2tpJCQB80sa0JzvhPa+dabRaLVAh5adlJUrpI9KAnx/Wjr5aTdtOuQUrQ284RsUsdiPHxVO10Vu4IBweMjzQ05bbDqR01KKlcEJyB96HHRK+hBq0re7jaDb7m/DZYjoyx0EkqUQPNaW7S1zdvEaXfH2loitgMltP6vg16NFSgpG7kY5yK0fSkk5AAHY0KLQfqiMnw403WDsSTGHRTBCVLIxkqPg/FKF2ye3qWDEnu7orLZMd9tBII9j7eK9ER01biQM57mtkqQptW1SP0nGTRsf6EdrW0v3ewFiGApxp0OAZ747ip7SlqcfbW+q2Mx5bI2oKwRuVjv8AFekZBIAUkp8kUMvpGYn8zsOAAeTTSE/pWyWVpgNWF2M6tsyl/mbyM+ukrtiZZJdmOhx/aB6gMD7Vfy9jh9JHAPNSFxSS+S4lJ44q4xMn9LFqoDS8KMdg5SOT9qyjkqRtTh5KPSPSQOOKytqM7HtsAGpRwP8AAb/0FPLfxqy5kd+gyM/saysrNm5RPACDJwMfkr/0qbtSlJtMXaojLCux+9ZWUgXSCKEr1LKStIUAOARnHpFdoxKf7P7ilJITu7Dt+qsrK0XBjT+1AbtL2JSuVAZye/6BSzSXrsLYX6h1Ox581lZT8H4elR/8FB84rhdOdM3IeOkeP3FZWVDBnK1AC3RcD+Af6USxy4vPvWVlW+GZs3/jH710d/TWVlQDO6h60fYVvJA6zfFZWUyQyP8A4FAq/Uv96yspiXTjF/Wr/wAaLZ/Sr96ysrRAzFD1uf8AjS6OB1Tx5rKypl0SCm//ALit5P8AhfvWVlJCZrG/QK+TANyePArKymI4rA2K+1BRwOmePBrKymhHxgcGhVAddHH8VZWU0MHeHKv3pDcwMnjxWVlAhE+B1Tx7f6VlZWU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ata:image/jpeg;base64,/9j/4AAQSkZJRgABAQAAAQABAAD/2wBDAAkGBwgHBgkIBwgKCgkLDRYPDQwMDRsUFRAWIB0iIiAdHx8kKDQsJCYxJx8fLT0tMTU3Ojo6Iys/RD84QzQ5Ojf/2wBDAQoKCg0MDRoPDxo3JR8lNzc3Nzc3Nzc3Nzc3Nzc3Nzc3Nzc3Nzc3Nzc3Nzc3Nzc3Nzc3Nzc3Nzc3Nzc3Nzc3Nzf/wAARCADCAQMDASIAAhEBAxEB/8QAGwAAAwADAQEAAAAAAAAAAAAABAUGAAIDBwH/xAA9EAABAwMDAwMCBAMHBAEFAAABAgMEAAURBhIhEzFBIlFhFHEVIzKBQpGhBxYzUrHB0SRicvDhJTRDU/H/xAAZAQADAQEBAAAAAAAAAAAAAAAAAQIDBAX/xAAhEQACAgMBAQEBAQEBAAAAAAAAAQIREiExQQMTUWEicf/aAAwDAQACEQMRAD8AfWa0xRpw26M480w42Ubwr1c9zVIxCESA0yhxSkoSEgqHOAKX6ZdD9uTvQhKwoggeDT9kZb2kg8ea4Os75yrgvt0C3wmJLwjMoedJW44lOFKOPelTZcU+VpbSjjeogf60e9cIv/VW8Ptia0AVsqOCAe1cYdyhBYaXJY3qTnaT3p3fRRb6fDGtyXPxBUdsTCko6oGDj2NKJkNi5noSmiphShuSOM8+9D6l1DGtlmfdG9bocwlvtk/f2pLb9aO/hkiTKhIYkpYU6ypCwtC+OM88H4pGlsurnbW7lYpMFzqstujZwcHA/wBqWXKwpm6eZtceQ9DQlScrb/UQPB+9ddOXx+46WbuUxXZkrc2p9u+BWlj1PCu1iXcmQ+Gmt6lIKPUNvcfNNWRk0L4WmIEaGu2OMuqQFZD4ICwodlBXvQepLJNnuQ2Gn1rbiuBw9Ujcvxk9uaZQNSwrhFVcIKZG1QU4AUDxnigWtSJvEZif03GW1pIUlQyUkHHcUmzRSbQ9si1NtONFB3NgAKGMGjZO4srUUJ3443JGT8VHK1QzYr5JanEJhuQw6wvklbmeRTWNqR2ad7lonR21ICg44nKSP9jQnXWRK7KBCt0dBWlBKBnaUjGfigJn1PLrmPWOwPFJdRXeQHYYtsyOgNuD6ptZGSk/PinJdM+2rdZCVYThBSeM0N36JIFitrWjDZQhRVk7jiuypTjUnoKU4emgKJQ2dpz81J6WkT1xpkuUd6231tDIP6R4AohnVE1+fCQ7b3GIUlfSbkKUBuX8jxRzRbtlHDfS9cXUplIW4FAuI7lJPbiiLohKfUsZKuM4xz7UicuF0ll5NgjsKW290lyXVAJKh7DurHv2qRu191G/DmOzLkyw7AdKOm00BuVnHelpipo9CgtIZUd25JOeCe1DS1LZdI52kcc5qCuIv6rGlM66NvomNjY2lO1avOM+RTLQs4XC1ojuSSuQwnYtCj6hzwftihpNXZW72UAlsoYWHCptX+dXCf5niuNslfUzXkfWoXjAS2FA/wClJpUKPO1LOt1wkKkJaabUywlRCE+4UPegpltTatRIlwoLykdIJQ3HH6VjvnJpKirTLNcmGtx5lMtguM4C0lYJB9sULDvFqcXK2PoSmMQHjjASf3qT/Bb1b5i7wzHYeXJOXog/UjnjHzVHpizbkTp91tzTTkt8L6GQoISB7dqbaRFtdDhquyvOLQxJVIcQnkMsqUQP5UJI1tZZqgpBlObOSRHUcY+1C6WlQTP1DLhoHQU7lvAwSEjsBQ2npTjej5LaYjiFuIdUHcY2jJOaapEJLtjmzavtM5ZaYD6VHPT3t7Qv7VtddRmOtFuhIQ7cJHKEr/ShI7lWP9KT6T0s4iFb3pzy3WkI6rLIxhJV7nvR9705Inz2pduWIslhzYXsclH+9NtWDS9MhahdYgS5U5hPWi7g6Gj6SR7UKwrUFxhLkrnx0tupKwhlvJSMZ4JpjF0+mJZpMBalvrk7uq8r9RJ80ss+nHLJCkRWpq/zSSlWeU5FK7Co+CWHFuk+Cha7sUAbilKWh2/pXnEsvOyHTIWtb28j1HJJzXssSyrgwUsCRvCEn1FOMmkdwssMul5TWXBjJA71rCdEzWSItLj7aEIddUFhIBGfisqtds0RatymQSQO6visrezDQ1vmoVwtRwfw+6IFuyOuhrsk/wDcas41weOtBGYmF+EuClx1KMKQ25njBHkjmtoVhtMW3risW9oNOqO9BTnIPz3ptZbFbrMwtm2RgylZ3rGeSfua4cv4dc2vRJNsdrvcu+IdKWpyXkFEhJwpOEjGPj3qBsbstvXEaDdQT0Q4kFsDGPcfyr2Ywo2VyOggOEjcoDlVSadLbr+iep0DaSoYSeQTyKdr1ExknxgP9oNmjy7C5IaB+oCgUIHdf/oqKd/Ap+m3ViApuZHbLR2gglz347ivWrmyX4Ctid3TIIKTzgUvUxG6La222vSd24gYNSpUaJp9EVlXdG9FRo1lLCXdgDjjyVHCT3wPf70rgxdQ6ZjOxo0dFyiTNwHHT6aj3OPar9hW+K+mL0w4obk459XxW8Zh1xtsvnC0Kzke9UpktxInRb7Nhtqrbd2JLEpreUKU2S24DnG1QrawPbNPssFlamwjISE9+au55nLQhuIGeioFLpdBJ7fw4/3pU3YYtqsRZh5SUHdyoqJ9+9KWwjKJ5/YGWNQ6uuiJ0ZbkZiLsbR/lwQOPnuaexI18tkWTHcd+oipTiKpX6xntvqj0xaktl19SEpDxyTt5/nWwC4jcoPblSXncoT5wO37UnvwMkiEGlLsq0mHfJbEVpxwuhxKwpbzh7bj7faqrSCpCdNBuZGeacjpKF5Rjd8j3+9NBbxdHGUyXNwYVvII7HxXxExJZW0t4DJKQlSscdqbfgnJE1pC13BuA4JACXVyHF7d3ASTROqIghafuLs5ZcT08t7P4XP4SPaqS2MpjJQUqTsWSE+5rrJbadBZfaS4lXO1YynFL22JTrSJrQkRcewxG3Hdy8dQKI9+eaTah0fO/DnXXnG1SZcpRWtA7AnINV1iRGRObYQnaNxBCU4GK56iccExCG0lwN54BxwT/ACoutjy8Js6YauEKBFmvPr+nySpJ2lXx9qZM6WtceZHkMtrbfZRhJbVt3D/uHmmMVSzhKUbSc85zRiSY6lvPIOA2St0nhKRzRd8HKTAIdlgRrpJmgOfVy0p6hJ4OPauvRjIlKwlRyoDGa1bukG4Wly5RFIfaQkqSoHHb79qS2u8x/oVzpEhMdhKzlax59vmj/wBItsoiGkqccCEqzjIUK0KlJIU2lJA7jFA2K6W24dRy3zQ+kHCk9ik/Y80HO1S3GkOi3292Www8lmS+lYSlCj4A7mmkv4TsoEW6CzBdVb4zLWfUdicZyeeK+3FhqZBehukJZfZLZUkYwCPFdpCW0RytTgabwMlSgBzQ9zmwEsN7pcbKc/pcTT0ibd0corKIEVqKh0qCEBKVK74FY4jehJUsj18YPeo2+apis3EQ2rimM2EAdZtoO5Wf9AKc6fvLbsToTZLT0trOShOCtPhWPFFjobSErLC0IJDhTwrvil7S1pV+agkZ5JFfZNwUp/qxg8poMeshPGSfHyKj9T3paNUW4/VhuEhOSlK8jJ8qxQqY0izkdQoynAyMfYUqmNHprVlJOMBPvUtLuTkfU6bgzLcet5bCHnGSVNtn/eqVD7UvD8R0KQoDkp/5qlomSE0i4QmHS1IkMpdSAFAjtxWVF3rTl2XdZSxGcWFuFQVjuDyKyupJf059nuk9U5h5CorjZRn/AA18FXxTWyuS5KVyXhtaWkYTnJGK851rcro1q1P0Tbgjx204CUnCs9+feirTcZc+5pgwZ0qMkjcou4IUB3AFcVNM9GUMkepyEtORCjwsD4xSGO+F3N9hvPQa9KcnJ3ef2o1SZLsPpNuhLowAvv8AeoC9uXa26znzLeyt2Gw22ZLWeVJIypaR7in0xjCmW76EMIUylBKVIKsJODiphq42zZ9M46iPvGVB5YTg1zmXRw32AqI8FQZsLc2d/pKs/wCuK0j6MszlxVLmNB1TquUKWSkH4qGl6bKI6s0+yNOqbRc4e/HOX00r1dqaLY3LauA9FlNPOrRIAeCikcc8Hip2PAsL/wDaJKtzNsQIzMcpUFjASsckgZrjd7HGnvTY1ss7iFqdw1ICdrSUjHOfn2qqpk4Xw9Ets5uY209tCkhWUlJ7Cl397LVcbnMtiGHPqY54UrsrHBxSbTM65yrWzAiSo8K5RnenJ67W4j7Ctp2krjYJRvlteM107lS21pCC5k54xQkGKTGFjvCJGprhbuisCOgOJGRgA/8A9rjetRpF9MWMkNrZb3dZTW85xnaPap22yb7GvD+pF2pZYmsqbMdnKyCMYzxkdqp40F65u/ibLP0ckoHUbJ4J9u1ErQYLrGVv1LBEaPtktrnO43thpSPV/KuN+081PYQ8286xJbVuS42eBn4pkyhpxTBfaIdbOUqAxzS6+WG5XRb2LzJYYKTsYYSEpH/ke5pU30nSeiNs8e5r1EbW7f5j0FCStxbCsevwncf602k3+dZdVIavjyRBdZAYG7ICQcbjxnPvQVhtFysjhbWlEmIVelSOFJ98jvRdot9xVqOfc7klBC9qWQTuAQOwGe1N9LURTY77clXS4qhufVITIV9MVJ2gjwB7CnEyXe7jbHlPsBm4oSRgYKCfH/praxackRZzi3tgQuQp5Ab7YJ4FOpEK4Lmb1OstRFn1enKjiold6Hil08+XG1CmyvTJd7kNOMt7kMN4GOe3FNv7vsG3uzbzeLk80iOHHvz8bhjtj+lUFw05+KwJER6UpnqY2kAHIz5FbKsLBtD8SVIUppTQa3L79sZqrYnXh5lBi3N/Sc5UCX0rWklX0yuVKGfJoxIEG2WmVJiuSIrL299on0njvVozpqCIKba0s/T8BS0n1Kwc0+ttqt6Y5idJCmeQELGcim22ydRQj0mLRcVuy7dEcj9TG4lG0Kx7e4pLEsc5u8zYMiyF+I9LW6maFlOAefsa9AjQ2G2iGmwhCRgbeMCio+1pG3k+ck0KJm5iKFpS0xR+dFU8DgkSHi4B/M1OQbBEn6jmyWmWW4CHiG2FM5C/fv2Ga9EZY6q1EpGSPauIhIjI2tJ2jJJB55oxYl9EeZz9NXOLq52RbrZGdaUElhTiAGmv296rrXa0NOqlTIccT3cJecZbwFU+W4pKMIwVEVqk+lJJySefiin6D+gNIjJb5SyhTYRgoAHOaVNWW2sM7GrVHAcOShSUnJ+Sacy3AG1+rBKTgilMGUXGW3nTu7j0q3UYpkpvoVGhNMNKbbgtNtnuhKRtoNxkNlYS2lAJ4wMU0amsdb6dTiQ6pO4Nk+rHvildyuEYP/Rh9pUr9XS3eoD5q4xomUmxdIU4h0pyvgDt9qyu6koJBWoFW0Z/lWV0WZUymmRWpqHGVNp3bSEn2Pio/TOj56HXHpMgx5CB+SUKzz53fFXBw2kLKiScdh5rsnh9JBAJAJBHNcVb0d7+jSNbS08xDablow8k+shW4K+RQjkAJv8AJnKWNr7LaEpHjGc5p3KTsYDgJO3wPOampkhH1kdJcUneSkcnOadeGabbtCWVpIR9S9e2xymI4yS4ndhCF5/hHinKmS0hCW0gO7wEnvk11VqKzMTPwp2XmX2KADxkZxntmuUpiP6FNoUoJWCnBPFJo0Um9BbVntjc+TNRFbbmP/rdxyeK+JbU20UcED+VLBLXIvRbAeT0VYXv7Zx496ekJSwMtrVuVjv2pol2gNtDfWJ2tAgjcsIGT+9MJeHYqkhwoUOxR3pJGlQ39QybW0hzrtICnARxgjg5r5BvKZSEuJYLTaFuMqStXO5JxzjtQ+CabDIJbiPKjp9Rzu785812lrIcdKAAlwheR71I2XVqrldmkGzumM44ttEpCsjcnv4rTXFzehuxrS2iSyh9ha1uxkb3FeEgDwM9zRQsWywcT0m0OqwrJ7prdEzrNFxPpCEkKBHfPao3TOpFMN2u13dMszHEK3ddgpzjOOf962eTq9yBcVJkx2EqB6cdDKVb0f8Al3zinwMGxlp9tapEss5+nceVhDvcV1mLjSypDBbJYz1CHB6SO+fY1Fu3C+WzTf1MabHwcI/w/Ukk44JoDRjR3XK1TJKW/wARBCHifQokHOD780vCkmj0ezSPqHMthtSArAUlQIxQlyuzb1+NqZUApobsd95+PtQmjIqLZamo7q8oRkb85xzx2qV16l64XL8QtrTgbYR05BbPqHPv74o9oMS5jTU/WKjKDZfbAJRu9QHjNC3DUcVjU7tjeZwotJUFKPpVnxSjRCrG3ElybW2+9MS1udDwUVEgcJ9u9TAE+VcW7+9BkvrjO7proTtTtPYJT3wBTSBxPRo8yMxOZZkvsNKdVhDYPKvtXS83uHY0iTJP5KlbEJQglSz7AUlu8OLMu2nbjHSB+aQlWcBSSnODS3WMxy36mtt1fgqXFjnYpSDnOec4pRQnCy0tuo7RcbcuUxKCEI4cDqNnTPsc9qDc1ZYAtSDdmVFIyemCrA+4GKSWSKm83CXcJ9uKYkhwLYZdGO38RHuaG0mptH955aoAjNlS0lhKO4APYn/Sqti/NL0srbqWxKQ663eY60pQCcr2n+RrVOo4jz7DLrbzK5LZWyVgYUPfOaW6bty3tIoYfitJkOx9oKkAYJHBPH2rhp2yXhx+PM1G4ndDbLUdhCRwP8xI70WzP843dne8XN61zWnXIYNuVhDkrqcoUfdPt81q5qZlMB+RBiSZDbYUUyA3+UT96M1yxKe07KhQYwkSJO1BRjI2k8k/aiIDCWrG3bnAnYtjpKAGMceKWxpRJP8AHnvpcmUp0OsKUpoQ1BScjkhVA6QnN2+0F2Q4nY2grDeCTtz7U0uULUFq0bIaZmfWSP8ADQEt5IQTjHycea6aftSGYMUSUK3pbA2k4x96GmWqFcd564apGobdDlOwVNhlxfTwrj2T5FLLgUM6xenyo77DckBLClt7ckAZzXqUbpR2NgGB4GaUz4cGW42JLQcCFEgE9j71UWzNyQqXAU4Ur2OepKTweOwrKbOOthQCUZSEgDk9sCsrejFsS3AXLSaI88T5VwtxWUONOYKkqPbb96fW1jUspaZTsuJE6qQS0WS6UjwCSRzW+pLVIu1ugxop2hMxtxzd4SmqGcxNSx/9MDJeVwOtkJT88d/tXKd8pIhrxrKbbpH4IEIeuf1AQlYBDYz++fNFWtN3duKlXVyM4G2dzPSaKfV5zRV10a4LMrD4Vd0u9cS8bSpZPP2Fcmo82IuM3dp6XZLeVF1lOzj5FKTY44+CHQ0K6zIL0huRAW2ZLilNyY291Lmecq963uhvNglC9yprs6O2Ql+MhAQlIVwnaM44OBT+xwoUKRcJkBt0Lkqy7lzKc9848ULrGA7fLM7GjvBpS3G1uFROClJzjine9hbJrV396BERLaV0UOet1MbgtewKu5/an+hpN3ct7jNzfdeQFpLbkhJSraRnz3xWawbbasbEfrKVIedbQ0g5yojk8fYU2iTI8hAbSnIQhIUSDgHHIpWweyeRMvsn+0SW3aWIbC2mUocVJJKXEjsrjnz2rrFcmQYTBeQ286q4OfVbE5TkqOapGDAZvC5LTWZLiQlRQO/tmiXoambc2ER2961ncTwBk9/vTdkqSRFaXRdrbqVdjUhpFsaK3mnCjnCjnAP71R6gtyb+2zLt85cSZDygOoTncPKSPvXdNueXLQ8W0qG0p3lXb2pk1CMdgpQAkE5OKLbFJ6FcW0pfXFlXF5b0kILYUOMD3HzRc2In8MkNpWpBCMJWeSmuv4xEVIRGbmRlPoPLaVAqFGOrQLa865tKgMpz5PtToyc5WT9u0xCkW1ES5odfZB3gK4ST78UxlWa1RLWpv8OS+xHaUtDGAc4GcDPmvkecma0rpyWwts4KAoZT9xRofS042qS4gbU527uSPeikPKQhsVvZkaUZK4/TadGemk8pGaCZtkW2vPMxj6n1BWXD3PvVHbZAk4DagWws5zQVwZYRIeUpwhQVgAJzSaQ1N2fIsOPGdWppLLTixlwtp/WfemT4aCN6FEg90gcE1NO3xhF2btIcKpPSC05RwR7Z96aSrxDt8Ra5riWUJIysnz7AUUDuxbc7I/OvFvloeW2xFCstA4yo+RWsJDKXHg6px078ELO4igbr/aDa2LZKXbQ9LfCSEFLSghJ91K8V5xZ72iHcY1zmSJS3i8fqMgqSpJ/1p4tlJs9lLaC/uKVHI8HtWnXYQ6Py1njB+a8/1pq2TKUxb7c1KjtOpClr6ZQ6tPgJB8V20Vcn4s9EB/65wukrS5JQRgY7c06pWGLbo9JmXu2Whpty6vpaS6sJQlPqWfnaOcfNdDdYM1IVBkJdb7lQyMV5+yu9zb7e5trYhrltu9JK5KslCAOEpT2rnpRy/wAFTTMuHDchOrUp50KG5OTkjH+2KMtGf5Wz0RtwvvdRhSXEqHKgcildwubFphfVz3SUg7UIQn1OKPZIHvXnybhOtdzlGBMXBsMh5aG1gb0tqx49gT7VxvzV2gv2qRcL0p+L6g28trKWSR3x5+9HoL5v0tYWp2rmtyItl2JIaVktu98eDWs+/WqzykR5CnXXVAFexG7YD7ntUTZbTc7zd5cz8UIbSAlEjpcO8eB7Vtp2Cu6TVtu3ltiSh0oLTzYUV4+55pS0X+ZT23UKrnImbENhlt8ttgfq2jyfmu0a6R3nXW21hamlbV+cGkuiraWJFyQpzqKbkqSVEYHHmp+TOeg3efeLelL0VcgocaGc4HBIpx2yXBUWEy+tMyFN9RCdoAwUjjgVleZ3yTEmXR+QzKSlDm1QGSMekVldKSo53E94tVxUth119uRlteCFJ7j/ALfenzFwafI6SXSlODyMGp+0amt11tP1KnvpFtY6yHMpU2fbnvRNq1DaZBfU0X07QFKccZUlKh7gnxXK1s65pMb3N0rZW8lsqLadwBOO1R9xlXL69uQ1aQFukIUFKHKffijJepYEm7rjxri27G6SQ4hP+bPg+/ald2uMxr+0q1xy+luG7FOGl9lHn+uaVWEVid7heVxIMl6XGRHYBCA4SAP/AHNLod4lPW64S4TsR5qK1uKVE5JAzjNd/wC0q0qlaZfebZWtxp4LSEHIx5OKk7faos7Rz81Mm5NLQghxpbnoWsduPahLRrplxaJytT2SPOkRGmjnqoUokhJAPIPikdw1exHmtRbUlEhCwMv4PTJ87Se9U2mbUy1YWYSVHauNtUfJyO/9aS22z3tiF9Fc7XA6cJeGn92CpPuAMj96WiVXDou+zoJjPt2wypcrPSaZOSUgZJ+B805hanF2taX9i2w0lf1DQRlaVJ7px78UvulpukmBDuFgcQ3dYydiUKV6FIPcHP7Gj9ONtwIKWZAH1qeZCtvBdUcq5+9Um6CSi3Ygs+rxMuDbNxblW1JSXEF0gIWnx6uOfimzuqrclKFOmcll0EIedbKGyPfNC/2gRH7hFt0dmEH3Fy0blbM7Ejvn2BqsVFjLgttuMMuNpAwlaAQMfBo3WjN40ea6wm2N8W9jTkmN+KNOlz6ltW0JAH6VK859qfW7UtvulsYkypzbbzCSFxlO4yv7eaqHbPaJK2N8CISgHGGU/wDFQ960zZFPLEeChLrqgkFIOE89wKT/ANHHFi28R2rS0zera4EzFrKHA5nDhUe4HxVWzpKPg3B+TIdndA/muOnAJHt4FbL03bVxGo01anUMrSsIHGCP9qfvNsyISo5Cy06kAgZ/T7UBKSRBadVe7EzHkSVOSbfIKd6xkqZUTj+RpybmmRFlnKnX0OqGUkZOO1UltDEaMlhCCGx6QlXPFSr9jRbHZS4mVFxZcwo425OcD4pSYotNkPCtupH7um+piKXIZOShz+NPsP2p9cpF1vUmNcY1mcd+iJS7DlI2jnyM8Gqm1PuhCGxGUdye6jjmmy3Vtb0lAxjklXIpqTe2U6QqusJ2dpGVEYhNR3nmDtZSRhBPjivO9L/iN2cixJ0JtEOA5vWspwpaxwBXp65DraQ4haiFcJCRnmlqEpS0Fq3BWTk45J96FoExfrKwv3luHLtj6Wp0U5SonGQfmu1qE2JCZbnSBIkJ/WspHfPbjxTSL1SAQQU8HHnFfHI7bkj1ZCs8jd5o6FklL0Zcp9+ducG4OxGnXPzAhRSo++PejP7vobH0y3HWUpcPVcz63vt/zVZHjbXeHln1k4oCVHb+qbX1lKCF7fUc03zZLn/Dn+B2h+2mE7H3Mf8A6yT396NVY7e5GQ08whxhCQAhwZAxWi+lGK3nFZRnbnOO9fXHW2mXi44oNJa3LJPCU0RpEykztJaZS22Gi1t24G3jFIYtvs7V5cfcZa+qI3Z6fI+Qfel7esLCl8x2FvLR/wDjcLZCFe+M0q1XeEsQRcbYsofS8kElPceRzT6NXVjixW5VpiPtOOKeLji1qUR+rJ80MzbYsVe1qOOmslRSTnk1tb761PhMuIUXFOJ52jsaFY1FDVcBFchSm3SDsLnAWR7UlbkMHf0nAfdU6puOgrwduO3FZXGRqdKHSlxaG1gAFIGccVldJhsZTzEe/tJaZZYB6Qy8kj0rPcHHnFelPxkyW3WXWt7LqNqknsRUu3pqK3e3LugKDznBGQAKqAwFbXNy8JT4Ncsm2zrk3Qvk6ds6oCbe7BQltHqR0/SU/Oe9Cq0VaXWksdJzCFb23yslxB8YV3qmZjl5Adc2qWBjIFbOKw/tTngDxTWmZv6M5Rrc5FjpSuQ5JI4KnMZV98Ul1Da0zbe7DQTHbe9K+ikD/aqaWlamkhtezyaEmt/lZUFKWSORxj5ptERm7F9sYTHDDJGemkJGRzwK73B4uJdSSAgAZHkUJcEliQ3JDqUJQMub1Y4xyal7Vq2PeJFwQ0oAoUNgWcFSf8wHkVOzTFyY+t1wKXQhKChCE/qOKxtxudDS/DkKU2p4hah2yDSe0XRyZqZ+2IihMUR0uqfydyieMe2KbrnxoFyZtAjANupUr1cJI9gOxpbKarg5ZQ2XwQs5AGea3cQUDklQJ7mpe/vPNRUNRErZbfdS2460QktI84NCxlKtNwXHhSHXEyI+5pEhwqCF5wDVJtE4SZTvyTGShTaD61bcqGMUovieg5HfbQNislYOeT8VNSLherBJb/HJb1xiu8MBOMl3/Kfiuj06+qQ9LuS3HYzaR048dnsonntzwKTHGDRRWW/Qp0h6Dh1qW1lRadTgqT7p9xTsNKUouYWFEfsK8vul9anyYkpgyLc/Eby2+5GVl1XlJIH6f+apoWtfxCA63b2Vm6hsFLC21FJV75Hj+VUnoUobCrJf0TrzOt645adhLwoLVncPBGK+asvUayRTJmILhcVhttHc5qch2+62tyDfXYWF5KJzPKlqST+v7/FE69mwHIcVTqN6nXkForQRtTnPFK02CgHTL4u1WI3J6MjcdqWmg5ncpXYZ8f8AxQ2mbpcZMybFvrKm5SSHO+U7VdgKIvVhF+hBjrpa2pC2iEk+ods1309ZXbYiQq6yRKnOgFxwJ42gcAUuoppWC2ubdpU+7xyljpRncRkjtjHAJ80lcuep03CFCWYKi/vUkEE7QO+e1OdGvy5btzlPx3o4dknYlacekDANAu2qevWTdzUCqMhlSC7ux6snihp2LRqzcNUou0q3sJt7qmNilKVlIG4ZA4oO26mvEm9JVdWmURusWVIZGC2vt98VQ26BP/GZ1wV0RCdCMr3er0jtiuen7XBmvquTyA4+88txJ7cZ4NG/AdHS+S3YzcBiA8Yj0yUWzKUN2wYzwPc0Dp2PMfekOXWQZa4z6mwvtkDsae3ywwr3AER+QtvavchTaxlJ96XWi3QbG1+G/Ul4OKJ3rVyon7U90JVZNi4Wu7u3dV8UWmy4URwpRTsAGAcA96ZXZComh5aoK1vgx0oW4BlWzz/SnzlhsjzS82+O4psHunnOK2bjp+gkIQlsR1s4U2BxgDn70gckedqtMW9sQjEvjjqW0JAQGAFM58cVretPXG63Rm3xEkxIqAFPK4yfJx71YWy0Q7bHK4wDDbitxwO5oyIENyXlrdOVnIwKab8G3omrFY5FglOMNodXEfbC0KxkJV2NctdKUbSFvhSXmnUhlaR6kk/NegJ2ORkkpJTjjJxSi8wI0val5lToQoOJSVfxCmrcrM8kS8DTiVQIynYaVrLKCpSiMk7RyeKyq5DryW2x0kDCEjHJ8CsrpM8g23XeBOtQuLcjEQJ3FxYxj7101Bqi3WRKGHlqckPICmmGkklYPbt4qCNjudktD7TEZyTBlN7FNDlTSz5AFUl00y+ldtuttjfUT4bSUracP68AYxz3HNcvXo63HWyl07fxddNuTo8dTLwC0FlXdDg4wc/OKRQr/dYN5NtvIRKkuthUVTCcdUnunGMDHk1Sadtb0e1r/EGm0SJDpecS32So+P2pbcYE53WNpditBMOM04p13AHqPGP6U6dmNRM1bIvadPOEuwo8gvN9HpqV3yMJ571OuaquU3TNyT12497ipKSjb7EeofBGaub5axdWoqFu7Ex5CXz6c7sA8f1qa1JpuHc3/qY8mTElKZ6ZWyPS6j2UPNFtDgosW6wkvS9KvhoOLeVHQThJ9XYkVF2VpV4ejy7dFdS3EY6DygMblH29xXqXQhtJixnXlhXSCQFKGVADHNCx0woaCxDaASF8BCRzk9+Kmnw2WKA9LR1I1DK6vVU43GbRuIPb2qkuEJEq4IdDalLiJBAJ/wA3xR1vcYTIwhjKygFTgHfHg1rqG4x7db1vr6TW9QBWogfbv3pqNGEvo29ISykJuUZ2I+hbKXDhtae6Fe9fLXpyLZmmlPyXJUnBCnnTnd+3iulvl7nEq2ktrGc4ohm6QpBKA+FOpcI2LSQsD4B8UYlNsVaot9znv238NjtFLD3UccJwRxjj55pnb2HGSltTpKACVZ75rqJrzCVKWzhsHhZVgAUHZ7/a5b70VmUhUnCiAc4UPODjB/airFug5poLQlvclaR23DIohDITI6iAhJwOycZpTAmvvISVMtstoKtxQcpAHzXyHqK3T1yfppfWVHHqSEkE/b3B9xVKKJeX9HTTClvJWHd2DyNvFLNUWSPcX2RIGVI9SDj9NctM3sTlPtPMyYciP6ltPDuk9lAjxSjUl3vLN66TNvedYW3ltfVSkAeef+aTiiYqVjeHELS0pS6twI4USnGTRymSp1RUpfHfIqGjaiv02O79HbFJLSlJUsvpGSO/GKDiTrxeLYb+q5vNSxIDIioV6VIBwQR79zmlivTWUZM9AUwCdpK/Ue4NJozbMsqix19QNOKCum7kj70PqaRNYsKFtSFtlx1Dbjm7lKFcEk0ogaPhKuINtvqo52ZcEVwBR/rSSTFi10tmrY2xEcR0lErGFAq965W+zwWorTbTSyWxgZJ7VI3OzKZ1NGtP94LkuOuN1XQqRlWc9vjitLLYWV324tKuNxLEV1KGUGSoZGMk5HzVUkLFv0v0xo7LYIYbS4Sce9LY8FtE51e1CluKyfOBUFanC1Pu9tkNyZdyS8VNblFRQ18H7U41W26nSClxnXmJKXGiClWFcnGCfalqxYOulgvpp6m1SQpPcClNzv0K3IH1ClFTjKihDaCpXA9h4pJpW16hgQ3TOP5bytyA871FJ9zkHz7UtuTbjmqpIRdhAdahpS2FpB6wPcAGmPD+lVAmR5VqjPNuBSHkBSMA8/8AFa2xpwTHhIcDix6gkIxge1KHdP3Ndtb233plprLLbDIQnd35pRpRd3vn1D0q4OQmmlFKnGB63FDjPwP2oqwx8Kmdqm3sv/RJbdcdSPX0k7g3z2UfFaXW6MQ4qZMpxppCuEgnKj+1RmkmlOS50IX6VHkqcUXG0tjK+f1ZPmuOqIk+x3tEhaJN0ZU0EpW6MlOe44HeqSdkYKi2au9udabcExCQpCTg8Y4FZSdi1tOx2XDb1ZU2k4IGRkD5rK2pmeKL6ddEW36FDqQVSnNiQO9PGClSg4E9hXmuodVAOQ7gxaJj7QG1pa0dMZJ8feqFvVVzat7smXpaW2yhvcr85Gcfaubh0zi6LZQ3skpTz4pE80pmaOCedxG7tQMu/wB2Rp16WxYn2nUNdRDa3k8Dv4/0qJavN0mO2rUn16iZkhLLkRKcNgcjAHuMd6d/6ZwhL09Cm32AxMRbzIQZayEhHyfGe2figL1c4cQJaXNYblk4DW71fyrjrlEUaLuDikpbUSFNrQPUHSRg59/mp+4ItFtscB96K48ttQUkJ9ThcI5JPc/vQ7ZcIqxm5OaM+HFUnqypLZKVJQDhI9/ahWrjHiXSVbJDig+ltLqF4wnHwfek1tVfJd3ZvbFmbDaGg0lhbuxakc+oZ4Hel2o37pbr9+NXK2FMd9oM9Pqb9nPBJHANSum5Q6h1jJt0mJboKW23Hk73Jj6SoIHj0j7cmmFynW7UOjJcec9Hly0IwnoJI/N/hKMjPfFI58G6XGbbrrYkrUel0n0up25bzngmvRYkNl1DUh5vC204SjHCT7/f5qlJ+GM1FdJnSE1x63s2+bHLEyGkIdbx48KoPUEp78TF7tsVIjQlFmQ6U+p0Z7j4HvVe9aIM2aqUttYdLXSWtCiklHscV1ZgRoURMSM2ExUjalsnOB+9JxrZOcSeuU363Sk2RCKXN8clGPUO3xSzRrUpdubkx78l6Ohn/BMVH5asfp96qWbNbobK2rfCaZS+r80JyARig7Ppu22lqQmCwpHVJKyVbiadDUkKZFukOaTksspUv0lRSO6+ckV8tMZi83Nm8wYrjDLEfolxxGwuH2x5A7ZqpiKTsDaG8AcZot3bvKduBt8ChJon9KJW7oU3eLOY6VF2Q6Wng2P1tgZ5+1MdSOpEhtLLW5ZRgewPzTK2oDcxJU0CvGAo9x9qFuQDby3HWAolRCUlXb5oYlLZM6Ot8yJGcVPQhLzry1rSMEcnxTG36VgxZ0qWyycvL3hBGUoPnaPFENNHJKQUg9jvwBTiGkgkEZwM5CqVJlTk0BSbUzMiOw5LQcYcGFjOKBsemINgb6Ftb2lSsqccG5SvuafPIAB28ce9BMnDnAUTntuzVJIzykwaVpm3Lvaryd4lrQEKwr0nA9qGTZkW64PTGHN4kr3OII4TgeKcSVhSSAkkg889qXyimS60wUrxtOSFYBoaQlKQwhxoiHfqDFb6rifW6lOCofJ9qhdRuEuIhvRFLDtyHRV/CWxyMVdNPdFBZS0vCmylKwMgHHmljkfoRmGXG+qtBBSkHBz5IoocZP03lIdVGSlAwgdgO9LbzbYSbNMuMuI0qaylKIrh/UlROBj9zTKc67tKQlQQewHcfetkw2psEImArbRhQQo/qV4P7Ukgc6A1tbbeErWnqKbxu8A4qf0pY37RCU3IkIdWpRUSjOKpXeqtCUKDQHtiuUnc2kISpCcnycVI1MFgWS2tTXJ7UZtEpYwtYzzXS6Nbg44kcNNlR47gDNHocaiQ+vIdabRjJUtQApcq5F5t11lxl0KQdhQcjOOKtKyHJ2JI9xafjMuoJCVtpIBTyOBWUoafDTLaH3QHQhO4BI74rK3ogp9QImzLKxCitFTjshtJCf4UBWSf2xVfOiOv2eVHClb1NYQQO5/9FKrQ6S+gJbyM5HJ4qnSV5xxXMkdn1ZySUv20pd3IBbAVn7c15jF0Y3C1YPpZSlRmfz2mc4CFexr0a5PFFukLLiGsY9azgDkVPTpCbbe7bHRlx2cFkuBXGEgcfPenbJgUkWKxKhBqYw26k4UULAUMj70unwY+UpCGwjGQNvY/FEiWxboinpktDbQP61qxj4+aWXO5w27Z9emUJLagAgNKBKyTwBTpMSyyC4oDaP1oIxg9qUXuKmUw/wBNwKbU0lBBwQrnNAxL6iTJcizIjkV1hAUtsHcVJPkY7/ahbXqi2x2ZxnQXojjZw0hTfrdSTxge/wAVDRsk1sb2o7QYwDiAhAGd5IIqjRIZbjKG/uMABXJqIXqKQhpwRLFLDziPQHyEg/Jxmg4GuYkqahEqHJbfDeCy0jeQfPHtSSomcci+iyUtyWkLUMOjt9qIkSm0OFCGnVqCjuKUcCpqfcFtWVdx6brCztSyl5vKkknGdoPPviuVkvEwqUFfX3BoZO4wukf6mnZl+ZVNZU0V7TnPY+KFbcUtuQk+hQyN2O3zS+DqVyMl5u+QVwHUDqI3KCg4jPGMfxeMVI6p1JdW5uHkS7VbngS2ttIUtw+Mjx9qdpkqLbLBiWy06UtuFWTtGf4vmu6L5b3G33kykmNHyHXMEJQR3yaktKPv3K1sOTEuZBUnq7dpIHn70ntip390b61ChMv25anR1VukLUPJAxRZq/kj0CFem5jaH2HElkgqS4o4BHvz4qWvGvLZIuKI0FalrKtq3NnpHvj3rZ2zS1aCahxlJU8IwKk59Sk9ykGklruMK6IisNwVJngFBa6ZwgD5xipYR+asNumqJUdambc01IVHAefWs4BQfAHvTq96hVH0iq7WoHrqU2lsrwQjcoDJpBNtt2iXVTUGIlTd0bCHH1ZIZwME/fFMIegZRiqtku+urt3BSwhAHPfJPenFMc4IJ1lf7pa41jcbWj/qJAbknbwsEf0obVFzlxbM1+GlX1Et9LO4q28Hvg+Dx3re/aHnTIgamX12Qlo5ipLQAb9icd63Xp6ZcLELVe0sHd+l5lX6VDsrHvVUSkkKIDF6tUg/QWJ5ph9aeslcvq49yK3u69QNamCLRLbT/wBP1UR3DkEeQR7mrO2wHbfAZZceU+tpATvV3VjzQzVgjM3p67JbdMiSAHcqynj29qVPoOURA9rZxTFsTDShuU9I6EppwZLZxz3+aE13cJ7iWEQC8ZRSVLDSynCB3PHvVDddNWq7zUSFxXY8lkhQdQNu/Hv4P370pvtgel3pBbkvR2uklDgbVysZ5A9qLGsGE6EmOXPT6X3llS96gdyskfeutxl3qC3OnhbK7cygK6SR60gdzW1v0si2Bxy0ynYiFD1tE70KP2Pmib1EdkWC5xQSVuxlJSQOCccUXvRLSsQqu1xvzDItra4DW71yFgKUr/xHYUunRrgq+RY7GoJSluNqU4pSUq2keMdqptORXI9shsvISrY2AefNfWtOheqXLx1UhlbQbSwE/pPk5oC4ok9YGbDt8Vy5zXJcMO+tvphOcDjOO9LLAma67Ik29lbMFzkJUOO3cCvR71b2pUVTD7LbzKu6FDP70pd6rMbotNICQNoA4wKcUTkiIlXS2svFt10laQAohORnArKcP2KMp0qVDaJIBJIHtWV0KjFtFJY9SqZ1jMs7jYSyyj0qJ5JHcfanVn1HKl6rudrdSgMNJSthSTkkEDOaSx9BxIyEPibLVNVz9QFDOT/tTO0aPk2y6/iMOel151O1/rt43j4x2Nctu9HZJJrYDr6U+/KVAbSlyO0hC1MLWUJeUT2zU/YLPP8A7121yUw5FYDbjjDIeLgR7jnsKvNUaYt98KDKK0ONY9TasbxnsaETCcb1JC+mZLcRqIUB3kjdn9P/AM0KwUlRz1BKRbbxb5soqFvZacBSEbwp09sj7ZxSy+OxZ+nXHLTbXYb7QDqQuP0ypWc4Hvn3r0FppCUgKSVgnPIzil8tKVLUp88H9KPGKdOiV9FZDaTduDtwduU6EppUlttCdySCAn/muWr941LYyqGnqpDityTnI+R8d6v3oTawyoAjjyTxXGQ0hCl5ZSV7DtJ5P7e1Ki/0TIu+yb65DR+EITvWFBT6iAUD4B7mgoGi7jCZiXC1yV/jAUFPKcd9C0nuDV0uIVMxytASU5IGOM02gxNzSHDgZHcUllwU5x6J7taZF7tP0pWhmWgJWhaScIcHOc0XZLfcYdrbbukwyZgyXHQcg/amD+yMvfu5UMYxXVastkpOR4q6MHN+E5eGFSLlbkLhqeaQVOF8jIQrsBil94bMzV0SE8gkNxi4EqTwST3/AKVQh0LYeDT3OcD4r7FjpK+sSFu4AU4eTgeM0qKU2kc02wqO1S0oSUlO0J45HmgIWmG7fZHbOxKWW1jClFIGcnJxT5JLikhOM1zdCxJ27gTjtinikiX9GwBppUZMdsIUtI9PHcAV8m25hstrS2Ge6sJGCSa7QsylIWl9tSQcDZ5PtXO53S3quLUL61lx3plRQk5I5xScUNTYPLWtEhARuUjb6gnjNFNrKVqUlpQTwAe9TepdRCxTYCOmh5iUvapwEfl/tTWVc0Q4j9wdX/0jCdygBk/tSsp7DZZccAB3jyM18Ww08ykKcd2jkncc0vj6ms10jOPMTMBpO9xCgQpIxnkVwbvEdyyG4Be2L0uopak8hP2ptkpfwZ7W23VIMhR4GEqOcCiFKQpvK3OR2AqEVryKiM3KNmuJihzb9QAAlf8A796Ik68tCYpd+guYAOQFs7R/OnYnEs2FEpVu7EcUBJjlc9LiHFJ4AOO2felzmoY0TT6Lu4XOi4kdNCf1cnitJmo4MWZChrU71ZqNyFgAhPwaFQqY9TGKuqrecE8GuRQsR1tvLTu29vOKWytVW60XNMCWt1KnEgoWEZSPv5r5cbwy1cYrbisqlJO3Ce+KKQqZ3wpDCW2VlAHcg967x0lTxQtxQGM/el9+uEe1WpU544Sk4SgDlavCanbVqK6P3RP16Y0dL4BZbSoKOPbvyaRVN8KW6NqdbUjrlKvcHmoe8XZq3ykQkS3VvOq9S+6UfGa1lXqfadQyY0iYJcdxQIJ5CCfGR7e1ctZSYLls2ZSqQs/kpbHq3e/2px6LiHCEvKbbUZrhJQnkIGOwrKkYmrFsxWWnkLDiEBKsJHcCsrp2ZntkNLka3tKfeKlnttHFGQ30Or9ByAOVVPpvKE3mNaG2gpSmOqXdwASPA+9HyrqxanQw3FflSCnqFmMjJSn/ADGuanZ1tWh4tpI3OFRAA59qFcAffScEAYO09qXO36bcLO49arS+4lYJSqQUt8DvwTml9s1NOnsR1tafmOenK1pWhKP2JxmglRZXpW5t4CUpB/iNAyljqoLhBIHHGRipbTurZNzmXZq6obhNMOfkJcUBlPnnz2oex3e5X7Rl0kvSEIdy6207gIASOx+9WJQ2WrcvLG9JaUB7GlwaeWC9IcwN5JwnG0VCWtdysrCrfeHwlDkbrRZa1YJGP0/JFE27ULkXRSJlykvSFnKU8FRWc8Z9qTVl/nWxxqy7C2vw27m0oWx47USkLJ2q8hQA4/rVizNiMWgyOs2Y7be4qScjAFeLXa4XTUyWRNts5iwtArKm2ytRXjGftVHoy+Q2bHMgTmpj8ZkKLTyoigktgcBR8HxRVLRMoWV9uvcC/wARUqE7vZCiMkYx+1CWrVVqnSn4jE+O4UElCEA5I989j+1cy61J0lJXa2Pp3H45U22lIBBI8fNSFi0rcH4zslS02uW2jawnaCeO+4/NTsIwQ81dfUWWApURvDz6whBI9KCf4jRdmXqAWbc79A7JCSpLqshKx35A80BItcm8Whli7IaElpWVIQvKFHt7ce9MbbHegWZNsdkK660LQhwJJCQQfPxmptmlRJ1Wo9Qs2Vi9IegpQ++Gw10VZQCcZzmjdTJ1GdNznXpcRzCAVKioUhYTkZxzRsnSfX05AtH1qmywpKlqCM78c1SJaS2yGnEkgp2knsarZP8AyiK0CmMiZcW7bLK4ymEqSASpKFkHd+9BwLJc5s22yHJLDUeKgpa6bXqcBP8AF7596sLlp1mZp+REtR+gW4k7ekNoKvnHOK2isiO3HbQkoLTQbIHI47mm0wuPh5zJt71/u78aXGdjuh4gyC3hLaB+kD5NNZH4naNOXGJdIzcxkNlLclChg5wBuT3z81fJAL5UhxKwrk8YrdKELU4lWFA9/RmjFslzREXHSzi4LEi29JNwaibVpP6XU7ex9zTXRgiyNMREPs+lTXracRwOeRg1Q9PpulWFFIoK3OOGS4Fo2tpJCQB80sa0JzvhPa+dabRaLVAh5adlJUrpI9KAnx/Wjr5aTdtOuQUrQ284RsUsdiPHxVO10Vu4IBweMjzQ05bbDqR01KKlcEJyB96HHRK+hBq0re7jaDb7m/DZYjoyx0EkqUQPNaW7S1zdvEaXfH2loitgMltP6vg16NFSgpG7kY5yK0fSkk5AAHY0KLQfqiMnw403WDsSTGHRTBCVLIxkqPg/FKF2ye3qWDEnu7orLZMd9tBII9j7eK9ER01biQM57mtkqQptW1SP0nGTRsf6EdrW0v3ewFiGApxp0OAZ747ip7SlqcfbW+q2Mx5bI2oKwRuVjv8AFekZBIAUkp8kUMvpGYn8zsOAAeTTSE/pWyWVpgNWF2M6tsyl/mbyM+ukrtiZZJdmOhx/aB6gMD7Vfy9jh9JHAPNSFxSS+S4lJ44q4xMn9LFqoDS8KMdg5SOT9qyjkqRtTh5KPSPSQOOKytqM7HtsAGpRwP8AAb/0FPLfxqy5kd+gyM/saysrNm5RPACDJwMfkr/0qbtSlJtMXaojLCux+9ZWUgXSCKEr1LKStIUAOARnHpFdoxKf7P7ilJITu7Dt+qsrK0XBjT+1AbtL2JSuVAZye/6BSzSXrsLYX6h1Ox581lZT8H4elR/8FB84rhdOdM3IeOkeP3FZWVDBnK1AC3RcD+Af6USxy4vPvWVlW+GZs3/jH710d/TWVlQDO6h60fYVvJA6zfFZWUyQyP8A4FAq/Uv96yspiXTjF/Wr/wAaLZ/Sr96ysrRAzFD1uf8AjS6OB1Tx5rKypl0SCm//ALit5P8AhfvWVlJCZrG/QK+TANyePArKymI4rA2K+1BRwOmePBrKymhHxgcGhVAddHH8VZWU0MHeHKv3pDcwMnjxWVlAhE+B1Tx7f6VlZWUwP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4" name="Picture 6" descr="http://t1.gstatic.com/images?q=tbn:ANd9GcTMO5FyndTYUwTmdo34hPCImE7ffWTBsMZ8OV2x6LS1YXAfOKB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1573">
            <a:off x="1009486" y="1833548"/>
            <a:ext cx="1182350" cy="13273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7356" y="589745"/>
            <a:ext cx="312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Rounded MT Bold" pitchFamily="34" charset="0"/>
              </a:rPr>
              <a:t>Majority Text</a:t>
            </a:r>
          </a:p>
          <a:p>
            <a:pPr algn="ctr"/>
            <a:r>
              <a:rPr lang="en-US" sz="2800" dirty="0" err="1">
                <a:latin typeface="Arial Rounded MT Bold" pitchFamily="34" charset="0"/>
              </a:rPr>
              <a:t>Textus</a:t>
            </a:r>
            <a:r>
              <a:rPr lang="en-US" sz="2800" dirty="0">
                <a:latin typeface="Arial Rounded MT Bold" pitchFamily="34" charset="0"/>
              </a:rPr>
              <a:t> </a:t>
            </a:r>
            <a:r>
              <a:rPr lang="en-US" sz="2800" dirty="0" err="1">
                <a:latin typeface="Arial Rounded MT Bold" pitchFamily="34" charset="0"/>
              </a:rPr>
              <a:t>Receptus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609600"/>
            <a:ext cx="3124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Rounded MT Bold" pitchFamily="34" charset="0"/>
              </a:rPr>
              <a:t>Minority Text</a:t>
            </a:r>
          </a:p>
          <a:p>
            <a:pPr algn="ctr"/>
            <a:r>
              <a:rPr lang="en-US" sz="2800" dirty="0" err="1">
                <a:latin typeface="Arial Rounded MT Bold" pitchFamily="34" charset="0"/>
              </a:rPr>
              <a:t>Nestle’s</a:t>
            </a:r>
            <a:r>
              <a:rPr lang="en-US" sz="2800" dirty="0">
                <a:latin typeface="Arial Rounded MT Bold" pitchFamily="34" charset="0"/>
              </a:rPr>
              <a:t> United Bible Society</a:t>
            </a:r>
          </a:p>
          <a:p>
            <a:pPr algn="ctr"/>
            <a:r>
              <a:rPr lang="en-US" sz="2800" dirty="0">
                <a:latin typeface="Arial Rounded MT Bold" pitchFamily="34" charset="0"/>
              </a:rPr>
              <a:t>Westcott-</a:t>
            </a:r>
            <a:r>
              <a:rPr lang="en-US" sz="2800" dirty="0" err="1">
                <a:latin typeface="Arial Rounded MT Bold" pitchFamily="34" charset="0"/>
              </a:rPr>
              <a:t>Hort</a:t>
            </a:r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8" name="Picture 6" descr="http://t1.gstatic.com/images?q=tbn:ANd9GcTMO5FyndTYUwTmdo34hPCImE7ffWTBsMZ8OV2x6LS1YXAfOKB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1573">
            <a:off x="1785589" y="1984406"/>
            <a:ext cx="1182350" cy="13273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t1.gstatic.com/images?q=tbn:ANd9GcTMO5FyndTYUwTmdo34hPCImE7ffWTBsMZ8OV2x6LS1YXAfOKB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1573">
            <a:off x="2442721" y="2295665"/>
            <a:ext cx="1182350" cy="13273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t1.gstatic.com/images?q=tbn:ANd9GcTMO5FyndTYUwTmdo34hPCImE7ffWTBsMZ8OV2x6LS1YXAfOKB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8945">
            <a:off x="1149749" y="2343115"/>
            <a:ext cx="1182350" cy="13273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t1.gstatic.com/images?q=tbn:ANd9GcTMO5FyndTYUwTmdo34hPCImE7ffWTBsMZ8OV2x6LS1YXAfOKB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7128">
            <a:off x="1781446" y="2079962"/>
            <a:ext cx="1182350" cy="13273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://t3.gstatic.com/images?q=tbn:ANd9GcT31yCICOIOWIQvNekYGP3WgPxpvIazrAebmao4C43PeLM_DOdNx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3464">
            <a:off x="6756326" y="2829209"/>
            <a:ext cx="1276673" cy="11730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t3.gstatic.com/images?q=tbn:ANd9GcT31yCICOIOWIQvNekYGP3WgPxpvIazrAebmao4C43PeLM_DOdNx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30" y="1753348"/>
            <a:ext cx="1109196" cy="10191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://t1.gstatic.com/images?q=tbn:ANd9GcTMO5FyndTYUwTmdo34hPCImE7ffWTBsMZ8OV2x6LS1YXAfOKB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1573">
            <a:off x="649962" y="2762605"/>
            <a:ext cx="1182350" cy="13273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://t3.gstatic.com/images?q=tbn:ANd9GcT31yCICOIOWIQvNekYGP3WgPxpvIazrAebmao4C43PeLM_DOdNx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040" y="3406740"/>
            <a:ext cx="1109196" cy="10191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t1.gstatic.com/images?q=tbn:ANd9GcTMO5FyndTYUwTmdo34hPCImE7ffWTBsMZ8OV2x6LS1YXAfOKB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0209">
            <a:off x="2062901" y="2343115"/>
            <a:ext cx="1182350" cy="13273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data:image/jpeg;base64,/9j/4AAQSkZJRgABAQAAAQABAAD/2wCEAAkGBhMSEBUUExIWFRUWGBgYGBgXGRoZGBgaFh0YGxgcFhwYHyYeFxkjGRgaHy8gIycpLCwsGB4xNTAqNSYtLCkBCQoKDgwOGg8PGi0kHyQsLCwsLCwsLCwsLCwsLCksLCwsLCwsLCwsLCwsLCwsLCwsLCwsLCwsLCwsLCwsLCwsLP/AABEIALUBFgMBIgACEQEDEQH/xAAcAAABBQEBAQAAAAAAAAAAAAADAAECBAUGBwj/xABEEAABAwMCAwUECAQFAwMFAAABAhEhAAMxEkEEUWETInGBkQUGMqEHFEJSscHR8CMzYuFTcoKS8UOishYk4hUXJXPC/8QAGgEAAwEBAQEAAAAAAAAAAAAAAAECAwQFBv/EACsRAAICAgEEAQIGAwEAAAAAAAABAhEDIQQSMUFRYRNxFCIygZHRIzNCBf/aAAwDAQACEQMRAD8A8eWsnc1DUaQM+ZrrPo791LXHcSoXVEJtp1lAjWHCW1AuliciplJRVsaV9jlE+NEs8KtaglCVLUcJSConwAcmvcuN9yvZ6VWynhrKSVBOSQe6R3gSxMO7Zatf2Vwtu0prdtFsHOhKU8/ugbz51wy50UtI3WBvueG2fcrjVBRPDX0sHGq2oAtkO0FpmNq6T3e+iK9etou373YBRm3pJuhOxZ2BPKYPlXsesACf1qDsGSABswgZ5VhLnTapKilhRxfBfRNwNtH8TtbxzqKynlACGA+dBT9Hns1KgVW7mSAFLuFKmG8fmNq7q4CRnwkfvaqHtDjBZGpTgFWl4Z1At6kAefQ1zfiMrf6marHH0Y1v3W4NACU8LZI62wsvOVKcv4mmv+5vAKBH1W08/CFJ2/pI3rQPtFKlrTpU6AJ0sA7/AAqeQx8KO4AyE5ZzLsd+e1R9Wa8v+TToi/Bz9n6PeBSoH6uV9FLWU7HDz861bnu/wald7g7JOD/CTh+g8JFaNtCT8KgS3N3gPNSWhYHdDF3lQHrBek82R95MOiHo4j2h9FHDkXVpuLSVJPZgkC3aVBc6RqUnMNXAI9yeOKwkcNdL4JBCSIDuWYbzNe63SNLKSokxCSR56X9cU9wkly3OfE8811Y+dkgt7MXx4v4PEOI9wPaKFafq6lHmhSVD1Cq2bX0RcbDrsB2fvLLRLsmWMZr1FQ3jYt6VJN6OrbH9mrf/AKGV9qF+FieA+0vZ12yprttaCHHeSQ7bgnNaXs33T4niOHF20lKklZSHUxdIcluW3jXqXvSQvhl2SFKN3uISN1l1JHQOhy5ZgaofR97Ou2LHZ3UlBTcJCX5pG+CJdxu/Kul86X0upLdmf4ZdVHO+6P0fpKro4+1dSWSbelSgGOrUdSHBOO7ndq0eK+ifhyp0cUu2nZKgF8mGp0n9iu6VekZDMP186ZdwM7OYiuGXMyuVp0brjwqjkz9FHBkA2r6yXnWoFJDu3caQI8vF8C/9DfEsOzv2lwHcqDwXOGAeG869ITaBOGHhv05VZs22G8zlzTXNyx8ifHgzy72J9EHFLvD6yU2rQKSplBSlBxqSnT8KtLyRXL8X7q8Wm4sDhb5CFqTCFLAY41JBBLETX0RaUwMn9gVU4rhipaFa2KCopgfbSU7hxB2/tW8OfK/zGLwLweJe5/u6m7x1m3xNm+hBJfUlQSogEgE6QUpJ3f8AGvRveL3N4X6rd7K0o3FIuqQADrKyNLsojUzMEjnAauvtXtSWUSXDT4T50HidBtLSoAoKSCF/CUkMdQO20is58tykmilhpUfM1wEEgmfF6scBwC7wuFJAFtHaKJdgNSU7DcrFfQaPYnBhPZ9hYZR16NCWJSw1M0s+Wqt/6N4bVfZAe/CnKlAgqStlJVHxJctzrrXPTXYy+i0fPq0lMHMfMOPkajqo3HBrtwO7LWH5sozQK9FMwH1daZ+tKmeiwHfrVfilSPCrFVuKyPCkxojZUXzT01jNKosZe4ThFXbibaElSlq0gAOSSdq9692/c6xwQ7ie+UaV3O8SvDwVEJDgFhiuI+j/AN2bgtI4lF8IJuHWkJSvVbSW0nUHtqJCpBwU16EUJKtWDB9EqH5/IV5PMzW+hP7nVhx+WB9uaE2SWX3ShTp1agyhgJlX+XB3q3whGvS4Bkgb/POc1TPDgAaXcDSCevNm5VFFjVdSolRZJBYtERDZ38K4E01R1UbSrauYhmj+9TcpDktz/tWaOFDAMYChu8kRuS207URNoO/fDczEhI3H9I+dLRJfuXPw5kZPUUJSnBG55NyIqj9RUAAm4QwUHJd3YAkPmHfL4Zy7rsLyLhk6pwzEaes/gPNDQW5ZLO4ZmnzfpUEWJUFKfzbLnb86Gu1df+aFAPlIcOIYsMH9nAbieGUQr+KoOU4aBkj4dw48DSLRK3ZAOWyYLNA2P/FGRcU2XD7bY/cVm3U3CWFwucFgeRL7nulvLrSNhZJe5Dv8IBEpj/yG/nRSGaylunL5gjMGoKuGXALNsxzzms1Fm4Sr+IwdTDkCk6fQtG9JRuhR7wUO6Rq6NqHdAcZA3or5AtKuz9p4jff9Kim6ZDMRiKABcJjTIPM5fTtkfPpVpKizkNzmgYS5e7yeRfYJCQAX9Swj73KhG/8AxtGoPpBHdckCFNsQCUh+tDWuD+94rPV7ZQnjU2ilYUbZCSx0GdTBWCWCvQ1aTl/BPY1bxW5AUkOA0QC8nEx19Kivh7hB/iAEhWlgIJlORLYZpeg8SgKWxJ1BIVHJJfbMhm60K0LZSQ5ZQIlwTqc5PQ/t6QFxNhQzcVJ5BmbD6ec1Ozbub3BttO8OcZG2z7tVG0LYAIO4OZPZiS+SWknrUuHtIjStUbBTwpTjoxI2piNMKIABvMoh8Ahwe9gTBAaKhcvreLmAxAAIJBc5xyb/AJoNqykAteVASJUDhSneRzI8B0DQJBJIWcpLwftElPmC3oaETQZNxbh7juUvCQG3GHHSc09xKgFBSgp0qaBBcs8SG/DehaSQdNwyFMXTBViG2nfYRFSUlf33YmCAXDdAGLl/SmMiOH1I0m2haXDhbEKAEjDZ6eVY/E+wEptXEWkptpWCS2dbuk8gwcY5dX1ihZSEhawe6C2mSGcmNw486BxdhYA75LZgOe8+MfCWG/jVRk12ZLXs5P8A+2PD6i4u/EGOsM0EuCObhuWMUHi/ous9lc7JZNwpSEFagyVBipyGfV8OIdwK65SlsA6WbLfaliJnAhsPOKP9XLFlsnu4EsMz49K6FyMi/wCjN4oejyvjPow4xABT2dyCSytOlg86md5AbltVG77icaEP9XJkQkpJYgEYMyW8Xr165ZuEqGsM4ZwDG4Zg7/vlRh2kMpAE7E7wNsJh/lWy5uRejP6ETwX2h7KvWFab1pdtTOygxI5+EisvihIr6MV7Nt3UFN1FtcRqSFMSGOZZ9nryr3z9yrnD3NVpAXbVqUOzSvUkAhwsEn7wLiMwBXVh5UcmnpmU8Ths4awmaVXrXxU9dVGNnrXuEn/8dbKS83HD4OohmHQA+dbdzhgVJWrIDCWyX6MXrE+jnhUj2ckhnWq4pWzsogPzLJArV4kWyUhWZYPkQ4Hyr5/N/tl9z08auCI3uFBSQbqk6QQ7pBG5lWCGeXYPRuHsJ1g6yGmSA4SSXI5T6Gs+5ZCbnd0BAL3HUygpSWSAGIYp5mr/AA1uyCBEAokiHhvUYqX2KLn1VCSoFbatTjVzIUPiOxG+xajnhhpDXF7SlTu4GecS+arFFkAHUGLtqO3wGFSNg3Ohg2oLpAT5fClsGX0z4EdKkCzdsuCO0UypOI7xMZbx/QAOq0ogsvLHABcNIbDgTzqjbt2QQBlI05cgjvs2T8Tt/VGaKbFgpEgOkN3mcJLht8gCpGWVWl7LLciHGQW5swI596pq4ZRfvK+MHJHdLkjrDDb5mq17hLDd5vhIJcAwokucggwd81IIsl3UCy1Kyxx3tU/6j5GgZFfCKBB7RZ5OYZ0mY2EeFCuIXqWpCgASCARqAbS+4y3lNOrhUawyjKkltTgHUVgAbfEY5NQDZQy/4iiO+SxBbW+pmGzYbI500AfQtnFzClGUguC4SCzYz5Dq4glYCR2rfEJ89LOJIjPWkODDv2qwSRuJAGnbIb5kGojh9AlRWCkJOpiCBjO8l8u/SqAORcJftHScQOQZi3Nz571Zc6GJDjO2OVZ3D2WV8ZcSxLwXATG2ovPhWgLh6tNRIpEUPyx+dAXwr8QFH/DEc9Kls/8Avq2i5+lAXda+M/y1b/1JwKIvuDJ3OJZY7sxIfctMRBz+FMi6G/lkFhERBwcbN6VHjLq9Q0sILk56ee+JmnFxf3hs0er+c0/FiGsuQl7QAO8bjqBvFDsqSoDXZDnSWYFpIDtMN+j0U27gA7yXjI5A6sY700gq4xZQEJaHkNq28flinYgoWGAFmRpMJZnVMk5l35UEC2FB7ZS7KciAWOZggJInmKtdssPIPeBlh3WH5vVXiLtzLJc5Ads/kHoQiNviLJQFBx3VfCHUImcuwjxoC79oAh7gI7iSUkDuylmyA/oOQov1m8ASyXBZIcuZDfJ/SpJv3Hwhny5PdaPN/wDiqQUAWLYAJNwOSh2PJpmH0hiQ7gebXVWQG77piZIZQWYOzz4uBhqsFV3e2FEAb/aMETs2/wAjSuXLpP8AKBDsJwHSx6d0qcf009iKSr9lK3PaAgyp2Q+TmNLoHPIoguITbZKrp0gh+jA74YSOXnMk8ReGbA5sFOfiAYEj7venlRu0Uz9mY/8AiGG+CeWM02TQEXLZ/wCpcILYKt1ECQG+Lfo9K92Claiu4D3TlQPdYCGHPl97rV0X1f4JMH8AQwbnHzqS1nazk5PWSTHM8+bGkBmJFtOorvXGMpHeEHAxOcZ9K1+BvJWO4qAlaXIL99IhzPI1Tt8RcIP8FOoKIYEhwBCgVARqLc/nV3h7m5ABnHjG3Kk2HfR4l728AbXH3U6dIUywG2WlKo8CSPKnrY+lBCvr6VKYarKW0lx3VLHrufGlX0GGXVBM82epNHe8LwVu0jRbSEJD90YlyfmSaiboCkOC8sADyYuz1YurIUwIeOUO5HhFV+2CdGrcliGYEB/Jxv1lq+cd9Vs9ZdgZv2ilZIZy51JUHKZL6hLaWb9aPZu2gptEunKSJLlJchvyqF29bAkFhuP6gVbHcQfTepWOLSVAJGWk4JADNziOjVQiyOIslmAmREEY3DOMNy6UEXrJSArUxXhSVgamA5NiOU0UcSNIGjUX0qMIkOXYkw+2Q80BXHMB/CLd7cbEJf5g+D8qQDC7YHwpIKnEW1ZYu8QQl48aLbVbCCwjSVYJ1ILvHPUxIz61XVfZTdmqdatnGlhA6guPOiDi1MT2ZkByYMkhpHnQxllV+1qSCEuSpI8SHIL4+L1Oz1FfEWGJIG7sC47p2ggsnbkaa9xaiA6FSlyM7YO0k/OgniwB8CocHuiMZY5YiKKYaG4o2SfhVkOwXJHdHjsx8Kq3EWVJhJGrUBB6v4SH8QOVFX7UGdC4SCTylmHWHjpRfrIKiNKpfI3AJ3OGqtoNALSrQSFgEaWLhCpDaXLA82PnU0qs40kF1/ZOVFiMPks3hRU3EuE6C6hq2ZnDvPNQqCuOTq+EuSEkqDNqKQPLURHTpTAEjiLSVEaVDsyMhSshnkRJ+QNadq8CO6Qz+eT51SPFz/KJLF/9BDRyJLjxqxY4klnQQObNvuNn/wCamSsaZbs3BLwP36VVuj+OCDAQp/MobocGpqSC8enlXNe7oufW+MtquKWLaxpJYsFuW58o6UQhab9BJ7SOj4hJKgQoDfk56TippEvq+8GeO8B1dwJ/SgcSUpbXhxM5yPKgXV2nJLwXIkzg/wDlgc6F2EwpQXH8QlmBnJHPk4O3zoNgLcfxNQ3L5ZgQwmWz+tTVbtEl+SQXChEBOcyB6GmtItpbTILkNzB1HxP5CqQizYtqEm4T8LuzFiCfUOKj2Kvvu4G28ucHLj0FBs3bZkcg0HkfLD5od3syEpLHukCDIUG84BpAi0AtwSoQZAADjq4/BqjZtqSB/EJ5wPvDpycedVRbtF1N8LHDln1AzJE5pG1bHdAkaOZj7Pl+o6UDNK3aX/ikg7MHl8eo9OtNouCCtWEvh3Tk43w3gdpzUcVZAfoT9pmZLjrDRyoqblt+RfcS/eGwHI+Qp0IudisMBcVly8uC4YQenoKMhFxg625sI8RHKKybd2wdJeEsQCCzAFO+BIfyopXbYAlWCBBIZRb/AMtv1p0SzUNu4Bp7SSnLS4VkQIIjyeoXEXQAy4cZYFu9/T1T6HNUTxdoiSqQSXBnVP5fKqy+JsZALuQSEl+6rWZEkA4P6UUI0gu7vcHVg/3sR4dYNPbuTJf1EVkW71gYQpUjCTswED8+tX/rSSElMA4DMW8DUy0WkcX9KvDMrh7jHS1xD5DulQHzVSrR+ke8n6pb1Fj2ogAOe6uWPJx609evxcjWJI87NH87G9x74PBhZJVcUValKJUo6FECTsEmMVu9swBCSTqYdHLfn8q5L6O1f+1V/wDtWObQgxXTdopu6Zccuj5/OvL5CrK/ud+P9CI8Ui6tC0pPZEEAKSzAc1OH0tMNDhxVlK7onQHB+J4I2IHid/lT3r9zSdIBPd5DuxrIYyweN9qd7rZSc8mzDN0f8KjwNdw1u8tUsn4jGGSxPq/73oZuXNKQwPdLkMwPITIz5N4UrSbvd1qHX1Pk8j9KrG3cCZUmCe8w+EPBG5MchmpKJ8ReusCwBZRMOHeAC8/vwolpVwFjp+1z2EE+MfPwoBQvTtBOwxDMA2/5UQ62JJbu8jBaX3bZ3or7DLFu7ejVoyxABDJDhw5LuGLco8Bi/daUB3S7cjq1MXyNh12zUVpuOBr+7sMOdWRyxQU27kupOB67+AmnS+BBDeujSNKS5ALkszGXlpAzzFBPE3DIsHUIkp3CsHk4E9amqzc1BlDJeJwG0seb56UkovNJSSyX2lzqjkxM9OtVr4AQv3CCdG8O4dL7z3Tk+Q51O5xFyR2bsC0uDlmhxsPEnlM7NtThyGYgjzLERltnp7lm79lSd9tsjzYEY60vIwAXdeEJA72T1DY5j5jaiWk3Se9pAxBUSQ/4+dN2d3Ue+Byh9t+j/nUk8Go5uLxswHUiPD0piLlu1MfiRWD7Ftj67x2fjsmDzQd981vWUlAYl5Ml3YkkO3lVe3waEXLlwJY3JWp8lDJS4OCxOPOlGVJr2DVtMbjbulIJBMhgA5dpx/S+Yqv2vxdxgHaMuOWRyo/EuU90kEM0ggtsXP57UHs1yygw5vsAJIHMP5+ji9DZJN5buLaZTkuC7ynBJx5vSWty5sh9II5u7tIcc3O/rUbhubFJhXQPGnY7v60VYVq+yA+/Ji/m7UCIpvq/wgzKnDacRp3BNRXekabeXBxsAzuPLoxpWe0eSkYdn5h+WwPyqalKDamdtgZZjud/yNPQgabuNSMgOzMHISzQcN6UJXEqb+UZctgvqDZHKX8jzotu4vu90GTq6YAZ93+VZnstS1oReJdS5PfXpSk/ZSkKCQUmHZzJmmo6sLfYsm6oAgWtQJAmHDO7NEgBvDlU18QqGtzqaYcb9Q5x/epHiFiO7ks4fuy2+RjzJ2oQu3XDaerggPH5v+5BSGGReUP+kMEJaXIMDHdBy+2acXjnsY7oBUySxIcszjSZ8qWq7zTgjYsSe6cbBo3qB4i4kSsfDLj7UseXl0hqZA92+sBLIABbcuHg7bPQLl5e1sb+R1EdCxE/rs6+NuKwUtDQNmd28461K0q4VF1BtIhvtBiTOzn5+dIaY9niLoIGlLEpcy7MdW/QfOrSw5gN0bH6zQdB2usADOkRIPL7rh3q+bSYOonrIrNopM5f37t21cPb7RYR3wxKCfslwAMbegpVk/SPxWtSLYUCn40lsRpUAoOS8EjoKVexxsf+NbPPyyubBfRnw5P1g/Z7gzv3tvDeu7Vw2QCxBBg9cTtXAfR17b0LXw5Qn+ITcCt3Qk91t4kefOvQb6zLMkuJbr+xXn8tNZW2dWB3DQ3FcAtaFDUGKSNMGQ7EHYQIL0YWlBLa35xkg/25VVvC4H7+3LnjJmTT3LRJSVE7HLOQ7nrkw34VzdzUkuySw7RTxvuDP5egqC7SgH1n4l8930huX6RRbHBI7rLgAtIJLtufiEY881BXAISEgKYJb/scTMyZqrAH9WX/AIijKXgTnUWYsWbzBp+wWASLm2G3BEu0AiGale4BCQO8xAUgOdzjfIY+poC+GZJAWTqSzageSQZOPzNO7GXeIQpShpLRjYlwZjoRHM0BVpeqFqZiMgycERJHXlSVwgCiQozqyX+NhguDig3OGDaTqMJyo/ZLjbNCoHstJsEggLLkpILzAYtEPUBw6wFALgvp5jlMxB8OtCs8GkFWppKzybXl5mGzyNSTwaGYKIkEkEEumM7fsYiqFQdPBLD/AMQy5nYaSGHgS/lTditgO1L96cAktt0IO+9ARw6Jd3ILt3fiABb0f/UakpVs5UQ5Sp3CT3AA5LuWaTSALesai4UpioGDgAFx1fDU3C2kwQsliQJcMcDJeG9BUUWLQU25JUz7kyzNDtGJ61PhQlIICnDuOczLZhvICjwBaNzkZ/fSoC6XYKBYKBmQ7NFSUlhqeOtQtZXjIyW+ynxrNlkLyCUHvNiQWh5kY5UC4mT3y8fa5FjHiG8atOwL7Bz5VnqFsMGUWkHpBfbdvlVxJkG7Mv8AzC3+ZsEk78i28AcqkpBcMoqYfeBMsxx0y0zQ+zQGSRhng+A8pPzqdxCHfU/daRGl2OJanYggYt0L5HXLEfvao8TYJd1kAkFxszQJlwPzmoFNsGGyS46jxmIqV5aAkAtgGfugEPygflRQERwoBJ1Eupw/SGDbf286fB8IpKVpUpSR2twoAZtJWVpZtu8Q3SrQu2nALO8S/LD+IxzHOl21rS40h1EvDuXVkdCadtIVAxbTpbWUsVH4v8wYkmQG33SfGnZJIa6SxBYKn7OZcyBB+91muTZkkh5Gdz8XnFDXeshb/aBd5fDbbMr59DTQF62xDdofEHmSzE9SBzgcqBes2/i1GSQ+on7wOHwT5N51SNq2kuAwYkEf0lziXBH6U3apkup2J3wrcPzDYqqIsdkARcIBSSJU7MZDzlJnoaZPZkkm4TBPxEgDnjHf+fSlavpnMEh2LAgtBgZPhvvRk8WQoaUr2ZgH8JPQ+lDGh+DsoUsDQ7kydQeWMsBhA/ZroLiilMyG5wMBnfnWXb4whWnslgiSGHdBJZw/IflVP3oQTwvEuQQbKjzPdUCOm4HzepS6pJMb1Gzgvezjgvjbmk91MBsGBI2w2Ms9KsKyqfKlXuxj0pJHmvbs3fcFQ/8AqFsMSSLoTpLKCtCiCnmYZutevcVoBWIKWz03l+VeQ+4F7T7RtcyVpByQShTEdX/GvUrlgHVMs+B44NeVzv1r7HZxuzAcfw9q5bWhRISQQ8O60sTqOSxd/wAqja4e0lAQFNpPdeCCoEJ8YBbmxq4rhLTSSdSQkGA7zydzQ7aLYVpTKo0ufEgdPDeuNS1RvSKwFtOvEEKIMbMOgEer1HiFo70g6nJYvBIMkDmCfWpXVoZSiQDOouSe6APQBoxihniLbRpMNiTGpy27gnxp+AC37iNKhqTlLyNub58etRXxSBJCc8myoAFhnvAB+lNdvWjsnvGCUs46OJyKrg2T93AMZaVOOkfuKEvuUGN22SrHecEAtJIURz2qDoIdxsZUDhgJ5ZqF0oIckPCsnkJjECgaEGBEBO4ztPifUdKtENl1Fi2AOj5U4DBjk7MzdJqYRbKUuUskZdIzDxh3flis+3dtwXeYLuRqfnIcJ/7adWhgAY0Ab/AcYiWzG9FDsvIsIdyTkEhx9gxjkU/M1JVi0AIEcy/xZLvLifKqBuWQWd3BJLmQs58DE+FGTfDkgpYBiP8AVI+X4UbEX7Vq0TADg92WYqADp8Y/ZqfCqtpcIbvNg5PwhuvdI8jVEcWAQWHMHJABALxDD8KX18BQc6SGEg5IH6ilTY7NZVzmIrhfevjL4463atXCArslhKiySoFTPyBbzrpBxt3UdCrKocBQUlSeUh3DvsPGsi57GX9ftcQUWxbSkJKUql9Kw4dIDOQOda4emDbfpkZbkqXs6Pg7WlAHIRz86DZWSB3CMQWEEF+mwHMuKtfWktuGHSqtvjFHLD4pZ5JDctn8xWKZo0H7RQbukgiWY+R3OeXlTFU4V/tEfth609tSiHOjZ/8AbP8A3Y6UQFRKm0sw9d+VAmRK4cgznuvzg0DiL6d0mHHw9dPORL1YuayCzGDu+59YoZtESeY+8d2ME58OtPQFT60lyWMMZS2z5f8ApHmBSu8UhtLDmxDbMzbFg3/NH4cKGSJMyqM9emOo5VPibq5YBn25MNny8elFqx7MxGgkMjzKOpEk+s7GnUqYE6iMDYZBO21HUtQBZn7zbc9O+D+XWqy13C/dG5k7xGfnT8k+BheUQ/ZEHLMCcP8AiW8X61C8FEE9nPlOPx//AJ8Kd7x+xjG+4I35P8qQtLUS4wYYCQ46v8J+VWTsdCbkOkZ57Q0AETy6VNIuNLDD7v8AFEH/AC+pzQkW7gPxD/Z+Hz55xUryVSSuNnSBzIGPD0pMZa4IFzqbdmEt1cda5X3/APbK0XuzQWSuxpV4LW5YYBIQA/I10/D/ABjvEvOn0cvsIfzrgPfxb8dcDuEhCR4aQfxUa24sbyX8GeeVQMG1mlT2s+VKvYRwDWb5QoKSSCCSCII8Dseteuezve3hrgVc+sItuowspQoCGcHxZxEeQ8g3pVzZsEcq2awyOHY9qt8RbUhK0nWg/CXgkuHYsBDuWeTsasWOIUpYCh8QgEuILSxbzrnfZCCrgrKFX1JQOHSoJAZriVkpOpI1FJAEZfm9dLZ9poABTqLKAIILgk6ftGZiOdeRkgouls7Yy6ipxpSkOpLkZcAzhpzy8KpKupf+WIYOAJJhx5ECinjQpRAfLiCCASQ04L8+XKqt3iSGJQp5JAIfusmZ3JqUmXaLN2+kAgpI0k/Z+6AYbodqGLyBpd2YiA4YHvON8AVJfFphwZLSHMM5Ayc1XTxKYgnG33idX5Od3FNILDXLqWLlgpLmIIDPHNvxoKriC5JeQC6TuzT/AKh604uAw2xGxbT4Y8aGpgXZ946Nz6/h0piCJ7NQ+y2cHAGqSehJmpfWEaMd3S7thIw++zN+NQQAHZCvQfdJbOYZqVrigoKdKo2KZIy3LyJ2p0K0WfrluQJZi+k4BBBcZAcHJprnFWzlLvHwqY95vDI3qH1kCNBfUz7Hc+n76MeMGdJBKlTBlJ3IJgk53+dFDGSu2GZADh4YA83HM1YtX0EtgsD4g4/4/WqgvpVp/hljEpHJ/P8AV6NZVqliIBnwBoaBF1B6n57f2pXVkATuNhjfxqdq1H9y/wC/OhX7KnQdQYK7wAckaVBgSYkP+tZruX4GKXEETuP7VRt8FhrhkNCjuHh3lpqzwljs7QQ5Uw6OZPlvVO2lDg6VMwIcbHeTkVovNEMtW7cP2qp/qDMVEjPo45RVi2A57xJYmCGgdMCMdaqFKXZKZBAkkEGeQIOc9Zo2pAzmecElzMHKvnTEECQAWU2W8C858TUl2tWr+IzsGCmYiTOQWqAuJSkyMfqd+lPdv20hyoDrtHd3PT5eFSwRIIO1xUkEd593h9qe4ghJdRIAfqByJeRULNxGn+mE4iT0cv6PHOnFxwQEkOMSzAtv6UmWjPVwuXuLL/1Ns3Ntnmc0G3bQ03CJGVZCgwDvuU/LrVviLtpBLlm2YnDHzDEQI9C1btLQV4Y7pwljDiciK0TbIaIHhE/4qiTAcjcDlmE/jzqYQlyRcVl4VEmG6PFSN9BhvhfKVBmBJ25VWtXUfEEBJYwpwWCpjxBNVTZNl76nb0gqWSCkOSS+kwJAiR+NFucPbJhJcuMkuJ5wzuJ5VNF1KQxGmWMRO3JUEK9Ke3eQtmBbDsweXy0xv0qNjbBJTbtcVYQtOgqTdVIBICUoIIyPsFIblFeZe3+JNziFrMlUu7zgv6V2/vV7XFrjOHWZSlF22/RSUEEQIGsB/HlPnK7jgRIEnnvNehxoUur4/s5MsrdD2jPlSpWs0q7TAGfzpUufnSpDPY/c3g+34CyRp+BvAoLETOU+E0b2bxIWkLGrQpKVB0sO8HYsDI8SOtc59Gnt+2LSuHuXBbA7S46iAkhXZuHJHJUcprT920L+rWWU6dDb7EhgXwGDV4ufH0uV+/7O7HK6LNy8U3FhKXyzb7+oc+tV+IWru919pyB9nbfHiKs3VL1qcAh+r4d+ve+VVzdud06B1ksIBDRzcf6ayNUSu21sWbIAkiHIJwW2LUO1rcBocD4uaiIjLMZ5nlRr3GKY9xx0OYUYzvHnvimt8UY7hz1hpDxu+z78qW/RVg19oEuAMPneHGM+mGoZuXMaeQPmHfHl69HIm8sh9DOkHMvMY/viorur+4YHMcn26xiqRLJJUpSdTYOBuzg+UOB4VXVxFwCLZeYfcNyHU+lWbN64X7u37kfuKCrjFkfBygnny7ux/e1UhAzxlwZtltTPq8XOOjv1p1cUvSf4b/H/ANrsWI36UlcWpIP8PGpvIsBzDif1oyLq9JItv914LdX39POn+wfuLtVP8AGD0kh5OSBNETdUT8ITjrLb9H/Goa1EQidiWaFNzB+EP40azqJZQDcwfT5H5VLAuW/EP6elSuWz3W588sD+n41C3Z8PwpzYIKf8x/8AFYrLyajpSXwazQm6P+n5YHT1GeTVoXLblp6MaEbZ5n5/i9VF0S0QTxCmL2/nOTOCAWA/3VJZgd0F3Ld18c1MHon1cnn6npzMUrSByfxf8jVaI87BWuIcsrh1ocEAk2iCQDACVE4f/bRggP8Ayz4d3n486dSh90Y/WpuBsM8mpNlJBLYScpbxIO36RHKmuoSMDlv40yUDkP361G7E7Ryx0ioeyysq2ifhPp1qtavIKiAQTvjfc+ny6US5bSSX1GC8xI8IacfOpW7IwzMG+z0Z46VeiGJWl2jfkcx+VE0BizO0Ph/Fv3NDVwyCoF2+TgPy8TVxFu2GSpQBUwAKmdmYAPPhT0IMEBO8lj1Pp0YVU9t+0jw3BruhWrSPtDOpQCdhh2HQVbv8VbQhatQZDkjUAxAJZWW8/nXlftn3lF61oHaJhKSCsKSvQpStSu6C7q2Gw5Vtx8LyP4Mss+kre8vtO5evE3Dh2AAADMiBya2msqpXbylF1EknJO+1RNeulSo4XsnaM/vpSprWaVUBDf1pU5z60wpATtEgnTyLtyIY+TV6j7h3tXA25c21LSQOqtSQfIv6V5WDW97pe8KuGusSTbWQFAGH+9O+Jrn5GN5IUjXFJRls9GupX2imP2nkDBAcYd3/AAqHEatKJY6QFQ4dlP1+KntjUP5pVAIUC7wzk4IwedPxHDKJ+Ij4huwcEO3Qz515B3DErCZKSXGxHLVvIY7cqElSohPrkTtsXajqtqYMvlsGfB2fcelQRYWBkfCAIHxd6eTGIpDQNd1ZPwjDnHxdJkS+cUNWpzIEZbwZp8flRL1hRI27ynYD4S+nId8fOqy7KiT3gHkd0fOOX4VSBljSvYjEOMR+tCWLmqFAO7uHz919qfSpyykgauW0/PHp1qF+zdaFDYY9fGGqiSKF3FchD/C4d+biGLeT0ZIuEEakuxwluTZ6/jVVPaglL5BaMHZ6Lbs3WPe+zmIY5BbcR86boWwx7TvYZizS5DE+Rw3zowStzJbvFwkZ+zz2Beh20XHkv0/0sfUtUxZVEjkxAO5Mlh9mKQw1hBSVF33c9H2HRvSrqkyMQXkGDzFZ9ng0FOlSU+ISEl+YIEF5cVU95Cq19XWi9dD30IUHGkpW7uNLHEE9anoU3SeyurpV0bBTOz+dRFrcH9/v8KtKzg7xt0qmriocoMAHYmVaY0nOayVsttEOM4ZTggJMHLZGNwcU9rtXIABDhny2+/N/XeigpIkLEl3JjyENIHpSSSMJJgnl5DM/rVq6I1ZC4FsHSCX7ySzN3sZwW/tTrQoYSAHGBtu/L+1T+svqhWCBgksHLTBkhuhpl3ix7qj8OG35OetGx6BusiUp33feIfl/zUb2sj4QGcwekM0+McqIjjHA7iw5GQzPnO4fzf0HevuB8QPJ2/3DyjxNG/QALCScgD8duf7zVi3aIPSOX73qNosO8MJ1NEg4D88/ssJJ4wuoaTBaRBcgD7WJH7FFNsL0TQwy0OSTszl6la4hBfSRqSQdnBMjIgkEmhm6BgEsWfYAuI5tA8+lPa4iH7MgkOcAkiAH36GnRLZz/v7x6EcPoYPdXIKfiCftOxkEDJ/CvNTXoX0lpKrVo91IC1EB+8rUwdPQS/iK88FevxFWNHDm/WI0qVPXQZE7WfKmp7WfKlQIH+ppUufiaVAx6QPKmpUAere5V0cTwoALXUM+kgQruh0jHwvIrV4n2VdAUNcsliI5v4Q29eQey/a93hl67NwoUxBY5B2IwRv416H7F9/0cSq2i8sWVsdayWQoghgjZDpd3javNz4JJ9Uex1Y8iqmXeJPZ3EIXfAJJUATpUoMQzfaAIepjh1kN2gMpIOftKcHyI9OtZPtbjLN72nYCLqLum1dSojvJcpVuC2H/AGa2U8IsADW4ZiTMggxHJ8vtmuaUelK+5tGV2DVbW5ZYOW7oBAzPk4oHYL1ByCP0UenKKOOEXjWPtFhGXYTyoFzh16ksogT+Jb0/KoLsmLBBZLAasDlJ9XbnvUblpbt2m4dkjzE5lppxauAwvdLPn7TjHXNDuW7gdyDk4YvkftvKq/cQOzauADv/AHg+mcQ3gfWrVu1cB+OP27cpY0K0i5rgwS+Ok/Od/KrPD8OsOO0JZxiZERh8eNJghrVhcd8nHXGQXYsetT+pKaFrcahmJfq8bVNXDLb4y8fdPjs4+dIWFlv4kBWWB3LCejbfjSv5Hou8HZ0pALkgM5c+tA9tWUE8MlQBCuIRE5CbhS+/xAGjezrCg+pROM+fKqHvRe0DhlGAOJtlwWYnWHIILpkuIqYbyIctROms2AfUkVlq7XWpgkDUEgfeCjp3Ge88Hp1rXtX0pIBKXZ2ecZb4iIM1n8dxX8K5cTcQUlQUkkJGlIkl7oSkCCe9guxqMadinJAeMv27ekOFFZASQ0qV94PAJ+0YijXLCgZQRJB1QWZ35EP3d9q8f96uIJ4lZBOknUkBaVJD50m2pSAHfBqv7P8Ab9+zcStN1bpJLFRILhi4U4MV6P4O1aZzfX2evIu3GL2+XwK5v/bfeleVdAYILsGdQbI5D7vzrhOD+kG8q/cfui6wQmCLa3SBKg+hgX8fOvSfaKwlegrQkn4RqDqlkkODkJUN5G9c2TDLHVo1hlUig1w/YESO9mR05T4ilaUvUAbeSXLiR9nG/TEVYu2iEqPbp7rv8PdBw7CC4Pi1Z/Ee8di0oC5dCQUwsMXJMENIAjbxrNRcuyNHNLuXr67mkHsgDDsQ2RqD7hhmq/HcTctKSEWSvUSIMCUs/kSf9LNWXxPv/wAN2wta1RcKVLUHtpCCe+CkEqBOAB+Ncl7e9+1XU2+zCklBUVE4MhgANmG/PArfHxpt7RlLNFdmbvtb37Fi6qz2LlCmUXADs/djwEjfpWJc+ke/Gi2hHMtqJ9cb451h+8l8L4y+sHUFLJfY+DVmtXoQ4+NJaOaWWV9zb95vedXGG2SnRoSQQCWJUXLA4HRzWJSp62jFRVIzbt2xqT0qVUInaM0qVrPlSqkMZVvrvTptTmlSpCI6OtP2fWlSoAbR1pdnSpUUBY4Di12bibltTKTiHEwQQcggkNXTWPpBu4uW0LATGh7bZ5Pz+QpUqznjjLbRSk09EF+/17SUhKQSkh3UW6sTJn+xqjd97eKIbtWBDd1KQW6FnB65pUqccONeAc5ewavejimSO3WAAwbSI6xJ6magPeHiZ/8AcXJz3v23lSpU1jj6RPVL2Gs+8/FAv2xV0UAdiOVXOE9675uJK1aklkFI7sGHBnSqXcchSpUTxQq6RUZy9nY8dxrWF3GLhAI72+J5jp865Ae+N8uwQC5c96Sx2ChDbF6VKuLj44yu0a5JyvuVf/WXFjF4j/Sn9P71S4721xF5IRcvLWkYSTDzPU+NKlXcsUE9JGHVJ92Ug4IZRBEAuXAbALwKZjjUW5bRilSqqVEjdlTdj1pUqBi7PrRr/E3LmkrWpWlIQlyYSn4QOgpUqQDji7unR2q9E93UrSXy4di70BSTzpqVAC7PrTqtdaVKmMbs6QtzmlSpCEUU2jrSpUDFo604tUqVAiVu3Of3FKlSpWW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2" descr="data:image/jpeg;base64,/9j/4AAQSkZJRgABAQAAAQABAAD/2wCEAAkGBhMSEBUUExIWFRUWGBgYGBgXGRoZGBgaFh0YGxgcFhwYHyYeFxkjGRgaHy8gIycpLCwsGB4xNTAqNSYtLCkBCQoKDgwOGg8PGi0kHyQsLCwsLCwsLCwsLCwsLCksLCwsLCwsLCwsLCwsLCwsLCwsLCwsLCwsLCwsLCwsLCwsLP/AABEIALUBFgMBIgACEQEDEQH/xAAcAAABBQEBAQAAAAAAAAAAAAADAAECBAUGBwj/xABEEAABAwMCAwUECAQFAwMFAAABAhEhAAMxEkEEUWETInGBkQUGMqEHFEJSscHR8CMzYuFTcoKS8UOishYk4hUXJXPC/8QAGgEAAwEBAQEAAAAAAAAAAAAAAAECAwQFBv/EACsRAAICAgEEAQIGAwEAAAAAAAABAhEDIQQSMUFRYRNxFCIygZHRIzNCBf/aAAwDAQACEQMRAD8A8eWsnc1DUaQM+ZrrPo791LXHcSoXVEJtp1lAjWHCW1AuliciplJRVsaV9jlE+NEs8KtaglCVLUcJSConwAcmvcuN9yvZ6VWynhrKSVBOSQe6R3gSxMO7Zatf2Vwtu0prdtFsHOhKU8/ugbz51wy50UtI3WBvueG2fcrjVBRPDX0sHGq2oAtkO0FpmNq6T3e+iK9etou373YBRm3pJuhOxZ2BPKYPlXsesACf1qDsGSABswgZ5VhLnTapKilhRxfBfRNwNtH8TtbxzqKynlACGA+dBT9Hns1KgVW7mSAFLuFKmG8fmNq7q4CRnwkfvaqHtDjBZGpTgFWl4Z1At6kAefQ1zfiMrf6marHH0Y1v3W4NACU8LZI62wsvOVKcv4mmv+5vAKBH1W08/CFJ2/pI3rQPtFKlrTpU6AJ0sA7/AAqeQx8KO4AyE5ZzLsd+e1R9Wa8v+TToi/Bz9n6PeBSoH6uV9FLWU7HDz861bnu/wald7g7JOD/CTh+g8JFaNtCT8KgS3N3gPNSWhYHdDF3lQHrBek82R95MOiHo4j2h9FHDkXVpuLSVJPZgkC3aVBc6RqUnMNXAI9yeOKwkcNdL4JBCSIDuWYbzNe63SNLKSokxCSR56X9cU9wkly3OfE8811Y+dkgt7MXx4v4PEOI9wPaKFafq6lHmhSVD1Cq2bX0RcbDrsB2fvLLRLsmWMZr1FQ3jYt6VJN6OrbH9mrf/AKGV9qF+FieA+0vZ12yprttaCHHeSQ7bgnNaXs33T4niOHF20lKklZSHUxdIcluW3jXqXvSQvhl2SFKN3uISN1l1JHQOhy5ZgaofR97Ou2LHZ3UlBTcJCX5pG+CJdxu/Kul86X0upLdmf4ZdVHO+6P0fpKro4+1dSWSbelSgGOrUdSHBOO7ndq0eK+ifhyp0cUu2nZKgF8mGp0n9iu6VekZDMP186ZdwM7OYiuGXMyuVp0brjwqjkz9FHBkA2r6yXnWoFJDu3caQI8vF8C/9DfEsOzv2lwHcqDwXOGAeG869ITaBOGHhv05VZs22G8zlzTXNyx8ifHgzy72J9EHFLvD6yU2rQKSplBSlBxqSnT8KtLyRXL8X7q8Wm4sDhb5CFqTCFLAY41JBBLETX0RaUwMn9gVU4rhipaFa2KCopgfbSU7hxB2/tW8OfK/zGLwLweJe5/u6m7x1m3xNm+hBJfUlQSogEgE6QUpJ3f8AGvRveL3N4X6rd7K0o3FIuqQADrKyNLsojUzMEjnAauvtXtSWUSXDT4T50HidBtLSoAoKSCF/CUkMdQO20is58tykmilhpUfM1wEEgmfF6scBwC7wuFJAFtHaKJdgNSU7DcrFfQaPYnBhPZ9hYZR16NCWJSw1M0s+Wqt/6N4bVfZAe/CnKlAgqStlJVHxJctzrrXPTXYy+i0fPq0lMHMfMOPkajqo3HBrtwO7LWH5sozQK9FMwH1daZ+tKmeiwHfrVfilSPCrFVuKyPCkxojZUXzT01jNKosZe4ThFXbibaElSlq0gAOSSdq9692/c6xwQ7ie+UaV3O8SvDwVEJDgFhiuI+j/AN2bgtI4lF8IJuHWkJSvVbSW0nUHtqJCpBwU16EUJKtWDB9EqH5/IV5PMzW+hP7nVhx+WB9uaE2SWX3ShTp1agyhgJlX+XB3q3whGvS4Bkgb/POc1TPDgAaXcDSCevNm5VFFjVdSolRZJBYtERDZ38K4E01R1UbSrauYhmj+9TcpDktz/tWaOFDAMYChu8kRuS207URNoO/fDczEhI3H9I+dLRJfuXPw5kZPUUJSnBG55NyIqj9RUAAm4QwUHJd3YAkPmHfL4Zy7rsLyLhk6pwzEaes/gPNDQW5ZLO4ZmnzfpUEWJUFKfzbLnb86Gu1df+aFAPlIcOIYsMH9nAbieGUQr+KoOU4aBkj4dw48DSLRK3ZAOWyYLNA2P/FGRcU2XD7bY/cVm3U3CWFwucFgeRL7nulvLrSNhZJe5Dv8IBEpj/yG/nRSGaylunL5gjMGoKuGXALNsxzzms1Fm4Sr+IwdTDkCk6fQtG9JRuhR7wUO6Rq6NqHdAcZA3or5AtKuz9p4jff9Kim6ZDMRiKABcJjTIPM5fTtkfPpVpKizkNzmgYS5e7yeRfYJCQAX9Swj73KhG/8AxtGoPpBHdckCFNsQCUh+tDWuD+94rPV7ZQnjU2ilYUbZCSx0GdTBWCWCvQ1aTl/BPY1bxW5AUkOA0QC8nEx19Kivh7hB/iAEhWlgIJlORLYZpeg8SgKWxJ1BIVHJJfbMhm60K0LZSQ5ZQIlwTqc5PQ/t6QFxNhQzcVJ5BmbD6ec1Ozbub3BttO8OcZG2z7tVG0LYAIO4OZPZiS+SWknrUuHtIjStUbBTwpTjoxI2piNMKIABvMoh8Ahwe9gTBAaKhcvreLmAxAAIJBc5xyb/AJoNqykAteVASJUDhSneRzI8B0DQJBJIWcpLwftElPmC3oaETQZNxbh7juUvCQG3GHHSc09xKgFBSgp0qaBBcs8SG/DehaSQdNwyFMXTBViG2nfYRFSUlf33YmCAXDdAGLl/SmMiOH1I0m2haXDhbEKAEjDZ6eVY/E+wEptXEWkptpWCS2dbuk8gwcY5dX1ihZSEhawe6C2mSGcmNw486BxdhYA75LZgOe8+MfCWG/jVRk12ZLXs5P8A+2PD6i4u/EGOsM0EuCObhuWMUHi/ous9lc7JZNwpSEFagyVBipyGfV8OIdwK65SlsA6WbLfaliJnAhsPOKP9XLFlsnu4EsMz49K6FyMi/wCjN4oejyvjPow4xABT2dyCSytOlg86md5AbltVG77icaEP9XJkQkpJYgEYMyW8Xr165ZuEqGsM4ZwDG4Zg7/vlRh2kMpAE7E7wNsJh/lWy5uRejP6ETwX2h7KvWFab1pdtTOygxI5+EisvihIr6MV7Nt3UFN1FtcRqSFMSGOZZ9nryr3z9yrnD3NVpAXbVqUOzSvUkAhwsEn7wLiMwBXVh5UcmnpmU8Ths4awmaVXrXxU9dVGNnrXuEn/8dbKS83HD4OohmHQA+dbdzhgVJWrIDCWyX6MXrE+jnhUj2ckhnWq4pWzsogPzLJArV4kWyUhWZYPkQ4Hyr5/N/tl9z08auCI3uFBSQbqk6QQ7pBG5lWCGeXYPRuHsJ1g6yGmSA4SSXI5T6Gs+5ZCbnd0BAL3HUygpSWSAGIYp5mr/AA1uyCBEAokiHhvUYqX2KLn1VCSoFbatTjVzIUPiOxG+xajnhhpDXF7SlTu4GecS+arFFkAHUGLtqO3wGFSNg3Ohg2oLpAT5fClsGX0z4EdKkCzdsuCO0UypOI7xMZbx/QAOq0ogsvLHABcNIbDgTzqjbt2QQBlI05cgjvs2T8Tt/VGaKbFgpEgOkN3mcJLht8gCpGWVWl7LLciHGQW5swI596pq4ZRfvK+MHJHdLkjrDDb5mq17hLDd5vhIJcAwokucggwd81IIsl3UCy1Kyxx3tU/6j5GgZFfCKBB7RZ5OYZ0mY2EeFCuIXqWpCgASCARqAbS+4y3lNOrhUawyjKkltTgHUVgAbfEY5NQDZQy/4iiO+SxBbW+pmGzYbI500AfQtnFzClGUguC4SCzYz5Dq4glYCR2rfEJ89LOJIjPWkODDv2qwSRuJAGnbIb5kGojh9AlRWCkJOpiCBjO8l8u/SqAORcJftHScQOQZi3Nz571Zc6GJDjO2OVZ3D2WV8ZcSxLwXATG2ovPhWgLh6tNRIpEUPyx+dAXwr8QFH/DEc9Kls/8Avq2i5+lAXda+M/y1b/1JwKIvuDJ3OJZY7sxIfctMRBz+FMi6G/lkFhERBwcbN6VHjLq9Q0sILk56ee+JmnFxf3hs0er+c0/FiGsuQl7QAO8bjqBvFDsqSoDXZDnSWYFpIDtMN+j0U27gA7yXjI5A6sY700gq4xZQEJaHkNq28flinYgoWGAFmRpMJZnVMk5l35UEC2FB7ZS7KciAWOZggJInmKtdssPIPeBlh3WH5vVXiLtzLJc5Ads/kHoQiNviLJQFBx3VfCHUImcuwjxoC79oAh7gI7iSUkDuylmyA/oOQov1m8ASyXBZIcuZDfJ/SpJv3Hwhny5PdaPN/wDiqQUAWLYAJNwOSh2PJpmH0hiQ7gebXVWQG77piZIZQWYOzz4uBhqsFV3e2FEAb/aMETs2/wAjSuXLpP8AKBDsJwHSx6d0qcf009iKSr9lK3PaAgyp2Q+TmNLoHPIoguITbZKrp0gh+jA74YSOXnMk8ReGbA5sFOfiAYEj7venlRu0Uz9mY/8AiGG+CeWM02TQEXLZ/wCpcILYKt1ECQG+Lfo9K92Claiu4D3TlQPdYCGHPl97rV0X1f4JMH8AQwbnHzqS1nazk5PWSTHM8+bGkBmJFtOorvXGMpHeEHAxOcZ9K1+BvJWO4qAlaXIL99IhzPI1Tt8RcIP8FOoKIYEhwBCgVARqLc/nV3h7m5ABnHjG3Kk2HfR4l728AbXH3U6dIUywG2WlKo8CSPKnrY+lBCvr6VKYarKW0lx3VLHrufGlX0GGXVBM82epNHe8LwVu0jRbSEJD90YlyfmSaiboCkOC8sADyYuz1YurIUwIeOUO5HhFV+2CdGrcliGYEB/Jxv1lq+cd9Vs9ZdgZv2ilZIZy51JUHKZL6hLaWb9aPZu2gptEunKSJLlJchvyqF29bAkFhuP6gVbHcQfTepWOLSVAJGWk4JADNziOjVQiyOIslmAmREEY3DOMNy6UEXrJSArUxXhSVgamA5NiOU0UcSNIGjUX0qMIkOXYkw+2Q80BXHMB/CLd7cbEJf5g+D8qQDC7YHwpIKnEW1ZYu8QQl48aLbVbCCwjSVYJ1ILvHPUxIz61XVfZTdmqdatnGlhA6guPOiDi1MT2ZkByYMkhpHnQxllV+1qSCEuSpI8SHIL4+L1Oz1FfEWGJIG7sC47p2ggsnbkaa9xaiA6FSlyM7YO0k/OgniwB8CocHuiMZY5YiKKYaG4o2SfhVkOwXJHdHjsx8Kq3EWVJhJGrUBB6v4SH8QOVFX7UGdC4SCTylmHWHjpRfrIKiNKpfI3AJ3OGqtoNALSrQSFgEaWLhCpDaXLA82PnU0qs40kF1/ZOVFiMPks3hRU3EuE6C6hq2ZnDvPNQqCuOTq+EuSEkqDNqKQPLURHTpTAEjiLSVEaVDsyMhSshnkRJ+QNadq8CO6Qz+eT51SPFz/KJLF/9BDRyJLjxqxY4klnQQObNvuNn/wCamSsaZbs3BLwP36VVuj+OCDAQp/MobocGpqSC8enlXNe7oufW+MtquKWLaxpJYsFuW58o6UQhab9BJ7SOj4hJKgQoDfk56TippEvq+8GeO8B1dwJ/SgcSUpbXhxM5yPKgXV2nJLwXIkzg/wDlgc6F2EwpQXH8QlmBnJHPk4O3zoNgLcfxNQ3L5ZgQwmWz+tTVbtEl+SQXChEBOcyB6GmtItpbTILkNzB1HxP5CqQizYtqEm4T8LuzFiCfUOKj2Kvvu4G28ucHLj0FBs3bZkcg0HkfLD5od3syEpLHukCDIUG84BpAi0AtwSoQZAADjq4/BqjZtqSB/EJ5wPvDpycedVRbtF1N8LHDln1AzJE5pG1bHdAkaOZj7Pl+o6UDNK3aX/ikg7MHl8eo9OtNouCCtWEvh3Tk43w3gdpzUcVZAfoT9pmZLjrDRyoqblt+RfcS/eGwHI+Qp0IudisMBcVly8uC4YQenoKMhFxg625sI8RHKKybd2wdJeEsQCCzAFO+BIfyopXbYAlWCBBIZRb/AMtv1p0SzUNu4Bp7SSnLS4VkQIIjyeoXEXQAy4cZYFu9/T1T6HNUTxdoiSqQSXBnVP5fKqy+JsZALuQSEl+6rWZEkA4P6UUI0gu7vcHVg/3sR4dYNPbuTJf1EVkW71gYQpUjCTswED8+tX/rSSElMA4DMW8DUy0WkcX9KvDMrh7jHS1xD5DulQHzVSrR+ke8n6pb1Fj2ogAOe6uWPJx609evxcjWJI87NH87G9x74PBhZJVcUValKJUo6FECTsEmMVu9swBCSTqYdHLfn8q5L6O1f+1V/wDtWObQgxXTdopu6Zccuj5/OvL5CrK/ud+P9CI8Ui6tC0pPZEEAKSzAc1OH0tMNDhxVlK7onQHB+J4I2IHid/lT3r9zSdIBPd5DuxrIYyweN9qd7rZSc8mzDN0f8KjwNdw1u8tUsn4jGGSxPq/73oZuXNKQwPdLkMwPITIz5N4UrSbvd1qHX1Pk8j9KrG3cCZUmCe8w+EPBG5MchmpKJ8ReusCwBZRMOHeAC8/vwolpVwFjp+1z2EE+MfPwoBQvTtBOwxDMA2/5UQ62JJbu8jBaX3bZ3or7DLFu7ejVoyxABDJDhw5LuGLco8Bi/daUB3S7cjq1MXyNh12zUVpuOBr+7sMOdWRyxQU27kupOB67+AmnS+BBDeujSNKS5ALkszGXlpAzzFBPE3DIsHUIkp3CsHk4E9amqzc1BlDJeJwG0seb56UkovNJSSyX2lzqjkxM9OtVr4AQv3CCdG8O4dL7z3Tk+Q51O5xFyR2bsC0uDlmhxsPEnlM7NtThyGYgjzLERltnp7lm79lSd9tsjzYEY60vIwAXdeEJA72T1DY5j5jaiWk3Se9pAxBUSQ/4+dN2d3Ue+Byh9t+j/nUk8Go5uLxswHUiPD0piLlu1MfiRWD7Ftj67x2fjsmDzQd981vWUlAYl5Ml3YkkO3lVe3waEXLlwJY3JWp8lDJS4OCxOPOlGVJr2DVtMbjbulIJBMhgA5dpx/S+Yqv2vxdxgHaMuOWRyo/EuU90kEM0ggtsXP57UHs1yygw5vsAJIHMP5+ji9DZJN5buLaZTkuC7ynBJx5vSWty5sh9II5u7tIcc3O/rUbhubFJhXQPGnY7v60VYVq+yA+/Ji/m7UCIpvq/wgzKnDacRp3BNRXekabeXBxsAzuPLoxpWe0eSkYdn5h+WwPyqalKDamdtgZZjud/yNPQgabuNSMgOzMHISzQcN6UJXEqb+UZctgvqDZHKX8jzotu4vu90GTq6YAZ93+VZnstS1oReJdS5PfXpSk/ZSkKCQUmHZzJmmo6sLfYsm6oAgWtQJAmHDO7NEgBvDlU18QqGtzqaYcb9Q5x/epHiFiO7ks4fuy2+RjzJ2oQu3XDaerggPH5v+5BSGGReUP+kMEJaXIMDHdBy+2acXjnsY7oBUySxIcszjSZ8qWq7zTgjYsSe6cbBo3qB4i4kSsfDLj7UseXl0hqZA92+sBLIABbcuHg7bPQLl5e1sb+R1EdCxE/rs6+NuKwUtDQNmd28461K0q4VF1BtIhvtBiTOzn5+dIaY9niLoIGlLEpcy7MdW/QfOrSw5gN0bH6zQdB2usADOkRIPL7rh3q+bSYOonrIrNopM5f37t21cPb7RYR3wxKCfslwAMbegpVk/SPxWtSLYUCn40lsRpUAoOS8EjoKVexxsf+NbPPyyubBfRnw5P1g/Z7gzv3tvDeu7Vw2QCxBBg9cTtXAfR17b0LXw5Qn+ITcCt3Qk91t4kefOvQb6zLMkuJbr+xXn8tNZW2dWB3DQ3FcAtaFDUGKSNMGQ7EHYQIL0YWlBLa35xkg/25VVvC4H7+3LnjJmTT3LRJSVE7HLOQ7nrkw34VzdzUkuySw7RTxvuDP5egqC7SgH1n4l8930huX6RRbHBI7rLgAtIJLtufiEY881BXAISEgKYJb/scTMyZqrAH9WX/AIijKXgTnUWYsWbzBp+wWASLm2G3BEu0AiGale4BCQO8xAUgOdzjfIY+poC+GZJAWTqSzageSQZOPzNO7GXeIQpShpLRjYlwZjoRHM0BVpeqFqZiMgycERJHXlSVwgCiQozqyX+NhguDig3OGDaTqMJyo/ZLjbNCoHstJsEggLLkpILzAYtEPUBw6wFALgvp5jlMxB8OtCs8GkFWppKzybXl5mGzyNSTwaGYKIkEkEEumM7fsYiqFQdPBLD/AMQy5nYaSGHgS/lTditgO1L96cAktt0IO+9ARw6Jd3ILt3fiABb0f/UakpVs5UQ5Sp3CT3AA5LuWaTSALesai4UpioGDgAFx1fDU3C2kwQsliQJcMcDJeG9BUUWLQU25JUz7kyzNDtGJ61PhQlIICnDuOczLZhvICjwBaNzkZ/fSoC6XYKBYKBmQ7NFSUlhqeOtQtZXjIyW+ynxrNlkLyCUHvNiQWh5kY5UC4mT3y8fa5FjHiG8atOwL7Bz5VnqFsMGUWkHpBfbdvlVxJkG7Mv8AzC3+ZsEk78i28AcqkpBcMoqYfeBMsxx0y0zQ+zQGSRhng+A8pPzqdxCHfU/daRGl2OJanYggYt0L5HXLEfvao8TYJd1kAkFxszQJlwPzmoFNsGGyS46jxmIqV5aAkAtgGfugEPygflRQERwoBJ1Eupw/SGDbf286fB8IpKVpUpSR2twoAZtJWVpZtu8Q3SrQu2nALO8S/LD+IxzHOl21rS40h1EvDuXVkdCadtIVAxbTpbWUsVH4v8wYkmQG33SfGnZJIa6SxBYKn7OZcyBB+91muTZkkh5Gdz8XnFDXeshb/aBd5fDbbMr59DTQF62xDdofEHmSzE9SBzgcqBes2/i1GSQ+on7wOHwT5N51SNq2kuAwYkEf0lziXBH6U3apkup2J3wrcPzDYqqIsdkARcIBSSJU7MZDzlJnoaZPZkkm4TBPxEgDnjHf+fSlavpnMEh2LAgtBgZPhvvRk8WQoaUr2ZgH8JPQ+lDGh+DsoUsDQ7kydQeWMsBhA/ZroLiilMyG5wMBnfnWXb4whWnslgiSGHdBJZw/IflVP3oQTwvEuQQbKjzPdUCOm4HzepS6pJMb1Gzgvezjgvjbmk91MBsGBI2w2Ms9KsKyqfKlXuxj0pJHmvbs3fcFQ/8AqFsMSSLoTpLKCtCiCnmYZutevcVoBWIKWz03l+VeQ+4F7T7RtcyVpByQShTEdX/GvUrlgHVMs+B44NeVzv1r7HZxuzAcfw9q5bWhRISQQ8O60sTqOSxd/wAqja4e0lAQFNpPdeCCoEJ8YBbmxq4rhLTSSdSQkGA7zydzQ7aLYVpTKo0ufEgdPDeuNS1RvSKwFtOvEEKIMbMOgEer1HiFo70g6nJYvBIMkDmCfWpXVoZSiQDOouSe6APQBoxihniLbRpMNiTGpy27gnxp+AC37iNKhqTlLyNub58etRXxSBJCc8myoAFhnvAB+lNdvWjsnvGCUs46OJyKrg2T93AMZaVOOkfuKEvuUGN22SrHecEAtJIURz2qDoIdxsZUDhgJ5ZqF0oIckPCsnkJjECgaEGBEBO4ztPifUdKtENl1Fi2AOj5U4DBjk7MzdJqYRbKUuUskZdIzDxh3flis+3dtwXeYLuRqfnIcJ/7adWhgAY0Ab/AcYiWzG9FDsvIsIdyTkEhx9gxjkU/M1JVi0AIEcy/xZLvLifKqBuWQWd3BJLmQs58DE+FGTfDkgpYBiP8AVI+X4UbEX7Vq0TADg92WYqADp8Y/ZqfCqtpcIbvNg5PwhuvdI8jVEcWAQWHMHJABALxDD8KX18BQc6SGEg5IH6ilTY7NZVzmIrhfevjL4463atXCArslhKiySoFTPyBbzrpBxt3UdCrKocBQUlSeUh3DvsPGsi57GX9ftcQUWxbSkJKUql9Kw4dIDOQOda4emDbfpkZbkqXs6Pg7WlAHIRz86DZWSB3CMQWEEF+mwHMuKtfWktuGHSqtvjFHLD4pZ5JDctn8xWKZo0H7RQbukgiWY+R3OeXlTFU4V/tEfth609tSiHOjZ/8AbP8A3Y6UQFRKm0sw9d+VAmRK4cgznuvzg0DiL6d0mHHw9dPORL1YuayCzGDu+59YoZtESeY+8d2ME58OtPQFT60lyWMMZS2z5f8ApHmBSu8UhtLDmxDbMzbFg3/NH4cKGSJMyqM9emOo5VPibq5YBn25MNny8elFqx7MxGgkMjzKOpEk+s7GnUqYE6iMDYZBO21HUtQBZn7zbc9O+D+XWqy13C/dG5k7xGfnT8k+BheUQ/ZEHLMCcP8AiW8X61C8FEE9nPlOPx//AJ8Kd7x+xjG+4I35P8qQtLUS4wYYCQ46v8J+VWTsdCbkOkZ57Q0AETy6VNIuNLDD7v8AFEH/AC+pzQkW7gPxD/Z+Hz55xUryVSSuNnSBzIGPD0pMZa4IFzqbdmEt1cda5X3/APbK0XuzQWSuxpV4LW5YYBIQA/I10/D/ABjvEvOn0cvsIfzrgPfxb8dcDuEhCR4aQfxUa24sbyX8GeeVQMG1mlT2s+VKvYRwDWb5QoKSSCCSCII8Dseteuezve3hrgVc+sItuowspQoCGcHxZxEeQ8g3pVzZsEcq2awyOHY9qt8RbUhK0nWg/CXgkuHYsBDuWeTsasWOIUpYCh8QgEuILSxbzrnfZCCrgrKFX1JQOHSoJAZriVkpOpI1FJAEZfm9dLZ9poABTqLKAIILgk6ftGZiOdeRkgouls7Yy6ipxpSkOpLkZcAzhpzy8KpKupf+WIYOAJJhx5ECinjQpRAfLiCCASQ04L8+XKqt3iSGJQp5JAIfusmZ3JqUmXaLN2+kAgpI0k/Z+6AYbodqGLyBpd2YiA4YHvON8AVJfFphwZLSHMM5Ayc1XTxKYgnG33idX5Od3FNILDXLqWLlgpLmIIDPHNvxoKriC5JeQC6TuzT/AKh604uAw2xGxbT4Y8aGpgXZ946Nz6/h0piCJ7NQ+y2cHAGqSehJmpfWEaMd3S7thIw++zN+NQQAHZCvQfdJbOYZqVrigoKdKo2KZIy3LyJ2p0K0WfrluQJZi+k4BBBcZAcHJprnFWzlLvHwqY95vDI3qH1kCNBfUz7Hc+n76MeMGdJBKlTBlJ3IJgk53+dFDGSu2GZADh4YA83HM1YtX0EtgsD4g4/4/WqgvpVp/hljEpHJ/P8AV6NZVqliIBnwBoaBF1B6n57f2pXVkATuNhjfxqdq1H9y/wC/OhX7KnQdQYK7wAckaVBgSYkP+tZruX4GKXEETuP7VRt8FhrhkNCjuHh3lpqzwljs7QQ5Uw6OZPlvVO2lDg6VMwIcbHeTkVovNEMtW7cP2qp/qDMVEjPo45RVi2A57xJYmCGgdMCMdaqFKXZKZBAkkEGeQIOc9Zo2pAzmecElzMHKvnTEECQAWU2W8C858TUl2tWr+IzsGCmYiTOQWqAuJSkyMfqd+lPdv20hyoDrtHd3PT5eFSwRIIO1xUkEd593h9qe4ghJdRIAfqByJeRULNxGn+mE4iT0cv6PHOnFxwQEkOMSzAtv6UmWjPVwuXuLL/1Ns3Ntnmc0G3bQ03CJGVZCgwDvuU/LrVviLtpBLlm2YnDHzDEQI9C1btLQV4Y7pwljDiciK0TbIaIHhE/4qiTAcjcDlmE/jzqYQlyRcVl4VEmG6PFSN9BhvhfKVBmBJ25VWtXUfEEBJYwpwWCpjxBNVTZNl76nb0gqWSCkOSS+kwJAiR+NFucPbJhJcuMkuJ5wzuJ5VNF1KQxGmWMRO3JUEK9Ke3eQtmBbDsweXy0xv0qNjbBJTbtcVYQtOgqTdVIBICUoIIyPsFIblFeZe3+JNziFrMlUu7zgv6V2/vV7XFrjOHWZSlF22/RSUEEQIGsB/HlPnK7jgRIEnnvNehxoUur4/s5MsrdD2jPlSpWs0q7TAGfzpUufnSpDPY/c3g+34CyRp+BvAoLETOU+E0b2bxIWkLGrQpKVB0sO8HYsDI8SOtc59Gnt+2LSuHuXBbA7S46iAkhXZuHJHJUcprT920L+rWWU6dDb7EhgXwGDV4ufH0uV+/7O7HK6LNy8U3FhKXyzb7+oc+tV+IWru919pyB9nbfHiKs3VL1qcAh+r4d+ve+VVzdud06B1ksIBDRzcf6ayNUSu21sWbIAkiHIJwW2LUO1rcBocD4uaiIjLMZ5nlRr3GKY9xx0OYUYzvHnvimt8UY7hz1hpDxu+z78qW/RVg19oEuAMPneHGM+mGoZuXMaeQPmHfHl69HIm8sh9DOkHMvMY/viorur+4YHMcn26xiqRLJJUpSdTYOBuzg+UOB4VXVxFwCLZeYfcNyHU+lWbN64X7u37kfuKCrjFkfBygnny7ux/e1UhAzxlwZtltTPq8XOOjv1p1cUvSf4b/H/ANrsWI36UlcWpIP8PGpvIsBzDif1oyLq9JItv914LdX39POn+wfuLtVP8AGD0kh5OSBNETdUT8ITjrLb9H/Goa1EQidiWaFNzB+EP40azqJZQDcwfT5H5VLAuW/EP6elSuWz3W588sD+n41C3Z8PwpzYIKf8x/8AFYrLyajpSXwazQm6P+n5YHT1GeTVoXLblp6MaEbZ5n5/i9VF0S0QTxCmL2/nOTOCAWA/3VJZgd0F3Ld18c1MHon1cnn6npzMUrSByfxf8jVaI87BWuIcsrh1ocEAk2iCQDACVE4f/bRggP8Ayz4d3n486dSh90Y/WpuBsM8mpNlJBLYScpbxIO36RHKmuoSMDlv40yUDkP361G7E7Ryx0ioeyysq2ifhPp1qtavIKiAQTvjfc+ny6US5bSSX1GC8xI8IacfOpW7IwzMG+z0Z46VeiGJWl2jfkcx+VE0BizO0Ph/Fv3NDVwyCoF2+TgPy8TVxFu2GSpQBUwAKmdmYAPPhT0IMEBO8lj1Pp0YVU9t+0jw3BruhWrSPtDOpQCdhh2HQVbv8VbQhatQZDkjUAxAJZWW8/nXlftn3lF61oHaJhKSCsKSvQpStSu6C7q2Gw5Vtx8LyP4Mss+kre8vtO5evE3Dh2AAADMiBya2msqpXbylF1EknJO+1RNeulSo4XsnaM/vpSprWaVUBDf1pU5z60wpATtEgnTyLtyIY+TV6j7h3tXA25c21LSQOqtSQfIv6V5WDW97pe8KuGusSTbWQFAGH+9O+Jrn5GN5IUjXFJRls9GupX2imP2nkDBAcYd3/AAqHEatKJY6QFQ4dlP1+KntjUP5pVAIUC7wzk4IwedPxHDKJ+Ij4huwcEO3Qz515B3DErCZKSXGxHLVvIY7cqElSohPrkTtsXajqtqYMvlsGfB2fcelQRYWBkfCAIHxd6eTGIpDQNd1ZPwjDnHxdJkS+cUNWpzIEZbwZp8flRL1hRI27ynYD4S+nId8fOqy7KiT3gHkd0fOOX4VSBljSvYjEOMR+tCWLmqFAO7uHz919qfSpyykgauW0/PHp1qF+zdaFDYY9fGGqiSKF3FchD/C4d+biGLeT0ZIuEEakuxwluTZ6/jVVPaglL5BaMHZ6Lbs3WPe+zmIY5BbcR86boWwx7TvYZizS5DE+Rw3zowStzJbvFwkZ+zz2Beh20XHkv0/0sfUtUxZVEjkxAO5Mlh9mKQw1hBSVF33c9H2HRvSrqkyMQXkGDzFZ9ng0FOlSU+ISEl+YIEF5cVU95Cq19XWi9dD30IUHGkpW7uNLHEE9anoU3SeyurpV0bBTOz+dRFrcH9/v8KtKzg7xt0qmriocoMAHYmVaY0nOayVsttEOM4ZTggJMHLZGNwcU9rtXIABDhny2+/N/XeigpIkLEl3JjyENIHpSSSMJJgnl5DM/rVq6I1ZC4FsHSCX7ySzN3sZwW/tTrQoYSAHGBtu/L+1T+svqhWCBgksHLTBkhuhpl3ix7qj8OG35OetGx6BusiUp33feIfl/zUb2sj4QGcwekM0+McqIjjHA7iw5GQzPnO4fzf0HevuB8QPJ2/3DyjxNG/QALCScgD8duf7zVi3aIPSOX73qNosO8MJ1NEg4D88/ssJJ4wuoaTBaRBcgD7WJH7FFNsL0TQwy0OSTszl6la4hBfSRqSQdnBMjIgkEmhm6BgEsWfYAuI5tA8+lPa4iH7MgkOcAkiAH36GnRLZz/v7x6EcPoYPdXIKfiCftOxkEDJ/CvNTXoX0lpKrVo91IC1EB+8rUwdPQS/iK88FevxFWNHDm/WI0qVPXQZE7WfKmp7WfKlQIH+ppUufiaVAx6QPKmpUAere5V0cTwoALXUM+kgQruh0jHwvIrV4n2VdAUNcsliI5v4Q29eQey/a93hl67NwoUxBY5B2IwRv416H7F9/0cSq2i8sWVsdayWQoghgjZDpd3javNz4JJ9Uex1Y8iqmXeJPZ3EIXfAJJUATpUoMQzfaAIepjh1kN2gMpIOftKcHyI9OtZPtbjLN72nYCLqLum1dSojvJcpVuC2H/AGa2U8IsADW4ZiTMggxHJ8vtmuaUelK+5tGV2DVbW5ZYOW7oBAzPk4oHYL1ByCP0UenKKOOEXjWPtFhGXYTyoFzh16ksogT+Jb0/KoLsmLBBZLAasDlJ9XbnvUblpbt2m4dkjzE5lppxauAwvdLPn7TjHXNDuW7gdyDk4YvkftvKq/cQOzauADv/AHg+mcQ3gfWrVu1cB+OP27cpY0K0i5rgwS+Ok/Od/KrPD8OsOO0JZxiZERh8eNJghrVhcd8nHXGQXYsetT+pKaFrcahmJfq8bVNXDLb4y8fdPjs4+dIWFlv4kBWWB3LCejbfjSv5Hou8HZ0pALkgM5c+tA9tWUE8MlQBCuIRE5CbhS+/xAGjezrCg+pROM+fKqHvRe0DhlGAOJtlwWYnWHIILpkuIqYbyIctROms2AfUkVlq7XWpgkDUEgfeCjp3Ge88Hp1rXtX0pIBKXZ2ecZb4iIM1n8dxX8K5cTcQUlQUkkJGlIkl7oSkCCe9guxqMadinJAeMv27ekOFFZASQ0qV94PAJ+0YijXLCgZQRJB1QWZ35EP3d9q8f96uIJ4lZBOknUkBaVJD50m2pSAHfBqv7P8Ab9+zcStN1bpJLFRILhi4U4MV6P4O1aZzfX2evIu3GL2+XwK5v/bfeleVdAYILsGdQbI5D7vzrhOD+kG8q/cfui6wQmCLa3SBKg+hgX8fOvSfaKwlegrQkn4RqDqlkkODkJUN5G9c2TDLHVo1hlUig1w/YESO9mR05T4ilaUvUAbeSXLiR9nG/TEVYu2iEqPbp7rv8PdBw7CC4Pi1Z/Ee8di0oC5dCQUwsMXJMENIAjbxrNRcuyNHNLuXr67mkHsgDDsQ2RqD7hhmq/HcTctKSEWSvUSIMCUs/kSf9LNWXxPv/wAN2wta1RcKVLUHtpCCe+CkEqBOAB+Ncl7e9+1XU2+zCklBUVE4MhgANmG/PArfHxpt7RlLNFdmbvtb37Fi6qz2LlCmUXADs/djwEjfpWJc+ke/Gi2hHMtqJ9cb451h+8l8L4y+sHUFLJfY+DVmtXoQ4+NJaOaWWV9zb95vedXGG2SnRoSQQCWJUXLA4HRzWJSp62jFRVIzbt2xqT0qVUInaM0qVrPlSqkMZVvrvTptTmlSpCI6OtP2fWlSoAbR1pdnSpUUBY4Di12bibltTKTiHEwQQcggkNXTWPpBu4uW0LATGh7bZ5Pz+QpUqznjjLbRSk09EF+/17SUhKQSkh3UW6sTJn+xqjd97eKIbtWBDd1KQW6FnB65pUqccONeAc5ewavejimSO3WAAwbSI6xJ6magPeHiZ/8AcXJz3v23lSpU1jj6RPVL2Gs+8/FAv2xV0UAdiOVXOE9675uJK1aklkFI7sGHBnSqXcchSpUTxQq6RUZy9nY8dxrWF3GLhAI72+J5jp865Ae+N8uwQC5c96Sx2ChDbF6VKuLj44yu0a5JyvuVf/WXFjF4j/Sn9P71S4721xF5IRcvLWkYSTDzPU+NKlXcsUE9JGHVJ92Ug4IZRBEAuXAbALwKZjjUW5bRilSqqVEjdlTdj1pUqBi7PrRr/E3LmkrWpWlIQlyYSn4QOgpUqQDji7unR2q9E93UrSXy4di70BSTzpqVAC7PrTqtdaVKmMbs6QtzmlSpCEUU2jrSpUDFo604tUqVAiVu3Of3FKlSpWW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82" name="Picture 14" descr="http://t3.gstatic.com/images?q=tbn:ANd9GcTdcWimAitm7G6elF8U7hXQXj4aiFfs8f8hZctsxC-C7DOZoGwYQ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1811">
            <a:off x="5845578" y="2612951"/>
            <a:ext cx="1082470" cy="16266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5575" y="2648084"/>
            <a:ext cx="391447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Based On Majority</a:t>
            </a:r>
          </a:p>
          <a:p>
            <a:pPr algn="ctr"/>
            <a:r>
              <a:rPr lang="en-US" sz="2400" dirty="0">
                <a:latin typeface="Arial Narrow" pitchFamily="34" charset="0"/>
              </a:rPr>
              <a:t>Over 5,000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8863" y="3010784"/>
            <a:ext cx="391447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Based On Minority</a:t>
            </a:r>
          </a:p>
          <a:p>
            <a:pPr algn="ctr"/>
            <a:r>
              <a:rPr lang="en-US" sz="2400" dirty="0">
                <a:latin typeface="Arial Narrow" pitchFamily="34" charset="0"/>
              </a:rPr>
              <a:t>2 of Oldest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116" y="4983033"/>
            <a:ext cx="19773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Narrow" pitchFamily="34" charset="0"/>
              </a:rPr>
              <a:t>KJV</a:t>
            </a:r>
          </a:p>
          <a:p>
            <a:pPr algn="ctr"/>
            <a:r>
              <a:rPr lang="en-US" sz="2800" dirty="0">
                <a:latin typeface="Arial Narrow" pitchFamily="34" charset="0"/>
              </a:rPr>
              <a:t>NKJV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69155" y="4319891"/>
            <a:ext cx="35020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Narrow" pitchFamily="34" charset="0"/>
              </a:rPr>
              <a:t>RSV</a:t>
            </a:r>
          </a:p>
          <a:p>
            <a:pPr algn="ctr"/>
            <a:r>
              <a:rPr lang="en-US" sz="2800" dirty="0">
                <a:latin typeface="Arial Narrow" pitchFamily="34" charset="0"/>
              </a:rPr>
              <a:t>NIV</a:t>
            </a:r>
          </a:p>
          <a:p>
            <a:pPr algn="ctr"/>
            <a:r>
              <a:rPr lang="en-US" sz="2800" dirty="0">
                <a:latin typeface="Arial Narrow" pitchFamily="34" charset="0"/>
              </a:rPr>
              <a:t>NASV</a:t>
            </a:r>
          </a:p>
          <a:p>
            <a:pPr algn="ctr"/>
            <a:r>
              <a:rPr lang="en-US" sz="2800" dirty="0">
                <a:latin typeface="Arial Narrow" pitchFamily="34" charset="0"/>
              </a:rPr>
              <a:t>Most Modern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69532" y="4902436"/>
            <a:ext cx="1798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Narrow" pitchFamily="34" charset="0"/>
              </a:rPr>
              <a:t>ASV</a:t>
            </a:r>
          </a:p>
        </p:txBody>
      </p:sp>
      <p:sp>
        <p:nvSpPr>
          <p:cNvPr id="31" name="Left Arrow 30"/>
          <p:cNvSpPr/>
          <p:nvPr/>
        </p:nvSpPr>
        <p:spPr bwMode="auto">
          <a:xfrm>
            <a:off x="2819400" y="5105400"/>
            <a:ext cx="2847674" cy="261610"/>
          </a:xfrm>
          <a:prstGeom prst="lef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6" pitchFamily="-64" charset="-128"/>
              <a:sym typeface="Arial Hebr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490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5" grpId="0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Translations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All Translations are not Equal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Main Text –vs- Comparative Texts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437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87009" y="484094"/>
            <a:ext cx="6511502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Main Text –vs- Comparative Texts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600" y="2119494"/>
            <a:ext cx="7924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Main text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@MingLiU"/>
              </a:rPr>
              <a:t>Your study text – your preferred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@MingLiU"/>
              </a:rPr>
              <a:t> translation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Be very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 careful in choosing your translation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Comparative text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Use merely for comparison – to enhance</a:t>
            </a:r>
            <a:r>
              <a:rPr kumimoji="0" lang="en-US" sz="240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understanding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May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 use some looser, free translations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Those</a:t>
            </a:r>
            <a:r>
              <a:rPr kumimoji="0" lang="en-US" sz="240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translations may do well (even better) on the verse(s) under study – yet not on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baseline="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Using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 them in this manner – does not endorse them in all respects!</a:t>
            </a:r>
            <a:endParaRPr kumimoji="0" lang="en-US" sz="24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175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Translations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All Translations are not Equal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Main Text –vs- Comparative Texts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Two Ways to Check Translations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1011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87009" y="484094"/>
            <a:ext cx="6511502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Two Ways to Check Translations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599" y="2119494"/>
            <a:ext cx="833238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Check other translations (versions)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 of the verse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200" b="1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ahoma" pitchFamily="34" charset="0"/>
              <a:cs typeface="Tahoma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baseline="0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Check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 how the same original word is translated in your same translation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Example: Acts</a:t>
            </a:r>
            <a:r>
              <a:rPr kumimoji="0" lang="en-US" sz="240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 11:26 – “called” Christians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baseline="0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Called an adulteress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 (Rom. 7:3)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Translated “divinely instructed” (Acts 10:22; Heb. 8:5)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0" lang="en-US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Translated</a:t>
            </a:r>
            <a:r>
              <a:rPr kumimoji="0" lang="en-US" sz="220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 “divinely warned” (Mt. 2:12; Heb. 11:7)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baseline="0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Translated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 “revealed” (Luke 2:26)</a:t>
            </a:r>
            <a:endParaRPr kumimoji="0" lang="en-US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ahoma" pitchFamily="34" charset="0"/>
              <a:cs typeface="Tahoma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How do I do this?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0" lang="en-US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Easily done</a:t>
            </a:r>
            <a:r>
              <a:rPr kumimoji="0" lang="en-US" sz="220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 with Bible program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noProof="0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On-line: </a:t>
            </a:r>
            <a:r>
              <a:rPr lang="en-US" sz="2200" noProof="0" dirty="0">
                <a:solidFill>
                  <a:srgbClr val="0000FF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bibletools.org </a:t>
            </a:r>
            <a:r>
              <a:rPr lang="en-US" sz="2200" noProof="0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and </a:t>
            </a:r>
            <a:r>
              <a:rPr lang="en-US" sz="2200" noProof="0" dirty="0">
                <a:solidFill>
                  <a:srgbClr val="0000FF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blueletterbible.org biblestudytools.com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0" lang="en-US" sz="220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Vines</a:t>
            </a:r>
            <a:endParaRPr kumimoji="0" lang="en-US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143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Translations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All Translations are not Equal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Main Text –vs- Comparative Texts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dirty="0">
              <a:solidFill>
                <a:schemeClr val="bg1">
                  <a:lumMod val="65000"/>
                </a:schemeClr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masis MT Pro Medium" panose="02040604050005020304" pitchFamily="18" charset="0"/>
              </a:rPr>
              <a:t> Two Ways to Check Translations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Examples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556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387009" y="484094"/>
            <a:ext cx="6511502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Examples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599" y="2119494"/>
            <a:ext cx="8332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Other translations help / enhance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241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637E75-BD8A-2F8D-F259-12DB773A5703}"/>
              </a:ext>
            </a:extLst>
          </p:cNvPr>
          <p:cNvSpPr txBox="1"/>
          <p:nvPr/>
        </p:nvSpPr>
        <p:spPr>
          <a:xfrm>
            <a:off x="1222743" y="595424"/>
            <a:ext cx="6879265" cy="189455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Romans 6:17 (KJV)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17 </a:t>
            </a:r>
            <a:r>
              <a:rPr lang="en-US" sz="2400" dirty="0">
                <a:effectLst/>
                <a:latin typeface="Calibri" panose="020F0502020204030204" pitchFamily="34" charset="0"/>
              </a:rPr>
              <a:t>But God be thanked, that ye were the servants of sin, but ye have obeyed from the heart that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form of doctrine which was delivered you</a:t>
            </a:r>
            <a:r>
              <a:rPr lang="en-US" sz="2400" dirty="0">
                <a:effectLst/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AB5F7F-341A-8FE2-B347-B1F11D7C210F}"/>
              </a:ext>
            </a:extLst>
          </p:cNvPr>
          <p:cNvSpPr txBox="1"/>
          <p:nvPr/>
        </p:nvSpPr>
        <p:spPr>
          <a:xfrm>
            <a:off x="1095153" y="2624974"/>
            <a:ext cx="7331149" cy="1870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(NKJV) </a:t>
            </a:r>
          </a:p>
          <a:p>
            <a:pPr marL="0"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200" baseline="30000" dirty="0">
                <a:effectLst/>
                <a:latin typeface="Calibri" panose="020F0502020204030204" pitchFamily="34" charset="0"/>
              </a:rPr>
              <a:t>17 </a:t>
            </a:r>
            <a:r>
              <a:rPr lang="en-US" sz="2200" dirty="0">
                <a:effectLst/>
                <a:latin typeface="Calibri" panose="020F0502020204030204" pitchFamily="34" charset="0"/>
              </a:rPr>
              <a:t>But God be thanked that </a:t>
            </a:r>
            <a:r>
              <a:rPr lang="en-US" sz="2200" i="1" dirty="0">
                <a:effectLst/>
                <a:latin typeface="Calibri" panose="020F0502020204030204" pitchFamily="34" charset="0"/>
              </a:rPr>
              <a:t>though</a:t>
            </a:r>
            <a:r>
              <a:rPr lang="en-US" sz="2200" dirty="0">
                <a:effectLst/>
                <a:latin typeface="Calibri" panose="020F0502020204030204" pitchFamily="34" charset="0"/>
              </a:rPr>
              <a:t> you were slaves of sin, yet you obeyed from the heart that form of doctrine to which you were delivered.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68B1E3-AD16-C0A1-B36D-A36BA824D07C}"/>
              </a:ext>
            </a:extLst>
          </p:cNvPr>
          <p:cNvSpPr txBox="1"/>
          <p:nvPr/>
        </p:nvSpPr>
        <p:spPr>
          <a:xfrm>
            <a:off x="1095153" y="4630479"/>
            <a:ext cx="7246088" cy="2116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(ASV)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aseline="30000" dirty="0">
                <a:effectLst/>
                <a:latin typeface="Calibri" panose="020F0502020204030204" pitchFamily="34" charset="0"/>
              </a:rPr>
              <a:t>17</a:t>
            </a:r>
            <a:r>
              <a:rPr lang="en-US" sz="2200" dirty="0">
                <a:effectLst/>
                <a:latin typeface="Calibri" panose="020F0502020204030204" pitchFamily="34" charset="0"/>
              </a:rPr>
              <a:t>But thanks be to God, that, whereas ye were servants of sin, ye became obedient from the heart to that form of teaching whereunto ye were delivered; 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04908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34333C-1638-0845-7C25-98FE62796126}"/>
              </a:ext>
            </a:extLst>
          </p:cNvPr>
          <p:cNvSpPr txBox="1"/>
          <p:nvPr/>
        </p:nvSpPr>
        <p:spPr>
          <a:xfrm>
            <a:off x="1004778" y="666663"/>
            <a:ext cx="7277986" cy="104509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1 Thess. 5:22 (KJV)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22 </a:t>
            </a:r>
            <a:r>
              <a:rPr lang="en-US" sz="2400" dirty="0">
                <a:effectLst/>
                <a:latin typeface="Calibri" panose="020F0502020204030204" pitchFamily="34" charset="0"/>
              </a:rPr>
              <a:t>Abstain from all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appearance</a:t>
            </a:r>
            <a:r>
              <a:rPr lang="en-US" sz="2400" dirty="0">
                <a:effectLst/>
                <a:latin typeface="Calibri" panose="020F0502020204030204" pitchFamily="34" charset="0"/>
              </a:rPr>
              <a:t> of evil.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7FCB83-F92E-B402-61E8-0B8DC6CC4EDC}"/>
              </a:ext>
            </a:extLst>
          </p:cNvPr>
          <p:cNvSpPr txBox="1"/>
          <p:nvPr/>
        </p:nvSpPr>
        <p:spPr>
          <a:xfrm>
            <a:off x="1233377" y="2259419"/>
            <a:ext cx="6778256" cy="976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(NKJV; ESV)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aseline="30000" dirty="0">
                <a:effectLst/>
                <a:latin typeface="Calibri" panose="020F0502020204030204" pitchFamily="34" charset="0"/>
              </a:rPr>
              <a:t>22 </a:t>
            </a:r>
            <a:r>
              <a:rPr lang="en-US" sz="2200" dirty="0">
                <a:effectLst/>
                <a:latin typeface="Calibri" panose="020F0502020204030204" pitchFamily="34" charset="0"/>
              </a:rPr>
              <a:t>Abstain from every form of evil.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D393F3-88C5-5749-C1B9-F667F521956E}"/>
              </a:ext>
            </a:extLst>
          </p:cNvPr>
          <p:cNvSpPr txBox="1"/>
          <p:nvPr/>
        </p:nvSpPr>
        <p:spPr>
          <a:xfrm>
            <a:off x="1286540" y="3429000"/>
            <a:ext cx="7081283" cy="976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(NIV)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aseline="30000" dirty="0">
                <a:effectLst/>
                <a:latin typeface="Calibri" panose="020F0502020204030204" pitchFamily="34" charset="0"/>
              </a:rPr>
              <a:t>22 </a:t>
            </a:r>
            <a:r>
              <a:rPr lang="en-US" sz="2200" dirty="0">
                <a:effectLst/>
                <a:latin typeface="Calibri" panose="020F0502020204030204" pitchFamily="34" charset="0"/>
              </a:rPr>
              <a:t>reject every kind of evil.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862CF2-7684-6D9B-BA7B-536F5AD98E29}"/>
              </a:ext>
            </a:extLst>
          </p:cNvPr>
          <p:cNvSpPr txBox="1"/>
          <p:nvPr/>
        </p:nvSpPr>
        <p:spPr>
          <a:xfrm>
            <a:off x="1233377" y="4758070"/>
            <a:ext cx="7208874" cy="1337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(NLT)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aseline="30000" dirty="0">
                <a:effectLst/>
                <a:latin typeface="Calibri" panose="020F0502020204030204" pitchFamily="34" charset="0"/>
              </a:rPr>
              <a:t>22 </a:t>
            </a:r>
            <a:r>
              <a:rPr lang="en-US" sz="2200" dirty="0">
                <a:effectLst/>
                <a:latin typeface="Calibri" panose="020F0502020204030204" pitchFamily="34" charset="0"/>
              </a:rPr>
              <a:t>Stay away from every kind of evil. 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33850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B1A737-7D23-EE68-B8E1-99CC59F8ACCC}"/>
              </a:ext>
            </a:extLst>
          </p:cNvPr>
          <p:cNvSpPr txBox="1"/>
          <p:nvPr/>
        </p:nvSpPr>
        <p:spPr>
          <a:xfrm>
            <a:off x="765545" y="627320"/>
            <a:ext cx="7798981" cy="488544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Zephaniah 1:12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12</a:t>
            </a:r>
            <a:r>
              <a:rPr lang="en-US" sz="2400" dirty="0">
                <a:effectLst/>
                <a:latin typeface="Calibri" panose="020F0502020204030204" pitchFamily="34" charset="0"/>
              </a:rPr>
              <a:t>	“And it shall come to pass at that time </a:t>
            </a:r>
          </a:p>
          <a:p>
            <a:pPr marL="457200" marR="0" indent="-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i="1" dirty="0">
                <a:effectLst/>
                <a:latin typeface="Calibri" panose="020F0502020204030204" pitchFamily="34" charset="0"/>
              </a:rPr>
              <a:t>That</a:t>
            </a:r>
            <a:r>
              <a:rPr lang="en-US" sz="2400" dirty="0">
                <a:effectLst/>
                <a:latin typeface="Calibri" panose="020F0502020204030204" pitchFamily="34" charset="0"/>
              </a:rPr>
              <a:t> I will search Jerusalem with lamps, </a:t>
            </a:r>
          </a:p>
          <a:p>
            <a:pPr marL="457200" marR="0" indent="-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</a:rPr>
              <a:t>And punish the men </a:t>
            </a:r>
          </a:p>
          <a:p>
            <a:pPr marL="457200" marR="0" indent="-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Who are settled in complacency</a:t>
            </a:r>
            <a:r>
              <a:rPr lang="en-US" sz="2400" dirty="0">
                <a:effectLst/>
                <a:latin typeface="Calibri" panose="020F0502020204030204" pitchFamily="34" charset="0"/>
              </a:rPr>
              <a:t>, </a:t>
            </a:r>
          </a:p>
          <a:p>
            <a:pPr marL="457200" marR="0" indent="-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</a:rPr>
              <a:t>Who say in their heart, </a:t>
            </a:r>
          </a:p>
          <a:p>
            <a:pPr marL="457200" marR="0" indent="-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</a:rPr>
              <a:t>‘The </a:t>
            </a:r>
            <a:r>
              <a:rPr lang="en-US" sz="2400" cap="small" dirty="0">
                <a:effectLst/>
                <a:latin typeface="Calibri" panose="020F0502020204030204" pitchFamily="34" charset="0"/>
              </a:rPr>
              <a:t>Lord</a:t>
            </a:r>
            <a:r>
              <a:rPr lang="en-US" sz="2400" dirty="0">
                <a:effectLst/>
                <a:latin typeface="Calibri" panose="020F0502020204030204" pitchFamily="34" charset="0"/>
              </a:rPr>
              <a:t> will not do good, </a:t>
            </a:r>
          </a:p>
          <a:p>
            <a:pPr marL="457200" marR="0" indent="-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</a:rPr>
              <a:t>Nor will He do evil.’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3292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CEBE5C-BE91-411E-99A7-62316E10B382}"/>
              </a:ext>
            </a:extLst>
          </p:cNvPr>
          <p:cNvSpPr txBox="1"/>
          <p:nvPr/>
        </p:nvSpPr>
        <p:spPr>
          <a:xfrm>
            <a:off x="444137" y="400594"/>
            <a:ext cx="82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“Settled in complacency” (NKJV)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B6F8CD-797E-4EBE-8626-2D50E7F7C71B}"/>
              </a:ext>
            </a:extLst>
          </p:cNvPr>
          <p:cNvSpPr txBox="1"/>
          <p:nvPr/>
        </p:nvSpPr>
        <p:spPr>
          <a:xfrm>
            <a:off x="975360" y="1045734"/>
            <a:ext cx="76112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NKJV fn. </a:t>
            </a:r>
            <a:r>
              <a:rPr lang="en-US" sz="2000" dirty="0"/>
              <a:t>“Lit. on their lees; like the dregs of wine”</a:t>
            </a:r>
          </a:p>
          <a:p>
            <a:endParaRPr lang="en-US" sz="800" dirty="0"/>
          </a:p>
          <a:p>
            <a:r>
              <a:rPr lang="en-US" sz="2000" b="1" dirty="0"/>
              <a:t>ESV</a:t>
            </a:r>
            <a:r>
              <a:rPr lang="en-US" sz="2000" dirty="0"/>
              <a:t> – “men who are complacent” fn. Hebrew are thickening on the dregs [of their wine]</a:t>
            </a:r>
          </a:p>
          <a:p>
            <a:endParaRPr lang="en-US" sz="800" dirty="0"/>
          </a:p>
          <a:p>
            <a:r>
              <a:rPr lang="en-US" sz="2000" b="1" dirty="0"/>
              <a:t>KJV &amp; ASV </a:t>
            </a:r>
            <a:r>
              <a:rPr lang="en-US" sz="2000" dirty="0"/>
              <a:t>– “settled on their lees”</a:t>
            </a:r>
          </a:p>
          <a:p>
            <a:endParaRPr lang="en-US" sz="800" dirty="0"/>
          </a:p>
          <a:p>
            <a:r>
              <a:rPr lang="en-US" sz="2000" b="1" dirty="0"/>
              <a:t>NASB95</a:t>
            </a:r>
            <a:r>
              <a:rPr lang="en-US" sz="2000" dirty="0"/>
              <a:t> – “Stagnant in spirit”</a:t>
            </a:r>
          </a:p>
          <a:p>
            <a:endParaRPr lang="en-US" sz="800" dirty="0"/>
          </a:p>
          <a:p>
            <a:r>
              <a:rPr lang="en-US" sz="2000" b="1" dirty="0"/>
              <a:t>HCSB</a:t>
            </a:r>
            <a:r>
              <a:rPr lang="en-US" sz="2000" dirty="0"/>
              <a:t> – “men who settle down comfortably”</a:t>
            </a:r>
          </a:p>
          <a:p>
            <a:endParaRPr lang="en-US" sz="800" dirty="0"/>
          </a:p>
          <a:p>
            <a:r>
              <a:rPr lang="en-US" sz="2000" b="1" dirty="0"/>
              <a:t>NIV</a:t>
            </a:r>
            <a:r>
              <a:rPr lang="en-US" sz="2000" dirty="0"/>
              <a:t> – “who are complacent who are like wine left on its dregs”</a:t>
            </a:r>
          </a:p>
          <a:p>
            <a:endParaRPr lang="en-US" sz="800" dirty="0"/>
          </a:p>
          <a:p>
            <a:r>
              <a:rPr lang="en-US" sz="2000" b="1" dirty="0"/>
              <a:t>NRSV</a:t>
            </a:r>
            <a:r>
              <a:rPr lang="en-US" sz="2000" dirty="0"/>
              <a:t> – “who rest complacently on their dregs”</a:t>
            </a:r>
          </a:p>
          <a:p>
            <a:endParaRPr lang="en-US" sz="800" dirty="0"/>
          </a:p>
          <a:p>
            <a:r>
              <a:rPr lang="en-US" sz="2000" b="1" dirty="0"/>
              <a:t>NLT</a:t>
            </a:r>
            <a:r>
              <a:rPr lang="en-US" sz="2000" dirty="0"/>
              <a:t> – “sit complacent in their sins”</a:t>
            </a:r>
          </a:p>
          <a:p>
            <a:endParaRPr lang="en-US" sz="800" dirty="0"/>
          </a:p>
          <a:p>
            <a:r>
              <a:rPr lang="en-US" sz="2000" b="1" dirty="0" err="1"/>
              <a:t>Lexham</a:t>
            </a:r>
            <a:r>
              <a:rPr lang="en-US" sz="2000" dirty="0"/>
              <a:t> – “Whose senses are dulled from drinking”</a:t>
            </a:r>
          </a:p>
          <a:p>
            <a:endParaRPr lang="en-US" sz="800" dirty="0"/>
          </a:p>
          <a:p>
            <a:r>
              <a:rPr lang="en-US" sz="2000" b="1" dirty="0"/>
              <a:t>NET</a:t>
            </a:r>
            <a:r>
              <a:rPr lang="en-US" sz="2000" dirty="0"/>
              <a:t> – “entrenched in their sins”</a:t>
            </a:r>
          </a:p>
          <a:p>
            <a:endParaRPr lang="en-US" sz="800" dirty="0"/>
          </a:p>
          <a:p>
            <a:r>
              <a:rPr lang="en-US" sz="2000" b="1" dirty="0"/>
              <a:t>RSV</a:t>
            </a:r>
            <a:r>
              <a:rPr lang="en-US" sz="2000" dirty="0"/>
              <a:t> – “thickening upon their lees”</a:t>
            </a:r>
          </a:p>
          <a:p>
            <a:endParaRPr lang="en-US" sz="800" dirty="0"/>
          </a:p>
          <a:p>
            <a:r>
              <a:rPr lang="en-US" sz="2000" b="1" dirty="0"/>
              <a:t>YLT</a:t>
            </a:r>
            <a:r>
              <a:rPr lang="en-US" sz="2000" dirty="0"/>
              <a:t> – “hardened on their preserved things”</a:t>
            </a:r>
          </a:p>
        </p:txBody>
      </p:sp>
    </p:spTree>
    <p:extLst>
      <p:ext uri="{BB962C8B-B14F-4D97-AF65-F5344CB8AC3E}">
        <p14:creationId xmlns:p14="http://schemas.microsoft.com/office/powerpoint/2010/main" val="1646186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A2FECB-0D1A-B647-277B-D94F0E43EF6C}"/>
              </a:ext>
            </a:extLst>
          </p:cNvPr>
          <p:cNvSpPr txBox="1"/>
          <p:nvPr/>
        </p:nvSpPr>
        <p:spPr>
          <a:xfrm>
            <a:off x="1089837" y="712381"/>
            <a:ext cx="7187610" cy="146982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Romans 14:1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</a:rPr>
              <a:t>14</a:t>
            </a:r>
            <a:r>
              <a:rPr lang="en-US" sz="2400" dirty="0">
                <a:effectLst/>
                <a:latin typeface="Calibri" panose="020F0502020204030204" pitchFamily="34" charset="0"/>
              </a:rPr>
              <a:t> Receive one who is weak in the faith,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but</a:t>
            </a:r>
            <a:r>
              <a:rPr lang="en-US" sz="2400" dirty="0">
                <a:effectLst/>
                <a:latin typeface="Calibri" panose="020F0502020204030204" pitchFamily="34" charset="0"/>
              </a:rPr>
              <a:t> not to disputes over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doubtful things</a:t>
            </a:r>
            <a:r>
              <a:rPr lang="en-US" sz="2400" dirty="0">
                <a:effectLst/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8C49BF-5580-ABD9-E1B0-5DF23B33C2DD}"/>
              </a:ext>
            </a:extLst>
          </p:cNvPr>
          <p:cNvSpPr txBox="1"/>
          <p:nvPr/>
        </p:nvSpPr>
        <p:spPr>
          <a:xfrm>
            <a:off x="1089837" y="2387009"/>
            <a:ext cx="7001540" cy="148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(ASV) </a:t>
            </a:r>
          </a:p>
          <a:p>
            <a:pPr marL="0"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But him that is weak in faith receive ye, </a:t>
            </a:r>
            <a:r>
              <a:rPr lang="en-US" sz="2200" i="1" dirty="0">
                <a:effectLst/>
                <a:latin typeface="Calibri" panose="020F0502020204030204" pitchFamily="34" charset="0"/>
              </a:rPr>
              <a:t>yet</a:t>
            </a:r>
            <a:r>
              <a:rPr lang="en-US" sz="2200" dirty="0">
                <a:effectLst/>
                <a:latin typeface="Calibri" panose="020F0502020204030204" pitchFamily="34" charset="0"/>
              </a:rPr>
              <a:t> not for decision of scruples.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3046B-DCBB-EE6D-5633-B063DE11F5D3}"/>
              </a:ext>
            </a:extLst>
          </p:cNvPr>
          <p:cNvSpPr txBox="1"/>
          <p:nvPr/>
        </p:nvSpPr>
        <p:spPr>
          <a:xfrm>
            <a:off x="1089837" y="4072986"/>
            <a:ext cx="7134447" cy="148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(NASB 95) </a:t>
            </a:r>
          </a:p>
          <a:p>
            <a:pPr marL="0" marR="0" indent="22860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200" b="1" baseline="30000" dirty="0">
                <a:effectLst/>
                <a:latin typeface="Calibri" panose="020F0502020204030204" pitchFamily="34" charset="0"/>
              </a:rPr>
              <a:t>1 </a:t>
            </a:r>
            <a:r>
              <a:rPr lang="en-US" sz="2200" dirty="0">
                <a:effectLst/>
                <a:latin typeface="Calibri" panose="020F0502020204030204" pitchFamily="34" charset="0"/>
              </a:rPr>
              <a:t>Now accept the one who is weak in faith, </a:t>
            </a:r>
            <a:r>
              <a:rPr lang="en-US" sz="2200" i="1" dirty="0">
                <a:effectLst/>
                <a:latin typeface="Calibri" panose="020F0502020204030204" pitchFamily="34" charset="0"/>
              </a:rPr>
              <a:t>but</a:t>
            </a:r>
            <a:r>
              <a:rPr lang="en-US" sz="2200" dirty="0">
                <a:effectLst/>
                <a:latin typeface="Calibri" panose="020F0502020204030204" pitchFamily="34" charset="0"/>
              </a:rPr>
              <a:t> not for </a:t>
            </a:r>
            <a:r>
              <a:rPr lang="en-US" sz="2200" i="1" dirty="0">
                <a:effectLst/>
                <a:latin typeface="Calibri" panose="020F0502020204030204" pitchFamily="34" charset="0"/>
              </a:rPr>
              <a:t>the purpose of</a:t>
            </a:r>
            <a:r>
              <a:rPr lang="en-US" sz="2200" dirty="0">
                <a:effectLst/>
                <a:latin typeface="Calibri" panose="020F0502020204030204" pitchFamily="34" charset="0"/>
              </a:rPr>
              <a:t> passing judgment on his opinions. </a:t>
            </a:r>
          </a:p>
        </p:txBody>
      </p:sp>
    </p:spTree>
    <p:extLst>
      <p:ext uri="{BB962C8B-B14F-4D97-AF65-F5344CB8AC3E}">
        <p14:creationId xmlns:p14="http://schemas.microsoft.com/office/powerpoint/2010/main" val="2712221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8E6594-5A48-C875-18C8-7A7A66F93C44}"/>
              </a:ext>
            </a:extLst>
          </p:cNvPr>
          <p:cNvSpPr txBox="1"/>
          <p:nvPr/>
        </p:nvSpPr>
        <p:spPr>
          <a:xfrm>
            <a:off x="738963" y="563526"/>
            <a:ext cx="7586330" cy="231928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Acts 12:11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11 </a:t>
            </a:r>
            <a:r>
              <a:rPr lang="en-US" sz="2400" dirty="0">
                <a:effectLst/>
                <a:latin typeface="Calibri" panose="020F0502020204030204" pitchFamily="34" charset="0"/>
              </a:rPr>
              <a:t>And when Peter had come to himself, he said, “Now I know for certain that the Lord has sent His angel, and has delivered me from the hand of Herod and </a:t>
            </a:r>
            <a:r>
              <a:rPr lang="en-US" sz="2400" i="1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from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all the expectation of the Jewish people</a:t>
            </a:r>
            <a:r>
              <a:rPr lang="en-US" sz="2400" dirty="0">
                <a:effectLst/>
                <a:latin typeface="Calibri" panose="020F0502020204030204" pitchFamily="34" charset="0"/>
              </a:rPr>
              <a:t>.”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5AF50B-73D5-B545-F33E-1E5075B766AA}"/>
              </a:ext>
            </a:extLst>
          </p:cNvPr>
          <p:cNvSpPr txBox="1"/>
          <p:nvPr/>
        </p:nvSpPr>
        <p:spPr>
          <a:xfrm>
            <a:off x="776177" y="3336848"/>
            <a:ext cx="7490637" cy="976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(NCV) </a:t>
            </a: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….from all the things the people thought would happen.”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4D38EE-99B8-F66B-CF07-6C69A12F349C}"/>
              </a:ext>
            </a:extLst>
          </p:cNvPr>
          <p:cNvSpPr txBox="1"/>
          <p:nvPr/>
        </p:nvSpPr>
        <p:spPr>
          <a:xfrm>
            <a:off x="940981" y="4720856"/>
            <a:ext cx="7033438" cy="1337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(NLT) </a:t>
            </a: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alibri" panose="020F0502020204030204" pitchFamily="34" charset="0"/>
              </a:rPr>
              <a:t>….</a:t>
            </a:r>
            <a:r>
              <a:rPr lang="en-US" sz="2200" dirty="0">
                <a:effectLst/>
                <a:latin typeface="Calibri" panose="020F0502020204030204" pitchFamily="34" charset="0"/>
              </a:rPr>
              <a:t>what the Jewish leaders had planned to do to me!” 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85796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BA2F85-CD98-46CF-0B9C-280A642FF6C7}"/>
              </a:ext>
            </a:extLst>
          </p:cNvPr>
          <p:cNvSpPr txBox="1"/>
          <p:nvPr/>
        </p:nvSpPr>
        <p:spPr>
          <a:xfrm>
            <a:off x="972879" y="600740"/>
            <a:ext cx="7357731" cy="146982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2 Timothy 1:6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6 </a:t>
            </a:r>
            <a:r>
              <a:rPr lang="en-US" sz="2400" dirty="0">
                <a:effectLst/>
                <a:latin typeface="Calibri" panose="020F0502020204030204" pitchFamily="34" charset="0"/>
              </a:rPr>
              <a:t>Therefore I remind you to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stir up the gift of God </a:t>
            </a:r>
            <a:r>
              <a:rPr lang="en-US" sz="2400" dirty="0">
                <a:effectLst/>
                <a:latin typeface="Calibri" panose="020F0502020204030204" pitchFamily="34" charset="0"/>
              </a:rPr>
              <a:t>which is in you through the laying on of my hands.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C2626F-9671-F107-A4ED-035D4535D5F1}"/>
              </a:ext>
            </a:extLst>
          </p:cNvPr>
          <p:cNvSpPr txBox="1"/>
          <p:nvPr/>
        </p:nvSpPr>
        <p:spPr>
          <a:xfrm>
            <a:off x="1068571" y="2296633"/>
            <a:ext cx="7150396" cy="136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(ESV)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baseline="30000" dirty="0">
                <a:effectLst/>
                <a:latin typeface="Calibri" panose="020F0502020204030204" pitchFamily="34" charset="0"/>
              </a:rPr>
              <a:t>6 </a:t>
            </a:r>
            <a:r>
              <a:rPr lang="en-US" sz="2200" dirty="0">
                <a:effectLst/>
                <a:latin typeface="Calibri" panose="020F0502020204030204" pitchFamily="34" charset="0"/>
              </a:rPr>
              <a:t>For this reason I remind you to fan into flame the gift of God, which is in you through the laying on of my hands,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0A2C95-1881-79F7-6C5E-FF220D547000}"/>
              </a:ext>
            </a:extLst>
          </p:cNvPr>
          <p:cNvSpPr txBox="1"/>
          <p:nvPr/>
        </p:nvSpPr>
        <p:spPr>
          <a:xfrm>
            <a:off x="1015408" y="3789370"/>
            <a:ext cx="7256721" cy="136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(NASB95) 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228600" algn="r"/>
                <a:tab pos="457200" algn="l"/>
              </a:tabLst>
            </a:pPr>
            <a:r>
              <a:rPr lang="en-US" sz="2200" dirty="0">
                <a:effectLst/>
                <a:latin typeface="Calibri" panose="020F0502020204030204" pitchFamily="34" charset="0"/>
              </a:rPr>
              <a:t>	6	For this reason I remind you to kindle afresh the gift of God which is in you through the laying on of my hands. </a:t>
            </a:r>
          </a:p>
        </p:txBody>
      </p:sp>
    </p:spTree>
    <p:extLst>
      <p:ext uri="{BB962C8B-B14F-4D97-AF65-F5344CB8AC3E}">
        <p14:creationId xmlns:p14="http://schemas.microsoft.com/office/powerpoint/2010/main" val="4041944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4DA676-4C63-7C72-104A-943E39E0D4C9}"/>
              </a:ext>
            </a:extLst>
          </p:cNvPr>
          <p:cNvSpPr txBox="1"/>
          <p:nvPr/>
        </p:nvSpPr>
        <p:spPr>
          <a:xfrm>
            <a:off x="895793" y="568841"/>
            <a:ext cx="7352414" cy="159806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Hosea 6:6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6</a:t>
            </a:r>
            <a:r>
              <a:rPr lang="en-US" sz="2400" dirty="0">
                <a:effectLst/>
                <a:latin typeface="Calibri" panose="020F0502020204030204" pitchFamily="34" charset="0"/>
              </a:rPr>
              <a:t>	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For I desire mercy and not sacrifice</a:t>
            </a:r>
            <a:r>
              <a:rPr lang="en-US" sz="2400" dirty="0">
                <a:effectLst/>
                <a:latin typeface="Calibri" panose="020F0502020204030204" pitchFamily="34" charset="0"/>
              </a:rPr>
              <a:t>, </a:t>
            </a:r>
          </a:p>
          <a:p>
            <a:pPr marL="457200" marR="0" indent="-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</a:rPr>
              <a:t>And the knowledge of God more than burnt offerings.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FB3FDE-AFF6-8E8A-BD71-A96252C901F4}"/>
              </a:ext>
            </a:extLst>
          </p:cNvPr>
          <p:cNvSpPr txBox="1"/>
          <p:nvPr/>
        </p:nvSpPr>
        <p:spPr>
          <a:xfrm>
            <a:off x="946298" y="2642191"/>
            <a:ext cx="7240772" cy="976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(NCV) 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en-US" sz="2200" baseline="30000" dirty="0">
                <a:effectLst/>
                <a:latin typeface="Calibri" panose="020F0502020204030204" pitchFamily="34" charset="0"/>
              </a:rPr>
              <a:t>6 </a:t>
            </a:r>
            <a:r>
              <a:rPr lang="en-US" sz="2200" dirty="0">
                <a:effectLst/>
                <a:latin typeface="Calibri" panose="020F0502020204030204" pitchFamily="34" charset="0"/>
              </a:rPr>
              <a:t>	I want faithful love more than I want animal sacrifices</a:t>
            </a: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53CC67-444D-3D80-6E07-C856119F6E29}"/>
              </a:ext>
            </a:extLst>
          </p:cNvPr>
          <p:cNvSpPr txBox="1"/>
          <p:nvPr/>
        </p:nvSpPr>
        <p:spPr>
          <a:xfrm>
            <a:off x="895793" y="3838353"/>
            <a:ext cx="7301909" cy="976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(NASB95) </a:t>
            </a:r>
          </a:p>
          <a:p>
            <a:pPr marL="914400" marR="0" indent="-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228600" algn="r"/>
                <a:tab pos="685800" algn="l"/>
              </a:tabLst>
            </a:pPr>
            <a:r>
              <a:rPr lang="en-US" sz="2200" dirty="0">
                <a:effectLst/>
                <a:latin typeface="Calibri" panose="020F0502020204030204" pitchFamily="34" charset="0"/>
              </a:rPr>
              <a:t>	6	For I delight in loyalty rather than sacrifice, </a:t>
            </a: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0BA039-862A-CCFE-80B2-FC2A0AC28FEA}"/>
              </a:ext>
            </a:extLst>
          </p:cNvPr>
          <p:cNvSpPr txBox="1"/>
          <p:nvPr/>
        </p:nvSpPr>
        <p:spPr>
          <a:xfrm>
            <a:off x="921045" y="5034515"/>
            <a:ext cx="7301909" cy="976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libri" panose="020F0502020204030204" pitchFamily="34" charset="0"/>
              </a:rPr>
              <a:t>(NET) 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baseline="30000" dirty="0">
                <a:effectLst/>
                <a:latin typeface="Calibri" panose="020F0502020204030204" pitchFamily="34" charset="0"/>
              </a:rPr>
              <a:t>6:6 </a:t>
            </a:r>
            <a:r>
              <a:rPr lang="en-US" sz="2200" dirty="0">
                <a:effectLst/>
                <a:latin typeface="Calibri" panose="020F0502020204030204" pitchFamily="34" charset="0"/>
              </a:rPr>
              <a:t>For I delight in faithfulness, not simply in sacrifice;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65155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5F6D29-A8B4-42A0-3CCA-2D977FE09444}"/>
              </a:ext>
            </a:extLst>
          </p:cNvPr>
          <p:cNvSpPr txBox="1"/>
          <p:nvPr/>
        </p:nvSpPr>
        <p:spPr>
          <a:xfrm>
            <a:off x="719137" y="468718"/>
            <a:ext cx="7705725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17:11 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were </a:t>
            </a:r>
            <a:r>
              <a:rPr lang="en-US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more noble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those in Thessalonica, in that they received the word with all readiness of mind, and searched the scriptures daily, whether those things were so.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1A580E-989C-C12F-A19E-AD059FC1C0F0}"/>
              </a:ext>
            </a:extLst>
          </p:cNvPr>
          <p:cNvSpPr txBox="1"/>
          <p:nvPr/>
        </p:nvSpPr>
        <p:spPr>
          <a:xfrm>
            <a:off x="1387549" y="2913321"/>
            <a:ext cx="6507125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NKJV: “fair-minded”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7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NIV: “more noble character”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7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NCV: “more willing to listen”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7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NRSV: “more receptive”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7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NLT: “more open minded”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7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NET: “open minded”</a:t>
            </a:r>
          </a:p>
        </p:txBody>
      </p:sp>
    </p:spTree>
    <p:extLst>
      <p:ext uri="{BB962C8B-B14F-4D97-AF65-F5344CB8AC3E}">
        <p14:creationId xmlns:p14="http://schemas.microsoft.com/office/powerpoint/2010/main" val="1303985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609599" y="2119494"/>
            <a:ext cx="833238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Other translations help / enhance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000" b="1" dirty="0">
              <a:solidFill>
                <a:prstClr val="black"/>
              </a:solidFill>
              <a:latin typeface="Calibri" panose="020F0502020204030204"/>
              <a:ea typeface="Tahoma" pitchFamily="34" charset="0"/>
              <a:cs typeface="Tahoma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Same translation translates a word differently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D349A1-EEF7-44ED-C765-6D50C14BEF1A}"/>
              </a:ext>
            </a:extLst>
          </p:cNvPr>
          <p:cNvSpPr txBox="1"/>
          <p:nvPr/>
        </p:nvSpPr>
        <p:spPr>
          <a:xfrm>
            <a:off x="2387009" y="484094"/>
            <a:ext cx="6511502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3277839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457964-1E95-8FF7-A125-D7EE0796EF87}"/>
              </a:ext>
            </a:extLst>
          </p:cNvPr>
          <p:cNvSpPr txBox="1"/>
          <p:nvPr/>
        </p:nvSpPr>
        <p:spPr>
          <a:xfrm>
            <a:off x="632636" y="536944"/>
            <a:ext cx="7985051" cy="146982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1 Thessalonians 5:14 (NKJV) </a:t>
            </a: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14 </a:t>
            </a:r>
            <a:r>
              <a:rPr lang="en-US" sz="2400" dirty="0">
                <a:effectLst/>
                <a:latin typeface="Calibri" panose="020F0502020204030204" pitchFamily="34" charset="0"/>
              </a:rPr>
              <a:t>Now we exhort you, brethren, warn those who are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unruly</a:t>
            </a:r>
            <a:r>
              <a:rPr lang="en-US" sz="2400" dirty="0">
                <a:effectLst/>
                <a:latin typeface="Calibri" panose="020F0502020204030204" pitchFamily="34" charset="0"/>
              </a:rPr>
              <a:t>, comfort the fainthearted, uphold the weak, be patient with all.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FA800E-9013-A6D4-7D0F-F7873D25897B}"/>
              </a:ext>
            </a:extLst>
          </p:cNvPr>
          <p:cNvSpPr txBox="1"/>
          <p:nvPr/>
        </p:nvSpPr>
        <p:spPr>
          <a:xfrm>
            <a:off x="1097809" y="2705986"/>
            <a:ext cx="7054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 Thess. 3:6 – “disorderly”</a:t>
            </a:r>
          </a:p>
        </p:txBody>
      </p:sp>
    </p:spTree>
    <p:extLst>
      <p:ext uri="{BB962C8B-B14F-4D97-AF65-F5344CB8AC3E}">
        <p14:creationId xmlns:p14="http://schemas.microsoft.com/office/powerpoint/2010/main" val="1120406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C0AA9D-A99F-0DF8-04D7-0A070F633E3A}"/>
              </a:ext>
            </a:extLst>
          </p:cNvPr>
          <p:cNvSpPr txBox="1"/>
          <p:nvPr/>
        </p:nvSpPr>
        <p:spPr>
          <a:xfrm>
            <a:off x="879844" y="505046"/>
            <a:ext cx="7384312" cy="200997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1 John 1:7 (NKJV) </a:t>
            </a:r>
          </a:p>
          <a:p>
            <a:pPr marL="0"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7 </a:t>
            </a:r>
            <a:r>
              <a:rPr lang="en-US" sz="2400" dirty="0">
                <a:effectLst/>
                <a:latin typeface="Calibri" panose="020F0502020204030204" pitchFamily="34" charset="0"/>
              </a:rPr>
              <a:t>But if we walk in the light as He is in the light, we have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fellowship</a:t>
            </a:r>
            <a:r>
              <a:rPr lang="en-US" sz="2400" dirty="0">
                <a:effectLst/>
                <a:latin typeface="Calibri" panose="020F0502020204030204" pitchFamily="34" charset="0"/>
              </a:rPr>
              <a:t> with one another, and the blood of Jesus Christ His Son cleanses us from all sin.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742A3-8006-21A3-7078-3FA97F2BA738}"/>
              </a:ext>
            </a:extLst>
          </p:cNvPr>
          <p:cNvSpPr txBox="1"/>
          <p:nvPr/>
        </p:nvSpPr>
        <p:spPr>
          <a:xfrm>
            <a:off x="1190847" y="2868281"/>
            <a:ext cx="4609214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Rom. 15:16 – “contribution”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 Cor. 10:16 – “communion”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2 Cor. 9:13 – “sharing”</a:t>
            </a:r>
          </a:p>
        </p:txBody>
      </p:sp>
    </p:spTree>
    <p:extLst>
      <p:ext uri="{BB962C8B-B14F-4D97-AF65-F5344CB8AC3E}">
        <p14:creationId xmlns:p14="http://schemas.microsoft.com/office/powerpoint/2010/main" val="2768324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8DE4F7-6023-C987-F44C-5BDF0D952C4B}"/>
              </a:ext>
            </a:extLst>
          </p:cNvPr>
          <p:cNvSpPr txBox="1"/>
          <p:nvPr/>
        </p:nvSpPr>
        <p:spPr>
          <a:xfrm>
            <a:off x="717698" y="542260"/>
            <a:ext cx="7804297" cy="200997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</a:rPr>
              <a:t>1 Timothy 2:9 (NKJV) </a:t>
            </a:r>
          </a:p>
          <a:p>
            <a:pPr marL="0"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9 </a:t>
            </a:r>
            <a:r>
              <a:rPr lang="en-US" sz="2400" dirty="0">
                <a:effectLst/>
                <a:latin typeface="Calibri" panose="020F0502020204030204" pitchFamily="34" charset="0"/>
              </a:rPr>
              <a:t>in like manner also, that the women adorn themselves in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modest </a:t>
            </a:r>
            <a:r>
              <a:rPr lang="en-US" sz="2400" dirty="0">
                <a:effectLst/>
                <a:latin typeface="Calibri" panose="020F0502020204030204" pitchFamily="34" charset="0"/>
              </a:rPr>
              <a:t>apparel, with propriety and moderation, not with braided hair or gold or pearls or costly clothing,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599F2B-EF17-DBB7-04F8-61D2A43F8E52}"/>
              </a:ext>
            </a:extLst>
          </p:cNvPr>
          <p:cNvSpPr txBox="1"/>
          <p:nvPr/>
        </p:nvSpPr>
        <p:spPr>
          <a:xfrm>
            <a:off x="1233377" y="2929270"/>
            <a:ext cx="5709684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1 Tim. 1:15 – “world”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 Tim. 3:2 – “of good behavior”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Rev. 21:2 – “adorned”</a:t>
            </a:r>
          </a:p>
        </p:txBody>
      </p:sp>
    </p:spTree>
    <p:extLst>
      <p:ext uri="{BB962C8B-B14F-4D97-AF65-F5344CB8AC3E}">
        <p14:creationId xmlns:p14="http://schemas.microsoft.com/office/powerpoint/2010/main" val="32839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326777-F6BC-2774-351E-AC575366BA34}"/>
              </a:ext>
            </a:extLst>
          </p:cNvPr>
          <p:cNvSpPr txBox="1"/>
          <p:nvPr/>
        </p:nvSpPr>
        <p:spPr>
          <a:xfrm>
            <a:off x="980853" y="659218"/>
            <a:ext cx="7182293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00" b="1" u="sng" dirty="0"/>
          </a:p>
          <a:p>
            <a:pPr algn="ctr"/>
            <a:r>
              <a:rPr lang="en-US" sz="2400" b="1" u="sng" dirty="0"/>
              <a:t>“Forgive” (Matt. 6:12; 18:27, 35)</a:t>
            </a:r>
          </a:p>
          <a:p>
            <a:pPr algn="ctr"/>
            <a:endParaRPr lang="en-US" sz="1000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90B99-AE5B-30B6-B4C7-326C22652EFB}"/>
              </a:ext>
            </a:extLst>
          </p:cNvPr>
          <p:cNvSpPr txBox="1"/>
          <p:nvPr/>
        </p:nvSpPr>
        <p:spPr>
          <a:xfrm>
            <a:off x="1549695" y="1961707"/>
            <a:ext cx="6613451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Matt. 5:24 – “leave”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Matt. 13:36 – “sent away”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Matt. 23:23 – “have omitted”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John 11:44 – “let go”</a:t>
            </a:r>
          </a:p>
        </p:txBody>
      </p:sp>
    </p:spTree>
    <p:extLst>
      <p:ext uri="{BB962C8B-B14F-4D97-AF65-F5344CB8AC3E}">
        <p14:creationId xmlns:p14="http://schemas.microsoft.com/office/powerpoint/2010/main" val="1982050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532504"/>
            <a:ext cx="693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Use of Translations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All Translations are not Equal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Main Text –vs- Comparative Texts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Two Ways to Check Translations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 Examples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622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1"/>
            <a:ext cx="7600278" cy="156633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Peter 3:19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meant by preaching to the spirits in prison? Where they in prison at the time when the message was preached to them?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FA39F-048B-4A6F-3E19-5B6DE9E04DBC}"/>
              </a:ext>
            </a:extLst>
          </p:cNvPr>
          <p:cNvSpPr txBox="1"/>
          <p:nvPr/>
        </p:nvSpPr>
        <p:spPr>
          <a:xfrm>
            <a:off x="719666" y="2138681"/>
            <a:ext cx="7704667" cy="461665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Context:</a:t>
            </a:r>
            <a:endParaRPr lang="en-US" sz="2400" i="1" dirty="0"/>
          </a:p>
        </p:txBody>
      </p:sp>
      <p:sp>
        <p:nvSpPr>
          <p:cNvPr id="2" name="Text Box 18">
            <a:extLst>
              <a:ext uri="{FF2B5EF4-FFF2-40B4-BE49-F238E27FC236}">
                <a16:creationId xmlns:a16="http://schemas.microsoft.com/office/drawing/2014/main" id="{653E8188-77F5-35A9-F179-865562138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881" y="2870716"/>
            <a:ext cx="7170235" cy="3293209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i="1" dirty="0">
                <a:solidFill>
                  <a:srgbClr val="0000FF"/>
                </a:solidFill>
              </a:rPr>
              <a:t>More Duties of Holiness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Duties of Wives</a:t>
            </a:r>
            <a:r>
              <a:rPr lang="en-US" sz="2400" b="1" dirty="0"/>
              <a:t> (vv. 1-6)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Duties of Husbands</a:t>
            </a:r>
            <a:r>
              <a:rPr lang="en-US" sz="2400" b="1" dirty="0"/>
              <a:t> (v. 7)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Duties of Christians to Each Other</a:t>
            </a:r>
            <a:r>
              <a:rPr lang="en-US" sz="2400" b="1" dirty="0"/>
              <a:t> (vv. 8-12)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Duties When Persecuted</a:t>
            </a:r>
            <a:r>
              <a:rPr lang="en-US" sz="2400" b="1" dirty="0"/>
              <a:t> (vv. 13-17)</a:t>
            </a:r>
          </a:p>
          <a:p>
            <a:pPr marL="571500" indent="-571500">
              <a:spcBef>
                <a:spcPct val="50000"/>
              </a:spcBef>
              <a:buFont typeface="+mj-lt"/>
              <a:buAutoNum type="romanUcPeriod"/>
            </a:pPr>
            <a:r>
              <a:rPr lang="en-US" sz="2400" b="1" u="sng" dirty="0"/>
              <a:t>Christ As An Example of Suffering</a:t>
            </a:r>
            <a:r>
              <a:rPr lang="en-US" sz="2400" b="1" dirty="0"/>
              <a:t> (vv. 18-22)</a:t>
            </a:r>
          </a:p>
        </p:txBody>
      </p:sp>
    </p:spTree>
    <p:extLst>
      <p:ext uri="{BB962C8B-B14F-4D97-AF65-F5344CB8AC3E}">
        <p14:creationId xmlns:p14="http://schemas.microsoft.com/office/powerpoint/2010/main" val="3251069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1"/>
            <a:ext cx="7600278" cy="156633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Peter 3:19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meant by preaching to the spirits in prison? Where they in prison at the time when the message was preached to them?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FA39F-048B-4A6F-3E19-5B6DE9E04DBC}"/>
              </a:ext>
            </a:extLst>
          </p:cNvPr>
          <p:cNvSpPr txBox="1"/>
          <p:nvPr/>
        </p:nvSpPr>
        <p:spPr>
          <a:xfrm>
            <a:off x="719666" y="2138681"/>
            <a:ext cx="7704667" cy="461665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Context:</a:t>
            </a:r>
            <a:endParaRPr lang="en-US" sz="2400" i="1" dirty="0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69120697-17BB-C3A4-3BA8-D63E01D6D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9" y="3026548"/>
            <a:ext cx="8382000" cy="2462213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71500" indent="-571500">
              <a:buFont typeface="+mj-lt"/>
              <a:buAutoNum type="romanUcPeriod" startAt="5"/>
            </a:pPr>
            <a:r>
              <a:rPr lang="en-US" sz="2800" b="1" u="sng" dirty="0"/>
              <a:t>Christ As An Example Of Suffering</a:t>
            </a:r>
            <a:r>
              <a:rPr lang="en-US" sz="2800" b="1" dirty="0"/>
              <a:t> (vv. 18-22)</a:t>
            </a:r>
            <a:endParaRPr lang="en-US" sz="2800" dirty="0"/>
          </a:p>
          <a:p>
            <a:endParaRPr lang="en-US" sz="10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/>
              <a:t>Innocent</a:t>
            </a:r>
            <a:r>
              <a:rPr lang="en-US" sz="2400" dirty="0"/>
              <a:t> (v. 18)</a:t>
            </a:r>
          </a:p>
          <a:p>
            <a:pPr marL="914400" lvl="1" indent="-457200">
              <a:buFont typeface="+mj-lt"/>
              <a:buAutoNum type="alphaUcPeriod"/>
            </a:pPr>
            <a:endParaRPr lang="en-US" sz="8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/>
              <a:t>Patient</a:t>
            </a:r>
            <a:r>
              <a:rPr lang="en-US" sz="2400" dirty="0"/>
              <a:t> (vv. 19-21)</a:t>
            </a:r>
          </a:p>
          <a:p>
            <a:pPr marL="914400" lvl="1" indent="-457200">
              <a:buFont typeface="+mj-lt"/>
              <a:buAutoNum type="alphaUcPeriod"/>
            </a:pPr>
            <a:endParaRPr lang="en-US" sz="8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400" i="1" dirty="0"/>
              <a:t>Victorious </a:t>
            </a:r>
            <a:r>
              <a:rPr lang="en-US" sz="2400" dirty="0"/>
              <a:t>(v. 22)</a:t>
            </a:r>
          </a:p>
        </p:txBody>
      </p:sp>
    </p:spTree>
    <p:extLst>
      <p:ext uri="{BB962C8B-B14F-4D97-AF65-F5344CB8AC3E}">
        <p14:creationId xmlns:p14="http://schemas.microsoft.com/office/powerpoint/2010/main" val="1249152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1"/>
            <a:ext cx="7600278" cy="156633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Peter 3:19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is meant by preaching to the spirits in prison? Where they in prison at the time when the message was preached to them?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FA39F-048B-4A6F-3E19-5B6DE9E04DBC}"/>
              </a:ext>
            </a:extLst>
          </p:cNvPr>
          <p:cNvSpPr txBox="1"/>
          <p:nvPr/>
        </p:nvSpPr>
        <p:spPr>
          <a:xfrm>
            <a:off x="719666" y="2138681"/>
            <a:ext cx="7704667" cy="3877985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Context: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“Prison” – realm of departed spirits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Verse 19 – “spirits in prison”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Compare Jude 6; 2 Pet. 2:4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Example given – days of Noah (vv. 20-21)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Christ preached through Noah (v. 20)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Christ preached through Paul (Eph. 2:17)</a:t>
            </a:r>
          </a:p>
          <a:p>
            <a:pPr marL="914400" lvl="1" indent="-457200">
              <a:buFont typeface="+mj-lt"/>
              <a:buAutoNum type="alphaLcPeriod"/>
            </a:pPr>
            <a:endParaRPr lang="en-US" sz="10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i="1" dirty="0"/>
              <a:t>Not said that the spirits were in prison at the time of the preaching (cf. NASB95 – “now in prison”)</a:t>
            </a:r>
          </a:p>
        </p:txBody>
      </p:sp>
    </p:spTree>
    <p:extLst>
      <p:ext uri="{BB962C8B-B14F-4D97-AF65-F5344CB8AC3E}">
        <p14:creationId xmlns:p14="http://schemas.microsoft.com/office/powerpoint/2010/main" val="4072958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1"/>
            <a:ext cx="7600278" cy="183670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Deut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 1-4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was the law concerning divorce? Did God approve of divorce for uncleanness? Was this passage about divorce for fornication? What should happen if a man put away his wife for uncleanness?</a:t>
            </a:r>
          </a:p>
        </p:txBody>
      </p:sp>
    </p:spTree>
    <p:extLst>
      <p:ext uri="{BB962C8B-B14F-4D97-AF65-F5344CB8AC3E}">
        <p14:creationId xmlns:p14="http://schemas.microsoft.com/office/powerpoint/2010/main" val="3725175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4">
            <a:extLst>
              <a:ext uri="{FF2B5EF4-FFF2-40B4-BE49-F238E27FC236}">
                <a16:creationId xmlns:a16="http://schemas.microsoft.com/office/drawing/2014/main" id="{7693D11B-2888-4817-B717-8E0BF9CBC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85800"/>
            <a:ext cx="8382000" cy="567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 When a man hath taken a wife, and married her, and it come to pass that she find no favour in his eyes, because he hath found some uncleanness in her: then let him write her a bill of divorcement, and give it in her hand, and send her out of his house.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 And when she is departed out of his house, she may go and be another man's wife.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 And if the latter husband hate her, and write her a bill of divorcement, and giveth it in her hand, and sendeth her out of his house; or if the latter husband die, which took her to be his wife;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 Her former husband, which sent her away, may not take her again to be his wife, after that she is defiled; for that is abomination before the LORD: and thou shalt not cause the land to sin, which the LORD thy God giveth thee for an inheritance.</a:t>
            </a:r>
          </a:p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KJV</a:t>
            </a:r>
          </a:p>
        </p:txBody>
      </p:sp>
      <p:sp>
        <p:nvSpPr>
          <p:cNvPr id="39940" name="Text Box 5">
            <a:extLst>
              <a:ext uri="{FF2B5EF4-FFF2-40B4-BE49-F238E27FC236}">
                <a16:creationId xmlns:a16="http://schemas.microsoft.com/office/drawing/2014/main" id="{D94A4E6B-3340-4994-8D9F-5FE22E116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</p:spTree>
    <p:extLst>
      <p:ext uri="{BB962C8B-B14F-4D97-AF65-F5344CB8AC3E}">
        <p14:creationId xmlns:p14="http://schemas.microsoft.com/office/powerpoint/2010/main" val="632772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4">
            <a:extLst>
              <a:ext uri="{FF2B5EF4-FFF2-40B4-BE49-F238E27FC236}">
                <a16:creationId xmlns:a16="http://schemas.microsoft.com/office/drawing/2014/main" id="{7693D11B-2888-4817-B717-8E0BF9CBC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85800"/>
            <a:ext cx="8382000" cy="574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 When a man hath taken a wife, and married her, and it come to pass that she find no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favour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in his eyes, because he hath found some uncleanness in her: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then let him write her a bill of divorcement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and give it in her hand, and send her out of his house.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 And when she is departed out of his house,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she may go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and be another man's wife.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 And if the latter husband hate her, and write her a bill of divorcement, and giveth it in her hand, and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sendeth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her out of his house; or if the latter husband die, which took her to be his wife;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 Her former husband, which sent her away, may not take her again to be his wife, after that she is defiled; for that is abomination before the LORD: and thou shalt not cause the land to sin, which the LORD thy God giveth thee for an inheritance.</a:t>
            </a:r>
          </a:p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KJV</a:t>
            </a:r>
          </a:p>
        </p:txBody>
      </p:sp>
      <p:sp>
        <p:nvSpPr>
          <p:cNvPr id="39940" name="Text Box 5">
            <a:extLst>
              <a:ext uri="{FF2B5EF4-FFF2-40B4-BE49-F238E27FC236}">
                <a16:creationId xmlns:a16="http://schemas.microsoft.com/office/drawing/2014/main" id="{D94A4E6B-3340-4994-8D9F-5FE22E116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</p:spTree>
    <p:extLst>
      <p:ext uri="{BB962C8B-B14F-4D97-AF65-F5344CB8AC3E}">
        <p14:creationId xmlns:p14="http://schemas.microsoft.com/office/powerpoint/2010/main" val="2929726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381000" y="616688"/>
            <a:ext cx="8382000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"When a man takes a wife and marries her, and it happens that she finds no favor in his eyes because he has found some indecency in her,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he writes her a certificate of divorce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puts it in her hand and sends her out from his house,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and she leaves his house and goes and becomes another man's wife,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and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the latter husband turns against her and writes her a certificate of divorce and puts it in her hand and sends her out of his house, or if the latter husband dies who took her to be his wife,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her former husband who sent her away is not allowed to take her again to be his wife, since she has been defiled; for that is an abomination before the LORD, and you shall not bring sin on the land which the LORD your God gives you as an inheritance.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NASV</a:t>
            </a:r>
          </a:p>
        </p:txBody>
      </p:sp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</p:spTree>
    <p:extLst>
      <p:ext uri="{BB962C8B-B14F-4D97-AF65-F5344CB8AC3E}">
        <p14:creationId xmlns:p14="http://schemas.microsoft.com/office/powerpoint/2010/main" val="2493065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ext Box 2"/>
          <p:cNvSpPr txBox="1">
            <a:spLocks noChangeArrowheads="1"/>
          </p:cNvSpPr>
          <p:nvPr/>
        </p:nvSpPr>
        <p:spPr bwMode="auto">
          <a:xfrm>
            <a:off x="381000" y="644832"/>
            <a:ext cx="8382000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"When a man takes a wife and marries her, and it happens that she finds no favor in his eyes because he has found some uncleanness in her,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he writes her a certificate of divorce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puts it in her hand, and sends her out of his house,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when she has departed from his house, and goes and becomes another man's wife,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latter husband detests her and writes her a certificate of divorce, puts it in her hand, and sends her out of his house, or if the latter husband dies who took her as his wife,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her former husband who divorced her must not take her back to be his wife after she has been defiled; for that is an abomination before the LORD, and you shall not bring sin on the land which the LORD your God is giving you as an inheritance.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NKJV</a:t>
            </a:r>
          </a:p>
        </p:txBody>
      </p:sp>
      <p:sp>
        <p:nvSpPr>
          <p:cNvPr id="15974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</p:spTree>
    <p:extLst>
      <p:ext uri="{BB962C8B-B14F-4D97-AF65-F5344CB8AC3E}">
        <p14:creationId xmlns:p14="http://schemas.microsoft.com/office/powerpoint/2010/main" val="2988713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756A5F9-4E1C-47DB-897D-65D813B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F1849-F20D-4D3D-BA19-C074F48BA65E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F57F8C64-7D02-4B3E-A5FF-B23E79F6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  <p:sp>
        <p:nvSpPr>
          <p:cNvPr id="63492" name="Text Box 4">
            <a:extLst>
              <a:ext uri="{FF2B5EF4-FFF2-40B4-BE49-F238E27FC236}">
                <a16:creationId xmlns:a16="http://schemas.microsoft.com/office/drawing/2014/main" id="{DC72E49B-0C8A-473E-BDBF-6785048B5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838200"/>
            <a:ext cx="82296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Nothing is said to encourage divorce &amp; remarriage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This is a simple prohibition: the put away woman cannot 	remarry 1</a:t>
            </a:r>
            <a:r>
              <a:rPr kumimoji="0" lang="en-US" altLang="en-US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husband</a:t>
            </a:r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83BA4E61-D09F-46B6-9927-6A5AFFF6A398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514600"/>
            <a:ext cx="6858000" cy="3810000"/>
            <a:chOff x="768" y="1584"/>
            <a:chExt cx="4320" cy="2400"/>
          </a:xfrm>
        </p:grpSpPr>
        <p:sp>
          <p:nvSpPr>
            <p:cNvPr id="40966" name="Rectangle 6">
              <a:extLst>
                <a:ext uri="{FF2B5EF4-FFF2-40B4-BE49-F238E27FC236}">
                  <a16:creationId xmlns:a16="http://schemas.microsoft.com/office/drawing/2014/main" id="{706B33DE-37F4-4FCB-BB93-912EEC7C8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584"/>
              <a:ext cx="4320" cy="24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0967" name="Text Box 8">
              <a:extLst>
                <a:ext uri="{FF2B5EF4-FFF2-40B4-BE49-F238E27FC236}">
                  <a16:creationId xmlns:a16="http://schemas.microsoft.com/office/drawing/2014/main" id="{8C43E857-BD10-4D59-BD87-EEC5B41C7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632"/>
              <a:ext cx="161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sng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Casuistic Law</a:t>
              </a:r>
            </a:p>
          </p:txBody>
        </p:sp>
        <p:sp>
          <p:nvSpPr>
            <p:cNvPr id="40968" name="Text Box 9">
              <a:extLst>
                <a:ext uri="{FF2B5EF4-FFF2-40B4-BE49-F238E27FC236}">
                  <a16:creationId xmlns:a16="http://schemas.microsoft.com/office/drawing/2014/main" id="{0AE342F4-2E81-4541-9485-CEC1259C8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2054"/>
              <a:ext cx="3445" cy="1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sng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IF</a:t>
              </a: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…(vv. 1-3) - Protasis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Put her away for “uncleanness”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She becomes another man’s wife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The second man puts her away or dies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sng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THEN</a:t>
              </a: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… (v. 4) - Apodosis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May not remarry her first husband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9784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2">
            <a:extLst>
              <a:ext uri="{FF2B5EF4-FFF2-40B4-BE49-F238E27FC236}">
                <a16:creationId xmlns:a16="http://schemas.microsoft.com/office/drawing/2014/main" id="{AFA94BC1-CC48-4085-A1C8-04156A73E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  <p:sp>
        <p:nvSpPr>
          <p:cNvPr id="64515" name="Text Box 3">
            <a:extLst>
              <a:ext uri="{FF2B5EF4-FFF2-40B4-BE49-F238E27FC236}">
                <a16:creationId xmlns:a16="http://schemas.microsoft.com/office/drawing/2014/main" id="{6EB44D0C-BAF5-4D36-A536-74EAAB045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838200"/>
            <a:ext cx="8610600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Nothing is said to encourage divorce &amp; remarriage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This is a simple prohibition: the put away woman cannot 	remarry 1</a:t>
            </a:r>
            <a:r>
              <a:rPr kumimoji="0" lang="en-US" altLang="en-US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husband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There is no command to divorce.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This was to discourage frivolous divorces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Matters little what the “uncleanness” is</a:t>
            </a:r>
          </a:p>
          <a:p>
            <a:pPr marL="457200" marR="0" lvl="1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Not adultery – for she would be stoned (Deut. 22)</a:t>
            </a:r>
          </a:p>
          <a:p>
            <a:pPr marL="457200" marR="0" lvl="1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 suspicion of adultery  (Num. 5)</a:t>
            </a:r>
          </a:p>
          <a:p>
            <a:pPr marL="457200" marR="0" lvl="1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 evidence that she was not a virgin (Deut 22)</a:t>
            </a:r>
          </a:p>
          <a:p>
            <a:pPr marL="457200" marR="0" lvl="1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Perhaps – some “flaw” he finds in her (cf. Gen. 49:9, 12)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Jesus said Moses “suffered” them to put away wives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4585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>
            <a:extLst>
              <a:ext uri="{FF2B5EF4-FFF2-40B4-BE49-F238E27FC236}">
                <a16:creationId xmlns:a16="http://schemas.microsoft.com/office/drawing/2014/main" id="{78EF756E-F3D8-4933-961C-823B1AAB8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1000"/>
            <a:ext cx="8458200" cy="6019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012" name="Text Box 5">
            <a:extLst>
              <a:ext uri="{FF2B5EF4-FFF2-40B4-BE49-F238E27FC236}">
                <a16:creationId xmlns:a16="http://schemas.microsoft.com/office/drawing/2014/main" id="{0F78B6AE-D89E-4D40-8925-C45E3359C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313" y="609600"/>
            <a:ext cx="3648075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  <a:r>
              <a:rPr kumimoji="0" lang="en-US" altLang="en-US" sz="32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Suffered</a:t>
            </a: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There is a difference</a:t>
            </a:r>
            <a:endParaRPr kumimoji="0" lang="en-US" altLang="en-US" sz="3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43013" name="Group 6">
            <a:extLst>
              <a:ext uri="{FF2B5EF4-FFF2-40B4-BE49-F238E27FC236}">
                <a16:creationId xmlns:a16="http://schemas.microsoft.com/office/drawing/2014/main" id="{BC047A02-7DFC-48B3-924A-1B50E03464FA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2514600"/>
            <a:ext cx="2514600" cy="3429000"/>
            <a:chOff x="624" y="1584"/>
            <a:chExt cx="1584" cy="2160"/>
          </a:xfrm>
        </p:grpSpPr>
        <p:sp>
          <p:nvSpPr>
            <p:cNvPr id="43020" name="Rectangle 7">
              <a:extLst>
                <a:ext uri="{FF2B5EF4-FFF2-40B4-BE49-F238E27FC236}">
                  <a16:creationId xmlns:a16="http://schemas.microsoft.com/office/drawing/2014/main" id="{5A947661-CA10-49CD-A2F0-381E54BAB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584"/>
              <a:ext cx="1584" cy="216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Commanded?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43021" name="AutoShape 8">
              <a:extLst>
                <a:ext uri="{FF2B5EF4-FFF2-40B4-BE49-F238E27FC236}">
                  <a16:creationId xmlns:a16="http://schemas.microsoft.com/office/drawing/2014/main" id="{40592C53-3199-4E83-A7E0-6CF8FB44B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400"/>
              <a:ext cx="528" cy="624"/>
            </a:xfrm>
            <a:prstGeom prst="downArrow">
              <a:avLst>
                <a:gd name="adj1" fmla="val 50000"/>
                <a:gd name="adj2" fmla="val 295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3014" name="Group 9">
            <a:extLst>
              <a:ext uri="{FF2B5EF4-FFF2-40B4-BE49-F238E27FC236}">
                <a16:creationId xmlns:a16="http://schemas.microsoft.com/office/drawing/2014/main" id="{6546BE19-5582-4CF6-8448-425B84180B4B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2514600"/>
            <a:ext cx="2514600" cy="3429000"/>
            <a:chOff x="624" y="1584"/>
            <a:chExt cx="1584" cy="2160"/>
          </a:xfrm>
        </p:grpSpPr>
        <p:sp>
          <p:nvSpPr>
            <p:cNvPr id="43018" name="Rectangle 10">
              <a:extLst>
                <a:ext uri="{FF2B5EF4-FFF2-40B4-BE49-F238E27FC236}">
                  <a16:creationId xmlns:a16="http://schemas.microsoft.com/office/drawing/2014/main" id="{52601656-2FC8-4DF4-B4A2-DDC8A510E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584"/>
              <a:ext cx="1584" cy="216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Allowed?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(with approval)</a:t>
              </a: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43019" name="AutoShape 11">
              <a:extLst>
                <a:ext uri="{FF2B5EF4-FFF2-40B4-BE49-F238E27FC236}">
                  <a16:creationId xmlns:a16="http://schemas.microsoft.com/office/drawing/2014/main" id="{F48746D7-F5DE-4F96-87C6-8072150DA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400"/>
              <a:ext cx="528" cy="624"/>
            </a:xfrm>
            <a:prstGeom prst="downArrow">
              <a:avLst>
                <a:gd name="adj1" fmla="val 50000"/>
                <a:gd name="adj2" fmla="val 295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3015" name="Group 12">
            <a:extLst>
              <a:ext uri="{FF2B5EF4-FFF2-40B4-BE49-F238E27FC236}">
                <a16:creationId xmlns:a16="http://schemas.microsoft.com/office/drawing/2014/main" id="{C951C243-F0C1-4991-9338-D00EBD944188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2514600"/>
            <a:ext cx="2514600" cy="3429000"/>
            <a:chOff x="624" y="1584"/>
            <a:chExt cx="1584" cy="2160"/>
          </a:xfrm>
        </p:grpSpPr>
        <p:sp>
          <p:nvSpPr>
            <p:cNvPr id="43016" name="Rectangle 13">
              <a:extLst>
                <a:ext uri="{FF2B5EF4-FFF2-40B4-BE49-F238E27FC236}">
                  <a16:creationId xmlns:a16="http://schemas.microsoft.com/office/drawing/2014/main" id="{227A506B-189D-4428-89E7-26D6F88C7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584"/>
              <a:ext cx="1584" cy="216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Allowed?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(tolerated)</a:t>
              </a: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Yes</a:t>
              </a:r>
            </a:p>
          </p:txBody>
        </p:sp>
        <p:sp>
          <p:nvSpPr>
            <p:cNvPr id="43017" name="AutoShape 14">
              <a:extLst>
                <a:ext uri="{FF2B5EF4-FFF2-40B4-BE49-F238E27FC236}">
                  <a16:creationId xmlns:a16="http://schemas.microsoft.com/office/drawing/2014/main" id="{79D72A4E-9C1D-4E43-AF53-6431EAE49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400"/>
              <a:ext cx="528" cy="624"/>
            </a:xfrm>
            <a:prstGeom prst="downArrow">
              <a:avLst>
                <a:gd name="adj1" fmla="val 50000"/>
                <a:gd name="adj2" fmla="val 295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5239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10242</TotalTime>
  <Words>2933</Words>
  <Application>Microsoft Office PowerPoint</Application>
  <PresentationFormat>On-screen Show (4:3)</PresentationFormat>
  <Paragraphs>371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44</vt:i4>
      </vt:variant>
    </vt:vector>
  </HeadingPairs>
  <TitlesOfParts>
    <vt:vector size="63" baseType="lpstr">
      <vt:lpstr>Ink Draft</vt:lpstr>
      <vt:lpstr>Calibri Light</vt:lpstr>
      <vt:lpstr>Amasis MT Pro Medium</vt:lpstr>
      <vt:lpstr>Times New Roman</vt:lpstr>
      <vt:lpstr>Calibri</vt:lpstr>
      <vt:lpstr>Arial</vt:lpstr>
      <vt:lpstr>Arial Narrow</vt:lpstr>
      <vt:lpstr>Arial Rounded MT Bold</vt:lpstr>
      <vt:lpstr>Wingdings</vt:lpstr>
      <vt:lpstr>Amasis MT Pro Black</vt:lpstr>
      <vt:lpstr>Courier New</vt:lpstr>
      <vt:lpstr>Office Theme</vt:lpstr>
      <vt:lpstr>2_Office Theme</vt:lpstr>
      <vt:lpstr>1_Office Theme</vt:lpstr>
      <vt:lpstr>3_Office Theme</vt:lpstr>
      <vt:lpstr>4_Office Theme</vt:lpstr>
      <vt:lpstr>5_Office Theme</vt:lpstr>
      <vt:lpstr>White with Courier font for code slides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11</cp:revision>
  <cp:lastPrinted>2023-01-11T22:31:39Z</cp:lastPrinted>
  <dcterms:created xsi:type="dcterms:W3CDTF">2022-12-17T01:56:01Z</dcterms:created>
  <dcterms:modified xsi:type="dcterms:W3CDTF">2023-02-22T21:40:09Z</dcterms:modified>
</cp:coreProperties>
</file>