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8" r:id="rId5"/>
    <p:sldMasterId id="2147483720" r:id="rId6"/>
    <p:sldMasterId id="2147483756" r:id="rId7"/>
  </p:sldMasterIdLst>
  <p:notesMasterIdLst>
    <p:notesMasterId r:id="rId59"/>
  </p:notesMasterIdLst>
  <p:sldIdLst>
    <p:sldId id="257" r:id="rId8"/>
    <p:sldId id="265" r:id="rId9"/>
    <p:sldId id="281" r:id="rId10"/>
    <p:sldId id="367" r:id="rId11"/>
    <p:sldId id="368" r:id="rId12"/>
    <p:sldId id="369" r:id="rId13"/>
    <p:sldId id="370" r:id="rId14"/>
    <p:sldId id="259" r:id="rId15"/>
    <p:sldId id="283" r:id="rId16"/>
    <p:sldId id="371" r:id="rId17"/>
    <p:sldId id="372" r:id="rId18"/>
    <p:sldId id="354" r:id="rId19"/>
    <p:sldId id="361" r:id="rId20"/>
    <p:sldId id="373" r:id="rId21"/>
    <p:sldId id="355" r:id="rId22"/>
    <p:sldId id="362" r:id="rId23"/>
    <p:sldId id="374" r:id="rId24"/>
    <p:sldId id="375" r:id="rId25"/>
    <p:sldId id="376" r:id="rId26"/>
    <p:sldId id="356" r:id="rId27"/>
    <p:sldId id="363" r:id="rId28"/>
    <p:sldId id="377" r:id="rId29"/>
    <p:sldId id="378" r:id="rId30"/>
    <p:sldId id="379" r:id="rId31"/>
    <p:sldId id="357" r:id="rId32"/>
    <p:sldId id="364" r:id="rId33"/>
    <p:sldId id="380" r:id="rId34"/>
    <p:sldId id="358" r:id="rId35"/>
    <p:sldId id="365" r:id="rId36"/>
    <p:sldId id="381" r:id="rId37"/>
    <p:sldId id="359" r:id="rId38"/>
    <p:sldId id="366" r:id="rId39"/>
    <p:sldId id="382" r:id="rId40"/>
    <p:sldId id="383" r:id="rId41"/>
    <p:sldId id="384" r:id="rId42"/>
    <p:sldId id="385" r:id="rId43"/>
    <p:sldId id="386" r:id="rId44"/>
    <p:sldId id="387" r:id="rId45"/>
    <p:sldId id="338" r:id="rId46"/>
    <p:sldId id="340" r:id="rId47"/>
    <p:sldId id="339" r:id="rId48"/>
    <p:sldId id="388" r:id="rId49"/>
    <p:sldId id="389" r:id="rId50"/>
    <p:sldId id="390" r:id="rId51"/>
    <p:sldId id="391" r:id="rId52"/>
    <p:sldId id="392" r:id="rId53"/>
    <p:sldId id="393" r:id="rId54"/>
    <p:sldId id="360" r:id="rId55"/>
    <p:sldId id="353" r:id="rId56"/>
    <p:sldId id="394" r:id="rId57"/>
    <p:sldId id="395" r:id="rId58"/>
  </p:sldIdLst>
  <p:sldSz cx="9144000" cy="6858000" type="screen4x3"/>
  <p:notesSz cx="7010400" cy="9296400"/>
  <p:embeddedFontLst>
    <p:embeddedFont>
      <p:font typeface="Amasis MT Pro Medium" panose="02040604050005020304" pitchFamily="18" charset="0"/>
      <p:regular r:id="rId60"/>
      <p:italic r:id="rId61"/>
    </p:embeddedFont>
    <p:embeddedFont>
      <p:font typeface="Calibri" panose="020F0502020204030204" pitchFamily="34" charset="0"/>
      <p:regular r:id="rId62"/>
      <p:bold r:id="rId63"/>
      <p:italic r:id="rId64"/>
      <p:boldItalic r:id="rId65"/>
    </p:embeddedFont>
    <p:embeddedFont>
      <p:font typeface="Calibri Light" panose="020F0302020204030204" pitchFamily="34" charset="0"/>
      <p:regular r:id="rId66"/>
      <p:italic r:id="rId67"/>
    </p:embeddedFont>
    <p:embeddedFont>
      <p:font typeface="Ink Draft" panose="03080402000500000000" pitchFamily="66" charset="0"/>
      <p:regular r:id="rId6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55AA8F-DD52-4B22-94D9-242BC1BE07D3}" v="784" dt="2023-02-15T23:11:47.3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79" autoAdjust="0"/>
    <p:restoredTop sz="94915" autoAdjust="0"/>
  </p:normalViewPr>
  <p:slideViewPr>
    <p:cSldViewPr snapToGrid="0">
      <p:cViewPr varScale="1">
        <p:scale>
          <a:sx n="79" d="100"/>
          <a:sy n="79" d="100"/>
        </p:scale>
        <p:origin x="20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5.fntdata"/><Relationship Id="rId69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3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734DDE-5B15-43AA-9F31-715CD8029333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931F208-9A5C-4919-8F24-FACC431ED1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8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A98A0-764B-493C-B245-7D6286086D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539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56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3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12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73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7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452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9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84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49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2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93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02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58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5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1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28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4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85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09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3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94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1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32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327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8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5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18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40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65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0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2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33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10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70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5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9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21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39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98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0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28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293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25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8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3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7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8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3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6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54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5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3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58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71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0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6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7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45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26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448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5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17D528B9-C118-7370-1262-1D75B1D5213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7" y="2521084"/>
            <a:ext cx="3955311" cy="280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09350B6-3402-AEDE-F4DA-CAADA782E402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0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EDBEF6-A55D-212B-EAFC-2E6680142DE0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E58B7F4-F7E8-DC58-1487-114F88E2E42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6503">
            <a:off x="39964" y="39204"/>
            <a:ext cx="2458905" cy="174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8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E19F73-1869-F2D7-FEDC-8D7EAFE61F05}"/>
              </a:ext>
            </a:extLst>
          </p:cNvPr>
          <p:cNvSpPr/>
          <p:nvPr userDrawn="1"/>
        </p:nvSpPr>
        <p:spPr>
          <a:xfrm>
            <a:off x="388345" y="253388"/>
            <a:ext cx="8367310" cy="6351224"/>
          </a:xfrm>
          <a:custGeom>
            <a:avLst/>
            <a:gdLst>
              <a:gd name="connsiteX0" fmla="*/ 0 w 8367310"/>
              <a:gd name="connsiteY0" fmla="*/ 182153 h 6351224"/>
              <a:gd name="connsiteX1" fmla="*/ 182153 w 8367310"/>
              <a:gd name="connsiteY1" fmla="*/ 0 h 6351224"/>
              <a:gd name="connsiteX2" fmla="*/ 8185157 w 8367310"/>
              <a:gd name="connsiteY2" fmla="*/ 0 h 6351224"/>
              <a:gd name="connsiteX3" fmla="*/ 8367310 w 8367310"/>
              <a:gd name="connsiteY3" fmla="*/ 182153 h 6351224"/>
              <a:gd name="connsiteX4" fmla="*/ 8367310 w 8367310"/>
              <a:gd name="connsiteY4" fmla="*/ 6169071 h 6351224"/>
              <a:gd name="connsiteX5" fmla="*/ 8185157 w 8367310"/>
              <a:gd name="connsiteY5" fmla="*/ 6351224 h 6351224"/>
              <a:gd name="connsiteX6" fmla="*/ 182153 w 8367310"/>
              <a:gd name="connsiteY6" fmla="*/ 6351224 h 6351224"/>
              <a:gd name="connsiteX7" fmla="*/ 0 w 8367310"/>
              <a:gd name="connsiteY7" fmla="*/ 6169071 h 6351224"/>
              <a:gd name="connsiteX8" fmla="*/ 0 w 8367310"/>
              <a:gd name="connsiteY8" fmla="*/ 182153 h 635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7310" h="6351224" extrusionOk="0">
                <a:moveTo>
                  <a:pt x="0" y="182153"/>
                </a:moveTo>
                <a:cubicBezTo>
                  <a:pt x="2204" y="67351"/>
                  <a:pt x="75941" y="8181"/>
                  <a:pt x="182153" y="0"/>
                </a:cubicBezTo>
                <a:cubicBezTo>
                  <a:pt x="1750638" y="30241"/>
                  <a:pt x="6042245" y="128560"/>
                  <a:pt x="8185157" y="0"/>
                </a:cubicBezTo>
                <a:cubicBezTo>
                  <a:pt x="8295405" y="1775"/>
                  <a:pt x="8367988" y="86190"/>
                  <a:pt x="8367310" y="182153"/>
                </a:cubicBezTo>
                <a:cubicBezTo>
                  <a:pt x="8397895" y="887635"/>
                  <a:pt x="8272011" y="3581836"/>
                  <a:pt x="8367310" y="6169071"/>
                </a:cubicBezTo>
                <a:cubicBezTo>
                  <a:pt x="8367607" y="6276954"/>
                  <a:pt x="8279546" y="6350541"/>
                  <a:pt x="8185157" y="6351224"/>
                </a:cubicBezTo>
                <a:cubicBezTo>
                  <a:pt x="5508987" y="6365686"/>
                  <a:pt x="1875813" y="6305795"/>
                  <a:pt x="182153" y="6351224"/>
                </a:cubicBezTo>
                <a:cubicBezTo>
                  <a:pt x="74751" y="6337464"/>
                  <a:pt x="5438" y="6280092"/>
                  <a:pt x="0" y="6169071"/>
                </a:cubicBezTo>
                <a:cubicBezTo>
                  <a:pt x="167982" y="4423463"/>
                  <a:pt x="76769" y="2063576"/>
                  <a:pt x="0" y="182153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693993750">
                  <a:prstGeom prst="roundRect">
                    <a:avLst>
                      <a:gd name="adj" fmla="val 28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1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20759425">
            <a:off x="-40124" y="159013"/>
            <a:ext cx="2484607" cy="186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8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104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BFC352-5EED-BB43-80C2-1D493AA01BF0}"/>
              </a:ext>
            </a:extLst>
          </p:cNvPr>
          <p:cNvSpPr/>
          <p:nvPr/>
        </p:nvSpPr>
        <p:spPr>
          <a:xfrm>
            <a:off x="1726601" y="1242507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19AE8-0295-2380-21AD-3E057F1A19C5}"/>
              </a:ext>
            </a:extLst>
          </p:cNvPr>
          <p:cNvSpPr txBox="1"/>
          <p:nvPr/>
        </p:nvSpPr>
        <p:spPr>
          <a:xfrm rot="193147">
            <a:off x="5563663" y="3321067"/>
            <a:ext cx="2590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February 15,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309375-A127-ABAB-DCED-F99A8AAEBFBB}"/>
              </a:ext>
            </a:extLst>
          </p:cNvPr>
          <p:cNvSpPr txBox="1"/>
          <p:nvPr/>
        </p:nvSpPr>
        <p:spPr>
          <a:xfrm rot="193147">
            <a:off x="1621890" y="3211177"/>
            <a:ext cx="29468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Tonight’s Lesson:</a:t>
            </a:r>
          </a:p>
          <a:p>
            <a:endParaRPr lang="en-US" sz="1000" dirty="0">
              <a:latin typeface="Ink Draft" panose="03080402000500000000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Ink Draft" panose="03080402000500000000" pitchFamily="66" charset="0"/>
              </a:rPr>
              <a:t>Bible Study Aids</a:t>
            </a:r>
          </a:p>
        </p:txBody>
      </p:sp>
    </p:spTree>
    <p:extLst>
      <p:ext uri="{BB962C8B-B14F-4D97-AF65-F5344CB8AC3E}">
        <p14:creationId xmlns:p14="http://schemas.microsoft.com/office/powerpoint/2010/main" val="258032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7C305-4884-77C4-FDF0-09E14D3EBB5F}"/>
              </a:ext>
            </a:extLst>
          </p:cNvPr>
          <p:cNvSpPr txBox="1"/>
          <p:nvPr/>
        </p:nvSpPr>
        <p:spPr>
          <a:xfrm>
            <a:off x="774550" y="580913"/>
            <a:ext cx="759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masis MT Pro Medium" panose="02040604050005020304" pitchFamily="18" charset="0"/>
              </a:rPr>
              <a:t>Bible Study - Challenge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665CF-3EC9-F797-15D8-69BE74F2F430}"/>
              </a:ext>
            </a:extLst>
          </p:cNvPr>
          <p:cNvSpPr/>
          <p:nvPr/>
        </p:nvSpPr>
        <p:spPr>
          <a:xfrm>
            <a:off x="1005840" y="1582890"/>
            <a:ext cx="7132320" cy="1926792"/>
          </a:xfrm>
          <a:custGeom>
            <a:avLst/>
            <a:gdLst>
              <a:gd name="connsiteX0" fmla="*/ 0 w 7132320"/>
              <a:gd name="connsiteY0" fmla="*/ 0 h 1926792"/>
              <a:gd name="connsiteX1" fmla="*/ 7132320 w 7132320"/>
              <a:gd name="connsiteY1" fmla="*/ 0 h 1926792"/>
              <a:gd name="connsiteX2" fmla="*/ 7132320 w 7132320"/>
              <a:gd name="connsiteY2" fmla="*/ 1926792 h 1926792"/>
              <a:gd name="connsiteX3" fmla="*/ 0 w 7132320"/>
              <a:gd name="connsiteY3" fmla="*/ 1926792 h 1926792"/>
              <a:gd name="connsiteX4" fmla="*/ 0 w 7132320"/>
              <a:gd name="connsiteY4" fmla="*/ 0 h 19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2320" h="1926792" fill="none" extrusionOk="0">
                <a:moveTo>
                  <a:pt x="0" y="0"/>
                </a:moveTo>
                <a:cubicBezTo>
                  <a:pt x="961502" y="-33775"/>
                  <a:pt x="5838145" y="138873"/>
                  <a:pt x="7132320" y="0"/>
                </a:cubicBezTo>
                <a:cubicBezTo>
                  <a:pt x="7058549" y="644427"/>
                  <a:pt x="6976437" y="1147639"/>
                  <a:pt x="7132320" y="1926792"/>
                </a:cubicBezTo>
                <a:cubicBezTo>
                  <a:pt x="5442587" y="1789462"/>
                  <a:pt x="3427694" y="1788936"/>
                  <a:pt x="0" y="1926792"/>
                </a:cubicBezTo>
                <a:cubicBezTo>
                  <a:pt x="152408" y="1699888"/>
                  <a:pt x="73868" y="867540"/>
                  <a:pt x="0" y="0"/>
                </a:cubicBezTo>
                <a:close/>
              </a:path>
              <a:path w="7132320" h="1926792" stroke="0" extrusionOk="0">
                <a:moveTo>
                  <a:pt x="0" y="0"/>
                </a:moveTo>
                <a:cubicBezTo>
                  <a:pt x="1837514" y="-101487"/>
                  <a:pt x="4070469" y="-162162"/>
                  <a:pt x="7132320" y="0"/>
                </a:cubicBezTo>
                <a:cubicBezTo>
                  <a:pt x="7193033" y="807842"/>
                  <a:pt x="7071248" y="1121230"/>
                  <a:pt x="7132320" y="1926792"/>
                </a:cubicBezTo>
                <a:cubicBezTo>
                  <a:pt x="5143511" y="1976857"/>
                  <a:pt x="3455618" y="1768343"/>
                  <a:pt x="0" y="1926792"/>
                </a:cubicBezTo>
                <a:cubicBezTo>
                  <a:pt x="-24452" y="1428414"/>
                  <a:pt x="-67663" y="199708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masis MT Pro Medium" panose="02040604050005020304" pitchFamily="18" charset="0"/>
              </a:rPr>
              <a:t>Read 1, 2 &amp; 3 John</a:t>
            </a:r>
          </a:p>
          <a:p>
            <a:pPr algn="ctr"/>
            <a:endParaRPr lang="en-US" sz="1000" dirty="0">
              <a:solidFill>
                <a:srgbClr val="002060"/>
              </a:solidFill>
              <a:latin typeface="Amasis MT Pro Medium" panose="02040604050005020304" pitchFamily="18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At least 50 times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by the end of April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038BA-79A8-D295-D94D-B8E030FF2D22}"/>
              </a:ext>
            </a:extLst>
          </p:cNvPr>
          <p:cNvSpPr txBox="1"/>
          <p:nvPr/>
        </p:nvSpPr>
        <p:spPr>
          <a:xfrm>
            <a:off x="1280160" y="3666244"/>
            <a:ext cx="7186108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Can be read in 15 minutes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With each reading you will see more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May try another translation a few times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Take note of key concepts / words / contrast</a:t>
            </a:r>
          </a:p>
        </p:txBody>
      </p:sp>
    </p:spTree>
    <p:extLst>
      <p:ext uri="{BB962C8B-B14F-4D97-AF65-F5344CB8AC3E}">
        <p14:creationId xmlns:p14="http://schemas.microsoft.com/office/powerpoint/2010/main" val="1223634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C1DFE5-DED7-3DBC-8CA1-B572F6339BB5}"/>
              </a:ext>
            </a:extLst>
          </p:cNvPr>
          <p:cNvSpPr/>
          <p:nvPr/>
        </p:nvSpPr>
        <p:spPr>
          <a:xfrm rot="16200000">
            <a:off x="-1499435" y="2772783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77E09C-34DD-9CB0-2284-9735CE27129A}"/>
              </a:ext>
            </a:extLst>
          </p:cNvPr>
          <p:cNvSpPr/>
          <p:nvPr/>
        </p:nvSpPr>
        <p:spPr>
          <a:xfrm>
            <a:off x="2151529" y="2507077"/>
            <a:ext cx="5814509" cy="4410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E6961-D4E5-4D0A-794C-4BF90F90DEC7}"/>
              </a:ext>
            </a:extLst>
          </p:cNvPr>
          <p:cNvSpPr txBox="1"/>
          <p:nvPr/>
        </p:nvSpPr>
        <p:spPr>
          <a:xfrm>
            <a:off x="2234925" y="304492"/>
            <a:ext cx="62596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4 – Introduction to Inductive Bible Study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11 – Background – Intro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18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25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8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15 – Bible Study Aids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22 – Use of Translations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Mar. 1 –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8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15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22 – Use of Commentaries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29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5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12 – Apocalyptic Literature &amp; Numbers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19 – Hebrews and Hermeneutics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26 – Application / Practical Lessons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36FB4C3-2425-6665-63C8-E0137A9F2101}"/>
              </a:ext>
            </a:extLst>
          </p:cNvPr>
          <p:cNvSpPr/>
          <p:nvPr/>
        </p:nvSpPr>
        <p:spPr>
          <a:xfrm>
            <a:off x="2151529" y="2882590"/>
            <a:ext cx="4271573" cy="379142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AEE0C5-6314-C2FF-94E2-FB459892261E}"/>
              </a:ext>
            </a:extLst>
          </p:cNvPr>
          <p:cNvSpPr/>
          <p:nvPr/>
        </p:nvSpPr>
        <p:spPr>
          <a:xfrm>
            <a:off x="2218197" y="4382429"/>
            <a:ext cx="4584046" cy="379142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0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Bible Study Aids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4540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The Text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Concordance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Dictionaries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Commentaries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Atlas / Maps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Handbooks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Electronic</a:t>
            </a:r>
          </a:p>
        </p:txBody>
      </p:sp>
    </p:spTree>
    <p:extLst>
      <p:ext uri="{BB962C8B-B14F-4D97-AF65-F5344CB8AC3E}">
        <p14:creationId xmlns:p14="http://schemas.microsoft.com/office/powerpoint/2010/main" val="2182658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6ECF28E-2D03-1BD2-7745-E11D51E84B9E}"/>
              </a:ext>
            </a:extLst>
          </p:cNvPr>
          <p:cNvGrpSpPr/>
          <p:nvPr/>
        </p:nvGrpSpPr>
        <p:grpSpPr>
          <a:xfrm>
            <a:off x="798325" y="325378"/>
            <a:ext cx="7490442" cy="1902431"/>
            <a:chOff x="798325" y="325378"/>
            <a:chExt cx="7490442" cy="190243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9B0B5A9-2B54-F474-FB09-5A8AC53FB8C1}"/>
                </a:ext>
              </a:extLst>
            </p:cNvPr>
            <p:cNvSpPr txBox="1"/>
            <p:nvPr/>
          </p:nvSpPr>
          <p:spPr>
            <a:xfrm>
              <a:off x="855233" y="365761"/>
              <a:ext cx="74335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0" b="1" dirty="0">
                  <a:solidFill>
                    <a:srgbClr val="0000FF"/>
                  </a:solidFill>
                </a:rPr>
                <a:t>Important!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340520F-BCB8-FC6C-DE71-34D371CBC560}"/>
                </a:ext>
              </a:extLst>
            </p:cNvPr>
            <p:cNvSpPr txBox="1"/>
            <p:nvPr/>
          </p:nvSpPr>
          <p:spPr>
            <a:xfrm>
              <a:off x="798325" y="325378"/>
              <a:ext cx="74335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0" b="1" dirty="0">
                  <a:solidFill>
                    <a:srgbClr val="C00000"/>
                  </a:solidFill>
                </a:rPr>
                <a:t>Important!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CF6B402-4B08-2F9F-D370-DD6244E6DBC2}"/>
              </a:ext>
            </a:extLst>
          </p:cNvPr>
          <p:cNvSpPr txBox="1"/>
          <p:nvPr/>
        </p:nvSpPr>
        <p:spPr>
          <a:xfrm>
            <a:off x="855233" y="2596968"/>
            <a:ext cx="78315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The Bible is the only book we MUST have!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Bible Study AIDS – are just that: AIDS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Much of this lesson involves SUGGESTIONS</a:t>
            </a:r>
          </a:p>
        </p:txBody>
      </p:sp>
    </p:spTree>
    <p:extLst>
      <p:ext uri="{BB962C8B-B14F-4D97-AF65-F5344CB8AC3E}">
        <p14:creationId xmlns:p14="http://schemas.microsoft.com/office/powerpoint/2010/main" val="1897128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E0A05-D552-7434-820B-742E4AB4E2BC}"/>
              </a:ext>
            </a:extLst>
          </p:cNvPr>
          <p:cNvSpPr txBox="1"/>
          <p:nvPr/>
        </p:nvSpPr>
        <p:spPr>
          <a:xfrm>
            <a:off x="634701" y="1043491"/>
            <a:ext cx="8025204" cy="707886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Not every suggestion is for everyone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A13C9-74DF-9903-9D66-CBC0006760CD}"/>
              </a:ext>
            </a:extLst>
          </p:cNvPr>
          <p:cNvSpPr txBox="1"/>
          <p:nvPr/>
        </p:nvSpPr>
        <p:spPr>
          <a:xfrm>
            <a:off x="1215614" y="2528048"/>
            <a:ext cx="72883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Some will want a lot of aids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Some will want only 1 or 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Some will be adapt easily to a Bible program – others will not</a:t>
            </a:r>
          </a:p>
        </p:txBody>
      </p:sp>
    </p:spTree>
    <p:extLst>
      <p:ext uri="{BB962C8B-B14F-4D97-AF65-F5344CB8AC3E}">
        <p14:creationId xmlns:p14="http://schemas.microsoft.com/office/powerpoint/2010/main" val="91729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B396B6-A7FF-21B9-616C-7D48F49CB4BF}"/>
              </a:ext>
            </a:extLst>
          </p:cNvPr>
          <p:cNvSpPr txBox="1"/>
          <p:nvPr/>
        </p:nvSpPr>
        <p:spPr>
          <a:xfrm>
            <a:off x="755725" y="494847"/>
            <a:ext cx="7632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00FF"/>
                </a:solidFill>
              </a:rPr>
              <a:t>Not a Rebuke – But a Challenge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4AB6D8-D875-4BDD-8293-D17AC2F7DD5B}"/>
              </a:ext>
            </a:extLst>
          </p:cNvPr>
          <p:cNvSpPr txBox="1"/>
          <p:nvPr/>
        </p:nvSpPr>
        <p:spPr>
          <a:xfrm>
            <a:off x="1323190" y="1420008"/>
            <a:ext cx="38781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Fishing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Hunting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Woodworking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Horseback Riding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Sewing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Cooking / Grilling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Video Games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Gardening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Travel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Music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Camping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D7EE5-C211-A766-5090-AA18AB5E7302}"/>
              </a:ext>
            </a:extLst>
          </p:cNvPr>
          <p:cNvSpPr txBox="1"/>
          <p:nvPr/>
        </p:nvSpPr>
        <p:spPr>
          <a:xfrm>
            <a:off x="4870524" y="1726602"/>
            <a:ext cx="3517751" cy="830997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Think nothing of spending $100’s – even $1000’s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B53F99-A480-EBAF-5D96-F322D84551D1}"/>
              </a:ext>
            </a:extLst>
          </p:cNvPr>
          <p:cNvSpPr txBox="1"/>
          <p:nvPr/>
        </p:nvSpPr>
        <p:spPr>
          <a:xfrm>
            <a:off x="4870524" y="3042678"/>
            <a:ext cx="3517751" cy="1200329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Yet not willing to spend  even a fraction of that on Bible study helps!</a:t>
            </a:r>
          </a:p>
        </p:txBody>
      </p:sp>
    </p:spTree>
    <p:extLst>
      <p:ext uri="{BB962C8B-B14F-4D97-AF65-F5344CB8AC3E}">
        <p14:creationId xmlns:p14="http://schemas.microsoft.com/office/powerpoint/2010/main" val="3955371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Study Aids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The Text</a:t>
            </a:r>
          </a:p>
        </p:txBody>
      </p:sp>
    </p:spTree>
    <p:extLst>
      <p:ext uri="{BB962C8B-B14F-4D97-AF65-F5344CB8AC3E}">
        <p14:creationId xmlns:p14="http://schemas.microsoft.com/office/powerpoint/2010/main" val="449867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The 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Invest in a good study text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ea typeface="Times New Roman" panose="02020603050405020304" pitchFamily="18" charset="0"/>
                <a:cs typeface="@MingLiU"/>
              </a:rPr>
              <a:t>Good reliable translation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Good: KJV, </a:t>
            </a:r>
            <a:r>
              <a:rPr lang="en-US" sz="2400" dirty="0">
                <a:ea typeface="Times New Roman" panose="02020603050405020304" pitchFamily="18" charset="0"/>
              </a:rPr>
              <a:t>NKJV, ASV, ESV, NASB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Not as reliable</a:t>
            </a:r>
            <a:r>
              <a:rPr lang="en-US" sz="2400" dirty="0">
                <a:ea typeface="Times New Roman" panose="02020603050405020304" pitchFamily="18" charset="0"/>
              </a:rPr>
              <a:t>: LBP, NIV, NCV, Moffat, Williams, Phillips,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Center column reference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Wide margin for notes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Careful of notes in study Bibles</a:t>
            </a:r>
            <a:endParaRPr lang="en-US" sz="2400" i="1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34BE80-BC3D-FFDA-B6F2-D7B8B108D2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781904">
            <a:off x="5323167" y="4228032"/>
            <a:ext cx="3510948" cy="2631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8149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The 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Invest in a good study text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Comparative translations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Not all translations are equal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Several are good – seek to translate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Many are mere paraphrase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Yet – may use several for comparison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Many are available on-line</a:t>
            </a:r>
          </a:p>
        </p:txBody>
      </p:sp>
      <p:pic>
        <p:nvPicPr>
          <p:cNvPr id="5" name="Picture 2" descr="Image result for carefully reading bible">
            <a:extLst>
              <a:ext uri="{FF2B5EF4-FFF2-40B4-BE49-F238E27FC236}">
                <a16:creationId xmlns:a16="http://schemas.microsoft.com/office/drawing/2014/main" id="{85C3710D-5C3E-B4A4-DF00-B6CDE69C0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r="25583" b="2"/>
          <a:stretch>
            <a:fillRect/>
          </a:stretch>
        </p:blipFill>
        <p:spPr bwMode="auto">
          <a:xfrm>
            <a:off x="6444343" y="4605046"/>
            <a:ext cx="2620143" cy="19651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555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CC7382A-0FD5-ABB6-39DE-D22ABA5CE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35" y="638872"/>
            <a:ext cx="285750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31C352-3F96-13EC-5A50-5A0F56275E22}"/>
              </a:ext>
            </a:extLst>
          </p:cNvPr>
          <p:cNvSpPr txBox="1"/>
          <p:nvPr/>
        </p:nvSpPr>
        <p:spPr>
          <a:xfrm>
            <a:off x="1346509" y="4889875"/>
            <a:ext cx="2068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83F9D2-A53A-4B93-5365-4601966BA944}"/>
              </a:ext>
            </a:extLst>
          </p:cNvPr>
          <p:cNvSpPr txBox="1"/>
          <p:nvPr/>
        </p:nvSpPr>
        <p:spPr>
          <a:xfrm>
            <a:off x="4389120" y="1995543"/>
            <a:ext cx="37490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Do a search for:</a:t>
            </a:r>
          </a:p>
          <a:p>
            <a:pPr algn="ctr"/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“parallel Bible”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“parallel translations”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59382DC-622E-330C-5381-29A5528E429A}"/>
              </a:ext>
            </a:extLst>
          </p:cNvPr>
          <p:cNvSpPr/>
          <p:nvPr/>
        </p:nvSpPr>
        <p:spPr>
          <a:xfrm>
            <a:off x="4722607" y="4582758"/>
            <a:ext cx="3264946" cy="1425388"/>
          </a:xfrm>
          <a:prstGeom prst="roundRect">
            <a:avLst>
              <a:gd name="adj" fmla="val 29120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Get more for less</a:t>
            </a:r>
          </a:p>
          <a:p>
            <a:pPr algn="ctr"/>
            <a:r>
              <a:rPr lang="en-US" sz="2400" dirty="0">
                <a:solidFill>
                  <a:srgbClr val="FFFF00"/>
                </a:solidFill>
              </a:rPr>
              <a:t>on Bible app</a:t>
            </a:r>
          </a:p>
        </p:txBody>
      </p:sp>
    </p:spTree>
    <p:extLst>
      <p:ext uri="{BB962C8B-B14F-4D97-AF65-F5344CB8AC3E}">
        <p14:creationId xmlns:p14="http://schemas.microsoft.com/office/powerpoint/2010/main" val="1205155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Study Aids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130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The Text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Concordance</a:t>
            </a:r>
          </a:p>
        </p:txBody>
      </p:sp>
    </p:spTree>
    <p:extLst>
      <p:ext uri="{BB962C8B-B14F-4D97-AF65-F5344CB8AC3E}">
        <p14:creationId xmlns:p14="http://schemas.microsoft.com/office/powerpoint/2010/main" val="2136209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2800" dirty="0">
                <a:latin typeface="Amasis MT Pro Medium" panose="02040604050005020304" pitchFamily="18" charset="0"/>
              </a:rPr>
              <a:t>Concordance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Value of a concordance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effectLst/>
                <a:ea typeface="Times New Roman" panose="02020603050405020304" pitchFamily="18" charset="0"/>
              </a:rPr>
              <a:t>Help find a passage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Find how many times a word is used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Find which original word was used (with Strong’s)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Find Strong’s definition of word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252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2800" dirty="0">
                <a:latin typeface="Amasis MT Pro Medium" panose="02040604050005020304" pitchFamily="18" charset="0"/>
              </a:rPr>
              <a:t>Concordance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Value of a concordance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Suggestions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Get one specific to your translation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imes New Roman" panose="02020603050405020304" pitchFamily="18" charset="0"/>
              </a:rPr>
              <a:t>Strong’s Exhaustive Concordance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A9B9451-42A7-33A3-8381-E796850280CA}"/>
              </a:ext>
            </a:extLst>
          </p:cNvPr>
          <p:cNvGrpSpPr/>
          <p:nvPr/>
        </p:nvGrpSpPr>
        <p:grpSpPr>
          <a:xfrm>
            <a:off x="6170924" y="2119494"/>
            <a:ext cx="2491716" cy="3989897"/>
            <a:chOff x="6170924" y="2119494"/>
            <a:chExt cx="2491716" cy="398989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E528FE9E-501C-E794-3A4C-EB27133367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0924" y="2119494"/>
              <a:ext cx="2491716" cy="3580115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A0CDB49-E897-200E-CC8F-F88031694E60}"/>
                </a:ext>
              </a:extLst>
            </p:cNvPr>
            <p:cNvSpPr txBox="1"/>
            <p:nvPr/>
          </p:nvSpPr>
          <p:spPr>
            <a:xfrm>
              <a:off x="6636196" y="5740059"/>
              <a:ext cx="15611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$35-45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473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Study Aids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1955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The Text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Concordance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 Dictionaries</a:t>
            </a:r>
          </a:p>
        </p:txBody>
      </p:sp>
    </p:spTree>
    <p:extLst>
      <p:ext uri="{BB962C8B-B14F-4D97-AF65-F5344CB8AC3E}">
        <p14:creationId xmlns:p14="http://schemas.microsoft.com/office/powerpoint/2010/main" val="2161238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2800" dirty="0">
                <a:latin typeface="Amasis MT Pro Medium" panose="02040604050005020304" pitchFamily="18" charset="0"/>
              </a:rPr>
              <a:t>Dictionaries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Bible Dictionary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effectLst/>
                <a:ea typeface="Times New Roman" panose="02020603050405020304" pitchFamily="18" charset="0"/>
              </a:rPr>
              <a:t>Not a word dictionary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More like an encyclopedia </a:t>
            </a:r>
            <a:r>
              <a:rPr lang="en-US" sz="2400" i="1" dirty="0">
                <a:ea typeface="Times New Roman" panose="02020603050405020304" pitchFamily="18" charset="0"/>
              </a:rPr>
              <a:t>– people, places, topics, money, timelines,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Suggestions: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555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olman Illustrated Bible Dictionary">
            <a:extLst>
              <a:ext uri="{FF2B5EF4-FFF2-40B4-BE49-F238E27FC236}">
                <a16:creationId xmlns:a16="http://schemas.microsoft.com/office/drawing/2014/main" id="{52EC5B1A-01AA-5E0A-9A81-67E1F7BDE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96" y="485078"/>
            <a:ext cx="2488633" cy="362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D32AA3-0CC6-3EE2-6539-9D6C0FC3F1FC}"/>
              </a:ext>
            </a:extLst>
          </p:cNvPr>
          <p:cNvSpPr txBox="1"/>
          <p:nvPr/>
        </p:nvSpPr>
        <p:spPr>
          <a:xfrm>
            <a:off x="1303446" y="4114335"/>
            <a:ext cx="148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$35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453DC80-8999-916E-44E1-A6D898F62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529" y="479221"/>
            <a:ext cx="2348284" cy="363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6D4E05-4E5F-7483-5299-65E903B54AB1}"/>
              </a:ext>
            </a:extLst>
          </p:cNvPr>
          <p:cNvSpPr txBox="1"/>
          <p:nvPr/>
        </p:nvSpPr>
        <p:spPr>
          <a:xfrm>
            <a:off x="3974114" y="4114335"/>
            <a:ext cx="148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$45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920F0AD0-3E87-5DBE-4C12-F00BF45D4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913" y="516640"/>
            <a:ext cx="2392472" cy="356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07F537-48E0-E0B1-F4B1-3B32B7895F00}"/>
              </a:ext>
            </a:extLst>
          </p:cNvPr>
          <p:cNvSpPr txBox="1"/>
          <p:nvPr/>
        </p:nvSpPr>
        <p:spPr>
          <a:xfrm>
            <a:off x="6527592" y="4076915"/>
            <a:ext cx="148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$15</a:t>
            </a:r>
          </a:p>
        </p:txBody>
      </p:sp>
    </p:spTree>
    <p:extLst>
      <p:ext uri="{BB962C8B-B14F-4D97-AF65-F5344CB8AC3E}">
        <p14:creationId xmlns:p14="http://schemas.microsoft.com/office/powerpoint/2010/main" val="2021156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2800" dirty="0">
                <a:latin typeface="Amasis MT Pro Medium" panose="02040604050005020304" pitchFamily="18" charset="0"/>
              </a:rPr>
              <a:t>Dictionaries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Bible Dictionary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Dictionary of Bible Words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Defines the Hebrew / Greek words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Look the word up in English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Suggestion: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810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ne's Complete Expository Dictionary of Old and New Testament  Words">
            <a:extLst>
              <a:ext uri="{FF2B5EF4-FFF2-40B4-BE49-F238E27FC236}">
                <a16:creationId xmlns:a16="http://schemas.microsoft.com/office/drawing/2014/main" id="{9D4D8D00-9ABB-E147-0E8E-720A98BB4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491" y="499125"/>
            <a:ext cx="3445017" cy="493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80E7DA-DC98-74CA-D451-DB9BE6FE4B45}"/>
              </a:ext>
            </a:extLst>
          </p:cNvPr>
          <p:cNvSpPr txBox="1"/>
          <p:nvPr/>
        </p:nvSpPr>
        <p:spPr>
          <a:xfrm>
            <a:off x="3967047" y="5569905"/>
            <a:ext cx="1343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$20-$45</a:t>
            </a:r>
          </a:p>
        </p:txBody>
      </p:sp>
    </p:spTree>
    <p:extLst>
      <p:ext uri="{BB962C8B-B14F-4D97-AF65-F5344CB8AC3E}">
        <p14:creationId xmlns:p14="http://schemas.microsoft.com/office/powerpoint/2010/main" val="3409476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Study Aids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2601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The Text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Concordance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 Dictionaries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 Commentaries</a:t>
            </a:r>
          </a:p>
        </p:txBody>
      </p:sp>
    </p:spTree>
    <p:extLst>
      <p:ext uri="{BB962C8B-B14F-4D97-AF65-F5344CB8AC3E}">
        <p14:creationId xmlns:p14="http://schemas.microsoft.com/office/powerpoint/2010/main" val="2265331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2800" dirty="0">
                <a:latin typeface="Amasis MT Pro Medium" panose="02040604050005020304" pitchFamily="18" charset="0"/>
              </a:rPr>
              <a:t>Commentaries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Basic commentaries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Get recommended commentaries rather than a set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Buy as we are studying each book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Careful of denominational doctrines</a:t>
            </a:r>
          </a:p>
        </p:txBody>
      </p:sp>
    </p:spTree>
    <p:extLst>
      <p:ext uri="{BB962C8B-B14F-4D97-AF65-F5344CB8AC3E}">
        <p14:creationId xmlns:p14="http://schemas.microsoft.com/office/powerpoint/2010/main" val="162533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2800" dirty="0">
                <a:latin typeface="Amasis MT Pro Medium" panose="02040604050005020304" pitchFamily="18" charset="0"/>
              </a:rPr>
              <a:t>Commentaries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Basic commentaries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Commentary-Workbooks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Bible Text-Book Series (Truth)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err="1">
                <a:ea typeface="Times New Roman" panose="02020603050405020304" pitchFamily="18" charset="0"/>
              </a:rPr>
              <a:t>Harkrider</a:t>
            </a:r>
            <a:r>
              <a:rPr lang="en-US" sz="2400" i="1" dirty="0">
                <a:ea typeface="Times New Roman" panose="02020603050405020304" pitchFamily="18" charset="0"/>
              </a:rPr>
              <a:t> Series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Onestone.com Series</a:t>
            </a:r>
          </a:p>
        </p:txBody>
      </p:sp>
    </p:spTree>
    <p:extLst>
      <p:ext uri="{BB962C8B-B14F-4D97-AF65-F5344CB8AC3E}">
        <p14:creationId xmlns:p14="http://schemas.microsoft.com/office/powerpoint/2010/main" val="293727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2800" dirty="0">
                <a:latin typeface="Amasis MT Pro Medium" panose="02040604050005020304" pitchFamily="18" charset="0"/>
              </a:rPr>
              <a:t>Commentaries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Basic commentaries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Commentary-Workbooks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Harmony studies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Harmony of the Gospels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Helps with chronology &amp; whether the accounts are parallel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Suggestions:</a:t>
            </a:r>
          </a:p>
        </p:txBody>
      </p:sp>
    </p:spTree>
    <p:extLst>
      <p:ext uri="{BB962C8B-B14F-4D97-AF65-F5344CB8AC3E}">
        <p14:creationId xmlns:p14="http://schemas.microsoft.com/office/powerpoint/2010/main" val="298903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Fourfold Gospel">
            <a:extLst>
              <a:ext uri="{FF2B5EF4-FFF2-40B4-BE49-F238E27FC236}">
                <a16:creationId xmlns:a16="http://schemas.microsoft.com/office/drawing/2014/main" id="{93F0CF57-8C51-9A03-FA73-6B011F749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57" y="522073"/>
            <a:ext cx="2112555" cy="313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3CCAA4-8F84-8F71-BD5B-67581439E6BB}"/>
              </a:ext>
            </a:extLst>
          </p:cNvPr>
          <p:cNvSpPr txBox="1"/>
          <p:nvPr/>
        </p:nvSpPr>
        <p:spPr>
          <a:xfrm>
            <a:off x="1229652" y="3710128"/>
            <a:ext cx="1148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$25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3FA07200-267C-7813-EE5B-3E083726C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005" y="543031"/>
            <a:ext cx="2199373" cy="3167097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C23052-A59D-8987-BEFB-94B821B94B30}"/>
              </a:ext>
            </a:extLst>
          </p:cNvPr>
          <p:cNvSpPr txBox="1"/>
          <p:nvPr/>
        </p:nvSpPr>
        <p:spPr>
          <a:xfrm>
            <a:off x="3848892" y="3749040"/>
            <a:ext cx="1148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$25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F787289D-24E1-BB0D-193E-60F0FCCDE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635" y="522073"/>
            <a:ext cx="2272323" cy="3226967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4ABD48-7676-43E2-E6DB-C8B1D1EAC461}"/>
              </a:ext>
            </a:extLst>
          </p:cNvPr>
          <p:cNvSpPr txBox="1"/>
          <p:nvPr/>
        </p:nvSpPr>
        <p:spPr>
          <a:xfrm>
            <a:off x="6538508" y="3749039"/>
            <a:ext cx="1148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$10</a:t>
            </a:r>
          </a:p>
        </p:txBody>
      </p:sp>
    </p:spTree>
    <p:extLst>
      <p:ext uri="{BB962C8B-B14F-4D97-AF65-F5344CB8AC3E}">
        <p14:creationId xmlns:p14="http://schemas.microsoft.com/office/powerpoint/2010/main" val="144056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Study Aids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324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The Text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Concordance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 Dictionaries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 Commentaries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Atlas / Maps</a:t>
            </a:r>
          </a:p>
        </p:txBody>
      </p:sp>
    </p:spTree>
    <p:extLst>
      <p:ext uri="{BB962C8B-B14F-4D97-AF65-F5344CB8AC3E}">
        <p14:creationId xmlns:p14="http://schemas.microsoft.com/office/powerpoint/2010/main" val="1095917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5"/>
            </a:pPr>
            <a:r>
              <a:rPr lang="en-US" sz="2800" dirty="0">
                <a:latin typeface="Amasis MT Pro Medium" panose="02040604050005020304" pitchFamily="18" charset="0"/>
              </a:rPr>
              <a:t>Atlas / Maps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Value / use of an atlas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Mapping journeys (i.e. wilderness, missionary, </a:t>
            </a:r>
            <a:r>
              <a:rPr lang="en-US" sz="2400" i="1" dirty="0" err="1">
                <a:effectLst/>
                <a:ea typeface="Times New Roman" panose="02020603050405020304" pitchFamily="18" charset="0"/>
              </a:rPr>
              <a:t>etc</a:t>
            </a:r>
            <a:r>
              <a:rPr lang="en-US" sz="2400" i="1" dirty="0">
                <a:effectLst/>
                <a:ea typeface="Times New Roman" panose="02020603050405020304" pitchFamily="18" charset="0"/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Locating nations, cities, rivers, tribes, etc.</a:t>
            </a:r>
          </a:p>
          <a:p>
            <a:pPr marL="457200" indent="-457200">
              <a:buFont typeface="+mj-lt"/>
              <a:buAutoNum type="alphaUcPeriod"/>
            </a:pPr>
            <a:endParaRPr lang="en-US" sz="1000" i="1" dirty="0">
              <a:effectLst/>
              <a:ea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imes New Roman" panose="02020603050405020304" pitchFamily="18" charset="0"/>
              </a:rPr>
              <a:t>Suggestions: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042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B90FF02-D75C-0D0E-C87D-077F5FBEF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19" y="488227"/>
            <a:ext cx="2357083" cy="3070652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0C0AF4-0504-6A5F-98AC-620D725A0258}"/>
              </a:ext>
            </a:extLst>
          </p:cNvPr>
          <p:cNvSpPr txBox="1"/>
          <p:nvPr/>
        </p:nvSpPr>
        <p:spPr>
          <a:xfrm>
            <a:off x="962809" y="3552587"/>
            <a:ext cx="2092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$30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E57B942E-07C6-5341-4EEC-D95CD7A8B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314" y="548040"/>
            <a:ext cx="2262586" cy="3070652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0786B3-5BAB-B7DB-94CD-62B33119FF56}"/>
              </a:ext>
            </a:extLst>
          </p:cNvPr>
          <p:cNvSpPr txBox="1"/>
          <p:nvPr/>
        </p:nvSpPr>
        <p:spPr>
          <a:xfrm>
            <a:off x="3608862" y="3654406"/>
            <a:ext cx="2092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$15</a:t>
            </a:r>
          </a:p>
        </p:txBody>
      </p:sp>
      <p:pic>
        <p:nvPicPr>
          <p:cNvPr id="8198" name="Picture 6" descr="Manna Bible Maps Plus">
            <a:extLst>
              <a:ext uri="{FF2B5EF4-FFF2-40B4-BE49-F238E27FC236}">
                <a16:creationId xmlns:a16="http://schemas.microsoft.com/office/drawing/2014/main" id="{2F89D379-E522-8000-9FC4-6E7D0F253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22" y="4116071"/>
            <a:ext cx="3111820" cy="244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162707-B586-7E9B-DF41-393C5E247423}"/>
              </a:ext>
            </a:extLst>
          </p:cNvPr>
          <p:cNvSpPr txBox="1"/>
          <p:nvPr/>
        </p:nvSpPr>
        <p:spPr>
          <a:xfrm>
            <a:off x="3860598" y="5109221"/>
            <a:ext cx="711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$80</a:t>
            </a:r>
          </a:p>
        </p:txBody>
      </p:sp>
      <p:pic>
        <p:nvPicPr>
          <p:cNvPr id="8200" name="Picture 8">
            <a:extLst>
              <a:ext uri="{FF2B5EF4-FFF2-40B4-BE49-F238E27FC236}">
                <a16:creationId xmlns:a16="http://schemas.microsoft.com/office/drawing/2014/main" id="{3DFBA732-98B1-A37B-D5B0-EF52119D4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788" y="548040"/>
            <a:ext cx="2357083" cy="307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3E0B9A-C0D2-04C2-B381-C428E1CA0145}"/>
              </a:ext>
            </a:extLst>
          </p:cNvPr>
          <p:cNvSpPr txBox="1"/>
          <p:nvPr/>
        </p:nvSpPr>
        <p:spPr>
          <a:xfrm>
            <a:off x="6194112" y="3618692"/>
            <a:ext cx="2092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$20</a:t>
            </a:r>
          </a:p>
        </p:txBody>
      </p:sp>
    </p:spTree>
    <p:extLst>
      <p:ext uri="{BB962C8B-B14F-4D97-AF65-F5344CB8AC3E}">
        <p14:creationId xmlns:p14="http://schemas.microsoft.com/office/powerpoint/2010/main" val="759675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Study Aids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3894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The Text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Concordance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 Dictionaries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 Commentaries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Atlas / Maps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 Handbooks</a:t>
            </a:r>
          </a:p>
        </p:txBody>
      </p:sp>
    </p:spTree>
    <p:extLst>
      <p:ext uri="{BB962C8B-B14F-4D97-AF65-F5344CB8AC3E}">
        <p14:creationId xmlns:p14="http://schemas.microsoft.com/office/powerpoint/2010/main" val="2473259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6"/>
            </a:pPr>
            <a:r>
              <a:rPr lang="en-US" sz="2800" dirty="0">
                <a:latin typeface="Amasis MT Pro Medium" panose="02040604050005020304" pitchFamily="18" charset="0"/>
              </a:rPr>
              <a:t>Handbooks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What is a handbook?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effectLst/>
                <a:ea typeface="Times New Roman" panose="02020603050405020304" pitchFamily="18" charset="0"/>
              </a:rPr>
              <a:t>Gives introductory / summary information for each book of Bible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imes New Roman" panose="02020603050405020304" pitchFamily="18" charset="0"/>
              </a:rPr>
              <a:t>Some maps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Deals with some customs, archaeological notes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ea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ffectLst/>
                <a:ea typeface="Times New Roman" panose="02020603050405020304" pitchFamily="18" charset="0"/>
              </a:rPr>
              <a:t>Suggestions:</a:t>
            </a:r>
          </a:p>
        </p:txBody>
      </p:sp>
    </p:spTree>
    <p:extLst>
      <p:ext uri="{BB962C8B-B14F-4D97-AF65-F5344CB8AC3E}">
        <p14:creationId xmlns:p14="http://schemas.microsoft.com/office/powerpoint/2010/main" val="4228213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15365B48-39AA-2B57-56CE-95669802E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06" y="646770"/>
            <a:ext cx="2102142" cy="310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F2477E-6DCC-0E6D-F38B-4869E5DCD26E}"/>
              </a:ext>
            </a:extLst>
          </p:cNvPr>
          <p:cNvSpPr txBox="1"/>
          <p:nvPr/>
        </p:nvSpPr>
        <p:spPr>
          <a:xfrm>
            <a:off x="4208781" y="3797251"/>
            <a:ext cx="1271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$18</a:t>
            </a:r>
          </a:p>
        </p:txBody>
      </p:sp>
      <p:pic>
        <p:nvPicPr>
          <p:cNvPr id="9220" name="Picture 4" descr="Halley's Bible Handbook, Classic Edition: Completely Revised and Expanded">
            <a:extLst>
              <a:ext uri="{FF2B5EF4-FFF2-40B4-BE49-F238E27FC236}">
                <a16:creationId xmlns:a16="http://schemas.microsoft.com/office/drawing/2014/main" id="{68B3A991-2F68-B51E-0A1A-5690E1648F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3" r="15452"/>
          <a:stretch/>
        </p:blipFill>
        <p:spPr bwMode="auto">
          <a:xfrm>
            <a:off x="1000458" y="642138"/>
            <a:ext cx="2194561" cy="3105136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6A396F-A6EA-1CC5-D983-C54F109C90D6}"/>
              </a:ext>
            </a:extLst>
          </p:cNvPr>
          <p:cNvSpPr txBox="1"/>
          <p:nvPr/>
        </p:nvSpPr>
        <p:spPr>
          <a:xfrm>
            <a:off x="1425388" y="3747274"/>
            <a:ext cx="1047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$30</a:t>
            </a: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E1D55F83-B0E5-6A23-0C90-CCE1973F9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467" y="642138"/>
            <a:ext cx="2144137" cy="314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BDEA25-1988-6EB6-EB33-BDCE6C0C6E1C}"/>
              </a:ext>
            </a:extLst>
          </p:cNvPr>
          <p:cNvSpPr txBox="1"/>
          <p:nvPr/>
        </p:nvSpPr>
        <p:spPr>
          <a:xfrm>
            <a:off x="6929717" y="3797251"/>
            <a:ext cx="1047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$34</a:t>
            </a:r>
          </a:p>
        </p:txBody>
      </p:sp>
    </p:spTree>
    <p:extLst>
      <p:ext uri="{BB962C8B-B14F-4D97-AF65-F5344CB8AC3E}">
        <p14:creationId xmlns:p14="http://schemas.microsoft.com/office/powerpoint/2010/main" val="2028241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Study Aids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4540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The Text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Concordance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 Dictionaries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 Commentaries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Atlas / Maps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 Handbooks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 Electronic</a:t>
            </a:r>
          </a:p>
        </p:txBody>
      </p:sp>
    </p:spTree>
    <p:extLst>
      <p:ext uri="{BB962C8B-B14F-4D97-AF65-F5344CB8AC3E}">
        <p14:creationId xmlns:p14="http://schemas.microsoft.com/office/powerpoint/2010/main" val="17993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7"/>
            </a:pPr>
            <a:r>
              <a:rPr lang="en-US" sz="2800" dirty="0">
                <a:latin typeface="Amasis MT Pro Medium" panose="02040604050005020304" pitchFamily="18" charset="0"/>
              </a:rPr>
              <a:t> Electronic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Good Bible program / app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effectLst/>
                <a:ea typeface="Times New Roman" panose="02020603050405020304" pitchFamily="18" charset="0"/>
              </a:rPr>
              <a:t>Not all Bible programs are equal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What you can do with program / app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ea typeface="Times New Roman" panose="02020603050405020304" pitchFamily="18" charset="0"/>
              </a:rPr>
              <a:t>See various translations (compare)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Search for words or phrases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Check original words, where it is found, how its is translated, what it means (multiple sources)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ea typeface="Times New Roman" panose="02020603050405020304" pitchFamily="18" charset="0"/>
              </a:rPr>
              <a:t>Check commentaries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See ho</a:t>
            </a:r>
            <a:r>
              <a:rPr lang="en-US" sz="2400" dirty="0">
                <a:ea typeface="Times New Roman" panose="02020603050405020304" pitchFamily="18" charset="0"/>
              </a:rPr>
              <a:t>w names are pronounced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Maps / atlas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ea typeface="Times New Roman" panose="02020603050405020304" pitchFamily="18" charset="0"/>
              </a:rPr>
              <a:t>Dictionaries / Encyclopedias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684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2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25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25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568CF6E5-3F3C-EB58-6195-AB36B95A4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75" y="437483"/>
            <a:ext cx="3458713" cy="34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F88F53-BFBC-13A7-7E9B-C99A6E07F523}"/>
              </a:ext>
            </a:extLst>
          </p:cNvPr>
          <p:cNvSpPr txBox="1"/>
          <p:nvPr/>
        </p:nvSpPr>
        <p:spPr>
          <a:xfrm>
            <a:off x="4502206" y="593600"/>
            <a:ext cx="370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Powerbible.com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ECB941-A3AF-94F4-C6A3-81A36E277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941" y="1974028"/>
            <a:ext cx="4389349" cy="44091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A2E47A-9AD0-F236-905C-04E5C7363BD9}"/>
              </a:ext>
            </a:extLst>
          </p:cNvPr>
          <p:cNvSpPr txBox="1"/>
          <p:nvPr/>
        </p:nvSpPr>
        <p:spPr>
          <a:xfrm>
            <a:off x="5550946" y="1511449"/>
            <a:ext cx="167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$7.00</a:t>
            </a:r>
          </a:p>
        </p:txBody>
      </p:sp>
    </p:spTree>
    <p:extLst>
      <p:ext uri="{BB962C8B-B14F-4D97-AF65-F5344CB8AC3E}">
        <p14:creationId xmlns:p14="http://schemas.microsoft.com/office/powerpoint/2010/main" val="2066270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s Bible App For PC / Windows 7/8/10 / Mac – Free Download - OS Vibes">
            <a:extLst>
              <a:ext uri="{FF2B5EF4-FFF2-40B4-BE49-F238E27FC236}">
                <a16:creationId xmlns:a16="http://schemas.microsoft.com/office/drawing/2014/main" id="{F7333175-B115-A735-D108-33331F514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73" y="532503"/>
            <a:ext cx="2295860" cy="229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7352D4-ABF3-7032-F604-B605A333BEAA}"/>
              </a:ext>
            </a:extLst>
          </p:cNvPr>
          <p:cNvSpPr txBox="1"/>
          <p:nvPr/>
        </p:nvSpPr>
        <p:spPr>
          <a:xfrm>
            <a:off x="3090133" y="1016597"/>
            <a:ext cx="5419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LOGOS BIBLE SOFTWARE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FD9F77-53EB-684C-7844-094B73194B16}"/>
              </a:ext>
            </a:extLst>
          </p:cNvPr>
          <p:cNvSpPr txBox="1"/>
          <p:nvPr/>
        </p:nvSpPr>
        <p:spPr>
          <a:xfrm>
            <a:off x="3653565" y="2274344"/>
            <a:ext cx="4292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www.logos.com</a:t>
            </a:r>
          </a:p>
        </p:txBody>
      </p:sp>
      <p:pic>
        <p:nvPicPr>
          <p:cNvPr id="6" name="Picture 2" descr="Image result for Bible program or app">
            <a:extLst>
              <a:ext uri="{FF2B5EF4-FFF2-40B4-BE49-F238E27FC236}">
                <a16:creationId xmlns:a16="http://schemas.microsoft.com/office/drawing/2014/main" id="{97313DA5-0750-A9E0-3871-5A7C30F89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203" y="3251343"/>
            <a:ext cx="5027746" cy="29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157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94D095-6E5D-7DDB-E0A4-0F49FEB8E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21" y="342168"/>
            <a:ext cx="8086558" cy="329389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DCD66F9-6BD5-19EC-932C-E9B45902AFCE}"/>
              </a:ext>
            </a:extLst>
          </p:cNvPr>
          <p:cNvSpPr/>
          <p:nvPr/>
        </p:nvSpPr>
        <p:spPr>
          <a:xfrm>
            <a:off x="1742739" y="1172584"/>
            <a:ext cx="1522207" cy="650837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96FE551-A39F-F45A-FFB5-6DDAEF8E2D31}"/>
              </a:ext>
            </a:extLst>
          </p:cNvPr>
          <p:cNvGrpSpPr/>
          <p:nvPr/>
        </p:nvGrpSpPr>
        <p:grpSpPr>
          <a:xfrm>
            <a:off x="460873" y="2135414"/>
            <a:ext cx="8130201" cy="5798331"/>
            <a:chOff x="506899" y="2065140"/>
            <a:chExt cx="8130201" cy="579833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2500C3E-F76F-BCD7-41E9-F1B9BE51426A}"/>
                </a:ext>
              </a:extLst>
            </p:cNvPr>
            <p:cNvSpPr/>
            <p:nvPr/>
          </p:nvSpPr>
          <p:spPr>
            <a:xfrm>
              <a:off x="506899" y="2065140"/>
              <a:ext cx="8130201" cy="33453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8B42BD9-809B-8851-3F91-84D030121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1" y="2385618"/>
              <a:ext cx="8086558" cy="5477853"/>
            </a:xfrm>
            <a:prstGeom prst="rect">
              <a:avLst/>
            </a:prstGeom>
          </p:spPr>
        </p:pic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B1D878E4-4327-B510-0E93-6D6E01BFE440}"/>
              </a:ext>
            </a:extLst>
          </p:cNvPr>
          <p:cNvSpPr/>
          <p:nvPr/>
        </p:nvSpPr>
        <p:spPr>
          <a:xfrm>
            <a:off x="1787563" y="5194818"/>
            <a:ext cx="2144357" cy="650837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80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725E5B67-2422-55E4-822A-E07F41602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10" y="537607"/>
            <a:ext cx="4733756" cy="115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BF75B6-D24B-799A-6F89-74BF2CB5957A}"/>
              </a:ext>
            </a:extLst>
          </p:cNvPr>
          <p:cNvSpPr txBox="1"/>
          <p:nvPr/>
        </p:nvSpPr>
        <p:spPr>
          <a:xfrm>
            <a:off x="1452282" y="2221454"/>
            <a:ext cx="6239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www.accordancebible.com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0E8B0C-4961-7A60-6343-B1895B48E497}"/>
              </a:ext>
            </a:extLst>
          </p:cNvPr>
          <p:cNvSpPr txBox="1"/>
          <p:nvPr/>
        </p:nvSpPr>
        <p:spPr>
          <a:xfrm>
            <a:off x="1651298" y="3664765"/>
            <a:ext cx="5400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Various price options</a:t>
            </a:r>
          </a:p>
        </p:txBody>
      </p:sp>
    </p:spTree>
    <p:extLst>
      <p:ext uri="{BB962C8B-B14F-4D97-AF65-F5344CB8AC3E}">
        <p14:creationId xmlns:p14="http://schemas.microsoft.com/office/powerpoint/2010/main" val="2259343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1F13DFD7-0E09-5958-8D65-D7BAC8AE1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6" y="361365"/>
            <a:ext cx="3636918" cy="6256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9771A6-992F-0A60-0212-FD7C9BF6C4B9}"/>
              </a:ext>
            </a:extLst>
          </p:cNvPr>
          <p:cNvSpPr txBox="1"/>
          <p:nvPr/>
        </p:nvSpPr>
        <p:spPr>
          <a:xfrm>
            <a:off x="4631871" y="1191986"/>
            <a:ext cx="397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www.biblegateway.com</a:t>
            </a:r>
          </a:p>
        </p:txBody>
      </p:sp>
    </p:spTree>
    <p:extLst>
      <p:ext uri="{BB962C8B-B14F-4D97-AF65-F5344CB8AC3E}">
        <p14:creationId xmlns:p14="http://schemas.microsoft.com/office/powerpoint/2010/main" val="3429790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7"/>
            </a:pPr>
            <a:r>
              <a:rPr lang="en-US" sz="2800" dirty="0">
                <a:latin typeface="Amasis MT Pro Medium" panose="02040604050005020304" pitchFamily="18" charset="0"/>
              </a:rPr>
              <a:t> Electronic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Good Bible program / app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Online Bible tools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ea typeface="Times New Roman" panose="02020603050405020304" pitchFamily="18" charset="0"/>
              </a:rPr>
              <a:t>Blueletterbible.org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781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01F664-FEF1-4270-9E73-B48804B88CC5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Blueletterbible.org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BC7733-7645-488B-960D-F06D43A96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9144000" cy="49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30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01F664-FEF1-4270-9E73-B48804B88CC5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Blueletterbible.org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BA325A-2015-4CE7-BC59-81FC272F3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0"/>
            <a:ext cx="9144000" cy="497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33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01F664-FEF1-4270-9E73-B48804B88CC5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Blueletterbible.org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75B9E8-AC05-498C-9773-6914EE7C7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1919"/>
            <a:ext cx="9144000" cy="486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47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7"/>
            </a:pPr>
            <a:r>
              <a:rPr lang="en-US" sz="2800" dirty="0">
                <a:latin typeface="Amasis MT Pro Medium" panose="02040604050005020304" pitchFamily="18" charset="0"/>
              </a:rPr>
              <a:t> Electronic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Good Bible program / app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Online Bible tools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ea typeface="Times New Roman" panose="02020603050405020304" pitchFamily="18" charset="0"/>
              </a:rPr>
              <a:t>Blueletterbible.org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Biblestudytools.com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675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0FA49D-AF59-D920-B619-FB231CCD6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88" y="295508"/>
            <a:ext cx="8810513" cy="587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11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F3099C-0883-EDED-BE68-DE82AD8B4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06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D7DBAE-8319-7875-E9A6-FAC8D8CCA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23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7"/>
            </a:pPr>
            <a:r>
              <a:rPr lang="en-US" sz="2800" dirty="0">
                <a:latin typeface="Amasis MT Pro Medium" panose="02040604050005020304" pitchFamily="18" charset="0"/>
              </a:rPr>
              <a:t> Electronic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Good Bible program / app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Online Bible tools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Websites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ea typeface="Times New Roman" panose="02020603050405020304" pitchFamily="18" charset="0"/>
              </a:rPr>
              <a:t>Our site (elbethelchurchofchrist.com) – oral commentary every book (adult class)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Outlines (executableoutlines.com)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170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052D07-C812-6472-E019-E330CA00E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r="16098" b="9664"/>
          <a:stretch/>
        </p:blipFill>
        <p:spPr>
          <a:xfrm>
            <a:off x="648844" y="0"/>
            <a:ext cx="78463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49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Study Aids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4540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The Text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Concordance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 Dictionaries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 Commentaries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Atlas / Maps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 Handbooks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 Electronic</a:t>
            </a:r>
          </a:p>
        </p:txBody>
      </p:sp>
    </p:spTree>
    <p:extLst>
      <p:ext uri="{BB962C8B-B14F-4D97-AF65-F5344CB8AC3E}">
        <p14:creationId xmlns:p14="http://schemas.microsoft.com/office/powerpoint/2010/main" val="3510000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1"/>
            <a:ext cx="7600278" cy="156633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Peter 3:19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meant by preaching to the spirits in prison? Where they in prison at the time when the message was preached to them?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FA39F-048B-4A6F-3E19-5B6DE9E04DBC}"/>
              </a:ext>
            </a:extLst>
          </p:cNvPr>
          <p:cNvSpPr txBox="1"/>
          <p:nvPr/>
        </p:nvSpPr>
        <p:spPr>
          <a:xfrm>
            <a:off x="719666" y="2138681"/>
            <a:ext cx="7704667" cy="461665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Context:</a:t>
            </a:r>
            <a:endParaRPr lang="en-US" sz="2400" i="1" dirty="0"/>
          </a:p>
        </p:txBody>
      </p:sp>
      <p:sp>
        <p:nvSpPr>
          <p:cNvPr id="2" name="Text Box 18">
            <a:extLst>
              <a:ext uri="{FF2B5EF4-FFF2-40B4-BE49-F238E27FC236}">
                <a16:creationId xmlns:a16="http://schemas.microsoft.com/office/drawing/2014/main" id="{653E8188-77F5-35A9-F179-865562138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881" y="2870716"/>
            <a:ext cx="7170235" cy="3293209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i="1" dirty="0">
                <a:solidFill>
                  <a:srgbClr val="0000FF"/>
                </a:solidFill>
              </a:rPr>
              <a:t>More Duties of Holiness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Duties of Wives</a:t>
            </a:r>
            <a:r>
              <a:rPr lang="en-US" sz="2400" b="1" dirty="0"/>
              <a:t> (vv. 1-6)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Duties of Husbands</a:t>
            </a:r>
            <a:r>
              <a:rPr lang="en-US" sz="2400" b="1" dirty="0"/>
              <a:t> (v. 7)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Duties of Christians to Each Other</a:t>
            </a:r>
            <a:r>
              <a:rPr lang="en-US" sz="2400" b="1" dirty="0"/>
              <a:t> (vv. 8-12)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Duties When Persecuted</a:t>
            </a:r>
            <a:r>
              <a:rPr lang="en-US" sz="2400" b="1" dirty="0"/>
              <a:t> (vv. 13-17)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Christ As An Example of Suffering</a:t>
            </a:r>
            <a:r>
              <a:rPr lang="en-US" sz="2400" b="1" dirty="0"/>
              <a:t> (vv. 18-22)</a:t>
            </a:r>
          </a:p>
        </p:txBody>
      </p:sp>
    </p:spTree>
    <p:extLst>
      <p:ext uri="{BB962C8B-B14F-4D97-AF65-F5344CB8AC3E}">
        <p14:creationId xmlns:p14="http://schemas.microsoft.com/office/powerpoint/2010/main" val="3251069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1"/>
            <a:ext cx="7600278" cy="156633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Peter 3:19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meant by preaching to the spirits in prison? Where they in prison at the time when the message was preached to them?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FA39F-048B-4A6F-3E19-5B6DE9E04DBC}"/>
              </a:ext>
            </a:extLst>
          </p:cNvPr>
          <p:cNvSpPr txBox="1"/>
          <p:nvPr/>
        </p:nvSpPr>
        <p:spPr>
          <a:xfrm>
            <a:off x="719666" y="2138681"/>
            <a:ext cx="7704667" cy="461665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Context:</a:t>
            </a:r>
            <a:endParaRPr lang="en-US" sz="2400" i="1" dirty="0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69120697-17BB-C3A4-3BA8-D63E01D6D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9" y="3026548"/>
            <a:ext cx="8382000" cy="2462213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b="1" u="sng" dirty="0"/>
              <a:t>Christ As An Example Of Suffering</a:t>
            </a:r>
            <a:r>
              <a:rPr lang="en-US" sz="2800" b="1" dirty="0"/>
              <a:t> (vv. 18-22)</a:t>
            </a:r>
            <a:endParaRPr lang="en-US" sz="2800" dirty="0"/>
          </a:p>
          <a:p>
            <a:endParaRPr lang="en-US" sz="10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/>
              <a:t>Innocent</a:t>
            </a:r>
            <a:r>
              <a:rPr lang="en-US" sz="2400" dirty="0"/>
              <a:t> (v. 18)</a:t>
            </a:r>
          </a:p>
          <a:p>
            <a:pPr marL="914400" lvl="1" indent="-457200">
              <a:buFont typeface="+mj-lt"/>
              <a:buAutoNum type="alphaUcPeriod"/>
            </a:pPr>
            <a:endParaRPr lang="en-US" sz="8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/>
              <a:t>Patient</a:t>
            </a:r>
            <a:r>
              <a:rPr lang="en-US" sz="2400" dirty="0"/>
              <a:t> (vv. 19-21)</a:t>
            </a:r>
          </a:p>
          <a:p>
            <a:pPr marL="914400" lvl="1" indent="-457200">
              <a:buFont typeface="+mj-lt"/>
              <a:buAutoNum type="alphaUcPeriod"/>
            </a:pPr>
            <a:endParaRPr lang="en-US" sz="8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/>
              <a:t>Victorious </a:t>
            </a:r>
            <a:r>
              <a:rPr lang="en-US" sz="2400" dirty="0"/>
              <a:t>(v. 22)</a:t>
            </a:r>
          </a:p>
        </p:txBody>
      </p:sp>
    </p:spTree>
    <p:extLst>
      <p:ext uri="{BB962C8B-B14F-4D97-AF65-F5344CB8AC3E}">
        <p14:creationId xmlns:p14="http://schemas.microsoft.com/office/powerpoint/2010/main" val="1249152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1"/>
            <a:ext cx="7600278" cy="156633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Peter 3:19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meant by preaching to the spirits in prison? Where they in prison at the time when the message was preached to them?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FA39F-048B-4A6F-3E19-5B6DE9E04DBC}"/>
              </a:ext>
            </a:extLst>
          </p:cNvPr>
          <p:cNvSpPr txBox="1"/>
          <p:nvPr/>
        </p:nvSpPr>
        <p:spPr>
          <a:xfrm>
            <a:off x="719666" y="2138681"/>
            <a:ext cx="7704667" cy="3877985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Context: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“Prison” – realm of departed spirits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Verse 19 – “spirits in prison”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Compare Jude 6; 2 Pet. 2:4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Example given – days of Noah (vv. 20-21)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Christ preached through Noah (v. 20)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Christ preached through Paul (Eph. 2:17)</a:t>
            </a:r>
          </a:p>
          <a:p>
            <a:pPr marL="914400" lvl="1" indent="-457200">
              <a:buFont typeface="+mj-lt"/>
              <a:buAutoNum type="alphaLcPeriod"/>
            </a:pPr>
            <a:endParaRPr lang="en-US" sz="10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i="1" dirty="0"/>
              <a:t>Not said that the spirits were in prison at the time of the preaching (cf. NASB95 – “now in prison”</a:t>
            </a:r>
          </a:p>
        </p:txBody>
      </p:sp>
    </p:spTree>
    <p:extLst>
      <p:ext uri="{BB962C8B-B14F-4D97-AF65-F5344CB8AC3E}">
        <p14:creationId xmlns:p14="http://schemas.microsoft.com/office/powerpoint/2010/main" val="4072958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9750</TotalTime>
  <Words>1192</Words>
  <Application>Microsoft Office PowerPoint</Application>
  <PresentationFormat>On-screen Show (4:3)</PresentationFormat>
  <Paragraphs>267</Paragraphs>
  <Slides>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51</vt:i4>
      </vt:variant>
    </vt:vector>
  </HeadingPairs>
  <TitlesOfParts>
    <vt:vector size="65" baseType="lpstr">
      <vt:lpstr>Arial</vt:lpstr>
      <vt:lpstr>Wingdings</vt:lpstr>
      <vt:lpstr>Amasis MT Pro Medium</vt:lpstr>
      <vt:lpstr>Courier New</vt:lpstr>
      <vt:lpstr>Ink Draft</vt:lpstr>
      <vt:lpstr>Calibri Light</vt:lpstr>
      <vt:lpstr>Calibri</vt:lpstr>
      <vt:lpstr>Office Theme</vt:lpstr>
      <vt:lpstr>2_Office Theme</vt:lpstr>
      <vt:lpstr>1_Office Theme</vt:lpstr>
      <vt:lpstr>3_Office Theme</vt:lpstr>
      <vt:lpstr>4_Office Theme</vt:lpstr>
      <vt:lpstr>5_Office Theme</vt:lpstr>
      <vt:lpstr>White with Courier font for code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10</cp:revision>
  <cp:lastPrinted>2023-02-15T23:12:16Z</cp:lastPrinted>
  <dcterms:created xsi:type="dcterms:W3CDTF">2022-12-17T01:56:01Z</dcterms:created>
  <dcterms:modified xsi:type="dcterms:W3CDTF">2023-02-15T23:12:52Z</dcterms:modified>
</cp:coreProperties>
</file>