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8" r:id="rId5"/>
    <p:sldMasterId id="2147483720" r:id="rId6"/>
    <p:sldMasterId id="2147483732" r:id="rId7"/>
    <p:sldMasterId id="2147483744" r:id="rId8"/>
    <p:sldMasterId id="2147483756" r:id="rId9"/>
    <p:sldMasterId id="2147483759" r:id="rId10"/>
  </p:sldMasterIdLst>
  <p:notesMasterIdLst>
    <p:notesMasterId r:id="rId59"/>
  </p:notesMasterIdLst>
  <p:sldIdLst>
    <p:sldId id="257" r:id="rId11"/>
    <p:sldId id="265" r:id="rId12"/>
    <p:sldId id="281" r:id="rId13"/>
    <p:sldId id="259" r:id="rId14"/>
    <p:sldId id="371" r:id="rId15"/>
    <p:sldId id="374" r:id="rId16"/>
    <p:sldId id="283" r:id="rId17"/>
    <p:sldId id="372" r:id="rId18"/>
    <p:sldId id="373" r:id="rId19"/>
    <p:sldId id="367" r:id="rId20"/>
    <p:sldId id="381" r:id="rId21"/>
    <p:sldId id="376" r:id="rId22"/>
    <p:sldId id="368" r:id="rId23"/>
    <p:sldId id="369" r:id="rId24"/>
    <p:sldId id="383" r:id="rId25"/>
    <p:sldId id="384" r:id="rId26"/>
    <p:sldId id="385" r:id="rId27"/>
    <p:sldId id="375" r:id="rId28"/>
    <p:sldId id="389" r:id="rId29"/>
    <p:sldId id="391" r:id="rId30"/>
    <p:sldId id="358" r:id="rId31"/>
    <p:sldId id="359" r:id="rId32"/>
    <p:sldId id="360" r:id="rId33"/>
    <p:sldId id="392" r:id="rId34"/>
    <p:sldId id="393" r:id="rId35"/>
    <p:sldId id="394" r:id="rId36"/>
    <p:sldId id="395" r:id="rId37"/>
    <p:sldId id="387" r:id="rId38"/>
    <p:sldId id="390" r:id="rId39"/>
    <p:sldId id="396" r:id="rId40"/>
    <p:sldId id="286" r:id="rId41"/>
    <p:sldId id="287" r:id="rId42"/>
    <p:sldId id="397" r:id="rId43"/>
    <p:sldId id="302" r:id="rId44"/>
    <p:sldId id="398" r:id="rId45"/>
    <p:sldId id="258" r:id="rId46"/>
    <p:sldId id="273" r:id="rId47"/>
    <p:sldId id="274" r:id="rId48"/>
    <p:sldId id="275" r:id="rId49"/>
    <p:sldId id="276" r:id="rId50"/>
    <p:sldId id="399" r:id="rId51"/>
    <p:sldId id="400" r:id="rId52"/>
    <p:sldId id="388" r:id="rId53"/>
    <p:sldId id="353" r:id="rId54"/>
    <p:sldId id="401" r:id="rId55"/>
    <p:sldId id="402" r:id="rId56"/>
    <p:sldId id="403" r:id="rId57"/>
    <p:sldId id="404" r:id="rId58"/>
  </p:sldIdLst>
  <p:sldSz cx="9144000" cy="6858000" type="screen4x3"/>
  <p:notesSz cx="7010400" cy="9296400"/>
  <p:embeddedFontLst>
    <p:embeddedFont>
      <p:font typeface="Abadi" panose="020B0604020104020204" pitchFamily="34" charset="0"/>
      <p:regular r:id="rId60"/>
    </p:embeddedFont>
    <p:embeddedFont>
      <p:font typeface="Amasis MT Pro Medium" panose="02040604050005020304" pitchFamily="18" charset="0"/>
      <p:regular r:id="rId61"/>
      <p:italic r:id="rId62"/>
    </p:embeddedFont>
    <p:embeddedFont>
      <p:font typeface="Arial Narrow" panose="020B0606020202030204" pitchFamily="34" charset="0"/>
      <p:regular r:id="rId63"/>
      <p:bold r:id="rId64"/>
      <p:italic r:id="rId65"/>
      <p:boldItalic r:id="rId66"/>
    </p:embeddedFont>
    <p:embeddedFont>
      <p:font typeface="Arial Rounded MT Bold" panose="020F0704030504030204" pitchFamily="34" charset="0"/>
      <p:regular r:id="rId67"/>
    </p:embeddedFont>
    <p:embeddedFont>
      <p:font typeface="Calibri" panose="020F0502020204030204" pitchFamily="34" charset="0"/>
      <p:regular r:id="rId68"/>
      <p:bold r:id="rId69"/>
      <p:italic r:id="rId70"/>
      <p:boldItalic r:id="rId71"/>
    </p:embeddedFont>
    <p:embeddedFont>
      <p:font typeface="Calibri Light" panose="020F0302020204030204" pitchFamily="34" charset="0"/>
      <p:regular r:id="rId72"/>
      <p:italic r:id="rId73"/>
    </p:embeddedFont>
    <p:embeddedFont>
      <p:font typeface="Ink Draft" panose="03080402000500000000" pitchFamily="66" charset="0"/>
      <p:regular r:id="rId7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31F693-DEB0-45AF-A9F8-32D8550EC893}" v="1448" dt="2023-02-08T23:29:11.3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79" autoAdjust="0"/>
    <p:restoredTop sz="94915" autoAdjust="0"/>
  </p:normalViewPr>
  <p:slideViewPr>
    <p:cSldViewPr snapToGrid="0">
      <p:cViewPr varScale="1">
        <p:scale>
          <a:sx n="79" d="100"/>
          <a:sy n="79" d="100"/>
        </p:scale>
        <p:origin x="20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font" Target="fonts/font7.fntdata"/><Relationship Id="rId74" Type="http://schemas.openxmlformats.org/officeDocument/2006/relationships/font" Target="fonts/font15.fntdata"/><Relationship Id="rId79" Type="http://schemas.microsoft.com/office/2015/10/relationships/revisionInfo" Target="revisionInfo.xml"/><Relationship Id="rId5" Type="http://schemas.openxmlformats.org/officeDocument/2006/relationships/slideMaster" Target="slideMasters/slideMaster5.xml"/><Relationship Id="rId61" Type="http://schemas.openxmlformats.org/officeDocument/2006/relationships/font" Target="fonts/font2.fntdata"/><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font" Target="fonts/font13.fntdata"/><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6734DDE-5B15-43AA-9F31-715CD8029333}" type="datetimeFigureOut">
              <a:rPr lang="en-US" smtClean="0"/>
              <a:t>2/7/2023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931F208-9A5C-4919-8F24-FACC431ED18E}" type="slidenum">
              <a:rPr lang="en-US" smtClean="0"/>
              <a:t>‹#›</a:t>
            </a:fld>
            <a:endParaRPr lang="en-US"/>
          </a:p>
        </p:txBody>
      </p:sp>
    </p:spTree>
    <p:extLst>
      <p:ext uri="{BB962C8B-B14F-4D97-AF65-F5344CB8AC3E}">
        <p14:creationId xmlns:p14="http://schemas.microsoft.com/office/powerpoint/2010/main" val="39097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31F208-9A5C-4919-8F24-FACC431ED18E}" type="slidenum">
              <a:rPr lang="en-US" smtClean="0"/>
              <a:t>8</a:t>
            </a:fld>
            <a:endParaRPr lang="en-US"/>
          </a:p>
        </p:txBody>
      </p:sp>
    </p:spTree>
    <p:extLst>
      <p:ext uri="{BB962C8B-B14F-4D97-AF65-F5344CB8AC3E}">
        <p14:creationId xmlns:p14="http://schemas.microsoft.com/office/powerpoint/2010/main" val="466768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31F208-9A5C-4919-8F24-FACC431ED18E}" type="slidenum">
              <a:rPr lang="en-US" smtClean="0"/>
              <a:t>9</a:t>
            </a:fld>
            <a:endParaRPr lang="en-US"/>
          </a:p>
        </p:txBody>
      </p:sp>
    </p:spTree>
    <p:extLst>
      <p:ext uri="{BB962C8B-B14F-4D97-AF65-F5344CB8AC3E}">
        <p14:creationId xmlns:p14="http://schemas.microsoft.com/office/powerpoint/2010/main" val="1150426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582566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73655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499121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11731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269782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279621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406819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964527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6915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533846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599650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79494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288217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708931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0854029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663580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30542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945134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35287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46416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355851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407092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38373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7244949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8380165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2648329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663279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916896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840588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4375181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0131403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772659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1350106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07821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339338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9611077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597020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00553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01938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009920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418215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25396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46982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287016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2950286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252935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095251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8845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144375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190308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791801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549747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555853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321034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838656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AC1E96-0BFC-403F-BB7F-81B55A8A0D1D}"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2832633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4858546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AC1E96-0BFC-403F-BB7F-81B55A8A0D1D}"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22183598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AC1E96-0BFC-403F-BB7F-81B55A8A0D1D}"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39511338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AC1E96-0BFC-403F-BB7F-81B55A8A0D1D}" type="datetimeFigureOut">
              <a:rPr lang="en-US" smtClean="0"/>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4877583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AC1E96-0BFC-403F-BB7F-81B55A8A0D1D}" type="datetimeFigureOut">
              <a:rPr lang="en-US" smtClean="0"/>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4311713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AC1E96-0BFC-403F-BB7F-81B55A8A0D1D}" type="datetimeFigureOut">
              <a:rPr lang="en-US" smtClean="0"/>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25768010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40714669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6279713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3964245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a:p>
        </p:txBody>
      </p:sp>
    </p:spTree>
    <p:extLst>
      <p:ext uri="{BB962C8B-B14F-4D97-AF65-F5344CB8AC3E}">
        <p14:creationId xmlns:p14="http://schemas.microsoft.com/office/powerpoint/2010/main" val="18706268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0476979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91123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074801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76400" y="1447800"/>
            <a:ext cx="3543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72100" y="1447800"/>
            <a:ext cx="3543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04620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44956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515215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1470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055995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179056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38631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05650" y="304800"/>
            <a:ext cx="18097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6400" y="304800"/>
            <a:ext cx="52768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97536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7529E32-1DC9-4B10-AE23-80254446A2B0}" type="slidenum">
              <a:rPr lang="en-US" altLang="en-US"/>
              <a:pPr/>
              <a:t>‹#›</a:t>
            </a:fld>
            <a:endParaRPr lang="en-US" altLang="en-US"/>
          </a:p>
        </p:txBody>
      </p:sp>
    </p:spTree>
    <p:extLst>
      <p:ext uri="{BB962C8B-B14F-4D97-AF65-F5344CB8AC3E}">
        <p14:creationId xmlns:p14="http://schemas.microsoft.com/office/powerpoint/2010/main" val="3352135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66BBCC4-06D2-463D-BB22-53374DF9646E}" type="slidenum">
              <a:rPr lang="en-US" altLang="en-US"/>
              <a:pPr/>
              <a:t>‹#›</a:t>
            </a:fld>
            <a:endParaRPr lang="en-US" altLang="en-US"/>
          </a:p>
        </p:txBody>
      </p:sp>
    </p:spTree>
    <p:extLst>
      <p:ext uri="{BB962C8B-B14F-4D97-AF65-F5344CB8AC3E}">
        <p14:creationId xmlns:p14="http://schemas.microsoft.com/office/powerpoint/2010/main" val="41781660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CCB4E6F-ED19-4C15-9A19-D74B28092BD2}" type="slidenum">
              <a:rPr lang="en-US" altLang="en-US"/>
              <a:pPr/>
              <a:t>‹#›</a:t>
            </a:fld>
            <a:endParaRPr lang="en-US" altLang="en-US"/>
          </a:p>
        </p:txBody>
      </p:sp>
    </p:spTree>
    <p:extLst>
      <p:ext uri="{BB962C8B-B14F-4D97-AF65-F5344CB8AC3E}">
        <p14:creationId xmlns:p14="http://schemas.microsoft.com/office/powerpoint/2010/main" val="41448206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DD431A0-81CA-4C55-9448-1637FF30DE54}" type="slidenum">
              <a:rPr lang="en-US" altLang="en-US"/>
              <a:pPr/>
              <a:t>‹#›</a:t>
            </a:fld>
            <a:endParaRPr lang="en-US" altLang="en-US"/>
          </a:p>
        </p:txBody>
      </p:sp>
    </p:spTree>
    <p:extLst>
      <p:ext uri="{BB962C8B-B14F-4D97-AF65-F5344CB8AC3E}">
        <p14:creationId xmlns:p14="http://schemas.microsoft.com/office/powerpoint/2010/main" val="8963624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CC0EE545-E5B8-440B-8DB3-60930047AEBB}" type="slidenum">
              <a:rPr lang="en-US" altLang="en-US"/>
              <a:pPr/>
              <a:t>‹#›</a:t>
            </a:fld>
            <a:endParaRPr lang="en-US" altLang="en-US"/>
          </a:p>
        </p:txBody>
      </p:sp>
    </p:spTree>
    <p:extLst>
      <p:ext uri="{BB962C8B-B14F-4D97-AF65-F5344CB8AC3E}">
        <p14:creationId xmlns:p14="http://schemas.microsoft.com/office/powerpoint/2010/main" val="27413180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8AA95E51-8DCD-4C3D-B5D5-2279FCABF494}" type="slidenum">
              <a:rPr lang="en-US" altLang="en-US"/>
              <a:pPr/>
              <a:t>‹#›</a:t>
            </a:fld>
            <a:endParaRPr lang="en-US" altLang="en-US"/>
          </a:p>
        </p:txBody>
      </p:sp>
    </p:spTree>
    <p:extLst>
      <p:ext uri="{BB962C8B-B14F-4D97-AF65-F5344CB8AC3E}">
        <p14:creationId xmlns:p14="http://schemas.microsoft.com/office/powerpoint/2010/main" val="34705110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880F785-7340-4D0C-8D94-93BDCA3520B2}" type="slidenum">
              <a:rPr lang="en-US" altLang="en-US"/>
              <a:pPr/>
              <a:t>‹#›</a:t>
            </a:fld>
            <a:endParaRPr lang="en-US" altLang="en-US"/>
          </a:p>
        </p:txBody>
      </p:sp>
    </p:spTree>
    <p:extLst>
      <p:ext uri="{BB962C8B-B14F-4D97-AF65-F5344CB8AC3E}">
        <p14:creationId xmlns:p14="http://schemas.microsoft.com/office/powerpoint/2010/main" val="200745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0CFD109-7158-4109-92B5-D2034239EF73}" type="slidenum">
              <a:rPr lang="en-US" altLang="en-US"/>
              <a:pPr/>
              <a:t>‹#›</a:t>
            </a:fld>
            <a:endParaRPr lang="en-US" altLang="en-US"/>
          </a:p>
        </p:txBody>
      </p:sp>
    </p:spTree>
    <p:extLst>
      <p:ext uri="{BB962C8B-B14F-4D97-AF65-F5344CB8AC3E}">
        <p14:creationId xmlns:p14="http://schemas.microsoft.com/office/powerpoint/2010/main" val="7042966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8B891565-51A7-4294-9B0C-F3BB9694D5DD}" type="slidenum">
              <a:rPr lang="en-US" altLang="en-US"/>
              <a:pPr/>
              <a:t>‹#›</a:t>
            </a:fld>
            <a:endParaRPr lang="en-US" altLang="en-US"/>
          </a:p>
        </p:txBody>
      </p:sp>
    </p:spTree>
    <p:extLst>
      <p:ext uri="{BB962C8B-B14F-4D97-AF65-F5344CB8AC3E}">
        <p14:creationId xmlns:p14="http://schemas.microsoft.com/office/powerpoint/2010/main" val="26401804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33943C6-D295-43A0-AF88-761E936FAC31}" type="slidenum">
              <a:rPr lang="en-US" altLang="en-US"/>
              <a:pPr/>
              <a:t>‹#›</a:t>
            </a:fld>
            <a:endParaRPr lang="en-US" altLang="en-US"/>
          </a:p>
        </p:txBody>
      </p:sp>
    </p:spTree>
    <p:extLst>
      <p:ext uri="{BB962C8B-B14F-4D97-AF65-F5344CB8AC3E}">
        <p14:creationId xmlns:p14="http://schemas.microsoft.com/office/powerpoint/2010/main" val="36490462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64618DB-343F-4601-AE7D-646F4B90066C}" type="slidenum">
              <a:rPr lang="en-US" altLang="en-US"/>
              <a:pPr/>
              <a:t>‹#›</a:t>
            </a:fld>
            <a:endParaRPr lang="en-US" altLang="en-US"/>
          </a:p>
        </p:txBody>
      </p:sp>
    </p:spTree>
    <p:extLst>
      <p:ext uri="{BB962C8B-B14F-4D97-AF65-F5344CB8AC3E}">
        <p14:creationId xmlns:p14="http://schemas.microsoft.com/office/powerpoint/2010/main" val="3080102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74482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xfrm>
            <a:off x="455613" y="6242050"/>
            <a:ext cx="2130425" cy="474663"/>
          </a:xfrm>
          <a:prstGeom prst="rect">
            <a:avLst/>
          </a:prstGeom>
          <a:ln/>
        </p:spPr>
        <p:txBody>
          <a:bodyPr/>
          <a:lstStyle>
            <a:lvl1pPr>
              <a:defRPr/>
            </a:lvl1pPr>
          </a:lstStyle>
          <a:p>
            <a:pPr>
              <a:defRPr/>
            </a:pPr>
            <a:endParaRPr lang="en-US"/>
          </a:p>
        </p:txBody>
      </p:sp>
      <p:sp>
        <p:nvSpPr>
          <p:cNvPr id="3" name="Rectangle 69"/>
          <p:cNvSpPr>
            <a:spLocks noGrp="1" noChangeArrowheads="1"/>
          </p:cNvSpPr>
          <p:nvPr>
            <p:ph type="ftr" sz="quarter" idx="11"/>
          </p:nvPr>
        </p:nvSpPr>
        <p:spPr>
          <a:xfrm>
            <a:off x="3124200" y="6242050"/>
            <a:ext cx="2895600" cy="474663"/>
          </a:xfrm>
          <a:prstGeom prst="rect">
            <a:avLst/>
          </a:prstGeom>
          <a:ln/>
        </p:spPr>
        <p:txBody>
          <a:bodyPr/>
          <a:lstStyle>
            <a:lvl1pPr>
              <a:defRPr/>
            </a:lvl1pPr>
          </a:lstStyle>
          <a:p>
            <a:pPr>
              <a:defRPr/>
            </a:pPr>
            <a:endParaRPr lang="en-US"/>
          </a:p>
        </p:txBody>
      </p:sp>
      <p:sp>
        <p:nvSpPr>
          <p:cNvPr id="4" name="Rectangle 70"/>
          <p:cNvSpPr>
            <a:spLocks noGrp="1" noChangeArrowheads="1"/>
          </p:cNvSpPr>
          <p:nvPr>
            <p:ph type="sldNum" sz="quarter" idx="12"/>
          </p:nvPr>
        </p:nvSpPr>
        <p:spPr>
          <a:xfrm>
            <a:off x="6553200" y="6242050"/>
            <a:ext cx="2130425" cy="474663"/>
          </a:xfrm>
          <a:prstGeom prst="rect">
            <a:avLst/>
          </a:prstGeom>
          <a:ln/>
        </p:spPr>
        <p:txBody>
          <a:bodyPr/>
          <a:lstStyle>
            <a:lvl1pPr>
              <a:defRPr/>
            </a:lvl1pPr>
          </a:lstStyle>
          <a:p>
            <a:pPr>
              <a:defRPr/>
            </a:pPr>
            <a:fld id="{F4692EFA-3C3E-4CC6-860F-3FA622B8F230}" type="slidenum">
              <a:rPr lang="en-US"/>
              <a:pPr>
                <a:defRPr/>
              </a:pPr>
              <a:t>‹#›</a:t>
            </a:fld>
            <a:endParaRPr lang="en-US"/>
          </a:p>
        </p:txBody>
      </p:sp>
    </p:spTree>
    <p:extLst>
      <p:ext uri="{BB962C8B-B14F-4D97-AF65-F5344CB8AC3E}">
        <p14:creationId xmlns:p14="http://schemas.microsoft.com/office/powerpoint/2010/main" val="2638798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6A5915-E513-4557-A787-1A32B515B73F}" type="datetimeFigureOut">
              <a:rPr lang="en-US" smtClean="0"/>
              <a:t>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29450957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6A5915-E513-4557-A787-1A32B515B73F}" type="datetimeFigureOut">
              <a:rPr lang="en-US" smtClean="0"/>
              <a:t>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31983854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6A5915-E513-4557-A787-1A32B515B73F}" type="datetimeFigureOut">
              <a:rPr lang="en-US" smtClean="0"/>
              <a:t>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29124259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6A5915-E513-4557-A787-1A32B515B73F}" type="datetimeFigureOut">
              <a:rPr lang="en-US" smtClean="0"/>
              <a:t>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33080601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6A5915-E513-4557-A787-1A32B515B73F}" type="datetimeFigureOut">
              <a:rPr lang="en-US" smtClean="0"/>
              <a:t>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32464814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6A5915-E513-4557-A787-1A32B515B73F}" type="datetimeFigureOut">
              <a:rPr lang="en-US" smtClean="0"/>
              <a:t>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26638604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6A5915-E513-4557-A787-1A32B515B73F}" type="datetimeFigureOut">
              <a:rPr lang="en-US" smtClean="0"/>
              <a:t>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41316122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6A5915-E513-4557-A787-1A32B515B73F}" type="datetimeFigureOut">
              <a:rPr lang="en-US" smtClean="0"/>
              <a:t>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6264224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6A5915-E513-4557-A787-1A32B515B73F}" type="datetimeFigureOut">
              <a:rPr lang="en-US" smtClean="0"/>
              <a:t>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2755807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6A5915-E513-4557-A787-1A32B515B73F}" type="datetimeFigureOut">
              <a:rPr lang="en-US" smtClean="0"/>
              <a:t>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31696079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6A5915-E513-4557-A787-1A32B515B73F}" type="datetimeFigureOut">
              <a:rPr lang="en-US" smtClean="0"/>
              <a:t>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CF95DF-CB08-439C-AE59-0D71EBBDCF25}" type="slidenum">
              <a:rPr lang="en-US" smtClean="0"/>
              <a:t>‹#›</a:t>
            </a:fld>
            <a:endParaRPr lang="en-US"/>
          </a:p>
        </p:txBody>
      </p:sp>
    </p:spTree>
    <p:extLst>
      <p:ext uri="{BB962C8B-B14F-4D97-AF65-F5344CB8AC3E}">
        <p14:creationId xmlns:p14="http://schemas.microsoft.com/office/powerpoint/2010/main" val="22585355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microsoft.com/office/2007/relationships/hdphoto" Target="../media/hdphoto1.wdp"/></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4.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5" Type="http://schemas.openxmlformats.org/officeDocument/2006/relationships/image" Target="../media/image6.png"/><Relationship Id="rId4" Type="http://schemas.openxmlformats.org/officeDocument/2006/relationships/image" Target="../media/image5.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2/7/2023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1316479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2/7/2023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8775531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2/7/2023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9" name="Picture 8" descr="Text, letter&#10;&#10;Description automatically generated">
            <a:extLst>
              <a:ext uri="{FF2B5EF4-FFF2-40B4-BE49-F238E27FC236}">
                <a16:creationId xmlns:a16="http://schemas.microsoft.com/office/drawing/2014/main" id="{17D528B9-C118-7370-1262-1D75B1D521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3917" y="2521084"/>
            <a:ext cx="3955311" cy="2803327"/>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A09350B6-3402-AEDE-F4DA-CAADA782E402}"/>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4108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2/7/2023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10" name="Rectangle: Rounded Corners 9">
            <a:extLst>
              <a:ext uri="{FF2B5EF4-FFF2-40B4-BE49-F238E27FC236}">
                <a16:creationId xmlns:a16="http://schemas.microsoft.com/office/drawing/2014/main" id="{3DEDBEF6-A55D-212B-EAFC-2E6680142DE0}"/>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 letter&#10;&#10;Description automatically generated">
            <a:extLst>
              <a:ext uri="{FF2B5EF4-FFF2-40B4-BE49-F238E27FC236}">
                <a16:creationId xmlns:a16="http://schemas.microsoft.com/office/drawing/2014/main" id="{1E58B7F4-F7E8-DC58-1487-114F88E2E4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0676503">
            <a:off x="39964" y="39204"/>
            <a:ext cx="2458905" cy="1742749"/>
          </a:xfrm>
          <a:prstGeom prst="rect">
            <a:avLst/>
          </a:prstGeom>
          <a:ln>
            <a:noFill/>
          </a:ln>
          <a:effectLst>
            <a:softEdge rad="112500"/>
          </a:effectLst>
        </p:spPr>
      </p:pic>
    </p:spTree>
    <p:extLst>
      <p:ext uri="{BB962C8B-B14F-4D97-AF65-F5344CB8AC3E}">
        <p14:creationId xmlns:p14="http://schemas.microsoft.com/office/powerpoint/2010/main" val="11018138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2/7/2023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8" name="Rectangle: Rounded Corners 7">
            <a:extLst>
              <a:ext uri="{FF2B5EF4-FFF2-40B4-BE49-F238E27FC236}">
                <a16:creationId xmlns:a16="http://schemas.microsoft.com/office/drawing/2014/main" id="{70E19F73-1869-F2D7-FEDC-8D7EAFE61F05}"/>
              </a:ext>
            </a:extLst>
          </p:cNvPr>
          <p:cNvSpPr/>
          <p:nvPr userDrawn="1"/>
        </p:nvSpPr>
        <p:spPr>
          <a:xfrm>
            <a:off x="388345" y="253388"/>
            <a:ext cx="8367310" cy="6351224"/>
          </a:xfrm>
          <a:custGeom>
            <a:avLst/>
            <a:gdLst>
              <a:gd name="connsiteX0" fmla="*/ 0 w 8367310"/>
              <a:gd name="connsiteY0" fmla="*/ 182153 h 6351224"/>
              <a:gd name="connsiteX1" fmla="*/ 182153 w 8367310"/>
              <a:gd name="connsiteY1" fmla="*/ 0 h 6351224"/>
              <a:gd name="connsiteX2" fmla="*/ 8185157 w 8367310"/>
              <a:gd name="connsiteY2" fmla="*/ 0 h 6351224"/>
              <a:gd name="connsiteX3" fmla="*/ 8367310 w 8367310"/>
              <a:gd name="connsiteY3" fmla="*/ 182153 h 6351224"/>
              <a:gd name="connsiteX4" fmla="*/ 8367310 w 8367310"/>
              <a:gd name="connsiteY4" fmla="*/ 6169071 h 6351224"/>
              <a:gd name="connsiteX5" fmla="*/ 8185157 w 8367310"/>
              <a:gd name="connsiteY5" fmla="*/ 6351224 h 6351224"/>
              <a:gd name="connsiteX6" fmla="*/ 182153 w 8367310"/>
              <a:gd name="connsiteY6" fmla="*/ 6351224 h 6351224"/>
              <a:gd name="connsiteX7" fmla="*/ 0 w 8367310"/>
              <a:gd name="connsiteY7" fmla="*/ 6169071 h 6351224"/>
              <a:gd name="connsiteX8" fmla="*/ 0 w 8367310"/>
              <a:gd name="connsiteY8" fmla="*/ 182153 h 63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7310" h="6351224" extrusionOk="0">
                <a:moveTo>
                  <a:pt x="0" y="182153"/>
                </a:moveTo>
                <a:cubicBezTo>
                  <a:pt x="2204" y="67351"/>
                  <a:pt x="75941" y="8181"/>
                  <a:pt x="182153" y="0"/>
                </a:cubicBezTo>
                <a:cubicBezTo>
                  <a:pt x="1750638" y="30241"/>
                  <a:pt x="6042245" y="128560"/>
                  <a:pt x="8185157" y="0"/>
                </a:cubicBezTo>
                <a:cubicBezTo>
                  <a:pt x="8295405" y="1775"/>
                  <a:pt x="8367988" y="86190"/>
                  <a:pt x="8367310" y="182153"/>
                </a:cubicBezTo>
                <a:cubicBezTo>
                  <a:pt x="8397895" y="887635"/>
                  <a:pt x="8272011" y="3581836"/>
                  <a:pt x="8367310" y="6169071"/>
                </a:cubicBezTo>
                <a:cubicBezTo>
                  <a:pt x="8367607" y="6276954"/>
                  <a:pt x="8279546" y="6350541"/>
                  <a:pt x="8185157" y="6351224"/>
                </a:cubicBezTo>
                <a:cubicBezTo>
                  <a:pt x="5508987" y="6365686"/>
                  <a:pt x="1875813" y="6305795"/>
                  <a:pt x="182153" y="6351224"/>
                </a:cubicBezTo>
                <a:cubicBezTo>
                  <a:pt x="74751" y="6337464"/>
                  <a:pt x="5438" y="6280092"/>
                  <a:pt x="0" y="6169071"/>
                </a:cubicBezTo>
                <a:cubicBezTo>
                  <a:pt x="167982" y="4423463"/>
                  <a:pt x="76769" y="2063576"/>
                  <a:pt x="0" y="182153"/>
                </a:cubicBezTo>
                <a:close/>
              </a:path>
            </a:pathLst>
          </a:custGeom>
          <a:noFill/>
          <a:ln>
            <a:solidFill>
              <a:schemeClr val="accent6">
                <a:lumMod val="75000"/>
              </a:schemeClr>
            </a:solidFill>
            <a:extLst>
              <a:ext uri="{C807C97D-BFC1-408E-A445-0C87EB9F89A2}">
                <ask:lineSketchStyleProps xmlns:ask="http://schemas.microsoft.com/office/drawing/2018/sketchyshapes" sd="1693993750">
                  <a:prstGeom prst="roundRect">
                    <a:avLst>
                      <a:gd name="adj" fmla="val 286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83160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AC1E96-0BFC-403F-BB7F-81B55A8A0D1D}" type="datetimeFigureOut">
              <a:rPr lang="en-US" smtClean="0"/>
              <a:t>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A3FED-79D2-49FD-B3EC-4FF33B3B413B}" type="slidenum">
              <a:rPr lang="en-US" smtClean="0"/>
              <a:t>‹#›</a:t>
            </a:fld>
            <a:endParaRPr lang="en-US"/>
          </a:p>
        </p:txBody>
      </p:sp>
      <p:pic>
        <p:nvPicPr>
          <p:cNvPr id="7" name="Picture 6"/>
          <p:cNvPicPr>
            <a:picLocks noChangeAspect="1"/>
          </p:cNvPicPr>
          <p:nvPr userDrawn="1"/>
        </p:nvPicPr>
        <p:blipFill rotWithShape="1">
          <a:blip r:embed="rId13" cstate="print">
            <a:duotone>
              <a:prstClr val="black"/>
              <a:srgbClr val="D9C3A5">
                <a:tint val="50000"/>
                <a:satMod val="180000"/>
              </a:srgbClr>
            </a:duotone>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l="6177"/>
          <a:stretch/>
        </p:blipFill>
        <p:spPr>
          <a:xfrm rot="20759425">
            <a:off x="-40124" y="159013"/>
            <a:ext cx="2484607" cy="18623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678475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bible-01">
            <a:extLst>
              <a:ext uri="{FF2B5EF4-FFF2-40B4-BE49-F238E27FC236}">
                <a16:creationId xmlns:a16="http://schemas.microsoft.com/office/drawing/2014/main" id="{7148D1C5-4836-41CC-828C-76776C5B6F9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a:extLst>
              <a:ext uri="{FF2B5EF4-FFF2-40B4-BE49-F238E27FC236}">
                <a16:creationId xmlns:a16="http://schemas.microsoft.com/office/drawing/2014/main" id="{267C7F63-E419-4EDE-B21C-E585A352A870}"/>
              </a:ext>
            </a:extLst>
          </p:cNvPr>
          <p:cNvSpPr>
            <a:spLocks noGrp="1" noChangeArrowheads="1"/>
          </p:cNvSpPr>
          <p:nvPr>
            <p:ph type="title"/>
          </p:nvPr>
        </p:nvSpPr>
        <p:spPr bwMode="auto">
          <a:xfrm>
            <a:off x="1676400" y="304800"/>
            <a:ext cx="7239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45720" rIns="36000" bIns="45720" numCol="1" anchor="t" anchorCtr="1" compatLnSpc="1">
            <a:prstTxWarp prst="textNoShape">
              <a:avLst/>
            </a:prstTxWarp>
          </a:bodyPr>
          <a:lstStyle/>
          <a:p>
            <a:pPr lvl="0"/>
            <a:r>
              <a:rPr lang="en-US" altLang="en-US"/>
              <a:t>Click to edit Master title style</a:t>
            </a:r>
          </a:p>
        </p:txBody>
      </p:sp>
      <p:sp>
        <p:nvSpPr>
          <p:cNvPr id="4100" name="Rectangle 4">
            <a:extLst>
              <a:ext uri="{FF2B5EF4-FFF2-40B4-BE49-F238E27FC236}">
                <a16:creationId xmlns:a16="http://schemas.microsoft.com/office/drawing/2014/main" id="{FF45280D-2AD6-44C3-9613-1AC13C0FADD9}"/>
              </a:ext>
            </a:extLst>
          </p:cNvPr>
          <p:cNvSpPr>
            <a:spLocks noGrp="1" noChangeArrowheads="1"/>
          </p:cNvSpPr>
          <p:nvPr>
            <p:ph type="body" idx="1"/>
          </p:nvPr>
        </p:nvSpPr>
        <p:spPr bwMode="auto">
          <a:xfrm>
            <a:off x="1676400" y="1447800"/>
            <a:ext cx="7239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1"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2053" name="Text Box 5">
            <a:extLst>
              <a:ext uri="{FF2B5EF4-FFF2-40B4-BE49-F238E27FC236}">
                <a16:creationId xmlns:a16="http://schemas.microsoft.com/office/drawing/2014/main" id="{92F6B23F-03BA-4E3C-8369-9BE288D3F942}"/>
              </a:ext>
            </a:extLst>
          </p:cNvPr>
          <p:cNvSpPr txBox="1">
            <a:spLocks noChangeArrowheads="1"/>
          </p:cNvSpPr>
          <p:nvPr/>
        </p:nvSpPr>
        <p:spPr bwMode="auto">
          <a:xfrm>
            <a:off x="50800" y="12700"/>
            <a:ext cx="182880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spcBef>
                <a:spcPct val="50000"/>
              </a:spcBef>
              <a:buFontTx/>
              <a:buNone/>
            </a:pPr>
            <a:r>
              <a:rPr lang="en-GB" altLang="en-US" sz="1400" dirty="0">
                <a:solidFill>
                  <a:srgbClr val="FFE2C5"/>
                </a:solidFill>
              </a:rPr>
              <a:t>Slide </a:t>
            </a:r>
            <a:fld id="{03D5F698-70A8-4D1A-9AF8-09E49008D13C}" type="slidenum">
              <a:rPr lang="en-GB" altLang="en-US" sz="1400">
                <a:solidFill>
                  <a:srgbClr val="FFE2C5"/>
                </a:solidFill>
              </a:rPr>
              <a:pPr>
                <a:spcBef>
                  <a:spcPct val="50000"/>
                </a:spcBef>
                <a:buFontTx/>
                <a:buNone/>
              </a:pPr>
              <a:t>‹#›</a:t>
            </a:fld>
            <a:endParaRPr lang="en-GB" altLang="en-US" sz="1400" dirty="0">
              <a:solidFill>
                <a:srgbClr val="FFE2C5"/>
              </a:solidFill>
            </a:endParaRPr>
          </a:p>
        </p:txBody>
      </p:sp>
    </p:spTree>
    <p:extLst>
      <p:ext uri="{BB962C8B-B14F-4D97-AF65-F5344CB8AC3E}">
        <p14:creationId xmlns:p14="http://schemas.microsoft.com/office/powerpoint/2010/main" val="27852271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animEffect transition="in" filter="dissolve">
                                      <p:cBhvr>
                                        <p:cTn id="7" dur="500"/>
                                        <p:tgtEl>
                                          <p:spTgt spid="4100">
                                            <p:txEl>
                                              <p:pRg st="0" end="0"/>
                                            </p:txEl>
                                          </p:spTgt>
                                        </p:tgtEl>
                                      </p:cBhvr>
                                    </p:animEffect>
                                  </p:childTnLst>
                                  <p:subTnLst>
                                    <p:animClr clrSpc="rgb" dir="cw">
                                      <p:cBhvr override="childStyle">
                                        <p:cTn dur="1" fill="hold" display="0" masterRel="nextClick" afterEffect="1"/>
                                        <p:tgtEl>
                                          <p:spTgt spid="4100">
                                            <p:txEl>
                                              <p:pRg st="0" end="0"/>
                                            </p:txEl>
                                          </p:spTgt>
                                        </p:tgtEl>
                                        <p:attrNameLst>
                                          <p:attrName>ppt_c</p:attrName>
                                        </p:attrNameLst>
                                      </p:cBhvr>
                                      <p:to>
                                        <a:schemeClr val="folHlink"/>
                                      </p:to>
                                    </p:animClr>
                                  </p:subTnLst>
                                </p:cTn>
                              </p:par>
                              <p:par>
                                <p:cTn id="8" presetID="9" presetClass="entr" presetSubtype="0" fill="hold" grpId="0" nodeType="withEffect">
                                  <p:stCondLst>
                                    <p:cond delay="0"/>
                                  </p:stCondLst>
                                  <p:childTnLst>
                                    <p:set>
                                      <p:cBhvr>
                                        <p:cTn id="9" dur="1" fill="hold">
                                          <p:stCondLst>
                                            <p:cond delay="0"/>
                                          </p:stCondLst>
                                        </p:cTn>
                                        <p:tgtEl>
                                          <p:spTgt spid="4100">
                                            <p:txEl>
                                              <p:pRg st="1" end="1"/>
                                            </p:txEl>
                                          </p:spTgt>
                                        </p:tgtEl>
                                        <p:attrNameLst>
                                          <p:attrName>style.visibility</p:attrName>
                                        </p:attrNameLst>
                                      </p:cBhvr>
                                      <p:to>
                                        <p:strVal val="visible"/>
                                      </p:to>
                                    </p:set>
                                    <p:animEffect transition="in" filter="dissolve">
                                      <p:cBhvr>
                                        <p:cTn id="10" dur="500"/>
                                        <p:tgtEl>
                                          <p:spTgt spid="4100">
                                            <p:txEl>
                                              <p:pRg st="1" end="1"/>
                                            </p:txEl>
                                          </p:spTgt>
                                        </p:tgtEl>
                                      </p:cBhvr>
                                    </p:animEffect>
                                  </p:childTnLst>
                                  <p:subTnLst>
                                    <p:animClr clrSpc="rgb" dir="cw">
                                      <p:cBhvr override="childStyle">
                                        <p:cTn dur="1" fill="hold" display="0" masterRel="nextClick" afterEffect="1"/>
                                        <p:tgtEl>
                                          <p:spTgt spid="4100">
                                            <p:txEl>
                                              <p:pRg st="1" end="1"/>
                                            </p:txEl>
                                          </p:spTgt>
                                        </p:tgtEl>
                                        <p:attrNameLst>
                                          <p:attrName>ppt_c</p:attrName>
                                        </p:attrNameLst>
                                      </p:cBhvr>
                                      <p:to>
                                        <a:schemeClr val="folHlink"/>
                                      </p:to>
                                    </p:animClr>
                                  </p:subTnLst>
                                </p:cTn>
                              </p:par>
                              <p:par>
                                <p:cTn id="11" presetID="9" presetClass="entr" presetSubtype="0" fill="hold" grpId="0" nodeType="withEffect">
                                  <p:stCondLst>
                                    <p:cond delay="0"/>
                                  </p:stCondLst>
                                  <p:childTnLst>
                                    <p:set>
                                      <p:cBhvr>
                                        <p:cTn id="12" dur="1" fill="hold">
                                          <p:stCondLst>
                                            <p:cond delay="0"/>
                                          </p:stCondLst>
                                        </p:cTn>
                                        <p:tgtEl>
                                          <p:spTgt spid="4100">
                                            <p:txEl>
                                              <p:pRg st="2" end="2"/>
                                            </p:txEl>
                                          </p:spTgt>
                                        </p:tgtEl>
                                        <p:attrNameLst>
                                          <p:attrName>style.visibility</p:attrName>
                                        </p:attrNameLst>
                                      </p:cBhvr>
                                      <p:to>
                                        <p:strVal val="visible"/>
                                      </p:to>
                                    </p:set>
                                    <p:animEffect transition="in" filter="dissolve">
                                      <p:cBhvr>
                                        <p:cTn id="13" dur="500"/>
                                        <p:tgtEl>
                                          <p:spTgt spid="4100">
                                            <p:txEl>
                                              <p:pRg st="2" end="2"/>
                                            </p:txEl>
                                          </p:spTgt>
                                        </p:tgtEl>
                                      </p:cBhvr>
                                    </p:animEffect>
                                  </p:childTnLst>
                                  <p:subTnLst>
                                    <p:animClr clrSpc="rgb" dir="cw">
                                      <p:cBhvr override="childStyle">
                                        <p:cTn dur="1" fill="hold" display="0" masterRel="nextClick" afterEffect="1"/>
                                        <p:tgtEl>
                                          <p:spTgt spid="4100">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p" autoUpdateAnimBg="0">
        <p:tmplLst>
          <p:tmpl lvl="1">
            <p:tnLst>
              <p:par>
                <p:cTn presetID="9" presetClass="entr" presetSubtype="0" fill="hold" nodeType="clickEffect">
                  <p:stCondLst>
                    <p:cond delay="0"/>
                  </p:stCondLst>
                  <p:childTnLst>
                    <p:set>
                      <p:cBhvr>
                        <p:cTn dur="1" fill="hold">
                          <p:stCondLst>
                            <p:cond delay="0"/>
                          </p:stCondLst>
                        </p:cTn>
                        <p:tgtEl>
                          <p:spTgt spid="4100"/>
                        </p:tgtEl>
                        <p:attrNameLst>
                          <p:attrName>style.visibility</p:attrName>
                        </p:attrNameLst>
                      </p:cBhvr>
                      <p:to>
                        <p:strVal val="visible"/>
                      </p:to>
                    </p:set>
                    <p:animEffect transition="in" filter="dissolve">
                      <p:cBhvr>
                        <p:cTn dur="500"/>
                        <p:tgtEl>
                          <p:spTgt spid="4100"/>
                        </p:tgtEl>
                      </p:cBhvr>
                    </p:animEffect>
                  </p:childTnLst>
                  <p:subTnLst>
                    <p:animClr clrSpc="rgb" dir="cw">
                      <p:cBhvr override="childStyle">
                        <p:cTn dur="1" fill="hold" display="0" masterRel="nextClick" afterEffect="1"/>
                        <p:tgtEl>
                          <p:spTgt spid="4100"/>
                        </p:tgtEl>
                        <p:attrNameLst>
                          <p:attrName>ppt_c</p:attrName>
                        </p:attrNameLst>
                      </p:cBhvr>
                      <p:to>
                        <a:schemeClr val="folHlink"/>
                      </p:to>
                    </p:animClr>
                  </p:subTnLst>
                </p:cTn>
              </p:par>
            </p:tnLst>
          </p:tmpl>
          <p:tmpl lvl="2">
            <p:tnLst>
              <p:par>
                <p:cTn presetID="9" presetClass="entr" presetSubtype="0" fill="hold" nodeType="withEffect">
                  <p:stCondLst>
                    <p:cond delay="0"/>
                  </p:stCondLst>
                  <p:childTnLst>
                    <p:set>
                      <p:cBhvr>
                        <p:cTn dur="1" fill="hold">
                          <p:stCondLst>
                            <p:cond delay="0"/>
                          </p:stCondLst>
                        </p:cTn>
                        <p:tgtEl>
                          <p:spTgt spid="4100"/>
                        </p:tgtEl>
                        <p:attrNameLst>
                          <p:attrName>style.visibility</p:attrName>
                        </p:attrNameLst>
                      </p:cBhvr>
                      <p:to>
                        <p:strVal val="visible"/>
                      </p:to>
                    </p:set>
                    <p:animEffect transition="in" filter="dissolve">
                      <p:cBhvr>
                        <p:cTn dur="500"/>
                        <p:tgtEl>
                          <p:spTgt spid="4100"/>
                        </p:tgtEl>
                      </p:cBhvr>
                    </p:animEffect>
                  </p:childTnLst>
                  <p:subTnLst>
                    <p:animClr clrSpc="rgb" dir="cw">
                      <p:cBhvr override="childStyle">
                        <p:cTn dur="1" fill="hold" display="0" masterRel="nextClick" afterEffect="1"/>
                        <p:tgtEl>
                          <p:spTgt spid="4100"/>
                        </p:tgtEl>
                        <p:attrNameLst>
                          <p:attrName>ppt_c</p:attrName>
                        </p:attrNameLst>
                      </p:cBhvr>
                      <p:to>
                        <a:schemeClr val="folHlink"/>
                      </p:to>
                    </p:animClr>
                  </p:subTnLst>
                </p:cTn>
              </p:par>
            </p:tnLst>
          </p:tmpl>
          <p:tmpl lvl="3">
            <p:tnLst>
              <p:par>
                <p:cTn presetID="9" presetClass="entr" presetSubtype="0" fill="hold" nodeType="withEffect">
                  <p:stCondLst>
                    <p:cond delay="0"/>
                  </p:stCondLst>
                  <p:childTnLst>
                    <p:set>
                      <p:cBhvr>
                        <p:cTn dur="1" fill="hold">
                          <p:stCondLst>
                            <p:cond delay="0"/>
                          </p:stCondLst>
                        </p:cTn>
                        <p:tgtEl>
                          <p:spTgt spid="4100"/>
                        </p:tgtEl>
                        <p:attrNameLst>
                          <p:attrName>style.visibility</p:attrName>
                        </p:attrNameLst>
                      </p:cBhvr>
                      <p:to>
                        <p:strVal val="visible"/>
                      </p:to>
                    </p:set>
                    <p:animEffect transition="in" filter="dissolve">
                      <p:cBhvr>
                        <p:cTn dur="500"/>
                        <p:tgtEl>
                          <p:spTgt spid="4100"/>
                        </p:tgtEl>
                      </p:cBhvr>
                    </p:animEffect>
                  </p:childTnLst>
                  <p:subTnLst>
                    <p:animClr clrSpc="rgb" dir="cw">
                      <p:cBhvr override="childStyle">
                        <p:cTn dur="1" fill="hold" display="0" masterRel="nextClick" afterEffect="1"/>
                        <p:tgtEl>
                          <p:spTgt spid="4100"/>
                        </p:tgtEl>
                        <p:attrNameLst>
                          <p:attrName>ppt_c</p:attrName>
                        </p:attrNameLst>
                      </p:cBhvr>
                      <p:to>
                        <a:schemeClr val="folHlink"/>
                      </p:to>
                    </p:animClr>
                  </p:subTnLst>
                </p:cTn>
              </p:par>
            </p:tnLst>
          </p:tmpl>
        </p:tmplLst>
      </p:bldP>
    </p:bldLst>
  </p:timing>
  <p:txStyles>
    <p:titleStyle>
      <a:lvl1pPr algn="ctr" rtl="0" eaLnBrk="0" fontAlgn="base" hangingPunct="0">
        <a:lnSpc>
          <a:spcPct val="85000"/>
        </a:lnSpc>
        <a:spcBef>
          <a:spcPct val="10000"/>
        </a:spcBef>
        <a:spcAft>
          <a:spcPct val="0"/>
        </a:spcAft>
        <a:defRPr sz="4000" b="1">
          <a:solidFill>
            <a:schemeClr val="tx2"/>
          </a:solidFill>
          <a:latin typeface="+mj-lt"/>
          <a:ea typeface="+mj-ea"/>
          <a:cs typeface="+mj-cs"/>
        </a:defRPr>
      </a:lvl1pPr>
      <a:lvl2pPr algn="ctr" rtl="0" eaLnBrk="0" fontAlgn="base" hangingPunct="0">
        <a:lnSpc>
          <a:spcPct val="85000"/>
        </a:lnSpc>
        <a:spcBef>
          <a:spcPct val="10000"/>
        </a:spcBef>
        <a:spcAft>
          <a:spcPct val="0"/>
        </a:spcAft>
        <a:defRPr sz="4000" b="1">
          <a:solidFill>
            <a:schemeClr val="tx2"/>
          </a:solidFill>
          <a:latin typeface="Arial" charset="0"/>
        </a:defRPr>
      </a:lvl2pPr>
      <a:lvl3pPr algn="ctr" rtl="0" eaLnBrk="0" fontAlgn="base" hangingPunct="0">
        <a:lnSpc>
          <a:spcPct val="85000"/>
        </a:lnSpc>
        <a:spcBef>
          <a:spcPct val="10000"/>
        </a:spcBef>
        <a:spcAft>
          <a:spcPct val="0"/>
        </a:spcAft>
        <a:defRPr sz="4000" b="1">
          <a:solidFill>
            <a:schemeClr val="tx2"/>
          </a:solidFill>
          <a:latin typeface="Arial" charset="0"/>
        </a:defRPr>
      </a:lvl3pPr>
      <a:lvl4pPr algn="ctr" rtl="0" eaLnBrk="0" fontAlgn="base" hangingPunct="0">
        <a:lnSpc>
          <a:spcPct val="85000"/>
        </a:lnSpc>
        <a:spcBef>
          <a:spcPct val="10000"/>
        </a:spcBef>
        <a:spcAft>
          <a:spcPct val="0"/>
        </a:spcAft>
        <a:defRPr sz="4000" b="1">
          <a:solidFill>
            <a:schemeClr val="tx2"/>
          </a:solidFill>
          <a:latin typeface="Arial" charset="0"/>
        </a:defRPr>
      </a:lvl4pPr>
      <a:lvl5pPr algn="ctr" rtl="0" eaLnBrk="0" fontAlgn="base" hangingPunct="0">
        <a:lnSpc>
          <a:spcPct val="85000"/>
        </a:lnSpc>
        <a:spcBef>
          <a:spcPct val="10000"/>
        </a:spcBef>
        <a:spcAft>
          <a:spcPct val="0"/>
        </a:spcAft>
        <a:defRPr sz="4000" b="1">
          <a:solidFill>
            <a:schemeClr val="tx2"/>
          </a:solidFill>
          <a:latin typeface="Arial" charset="0"/>
        </a:defRPr>
      </a:lvl5pPr>
      <a:lvl6pPr marL="457200" algn="ctr" rtl="0" fontAlgn="base">
        <a:lnSpc>
          <a:spcPct val="85000"/>
        </a:lnSpc>
        <a:spcBef>
          <a:spcPct val="10000"/>
        </a:spcBef>
        <a:spcAft>
          <a:spcPct val="0"/>
        </a:spcAft>
        <a:defRPr sz="4000" b="1">
          <a:solidFill>
            <a:schemeClr val="tx2"/>
          </a:solidFill>
          <a:latin typeface="Arial" charset="0"/>
        </a:defRPr>
      </a:lvl6pPr>
      <a:lvl7pPr marL="914400" algn="ctr" rtl="0" fontAlgn="base">
        <a:lnSpc>
          <a:spcPct val="85000"/>
        </a:lnSpc>
        <a:spcBef>
          <a:spcPct val="10000"/>
        </a:spcBef>
        <a:spcAft>
          <a:spcPct val="0"/>
        </a:spcAft>
        <a:defRPr sz="4000" b="1">
          <a:solidFill>
            <a:schemeClr val="tx2"/>
          </a:solidFill>
          <a:latin typeface="Arial" charset="0"/>
        </a:defRPr>
      </a:lvl7pPr>
      <a:lvl8pPr marL="1371600" algn="ctr" rtl="0" fontAlgn="base">
        <a:lnSpc>
          <a:spcPct val="85000"/>
        </a:lnSpc>
        <a:spcBef>
          <a:spcPct val="10000"/>
        </a:spcBef>
        <a:spcAft>
          <a:spcPct val="0"/>
        </a:spcAft>
        <a:defRPr sz="4000" b="1">
          <a:solidFill>
            <a:schemeClr val="tx2"/>
          </a:solidFill>
          <a:latin typeface="Arial" charset="0"/>
        </a:defRPr>
      </a:lvl8pPr>
      <a:lvl9pPr marL="1828800" algn="ctr" rtl="0" fontAlgn="base">
        <a:lnSpc>
          <a:spcPct val="85000"/>
        </a:lnSpc>
        <a:spcBef>
          <a:spcPct val="10000"/>
        </a:spcBef>
        <a:spcAft>
          <a:spcPct val="0"/>
        </a:spcAft>
        <a:defRPr sz="4000" b="1">
          <a:solidFill>
            <a:schemeClr val="tx2"/>
          </a:solidFill>
          <a:latin typeface="Arial" charset="0"/>
        </a:defRPr>
      </a:lvl9pPr>
    </p:titleStyle>
    <p:bodyStyle>
      <a:lvl1pPr marL="457200" indent="-457200" algn="l" rtl="0" eaLnBrk="0" fontAlgn="base" hangingPunct="0">
        <a:lnSpc>
          <a:spcPct val="85000"/>
        </a:lnSpc>
        <a:spcBef>
          <a:spcPct val="20000"/>
        </a:spcBef>
        <a:spcAft>
          <a:spcPct val="0"/>
        </a:spcAft>
        <a:buClr>
          <a:schemeClr val="tx2"/>
        </a:buClr>
        <a:buSzPct val="80000"/>
        <a:buFont typeface="Wingdings" panose="05000000000000000000" pitchFamily="2" charset="2"/>
        <a:buChar char="&amp;"/>
        <a:defRPr sz="2800">
          <a:solidFill>
            <a:schemeClr val="tx1"/>
          </a:solidFill>
          <a:latin typeface="+mn-lt"/>
          <a:ea typeface="+mn-ea"/>
          <a:cs typeface="+mn-cs"/>
        </a:defRPr>
      </a:lvl1pPr>
      <a:lvl2pPr marL="857250" indent="-285750" algn="l" rtl="0" eaLnBrk="0" fontAlgn="base" hangingPunct="0">
        <a:lnSpc>
          <a:spcPct val="85000"/>
        </a:lnSpc>
        <a:spcBef>
          <a:spcPct val="0"/>
        </a:spcBef>
        <a:spcAft>
          <a:spcPct val="0"/>
        </a:spcAft>
        <a:buChar char="–"/>
        <a:defRPr sz="2400">
          <a:solidFill>
            <a:schemeClr val="tx1"/>
          </a:solidFill>
          <a:latin typeface="+mn-lt"/>
        </a:defRPr>
      </a:lvl2pPr>
      <a:lvl3pPr marL="1200150" indent="-228600" algn="l" rtl="0" eaLnBrk="0" fontAlgn="base" hangingPunct="0">
        <a:lnSpc>
          <a:spcPct val="85000"/>
        </a:lnSpc>
        <a:spcBef>
          <a:spcPct val="15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42AD5FB-1739-44E3-9EBB-2384061B7CD5}" type="slidenum">
              <a:rPr lang="en-US" altLang="en-US"/>
              <a:pPr/>
              <a:t>‹#›</a:t>
            </a:fld>
            <a:endParaRPr lang="en-US" altLang="en-US"/>
          </a:p>
        </p:txBody>
      </p:sp>
    </p:spTree>
    <p:extLst>
      <p:ext uri="{BB962C8B-B14F-4D97-AF65-F5344CB8AC3E}">
        <p14:creationId xmlns:p14="http://schemas.microsoft.com/office/powerpoint/2010/main" val="184799629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5"/>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1041583"/>
      </p:ext>
    </p:extLst>
  </p:cSld>
  <p:clrMap bg1="lt1" tx1="dk1" bg2="lt2" tx2="dk2" accent1="accent1" accent2="accent2" accent3="accent3" accent4="accent4" accent5="accent5" accent6="accent6" hlink="hlink" folHlink="folHlink"/>
  <p:sldLayoutIdLst>
    <p:sldLayoutId id="2147483757" r:id="rId1"/>
    <p:sldLayoutId id="2147483758" r:id="rId2"/>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6A5915-E513-4557-A787-1A32B515B73F}" type="datetimeFigureOut">
              <a:rPr lang="en-US" smtClean="0"/>
              <a:t>2/8/2023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F95DF-CB08-439C-AE59-0D71EBBDCF25}" type="slidenum">
              <a:rPr lang="en-US" smtClean="0"/>
              <a:t>‹#›</a:t>
            </a:fld>
            <a:endParaRPr lang="en-US"/>
          </a:p>
        </p:txBody>
      </p:sp>
    </p:spTree>
    <p:extLst>
      <p:ext uri="{BB962C8B-B14F-4D97-AF65-F5344CB8AC3E}">
        <p14:creationId xmlns:p14="http://schemas.microsoft.com/office/powerpoint/2010/main" val="2181743070"/>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3.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BFC352-5EED-BB43-80C2-1D493AA01BF0}"/>
              </a:ext>
            </a:extLst>
          </p:cNvPr>
          <p:cNvSpPr/>
          <p:nvPr/>
        </p:nvSpPr>
        <p:spPr>
          <a:xfrm>
            <a:off x="1726601" y="1242507"/>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6" name="TextBox 5">
            <a:extLst>
              <a:ext uri="{FF2B5EF4-FFF2-40B4-BE49-F238E27FC236}">
                <a16:creationId xmlns:a16="http://schemas.microsoft.com/office/drawing/2014/main" id="{24319AE8-0295-2380-21AD-3E057F1A19C5}"/>
              </a:ext>
            </a:extLst>
          </p:cNvPr>
          <p:cNvSpPr txBox="1"/>
          <p:nvPr/>
        </p:nvSpPr>
        <p:spPr>
          <a:xfrm rot="193147">
            <a:off x="5563663" y="3321067"/>
            <a:ext cx="2590912" cy="523220"/>
          </a:xfrm>
          <a:prstGeom prst="rect">
            <a:avLst/>
          </a:prstGeom>
          <a:noFill/>
        </p:spPr>
        <p:txBody>
          <a:bodyPr wrap="square" rtlCol="0">
            <a:spAutoFit/>
          </a:bodyPr>
          <a:lstStyle/>
          <a:p>
            <a:r>
              <a:rPr lang="en-US" sz="2800" dirty="0">
                <a:latin typeface="Ink Draft" panose="03080402000500000000" pitchFamily="66" charset="0"/>
              </a:rPr>
              <a:t>February 8, 2023</a:t>
            </a:r>
          </a:p>
        </p:txBody>
      </p:sp>
      <p:sp>
        <p:nvSpPr>
          <p:cNvPr id="7" name="TextBox 6">
            <a:extLst>
              <a:ext uri="{FF2B5EF4-FFF2-40B4-BE49-F238E27FC236}">
                <a16:creationId xmlns:a16="http://schemas.microsoft.com/office/drawing/2014/main" id="{DE309375-A127-ABAB-DCED-F99A8AAEBFBB}"/>
              </a:ext>
            </a:extLst>
          </p:cNvPr>
          <p:cNvSpPr txBox="1"/>
          <p:nvPr/>
        </p:nvSpPr>
        <p:spPr>
          <a:xfrm rot="193147">
            <a:off x="1621890" y="3060282"/>
            <a:ext cx="2946886" cy="1538883"/>
          </a:xfrm>
          <a:prstGeom prst="rect">
            <a:avLst/>
          </a:prstGeom>
          <a:noFill/>
        </p:spPr>
        <p:txBody>
          <a:bodyPr wrap="square" rtlCol="0">
            <a:spAutoFit/>
          </a:bodyPr>
          <a:lstStyle/>
          <a:p>
            <a:r>
              <a:rPr lang="en-US" sz="2800" dirty="0">
                <a:latin typeface="Ink Draft" panose="03080402000500000000" pitchFamily="66" charset="0"/>
              </a:rPr>
              <a:t>Tonight’s Lesson:</a:t>
            </a:r>
          </a:p>
          <a:p>
            <a:endParaRPr lang="en-US" sz="1000" dirty="0">
              <a:latin typeface="Ink Draft" panose="03080402000500000000" pitchFamily="66" charset="0"/>
            </a:endParaRPr>
          </a:p>
          <a:p>
            <a:pPr marL="342900" indent="-342900">
              <a:buFont typeface="Wingdings" panose="05000000000000000000" pitchFamily="2" charset="2"/>
              <a:buChar char="§"/>
            </a:pPr>
            <a:r>
              <a:rPr lang="en-US" sz="2800" b="1" dirty="0">
                <a:latin typeface="Ink Draft" panose="03080402000500000000" pitchFamily="66" charset="0"/>
              </a:rPr>
              <a:t>Outlining the Text (Part 2)</a:t>
            </a:r>
          </a:p>
        </p:txBody>
      </p:sp>
    </p:spTree>
    <p:extLst>
      <p:ext uri="{BB962C8B-B14F-4D97-AF65-F5344CB8AC3E}">
        <p14:creationId xmlns:p14="http://schemas.microsoft.com/office/powerpoint/2010/main" val="25803269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7C305-4884-77C4-FDF0-09E14D3EBB5F}"/>
              </a:ext>
            </a:extLst>
          </p:cNvPr>
          <p:cNvSpPr txBox="1"/>
          <p:nvPr/>
        </p:nvSpPr>
        <p:spPr>
          <a:xfrm>
            <a:off x="774550" y="580913"/>
            <a:ext cx="7594899" cy="707886"/>
          </a:xfrm>
          <a:prstGeom prst="rect">
            <a:avLst/>
          </a:prstGeom>
          <a:noFill/>
        </p:spPr>
        <p:txBody>
          <a:bodyPr wrap="square" rtlCol="0">
            <a:spAutoFit/>
          </a:bodyPr>
          <a:lstStyle/>
          <a:p>
            <a:pPr algn="ctr"/>
            <a:r>
              <a:rPr lang="en-US" sz="4000" dirty="0">
                <a:latin typeface="Amasis MT Pro Medium" panose="02040604050005020304" pitchFamily="18" charset="0"/>
              </a:rPr>
              <a:t>Bible Study - Challenge</a:t>
            </a:r>
          </a:p>
        </p:txBody>
      </p:sp>
      <p:sp>
        <p:nvSpPr>
          <p:cNvPr id="3" name="Rectangle 2">
            <a:extLst>
              <a:ext uri="{FF2B5EF4-FFF2-40B4-BE49-F238E27FC236}">
                <a16:creationId xmlns:a16="http://schemas.microsoft.com/office/drawing/2014/main" id="{C5A665CF-3EC9-F797-15D8-69BE74F2F430}"/>
              </a:ext>
            </a:extLst>
          </p:cNvPr>
          <p:cNvSpPr/>
          <p:nvPr/>
        </p:nvSpPr>
        <p:spPr>
          <a:xfrm>
            <a:off x="1005840" y="1582890"/>
            <a:ext cx="7132320" cy="1926792"/>
          </a:xfrm>
          <a:custGeom>
            <a:avLst/>
            <a:gdLst>
              <a:gd name="connsiteX0" fmla="*/ 0 w 7132320"/>
              <a:gd name="connsiteY0" fmla="*/ 0 h 1926792"/>
              <a:gd name="connsiteX1" fmla="*/ 7132320 w 7132320"/>
              <a:gd name="connsiteY1" fmla="*/ 0 h 1926792"/>
              <a:gd name="connsiteX2" fmla="*/ 7132320 w 7132320"/>
              <a:gd name="connsiteY2" fmla="*/ 1926792 h 1926792"/>
              <a:gd name="connsiteX3" fmla="*/ 0 w 7132320"/>
              <a:gd name="connsiteY3" fmla="*/ 1926792 h 1926792"/>
              <a:gd name="connsiteX4" fmla="*/ 0 w 7132320"/>
              <a:gd name="connsiteY4" fmla="*/ 0 h 1926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320" h="1926792" fill="none" extrusionOk="0">
                <a:moveTo>
                  <a:pt x="0" y="0"/>
                </a:moveTo>
                <a:cubicBezTo>
                  <a:pt x="961502" y="-33775"/>
                  <a:pt x="5838145" y="138873"/>
                  <a:pt x="7132320" y="0"/>
                </a:cubicBezTo>
                <a:cubicBezTo>
                  <a:pt x="7058549" y="644427"/>
                  <a:pt x="6976437" y="1147639"/>
                  <a:pt x="7132320" y="1926792"/>
                </a:cubicBezTo>
                <a:cubicBezTo>
                  <a:pt x="5442587" y="1789462"/>
                  <a:pt x="3427694" y="1788936"/>
                  <a:pt x="0" y="1926792"/>
                </a:cubicBezTo>
                <a:cubicBezTo>
                  <a:pt x="152408" y="1699888"/>
                  <a:pt x="73868" y="867540"/>
                  <a:pt x="0" y="0"/>
                </a:cubicBezTo>
                <a:close/>
              </a:path>
              <a:path w="7132320" h="1926792" stroke="0" extrusionOk="0">
                <a:moveTo>
                  <a:pt x="0" y="0"/>
                </a:moveTo>
                <a:cubicBezTo>
                  <a:pt x="1837514" y="-101487"/>
                  <a:pt x="4070469" y="-162162"/>
                  <a:pt x="7132320" y="0"/>
                </a:cubicBezTo>
                <a:cubicBezTo>
                  <a:pt x="7193033" y="807842"/>
                  <a:pt x="7071248" y="1121230"/>
                  <a:pt x="7132320" y="1926792"/>
                </a:cubicBezTo>
                <a:cubicBezTo>
                  <a:pt x="5143511" y="1976857"/>
                  <a:pt x="3455618" y="1768343"/>
                  <a:pt x="0" y="1926792"/>
                </a:cubicBezTo>
                <a:cubicBezTo>
                  <a:pt x="-24452" y="1428414"/>
                  <a:pt x="-67663" y="199708"/>
                  <a:pt x="0" y="0"/>
                </a:cubicBezTo>
                <a:close/>
              </a:path>
            </a:pathLst>
          </a:custGeom>
          <a:solidFill>
            <a:srgbClr val="FFFF00"/>
          </a:solidFill>
          <a:ln w="28575">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masis MT Pro Medium" panose="02040604050005020304" pitchFamily="18" charset="0"/>
              </a:rPr>
              <a:t>Read 1, 2 &amp; 3 John</a:t>
            </a:r>
          </a:p>
          <a:p>
            <a:pPr algn="ctr"/>
            <a:endParaRPr lang="en-US" sz="1000" dirty="0">
              <a:solidFill>
                <a:srgbClr val="002060"/>
              </a:solidFill>
              <a:latin typeface="Amasis MT Pro Medium" panose="02040604050005020304" pitchFamily="18" charset="0"/>
            </a:endParaRPr>
          </a:p>
          <a:p>
            <a:pPr algn="ctr"/>
            <a:r>
              <a:rPr lang="en-US" sz="2800" dirty="0">
                <a:solidFill>
                  <a:srgbClr val="002060"/>
                </a:solidFill>
                <a:latin typeface="Amasis MT Pro Medium" panose="02040604050005020304" pitchFamily="18" charset="0"/>
              </a:rPr>
              <a:t>At least 50 times</a:t>
            </a:r>
          </a:p>
          <a:p>
            <a:pPr algn="ctr"/>
            <a:r>
              <a:rPr lang="en-US" sz="2800" dirty="0">
                <a:solidFill>
                  <a:srgbClr val="002060"/>
                </a:solidFill>
                <a:latin typeface="Amasis MT Pro Medium" panose="02040604050005020304" pitchFamily="18" charset="0"/>
              </a:rPr>
              <a:t>by the end of April</a:t>
            </a:r>
          </a:p>
        </p:txBody>
      </p:sp>
      <p:sp>
        <p:nvSpPr>
          <p:cNvPr id="4" name="TextBox 3">
            <a:extLst>
              <a:ext uri="{FF2B5EF4-FFF2-40B4-BE49-F238E27FC236}">
                <a16:creationId xmlns:a16="http://schemas.microsoft.com/office/drawing/2014/main" id="{6B3038BA-79A8-D295-D94D-B8E030FF2D22}"/>
              </a:ext>
            </a:extLst>
          </p:cNvPr>
          <p:cNvSpPr txBox="1"/>
          <p:nvPr/>
        </p:nvSpPr>
        <p:spPr>
          <a:xfrm>
            <a:off x="1280160" y="3666244"/>
            <a:ext cx="7186108"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2800" dirty="0"/>
              <a:t> Can be read in 15 minutes</a:t>
            </a:r>
          </a:p>
          <a:p>
            <a:pPr marL="285750" indent="-285750">
              <a:lnSpc>
                <a:spcPct val="150000"/>
              </a:lnSpc>
              <a:buFont typeface="Wingdings" panose="05000000000000000000" pitchFamily="2" charset="2"/>
              <a:buChar char="ü"/>
            </a:pPr>
            <a:r>
              <a:rPr lang="en-US" sz="2800" dirty="0"/>
              <a:t> With each reading you will see more</a:t>
            </a:r>
          </a:p>
          <a:p>
            <a:pPr marL="285750" indent="-285750">
              <a:lnSpc>
                <a:spcPct val="150000"/>
              </a:lnSpc>
              <a:buFont typeface="Wingdings" panose="05000000000000000000" pitchFamily="2" charset="2"/>
              <a:buChar char="ü"/>
            </a:pPr>
            <a:r>
              <a:rPr lang="en-US" sz="2800" dirty="0"/>
              <a:t> May try another translation a few times</a:t>
            </a:r>
          </a:p>
          <a:p>
            <a:pPr marL="285750" indent="-285750">
              <a:lnSpc>
                <a:spcPct val="150000"/>
              </a:lnSpc>
              <a:buFont typeface="Wingdings" panose="05000000000000000000" pitchFamily="2" charset="2"/>
              <a:buChar char="ü"/>
            </a:pPr>
            <a:r>
              <a:rPr lang="en-US" sz="2800" dirty="0"/>
              <a:t> Take note of key concepts / words / contrast</a:t>
            </a:r>
          </a:p>
        </p:txBody>
      </p:sp>
    </p:spTree>
    <p:extLst>
      <p:ext uri="{BB962C8B-B14F-4D97-AF65-F5344CB8AC3E}">
        <p14:creationId xmlns:p14="http://schemas.microsoft.com/office/powerpoint/2010/main" val="12236347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C1DFE5-DED7-3DBC-8CA1-B572F6339BB5}"/>
              </a:ext>
            </a:extLst>
          </p:cNvPr>
          <p:cNvSpPr/>
          <p:nvPr/>
        </p:nvSpPr>
        <p:spPr>
          <a:xfrm rot="16200000">
            <a:off x="-1499435" y="2772783"/>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3" name="Rectangle 2">
            <a:extLst>
              <a:ext uri="{FF2B5EF4-FFF2-40B4-BE49-F238E27FC236}">
                <a16:creationId xmlns:a16="http://schemas.microsoft.com/office/drawing/2014/main" id="{3177E09C-34DD-9CB0-2284-9735CE27129A}"/>
              </a:ext>
            </a:extLst>
          </p:cNvPr>
          <p:cNvSpPr/>
          <p:nvPr/>
        </p:nvSpPr>
        <p:spPr>
          <a:xfrm>
            <a:off x="2119256" y="2185725"/>
            <a:ext cx="5814509" cy="44106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53E6961-D4E5-4D0A-794C-4BF90F90DEC7}"/>
              </a:ext>
            </a:extLst>
          </p:cNvPr>
          <p:cNvSpPr txBox="1"/>
          <p:nvPr/>
        </p:nvSpPr>
        <p:spPr>
          <a:xfrm>
            <a:off x="2234925" y="304492"/>
            <a:ext cx="6259670" cy="6370975"/>
          </a:xfrm>
          <a:prstGeom prst="rect">
            <a:avLst/>
          </a:prstGeom>
          <a:noFill/>
        </p:spPr>
        <p:txBody>
          <a:bodyPr wrap="square" rtlCol="0">
            <a:spAutoFit/>
          </a:bodyPr>
          <a:lstStyle/>
          <a:p>
            <a:pPr marL="342900" indent="-342900">
              <a:buFont typeface="+mj-lt"/>
              <a:buAutoNum type="arabicPeriod"/>
            </a:pPr>
            <a:r>
              <a:rPr lang="en-US" sz="2400" dirty="0"/>
              <a:t>Jan. 4 – Introduction to Inductive Bible Study</a:t>
            </a:r>
          </a:p>
          <a:p>
            <a:pPr marL="342900" indent="-342900">
              <a:buFont typeface="+mj-lt"/>
              <a:buAutoNum type="arabicPeriod"/>
            </a:pPr>
            <a:r>
              <a:rPr lang="en-US" sz="2400" dirty="0"/>
              <a:t>Jan. 11 – Background – Intro Information</a:t>
            </a:r>
          </a:p>
          <a:p>
            <a:pPr marL="342900" indent="-342900">
              <a:buFont typeface="+mj-lt"/>
              <a:buAutoNum type="arabicPeriod"/>
            </a:pPr>
            <a:r>
              <a:rPr lang="en-US" sz="2400" dirty="0"/>
              <a:t>Jan. 18 – Context</a:t>
            </a:r>
          </a:p>
          <a:p>
            <a:pPr marL="342900" indent="-342900">
              <a:buFont typeface="+mj-lt"/>
              <a:buAutoNum type="arabicPeriod"/>
            </a:pPr>
            <a:r>
              <a:rPr lang="en-US" sz="2400" dirty="0"/>
              <a:t>Jan. 25 – Context</a:t>
            </a:r>
          </a:p>
          <a:p>
            <a:pPr marL="342900" indent="-342900">
              <a:buFont typeface="+mj-lt"/>
              <a:buAutoNum type="arabicPeriod"/>
            </a:pPr>
            <a:r>
              <a:rPr lang="en-US" sz="2400" dirty="0"/>
              <a:t>Feb. 1 – Outlining the Text</a:t>
            </a:r>
          </a:p>
          <a:p>
            <a:pPr marL="342900" indent="-342900">
              <a:buFont typeface="+mj-lt"/>
              <a:buAutoNum type="arabicPeriod"/>
            </a:pPr>
            <a:r>
              <a:rPr lang="en-US" sz="2400" dirty="0"/>
              <a:t>Feb. 8 – Outlining the Text</a:t>
            </a:r>
          </a:p>
          <a:p>
            <a:pPr marL="342900" indent="-342900">
              <a:buFont typeface="+mj-lt"/>
              <a:buAutoNum type="arabicPeriod"/>
            </a:pPr>
            <a:r>
              <a:rPr lang="en-US" sz="2400" dirty="0"/>
              <a:t>Feb. 15 – Bible Study Aids</a:t>
            </a:r>
          </a:p>
          <a:p>
            <a:pPr marL="342900" indent="-342900">
              <a:buFont typeface="+mj-lt"/>
              <a:buAutoNum type="arabicPeriod"/>
            </a:pPr>
            <a:r>
              <a:rPr lang="en-US" sz="2400" dirty="0"/>
              <a:t>Feb. 22 – Use of Translations</a:t>
            </a:r>
          </a:p>
          <a:p>
            <a:pPr marL="342900" indent="-342900">
              <a:buFont typeface="+mj-lt"/>
              <a:buAutoNum type="arabicPeriod"/>
            </a:pPr>
            <a:r>
              <a:rPr lang="en-US" sz="2400" dirty="0"/>
              <a:t>Mar. 1 – Words</a:t>
            </a:r>
          </a:p>
          <a:p>
            <a:pPr marL="342900" indent="-342900">
              <a:buFont typeface="+mj-lt"/>
              <a:buAutoNum type="arabicPeriod"/>
            </a:pPr>
            <a:r>
              <a:rPr lang="en-US" sz="2400" dirty="0"/>
              <a:t> Mar. 8 – Hebrew / Greek Words</a:t>
            </a:r>
          </a:p>
          <a:p>
            <a:pPr marL="342900" indent="-342900">
              <a:buFont typeface="+mj-lt"/>
              <a:buAutoNum type="arabicPeriod"/>
            </a:pPr>
            <a:r>
              <a:rPr lang="en-US" sz="2400" dirty="0"/>
              <a:t> Mar. 15 – Hebrew / Greek Words</a:t>
            </a:r>
          </a:p>
          <a:p>
            <a:pPr marL="342900" indent="-342900">
              <a:buFont typeface="+mj-lt"/>
              <a:buAutoNum type="arabicPeriod"/>
            </a:pPr>
            <a:r>
              <a:rPr lang="en-US" sz="2400" dirty="0"/>
              <a:t> Mar. 22 – Use of Commentaries</a:t>
            </a:r>
          </a:p>
          <a:p>
            <a:pPr marL="342900" indent="-342900">
              <a:buFont typeface="+mj-lt"/>
              <a:buAutoNum type="arabicPeriod"/>
            </a:pPr>
            <a:r>
              <a:rPr lang="en-US" sz="2400" dirty="0"/>
              <a:t> Mar. 29 – Figurative Language</a:t>
            </a:r>
          </a:p>
          <a:p>
            <a:pPr marL="342900" indent="-342900">
              <a:buFont typeface="+mj-lt"/>
              <a:buAutoNum type="arabicPeriod"/>
            </a:pPr>
            <a:r>
              <a:rPr lang="en-US" sz="2400" dirty="0"/>
              <a:t> Apr. 5 – Figurative Language</a:t>
            </a:r>
          </a:p>
          <a:p>
            <a:pPr marL="342900" indent="-342900">
              <a:buFont typeface="+mj-lt"/>
              <a:buAutoNum type="arabicPeriod"/>
            </a:pPr>
            <a:r>
              <a:rPr lang="en-US" sz="2400" dirty="0"/>
              <a:t> Apr. 12 – Apocalyptic Literature &amp; Numbers</a:t>
            </a:r>
          </a:p>
          <a:p>
            <a:pPr marL="342900" indent="-342900">
              <a:buFont typeface="+mj-lt"/>
              <a:buAutoNum type="arabicPeriod"/>
            </a:pPr>
            <a:r>
              <a:rPr lang="en-US" sz="2400" dirty="0"/>
              <a:t> Apr. 19 – Hebrews and Hermeneutics</a:t>
            </a:r>
          </a:p>
          <a:p>
            <a:pPr marL="342900" indent="-342900">
              <a:buFont typeface="+mj-lt"/>
              <a:buAutoNum type="arabicPeriod"/>
            </a:pPr>
            <a:r>
              <a:rPr lang="en-US" sz="2400" dirty="0"/>
              <a:t> Apr. 26 – Application / Practical Lessons</a:t>
            </a:r>
          </a:p>
        </p:txBody>
      </p:sp>
    </p:spTree>
    <p:extLst>
      <p:ext uri="{BB962C8B-B14F-4D97-AF65-F5344CB8AC3E}">
        <p14:creationId xmlns:p14="http://schemas.microsoft.com/office/powerpoint/2010/main" val="17957072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3248197"/>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p>
          <a:p>
            <a:pPr marL="400050" indent="-400050">
              <a:lnSpc>
                <a:spcPct val="150000"/>
              </a:lnSpc>
              <a:buFont typeface="+mj-lt"/>
              <a:buAutoNum type="romanUcPeriod"/>
            </a:pPr>
            <a:r>
              <a:rPr lang="en-US" sz="2800" dirty="0">
                <a:latin typeface="Amasis MT Pro Medium" panose="02040604050005020304" pitchFamily="18" charset="0"/>
              </a:rPr>
              <a:t> Goal: True Textual Outline</a:t>
            </a:r>
          </a:p>
          <a:p>
            <a:pPr marL="400050" indent="-400050">
              <a:lnSpc>
                <a:spcPct val="150000"/>
              </a:lnSpc>
              <a:buFont typeface="+mj-lt"/>
              <a:buAutoNum type="romanUcPeriod"/>
            </a:pPr>
            <a:r>
              <a:rPr lang="en-US" sz="2800" dirty="0">
                <a:latin typeface="Amasis MT Pro Medium" panose="02040604050005020304" pitchFamily="18" charset="0"/>
              </a:rPr>
              <a:t> How to Make an Outline</a:t>
            </a:r>
          </a:p>
          <a:p>
            <a:pPr marL="400050" indent="-400050">
              <a:lnSpc>
                <a:spcPct val="150000"/>
              </a:lnSpc>
              <a:buFont typeface="+mj-lt"/>
              <a:buAutoNum type="romanUcPeriod"/>
            </a:pPr>
            <a:r>
              <a:rPr lang="en-US" sz="2800" dirty="0">
                <a:latin typeface="Amasis MT Pro Medium" panose="02040604050005020304" pitchFamily="18" charset="0"/>
              </a:rPr>
              <a:t> Examples of Outlines</a:t>
            </a:r>
          </a:p>
        </p:txBody>
      </p:sp>
    </p:spTree>
    <p:extLst>
      <p:ext uri="{BB962C8B-B14F-4D97-AF65-F5344CB8AC3E}">
        <p14:creationId xmlns:p14="http://schemas.microsoft.com/office/powerpoint/2010/main" val="4498670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3248197"/>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p>
          <a:p>
            <a:pPr marL="400050" indent="-400050">
              <a:lnSpc>
                <a:spcPct val="150000"/>
              </a:lnSpc>
              <a:buFont typeface="+mj-lt"/>
              <a:buAutoNum type="romanUcPeriod"/>
            </a:pPr>
            <a:r>
              <a:rPr lang="en-US" sz="2800" dirty="0">
                <a:latin typeface="Amasis MT Pro Medium" panose="02040604050005020304" pitchFamily="18" charset="0"/>
              </a:rPr>
              <a:t> Goal: True Textual Outline</a:t>
            </a:r>
            <a:endParaRPr lang="en-US" sz="2800" dirty="0">
              <a:solidFill>
                <a:schemeClr val="bg1">
                  <a:lumMod val="65000"/>
                </a:schemeClr>
              </a:solidFill>
              <a:latin typeface="Amasis MT Pro Medium" panose="02040604050005020304" pitchFamily="18" charset="0"/>
            </a:endParaRP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How to Make an Outline</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Examples of Outlines</a:t>
            </a:r>
          </a:p>
        </p:txBody>
      </p:sp>
    </p:spTree>
    <p:extLst>
      <p:ext uri="{BB962C8B-B14F-4D97-AF65-F5344CB8AC3E}">
        <p14:creationId xmlns:p14="http://schemas.microsoft.com/office/powerpoint/2010/main" val="42240282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662874"/>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endParaRPr lang="en-US" sz="2800" dirty="0">
              <a:solidFill>
                <a:schemeClr val="bg1">
                  <a:lumMod val="65000"/>
                </a:schemeClr>
              </a:solidFill>
              <a:latin typeface="Amasis MT Pro Medium" panose="02040604050005020304" pitchFamily="18" charset="0"/>
            </a:endParaRPr>
          </a:p>
        </p:txBody>
      </p:sp>
    </p:spTree>
    <p:extLst>
      <p:ext uri="{BB962C8B-B14F-4D97-AF65-F5344CB8AC3E}">
        <p14:creationId xmlns:p14="http://schemas.microsoft.com/office/powerpoint/2010/main" val="17465249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What is an Outline?</a:t>
            </a:r>
          </a:p>
        </p:txBody>
      </p:sp>
      <p:sp>
        <p:nvSpPr>
          <p:cNvPr id="4" name="TextBox 3">
            <a:extLst>
              <a:ext uri="{FF2B5EF4-FFF2-40B4-BE49-F238E27FC236}">
                <a16:creationId xmlns:a16="http://schemas.microsoft.com/office/drawing/2014/main" id="{70A05208-16AF-E147-F781-46BCD2A9A7B6}"/>
              </a:ext>
            </a:extLst>
          </p:cNvPr>
          <p:cNvSpPr txBox="1"/>
          <p:nvPr/>
        </p:nvSpPr>
        <p:spPr>
          <a:xfrm>
            <a:off x="609600" y="2119494"/>
            <a:ext cx="7924800" cy="3416320"/>
          </a:xfrm>
          <a:prstGeom prst="rect">
            <a:avLst/>
          </a:prstGeom>
          <a:noFill/>
        </p:spPr>
        <p:txBody>
          <a:bodyPr wrap="square" rtlCol="0">
            <a:spAutoFit/>
          </a:bodyPr>
          <a:lstStyle/>
          <a:p>
            <a:pPr marL="457200" indent="-457200">
              <a:buFont typeface="+mj-lt"/>
              <a:buAutoNum type="alphaUcPeriod"/>
            </a:pPr>
            <a:r>
              <a:rPr lang="en-US" sz="2400" b="1" dirty="0">
                <a:ea typeface="Tahoma" pitchFamily="34" charset="0"/>
                <a:cs typeface="Tahoma" pitchFamily="34" charset="0"/>
              </a:rPr>
              <a:t>What is an outline?</a:t>
            </a:r>
          </a:p>
          <a:p>
            <a:pPr marL="914400" lvl="1" indent="-457200">
              <a:buFont typeface="+mj-lt"/>
              <a:buAutoNum type="arabicPeriod"/>
            </a:pPr>
            <a:r>
              <a:rPr lang="en-US" sz="2400" dirty="0">
                <a:effectLst/>
                <a:ea typeface="Times New Roman" panose="02020603050405020304" pitchFamily="18" charset="0"/>
                <a:cs typeface="@MingLiU"/>
              </a:rPr>
              <a:t> </a:t>
            </a:r>
            <a:r>
              <a:rPr lang="en-US" sz="2400" i="1" dirty="0">
                <a:effectLst/>
                <a:ea typeface="Times New Roman" panose="02020603050405020304" pitchFamily="18" charset="0"/>
              </a:rPr>
              <a:t>Defined:</a:t>
            </a:r>
            <a:r>
              <a:rPr lang="en-US" sz="2400" dirty="0">
                <a:effectLst/>
                <a:ea typeface="Times New Roman" panose="02020603050405020304" pitchFamily="18" charset="0"/>
              </a:rPr>
              <a:t> </a:t>
            </a:r>
          </a:p>
          <a:p>
            <a:pPr marL="1371600" lvl="2" indent="-457200">
              <a:buFont typeface="+mj-lt"/>
              <a:buAutoNum type="alphaLcPeriod"/>
            </a:pPr>
            <a:r>
              <a:rPr lang="en-US" sz="2400" dirty="0">
                <a:effectLst/>
                <a:ea typeface="Times New Roman" panose="02020603050405020304" pitchFamily="18" charset="0"/>
              </a:rPr>
              <a:t>“a summary of a written work or speech, usually analyzed in headings and subheadings” (</a:t>
            </a:r>
            <a:r>
              <a:rPr lang="en-US" sz="2400" i="1" dirty="0">
                <a:effectLst/>
                <a:ea typeface="Times New Roman" panose="02020603050405020304" pitchFamily="18" charset="0"/>
              </a:rPr>
              <a:t>The American Heritage Dictionary Second College Edition,</a:t>
            </a:r>
            <a:r>
              <a:rPr lang="en-US" sz="2400" dirty="0">
                <a:effectLst/>
                <a:ea typeface="Times New Roman" panose="02020603050405020304" pitchFamily="18" charset="0"/>
              </a:rPr>
              <a:t> p. 882)</a:t>
            </a:r>
          </a:p>
          <a:p>
            <a:pPr marL="1371600" lvl="2" indent="-457200">
              <a:buFont typeface="+mj-lt"/>
              <a:buAutoNum type="alphaLcPeriod"/>
            </a:pPr>
            <a:r>
              <a:rPr lang="en-US" sz="2400" dirty="0">
                <a:effectLst/>
                <a:ea typeface="Times New Roman" panose="02020603050405020304" pitchFamily="18" charset="0"/>
              </a:rPr>
              <a:t>“a short summary of the main topics or principal ideas of a written work or speech” </a:t>
            </a:r>
            <a:r>
              <a:rPr lang="en-US" sz="2400" i="1" dirty="0">
                <a:effectLst/>
                <a:ea typeface="Times New Roman" panose="02020603050405020304" pitchFamily="18" charset="0"/>
              </a:rPr>
              <a:t>(World Book Encyclopedia, </a:t>
            </a:r>
            <a:r>
              <a:rPr lang="en-US" sz="2400" dirty="0">
                <a:effectLst/>
                <a:ea typeface="Times New Roman" panose="02020603050405020304" pitchFamily="18" charset="0"/>
              </a:rPr>
              <a:t>1989, Vol. 14, p. 887)</a:t>
            </a:r>
          </a:p>
        </p:txBody>
      </p:sp>
    </p:spTree>
    <p:extLst>
      <p:ext uri="{BB962C8B-B14F-4D97-AF65-F5344CB8AC3E}">
        <p14:creationId xmlns:p14="http://schemas.microsoft.com/office/powerpoint/2010/main" val="35181496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What is an Outline?</a:t>
            </a:r>
          </a:p>
        </p:txBody>
      </p:sp>
      <p:sp>
        <p:nvSpPr>
          <p:cNvPr id="4" name="TextBox 3">
            <a:extLst>
              <a:ext uri="{FF2B5EF4-FFF2-40B4-BE49-F238E27FC236}">
                <a16:creationId xmlns:a16="http://schemas.microsoft.com/office/drawing/2014/main" id="{70A05208-16AF-E147-F781-46BCD2A9A7B6}"/>
              </a:ext>
            </a:extLst>
          </p:cNvPr>
          <p:cNvSpPr txBox="1"/>
          <p:nvPr/>
        </p:nvSpPr>
        <p:spPr>
          <a:xfrm>
            <a:off x="609600" y="2119494"/>
            <a:ext cx="7924800" cy="4154984"/>
          </a:xfrm>
          <a:prstGeom prst="rect">
            <a:avLst/>
          </a:prstGeom>
          <a:noFill/>
        </p:spPr>
        <p:txBody>
          <a:bodyPr wrap="square" rtlCol="0">
            <a:spAutoFit/>
          </a:bodyPr>
          <a:lstStyle/>
          <a:p>
            <a:pPr marL="457200" indent="-457200">
              <a:buFont typeface="+mj-lt"/>
              <a:buAutoNum type="alphaUcPeriod"/>
            </a:pPr>
            <a:r>
              <a:rPr lang="en-US" sz="2400" b="1" dirty="0">
                <a:ea typeface="Tahoma" pitchFamily="34" charset="0"/>
                <a:cs typeface="Tahoma" pitchFamily="34" charset="0"/>
              </a:rPr>
              <a:t>What is an outline?</a:t>
            </a:r>
          </a:p>
          <a:p>
            <a:pPr marL="914400" lvl="1" indent="-457200">
              <a:buFont typeface="+mj-lt"/>
              <a:buAutoNum type="arabicPeriod"/>
            </a:pPr>
            <a:r>
              <a:rPr lang="en-US" sz="2400" i="1" dirty="0">
                <a:ea typeface="Times New Roman" panose="02020603050405020304" pitchFamily="18" charset="0"/>
              </a:rPr>
              <a:t>Defined: </a:t>
            </a:r>
          </a:p>
          <a:p>
            <a:pPr marL="914400" lvl="1" indent="-457200">
              <a:buFont typeface="+mj-lt"/>
              <a:buAutoNum type="arabicPeriod"/>
            </a:pPr>
            <a:r>
              <a:rPr lang="en-US" sz="2400" i="1" dirty="0">
                <a:ea typeface="Times New Roman" panose="02020603050405020304" pitchFamily="18" charset="0"/>
              </a:rPr>
              <a:t>Way of organizing ideas or thoughts</a:t>
            </a:r>
          </a:p>
          <a:p>
            <a:pPr marL="1371600" lvl="2" indent="-457200">
              <a:buFont typeface="+mj-lt"/>
              <a:buAutoNum type="arabicPeriod"/>
            </a:pPr>
            <a:r>
              <a:rPr lang="en-US" sz="2400" dirty="0">
                <a:ea typeface="Times New Roman" panose="02020603050405020304" pitchFamily="18" charset="0"/>
              </a:rPr>
              <a:t>A writer may make an outline (an organized collection of what he wants to say) from which he will write his article or book. This takes the ideas from an outline to a written document</a:t>
            </a:r>
          </a:p>
          <a:p>
            <a:pPr marL="1371600" lvl="2" indent="-457200">
              <a:buFont typeface="+mj-lt"/>
              <a:buAutoNum type="arabicPeriod"/>
            </a:pPr>
            <a:r>
              <a:rPr lang="en-US" sz="2400" dirty="0">
                <a:ea typeface="Times New Roman" panose="02020603050405020304" pitchFamily="18" charset="0"/>
              </a:rPr>
              <a:t>This can also be done in </a:t>
            </a:r>
            <a:r>
              <a:rPr lang="en-US" sz="2400" u="sng" dirty="0">
                <a:ea typeface="Times New Roman" panose="02020603050405020304" pitchFamily="18" charset="0"/>
              </a:rPr>
              <a:t>reverse</a:t>
            </a:r>
            <a:r>
              <a:rPr lang="en-US" sz="2400" dirty="0">
                <a:ea typeface="Times New Roman" panose="02020603050405020304" pitchFamily="18" charset="0"/>
              </a:rPr>
              <a:t>: taking the thoughts or idea from a written document to an outline. This is what we do when we outline the writings of the New Testament.</a:t>
            </a:r>
          </a:p>
        </p:txBody>
      </p:sp>
      <p:grpSp>
        <p:nvGrpSpPr>
          <p:cNvPr id="3" name="Group 2">
            <a:extLst>
              <a:ext uri="{FF2B5EF4-FFF2-40B4-BE49-F238E27FC236}">
                <a16:creationId xmlns:a16="http://schemas.microsoft.com/office/drawing/2014/main" id="{8047CB75-27FC-1B03-3AC2-FF91DFAE04F0}"/>
              </a:ext>
            </a:extLst>
          </p:cNvPr>
          <p:cNvGrpSpPr/>
          <p:nvPr/>
        </p:nvGrpSpPr>
        <p:grpSpPr>
          <a:xfrm>
            <a:off x="2514600" y="3505200"/>
            <a:ext cx="5029200" cy="990600"/>
            <a:chOff x="2514600" y="3505200"/>
            <a:chExt cx="5029200" cy="990600"/>
          </a:xfrm>
          <a:solidFill>
            <a:srgbClr val="FFFFFF">
              <a:alpha val="89804"/>
            </a:srgbClr>
          </a:solidFill>
        </p:grpSpPr>
        <p:sp>
          <p:nvSpPr>
            <p:cNvPr id="5" name="Rectangle: Rounded Corners 4">
              <a:extLst>
                <a:ext uri="{FF2B5EF4-FFF2-40B4-BE49-F238E27FC236}">
                  <a16:creationId xmlns:a16="http://schemas.microsoft.com/office/drawing/2014/main" id="{6A4EED3D-5381-9C63-6F16-613F6EE25FFB}"/>
                </a:ext>
              </a:extLst>
            </p:cNvPr>
            <p:cNvSpPr/>
            <p:nvPr/>
          </p:nvSpPr>
          <p:spPr>
            <a:xfrm>
              <a:off x="2514600" y="3505200"/>
              <a:ext cx="5029200" cy="9906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Outline     Written Text</a:t>
              </a:r>
            </a:p>
          </p:txBody>
        </p:sp>
        <p:sp>
          <p:nvSpPr>
            <p:cNvPr id="6" name="Arrow: Right 5">
              <a:extLst>
                <a:ext uri="{FF2B5EF4-FFF2-40B4-BE49-F238E27FC236}">
                  <a16:creationId xmlns:a16="http://schemas.microsoft.com/office/drawing/2014/main" id="{DEA41F89-A7D1-B928-28A7-25308C477865}"/>
                </a:ext>
              </a:extLst>
            </p:cNvPr>
            <p:cNvSpPr/>
            <p:nvPr/>
          </p:nvSpPr>
          <p:spPr>
            <a:xfrm>
              <a:off x="4495800" y="3810000"/>
              <a:ext cx="304800" cy="3810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458DD025-9B85-C9FF-D539-E9F22ADCF2F1}"/>
              </a:ext>
            </a:extLst>
          </p:cNvPr>
          <p:cNvGrpSpPr/>
          <p:nvPr/>
        </p:nvGrpSpPr>
        <p:grpSpPr>
          <a:xfrm>
            <a:off x="2514600" y="5105400"/>
            <a:ext cx="5029200" cy="990600"/>
            <a:chOff x="2514600" y="5105400"/>
            <a:chExt cx="5029200" cy="990600"/>
          </a:xfrm>
          <a:solidFill>
            <a:srgbClr val="FFFFFF">
              <a:alpha val="89804"/>
            </a:srgbClr>
          </a:solidFill>
        </p:grpSpPr>
        <p:sp>
          <p:nvSpPr>
            <p:cNvPr id="8" name="Rectangle: Rounded Corners 7">
              <a:extLst>
                <a:ext uri="{FF2B5EF4-FFF2-40B4-BE49-F238E27FC236}">
                  <a16:creationId xmlns:a16="http://schemas.microsoft.com/office/drawing/2014/main" id="{DE3700EB-728A-BEBF-3545-1AE16FBCEBB7}"/>
                </a:ext>
              </a:extLst>
            </p:cNvPr>
            <p:cNvSpPr/>
            <p:nvPr/>
          </p:nvSpPr>
          <p:spPr>
            <a:xfrm>
              <a:off x="2514600" y="5105400"/>
              <a:ext cx="5029200" cy="9906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Outline     Written Text</a:t>
              </a:r>
            </a:p>
          </p:txBody>
        </p:sp>
        <p:sp>
          <p:nvSpPr>
            <p:cNvPr id="9" name="Arrow: Right 8">
              <a:extLst>
                <a:ext uri="{FF2B5EF4-FFF2-40B4-BE49-F238E27FC236}">
                  <a16:creationId xmlns:a16="http://schemas.microsoft.com/office/drawing/2014/main" id="{E6620FFE-1F48-BDB6-4ADA-94B6B4D1A48B}"/>
                </a:ext>
              </a:extLst>
            </p:cNvPr>
            <p:cNvSpPr/>
            <p:nvPr/>
          </p:nvSpPr>
          <p:spPr>
            <a:xfrm flipH="1">
              <a:off x="4495800" y="5410200"/>
              <a:ext cx="304800" cy="3810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651168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What is an Outline?</a:t>
            </a:r>
          </a:p>
        </p:txBody>
      </p:sp>
      <p:sp>
        <p:nvSpPr>
          <p:cNvPr id="4" name="TextBox 3">
            <a:extLst>
              <a:ext uri="{FF2B5EF4-FFF2-40B4-BE49-F238E27FC236}">
                <a16:creationId xmlns:a16="http://schemas.microsoft.com/office/drawing/2014/main" id="{70A05208-16AF-E147-F781-46BCD2A9A7B6}"/>
              </a:ext>
            </a:extLst>
          </p:cNvPr>
          <p:cNvSpPr txBox="1"/>
          <p:nvPr/>
        </p:nvSpPr>
        <p:spPr>
          <a:xfrm>
            <a:off x="609600" y="2119494"/>
            <a:ext cx="7924800" cy="461665"/>
          </a:xfrm>
          <a:prstGeom prst="rect">
            <a:avLst/>
          </a:prstGeom>
          <a:noFill/>
        </p:spPr>
        <p:txBody>
          <a:bodyPr wrap="square" rtlCol="0">
            <a:spAutoFit/>
          </a:bodyPr>
          <a:lstStyle/>
          <a:p>
            <a:pPr marL="457200" indent="-457200">
              <a:buFont typeface="+mj-lt"/>
              <a:buAutoNum type="alphaUcPeriod"/>
            </a:pPr>
            <a:r>
              <a:rPr lang="en-US" sz="2400" b="1" dirty="0">
                <a:ea typeface="Tahoma" pitchFamily="34" charset="0"/>
                <a:cs typeface="Tahoma" pitchFamily="34" charset="0"/>
              </a:rPr>
              <a:t>What is an outline?</a:t>
            </a:r>
          </a:p>
        </p:txBody>
      </p:sp>
      <p:sp>
        <p:nvSpPr>
          <p:cNvPr id="11" name="Rectangle 10">
            <a:extLst>
              <a:ext uri="{FF2B5EF4-FFF2-40B4-BE49-F238E27FC236}">
                <a16:creationId xmlns:a16="http://schemas.microsoft.com/office/drawing/2014/main" id="{94C4E5BB-0636-104E-B2A7-CF7ECDD1B353}"/>
              </a:ext>
            </a:extLst>
          </p:cNvPr>
          <p:cNvSpPr/>
          <p:nvPr/>
        </p:nvSpPr>
        <p:spPr>
          <a:xfrm>
            <a:off x="5795183" y="2119494"/>
            <a:ext cx="2810933" cy="4535306"/>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00FF"/>
                </a:solidFill>
              </a:rPr>
              <a:t>Chapter Title</a:t>
            </a:r>
          </a:p>
          <a:p>
            <a:pPr algn="ctr"/>
            <a:endParaRPr lang="en-US" dirty="0">
              <a:solidFill>
                <a:srgbClr val="0000FF"/>
              </a:solidFill>
            </a:endParaRPr>
          </a:p>
          <a:p>
            <a:pPr marL="400050" indent="-400050">
              <a:buFont typeface="+mj-lt"/>
              <a:buAutoNum type="romanUcPeriod"/>
            </a:pPr>
            <a:r>
              <a:rPr lang="en-US" sz="2400" b="1" u="sng" dirty="0">
                <a:solidFill>
                  <a:srgbClr val="0000FF"/>
                </a:solidFill>
              </a:rPr>
              <a:t>Main 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endParaRPr lang="en-US" sz="1000" dirty="0">
              <a:solidFill>
                <a:schemeClr val="tx1"/>
              </a:solidFill>
            </a:endParaRPr>
          </a:p>
          <a:p>
            <a:pPr marL="400050" indent="-400050">
              <a:buFont typeface="+mj-lt"/>
              <a:buAutoNum type="romanUcPeriod"/>
            </a:pPr>
            <a:r>
              <a:rPr lang="en-US" sz="2400" b="1" u="sng" dirty="0">
                <a:solidFill>
                  <a:srgbClr val="0000FF"/>
                </a:solidFill>
              </a:rPr>
              <a:t>Main 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endParaRPr lang="en-US" sz="1000" dirty="0">
              <a:solidFill>
                <a:schemeClr val="tx1"/>
              </a:solidFill>
            </a:endParaRPr>
          </a:p>
          <a:p>
            <a:pPr marL="400050" indent="-400050">
              <a:buFont typeface="+mj-lt"/>
              <a:buAutoNum type="romanUcPeriod"/>
            </a:pPr>
            <a:r>
              <a:rPr lang="en-US" sz="2400" b="1" u="sng" dirty="0">
                <a:solidFill>
                  <a:srgbClr val="0000FF"/>
                </a:solidFill>
              </a:rPr>
              <a:t>Main 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r>
              <a:rPr lang="en-US" sz="2400" i="1" dirty="0">
                <a:solidFill>
                  <a:schemeClr val="tx1"/>
                </a:solidFill>
              </a:rPr>
              <a:t>Subpoint</a:t>
            </a:r>
          </a:p>
        </p:txBody>
      </p:sp>
      <p:sp>
        <p:nvSpPr>
          <p:cNvPr id="12" name="TextBox 11">
            <a:extLst>
              <a:ext uri="{FF2B5EF4-FFF2-40B4-BE49-F238E27FC236}">
                <a16:creationId xmlns:a16="http://schemas.microsoft.com/office/drawing/2014/main" id="{C0CA05B6-F9CA-EB0A-5046-574820895F89}"/>
              </a:ext>
            </a:extLst>
          </p:cNvPr>
          <p:cNvSpPr txBox="1"/>
          <p:nvPr/>
        </p:nvSpPr>
        <p:spPr>
          <a:xfrm>
            <a:off x="609600" y="3096485"/>
            <a:ext cx="4903862" cy="2923877"/>
          </a:xfrm>
          <a:prstGeom prst="rect">
            <a:avLst/>
          </a:prstGeom>
          <a:noFill/>
        </p:spPr>
        <p:txBody>
          <a:bodyPr wrap="square" rtlCol="0">
            <a:spAutoFit/>
          </a:bodyPr>
          <a:lstStyle/>
          <a:p>
            <a:pPr marL="285750" indent="-285750">
              <a:buFont typeface="Wingdings" panose="05000000000000000000" pitchFamily="2" charset="2"/>
              <a:buChar char="ü"/>
            </a:pPr>
            <a:r>
              <a:rPr lang="en-US" sz="2800" dirty="0">
                <a:solidFill>
                  <a:srgbClr val="0000FF"/>
                </a:solidFill>
              </a:rPr>
              <a:t>List of thought patterns</a:t>
            </a:r>
          </a:p>
          <a:p>
            <a:pPr marL="285750" indent="-285750">
              <a:buFont typeface="Wingdings" panose="05000000000000000000" pitchFamily="2" charset="2"/>
              <a:buChar char="ü"/>
            </a:pPr>
            <a:endParaRPr lang="en-US" sz="1400" dirty="0">
              <a:solidFill>
                <a:srgbClr val="0000FF"/>
              </a:solidFill>
            </a:endParaRPr>
          </a:p>
          <a:p>
            <a:pPr marL="285750" indent="-285750">
              <a:buFont typeface="Wingdings" panose="05000000000000000000" pitchFamily="2" charset="2"/>
              <a:buChar char="ü"/>
            </a:pPr>
            <a:r>
              <a:rPr lang="en-US" sz="2800" dirty="0">
                <a:solidFill>
                  <a:srgbClr val="0000FF"/>
                </a:solidFill>
              </a:rPr>
              <a:t>Organizing thought patterns </a:t>
            </a:r>
          </a:p>
          <a:p>
            <a:endParaRPr lang="en-US" sz="1400" dirty="0">
              <a:solidFill>
                <a:srgbClr val="0000FF"/>
              </a:solidFill>
            </a:endParaRPr>
          </a:p>
          <a:p>
            <a:pPr marL="285750" indent="-285750">
              <a:buFont typeface="Wingdings" panose="05000000000000000000" pitchFamily="2" charset="2"/>
              <a:buChar char="ü"/>
            </a:pPr>
            <a:r>
              <a:rPr lang="en-US" sz="2800" dirty="0">
                <a:solidFill>
                  <a:srgbClr val="0000FF"/>
                </a:solidFill>
              </a:rPr>
              <a:t>Summary:</a:t>
            </a:r>
          </a:p>
          <a:p>
            <a:pPr marL="971550" lvl="1" indent="-514350">
              <a:buFont typeface="+mj-lt"/>
              <a:buAutoNum type="arabicPeriod"/>
            </a:pPr>
            <a:r>
              <a:rPr lang="en-US" sz="2400" dirty="0"/>
              <a:t>Preview</a:t>
            </a:r>
          </a:p>
          <a:p>
            <a:pPr marL="971550" lvl="1" indent="-514350">
              <a:buFont typeface="+mj-lt"/>
              <a:buAutoNum type="arabicPeriod"/>
            </a:pPr>
            <a:r>
              <a:rPr lang="en-US" sz="2400" dirty="0"/>
              <a:t>Guide</a:t>
            </a:r>
          </a:p>
          <a:p>
            <a:pPr marL="971550" lvl="1" indent="-514350">
              <a:buFont typeface="+mj-lt"/>
              <a:buAutoNum type="arabicPeriod"/>
            </a:pPr>
            <a:r>
              <a:rPr lang="en-US" sz="2400" dirty="0"/>
              <a:t>Review</a:t>
            </a:r>
            <a:endParaRPr lang="en-US" sz="2800" dirty="0"/>
          </a:p>
        </p:txBody>
      </p:sp>
    </p:spTree>
    <p:extLst>
      <p:ext uri="{BB962C8B-B14F-4D97-AF65-F5344CB8AC3E}">
        <p14:creationId xmlns:p14="http://schemas.microsoft.com/office/powerpoint/2010/main" val="18836417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1309205"/>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endParaRPr lang="en-US" sz="2800" dirty="0">
              <a:solidFill>
                <a:schemeClr val="bg1">
                  <a:lumMod val="65000"/>
                </a:schemeClr>
              </a:solidFill>
              <a:latin typeface="Amasis MT Pro Medium" panose="02040604050005020304" pitchFamily="18" charset="0"/>
            </a:endParaRPr>
          </a:p>
        </p:txBody>
      </p:sp>
    </p:spTree>
    <p:extLst>
      <p:ext uri="{BB962C8B-B14F-4D97-AF65-F5344CB8AC3E}">
        <p14:creationId xmlns:p14="http://schemas.microsoft.com/office/powerpoint/2010/main" val="25177882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The Value of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308324"/>
          </a:xfrm>
          <a:prstGeom prst="rect">
            <a:avLst/>
          </a:prstGeom>
          <a:noFill/>
        </p:spPr>
        <p:txBody>
          <a:bodyPr wrap="square" rtlCol="0">
            <a:spAutoFit/>
          </a:bodyPr>
          <a:lstStyle/>
          <a:p>
            <a:pPr marL="457200" indent="-457200">
              <a:buFont typeface="+mj-lt"/>
              <a:buAutoNum type="alphaUcPeriod"/>
            </a:pPr>
            <a:r>
              <a:rPr lang="en-US" sz="2400" b="1" dirty="0"/>
              <a:t>Organizes the information – makes it more useful</a:t>
            </a:r>
          </a:p>
          <a:p>
            <a:pPr marL="457200" indent="-457200">
              <a:buFont typeface="+mj-lt"/>
              <a:buAutoNum type="alphaUcPeriod"/>
            </a:pPr>
            <a:r>
              <a:rPr lang="en-US" sz="2400" b="1" dirty="0"/>
              <a:t>Identifies boundaries</a:t>
            </a:r>
          </a:p>
          <a:p>
            <a:pPr marL="457200" indent="-457200">
              <a:buFont typeface="+mj-lt"/>
              <a:buAutoNum type="alphaUcPeriod"/>
            </a:pPr>
            <a:r>
              <a:rPr lang="en-US" sz="2400" b="1" dirty="0"/>
              <a:t>Helps gain “control” of the text</a:t>
            </a:r>
          </a:p>
          <a:p>
            <a:pPr marL="457200" indent="-457200">
              <a:buFont typeface="+mj-lt"/>
              <a:buAutoNum type="alphaUcPeriod"/>
            </a:pPr>
            <a:r>
              <a:rPr lang="en-US" sz="2400" b="1" dirty="0"/>
              <a:t>Shows the relationship of things in the text</a:t>
            </a:r>
          </a:p>
          <a:p>
            <a:pPr marL="457200" indent="-457200">
              <a:buFont typeface="+mj-lt"/>
              <a:buAutoNum type="alphaUcPeriod"/>
            </a:pPr>
            <a:r>
              <a:rPr lang="en-US" sz="2400" b="1" dirty="0"/>
              <a:t>Gives you a better view of the text</a:t>
            </a:r>
          </a:p>
          <a:p>
            <a:pPr marL="457200" indent="-457200">
              <a:buFont typeface="+mj-lt"/>
              <a:buAutoNum type="alphaUcPeriod"/>
            </a:pPr>
            <a:r>
              <a:rPr lang="en-US" sz="2400" b="1" dirty="0"/>
              <a:t>Aid to interpretation</a:t>
            </a:r>
          </a:p>
        </p:txBody>
      </p:sp>
      <p:sp>
        <p:nvSpPr>
          <p:cNvPr id="4" name="Rectangle: Rounded Corners 3">
            <a:extLst>
              <a:ext uri="{FF2B5EF4-FFF2-40B4-BE49-F238E27FC236}">
                <a16:creationId xmlns:a16="http://schemas.microsoft.com/office/drawing/2014/main" id="{2D4B4CB6-76B3-5996-2934-3B39AEBFACC0}"/>
              </a:ext>
            </a:extLst>
          </p:cNvPr>
          <p:cNvSpPr/>
          <p:nvPr/>
        </p:nvSpPr>
        <p:spPr>
          <a:xfrm>
            <a:off x="685800" y="4778022"/>
            <a:ext cx="7772400" cy="1447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latin typeface="Abadi" panose="020B0604020104020204" pitchFamily="34" charset="0"/>
              </a:rPr>
              <a:t>½</a:t>
            </a:r>
            <a:r>
              <a:rPr lang="en-US" sz="3600" dirty="0">
                <a:solidFill>
                  <a:schemeClr val="tx1"/>
                </a:solidFill>
                <a:latin typeface="Abadi" panose="020B0604020104020204" pitchFamily="34" charset="0"/>
              </a:rPr>
              <a:t> of job of interpreting</a:t>
            </a:r>
          </a:p>
          <a:p>
            <a:pPr algn="ctr"/>
            <a:r>
              <a:rPr lang="en-US" sz="3600" dirty="0">
                <a:solidFill>
                  <a:schemeClr val="tx1"/>
                </a:solidFill>
                <a:latin typeface="Abadi" panose="020B0604020104020204" pitchFamily="34" charset="0"/>
              </a:rPr>
              <a:t>is accomplished!</a:t>
            </a:r>
          </a:p>
        </p:txBody>
      </p:sp>
    </p:spTree>
    <p:extLst>
      <p:ext uri="{BB962C8B-B14F-4D97-AF65-F5344CB8AC3E}">
        <p14:creationId xmlns:p14="http://schemas.microsoft.com/office/powerpoint/2010/main" val="27113174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5" descr="1133948346_pile_temp">
            <a:extLst>
              <a:ext uri="{FF2B5EF4-FFF2-40B4-BE49-F238E27FC236}">
                <a16:creationId xmlns:a16="http://schemas.microsoft.com/office/drawing/2014/main" id="{71C5D721-BED0-4190-90D5-F533E88201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3048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06521" name="Group 25">
            <a:extLst>
              <a:ext uri="{FF2B5EF4-FFF2-40B4-BE49-F238E27FC236}">
                <a16:creationId xmlns:a16="http://schemas.microsoft.com/office/drawing/2014/main" id="{1EE37104-6664-4220-8C69-0F4E88A5253E}"/>
              </a:ext>
            </a:extLst>
          </p:cNvPr>
          <p:cNvGrpSpPr>
            <a:grpSpLocks/>
          </p:cNvGrpSpPr>
          <p:nvPr/>
        </p:nvGrpSpPr>
        <p:grpSpPr bwMode="auto">
          <a:xfrm>
            <a:off x="685800" y="2514600"/>
            <a:ext cx="1828800" cy="1509713"/>
            <a:chOff x="432" y="1824"/>
            <a:chExt cx="1152" cy="951"/>
          </a:xfrm>
        </p:grpSpPr>
        <p:pic>
          <p:nvPicPr>
            <p:cNvPr id="48150" name="Picture 16" descr="1133948346_pile_temp">
              <a:extLst>
                <a:ext uri="{FF2B5EF4-FFF2-40B4-BE49-F238E27FC236}">
                  <a16:creationId xmlns:a16="http://schemas.microsoft.com/office/drawing/2014/main" id="{00E0BA89-12D2-4618-9B07-138197453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 y="1824"/>
              <a:ext cx="1008"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51" name="Text Box 17">
              <a:extLst>
                <a:ext uri="{FF2B5EF4-FFF2-40B4-BE49-F238E27FC236}">
                  <a16:creationId xmlns:a16="http://schemas.microsoft.com/office/drawing/2014/main" id="{25FCCDAB-E675-4661-B63B-6738340DCA0E}"/>
                </a:ext>
              </a:extLst>
            </p:cNvPr>
            <p:cNvSpPr txBox="1">
              <a:spLocks noChangeArrowheads="1"/>
            </p:cNvSpPr>
            <p:nvPr/>
          </p:nvSpPr>
          <p:spPr bwMode="auto">
            <a:xfrm>
              <a:off x="432" y="2544"/>
              <a:ext cx="1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663300"/>
                  </a:solidFill>
                  <a:effectLst/>
                  <a:uLnTx/>
                  <a:uFillTx/>
                  <a:latin typeface="Arial" panose="020B0604020202020204" pitchFamily="34" charset="0"/>
                  <a:ea typeface="+mn-ea"/>
                  <a:cs typeface="+mn-cs"/>
                </a:rPr>
                <a:t>Men</a:t>
              </a:r>
            </a:p>
          </p:txBody>
        </p:sp>
      </p:grpSp>
      <p:grpSp>
        <p:nvGrpSpPr>
          <p:cNvPr id="106522" name="Group 26">
            <a:extLst>
              <a:ext uri="{FF2B5EF4-FFF2-40B4-BE49-F238E27FC236}">
                <a16:creationId xmlns:a16="http://schemas.microsoft.com/office/drawing/2014/main" id="{8ACF9163-C002-4233-919B-CF2940B1F3A5}"/>
              </a:ext>
            </a:extLst>
          </p:cNvPr>
          <p:cNvGrpSpPr>
            <a:grpSpLocks/>
          </p:cNvGrpSpPr>
          <p:nvPr/>
        </p:nvGrpSpPr>
        <p:grpSpPr bwMode="auto">
          <a:xfrm>
            <a:off x="3581400" y="2514600"/>
            <a:ext cx="1828800" cy="1509713"/>
            <a:chOff x="2256" y="1824"/>
            <a:chExt cx="1152" cy="951"/>
          </a:xfrm>
        </p:grpSpPr>
        <p:pic>
          <p:nvPicPr>
            <p:cNvPr id="48148" name="Picture 18" descr="1133948346_pile_temp">
              <a:extLst>
                <a:ext uri="{FF2B5EF4-FFF2-40B4-BE49-F238E27FC236}">
                  <a16:creationId xmlns:a16="http://schemas.microsoft.com/office/drawing/2014/main" id="{622FC825-6F6A-464A-A9B8-4E9288E96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2" y="1824"/>
              <a:ext cx="1008"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49" name="Text Box 19">
              <a:extLst>
                <a:ext uri="{FF2B5EF4-FFF2-40B4-BE49-F238E27FC236}">
                  <a16:creationId xmlns:a16="http://schemas.microsoft.com/office/drawing/2014/main" id="{90D38B48-61FD-4F84-9A46-B619EC78419E}"/>
                </a:ext>
              </a:extLst>
            </p:cNvPr>
            <p:cNvSpPr txBox="1">
              <a:spLocks noChangeArrowheads="1"/>
            </p:cNvSpPr>
            <p:nvPr/>
          </p:nvSpPr>
          <p:spPr bwMode="auto">
            <a:xfrm>
              <a:off x="2256" y="2544"/>
              <a:ext cx="1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663300"/>
                  </a:solidFill>
                  <a:effectLst/>
                  <a:uLnTx/>
                  <a:uFillTx/>
                  <a:latin typeface="Arial" panose="020B0604020202020204" pitchFamily="34" charset="0"/>
                  <a:ea typeface="+mn-ea"/>
                  <a:cs typeface="+mn-cs"/>
                </a:rPr>
                <a:t>Women</a:t>
              </a:r>
            </a:p>
          </p:txBody>
        </p:sp>
      </p:grpSp>
      <p:grpSp>
        <p:nvGrpSpPr>
          <p:cNvPr id="106523" name="Group 27">
            <a:extLst>
              <a:ext uri="{FF2B5EF4-FFF2-40B4-BE49-F238E27FC236}">
                <a16:creationId xmlns:a16="http://schemas.microsoft.com/office/drawing/2014/main" id="{6D320409-0D9A-40BC-8072-F906E10CA8A9}"/>
              </a:ext>
            </a:extLst>
          </p:cNvPr>
          <p:cNvGrpSpPr>
            <a:grpSpLocks/>
          </p:cNvGrpSpPr>
          <p:nvPr/>
        </p:nvGrpSpPr>
        <p:grpSpPr bwMode="auto">
          <a:xfrm>
            <a:off x="6705600" y="2514600"/>
            <a:ext cx="1828800" cy="1509713"/>
            <a:chOff x="4224" y="1824"/>
            <a:chExt cx="1152" cy="951"/>
          </a:xfrm>
        </p:grpSpPr>
        <p:pic>
          <p:nvPicPr>
            <p:cNvPr id="48146" name="Picture 20" descr="1133948346_pile_temp">
              <a:extLst>
                <a:ext uri="{FF2B5EF4-FFF2-40B4-BE49-F238E27FC236}">
                  <a16:creationId xmlns:a16="http://schemas.microsoft.com/office/drawing/2014/main" id="{24A8FD58-85E1-4512-AC9A-6D7DB1FAB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 y="1824"/>
              <a:ext cx="1008"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47" name="Text Box 21">
              <a:extLst>
                <a:ext uri="{FF2B5EF4-FFF2-40B4-BE49-F238E27FC236}">
                  <a16:creationId xmlns:a16="http://schemas.microsoft.com/office/drawing/2014/main" id="{C7B15DE8-3D30-4E64-8BB6-D51F08733FD9}"/>
                </a:ext>
              </a:extLst>
            </p:cNvPr>
            <p:cNvSpPr txBox="1">
              <a:spLocks noChangeArrowheads="1"/>
            </p:cNvSpPr>
            <p:nvPr/>
          </p:nvSpPr>
          <p:spPr bwMode="auto">
            <a:xfrm>
              <a:off x="4224" y="2544"/>
              <a:ext cx="1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663300"/>
                  </a:solidFill>
                  <a:effectLst/>
                  <a:uLnTx/>
                  <a:uFillTx/>
                  <a:latin typeface="Arial" panose="020B0604020202020204" pitchFamily="34" charset="0"/>
                  <a:ea typeface="+mn-ea"/>
                  <a:cs typeface="+mn-cs"/>
                </a:rPr>
                <a:t>Children</a:t>
              </a:r>
            </a:p>
          </p:txBody>
        </p:sp>
      </p:grpSp>
      <p:sp>
        <p:nvSpPr>
          <p:cNvPr id="106524" name="Rectangle 28">
            <a:extLst>
              <a:ext uri="{FF2B5EF4-FFF2-40B4-BE49-F238E27FC236}">
                <a16:creationId xmlns:a16="http://schemas.microsoft.com/office/drawing/2014/main" id="{37288EF1-3B1F-4D6F-83F9-D19412ACFF2A}"/>
              </a:ext>
            </a:extLst>
          </p:cNvPr>
          <p:cNvSpPr>
            <a:spLocks noChangeArrowheads="1"/>
          </p:cNvSpPr>
          <p:nvPr/>
        </p:nvSpPr>
        <p:spPr bwMode="auto">
          <a:xfrm>
            <a:off x="0" y="4038600"/>
            <a:ext cx="2971800" cy="685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Suits / Shirts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Pants / Casual</a:t>
            </a:r>
          </a:p>
        </p:txBody>
      </p:sp>
      <p:sp>
        <p:nvSpPr>
          <p:cNvPr id="106525" name="Rectangle 29">
            <a:extLst>
              <a:ext uri="{FF2B5EF4-FFF2-40B4-BE49-F238E27FC236}">
                <a16:creationId xmlns:a16="http://schemas.microsoft.com/office/drawing/2014/main" id="{F8D412F6-ACB2-40A0-A628-1BA4952C58C1}"/>
              </a:ext>
            </a:extLst>
          </p:cNvPr>
          <p:cNvSpPr>
            <a:spLocks noChangeArrowheads="1"/>
          </p:cNvSpPr>
          <p:nvPr/>
        </p:nvSpPr>
        <p:spPr bwMode="auto">
          <a:xfrm>
            <a:off x="3200400" y="4038600"/>
            <a:ext cx="2743200" cy="685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Dresses / Skirts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Pants / Tops</a:t>
            </a:r>
          </a:p>
        </p:txBody>
      </p:sp>
      <p:sp>
        <p:nvSpPr>
          <p:cNvPr id="106526" name="Rectangle 30">
            <a:extLst>
              <a:ext uri="{FF2B5EF4-FFF2-40B4-BE49-F238E27FC236}">
                <a16:creationId xmlns:a16="http://schemas.microsoft.com/office/drawing/2014/main" id="{60770021-D646-47CD-B7E5-FA447C05DB14}"/>
              </a:ext>
            </a:extLst>
          </p:cNvPr>
          <p:cNvSpPr>
            <a:spLocks noChangeArrowheads="1"/>
          </p:cNvSpPr>
          <p:nvPr/>
        </p:nvSpPr>
        <p:spPr bwMode="auto">
          <a:xfrm>
            <a:off x="6400800" y="4038600"/>
            <a:ext cx="2743200" cy="685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Dress / play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Pants / Shirts</a:t>
            </a:r>
          </a:p>
        </p:txBody>
      </p:sp>
      <p:sp>
        <p:nvSpPr>
          <p:cNvPr id="106527" name="Oval 31">
            <a:extLst>
              <a:ext uri="{FF2B5EF4-FFF2-40B4-BE49-F238E27FC236}">
                <a16:creationId xmlns:a16="http://schemas.microsoft.com/office/drawing/2014/main" id="{29121280-00FB-40C9-8E79-86A671D519C4}"/>
              </a:ext>
            </a:extLst>
          </p:cNvPr>
          <p:cNvSpPr>
            <a:spLocks noChangeArrowheads="1"/>
          </p:cNvSpPr>
          <p:nvPr/>
        </p:nvSpPr>
        <p:spPr bwMode="auto">
          <a:xfrm>
            <a:off x="609600" y="4800600"/>
            <a:ext cx="1981200" cy="5334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Arrange by size</a:t>
            </a:r>
          </a:p>
        </p:txBody>
      </p:sp>
      <p:sp>
        <p:nvSpPr>
          <p:cNvPr id="106529" name="Oval 33">
            <a:extLst>
              <a:ext uri="{FF2B5EF4-FFF2-40B4-BE49-F238E27FC236}">
                <a16:creationId xmlns:a16="http://schemas.microsoft.com/office/drawing/2014/main" id="{0284DBC5-EBE2-4589-8012-4B4BD547BC69}"/>
              </a:ext>
            </a:extLst>
          </p:cNvPr>
          <p:cNvSpPr>
            <a:spLocks noChangeArrowheads="1"/>
          </p:cNvSpPr>
          <p:nvPr/>
        </p:nvSpPr>
        <p:spPr bwMode="auto">
          <a:xfrm>
            <a:off x="3733800" y="4800600"/>
            <a:ext cx="1981200" cy="5334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Arrange by size</a:t>
            </a:r>
          </a:p>
        </p:txBody>
      </p:sp>
      <p:sp>
        <p:nvSpPr>
          <p:cNvPr id="106530" name="Oval 34">
            <a:extLst>
              <a:ext uri="{FF2B5EF4-FFF2-40B4-BE49-F238E27FC236}">
                <a16:creationId xmlns:a16="http://schemas.microsoft.com/office/drawing/2014/main" id="{62E70091-AE88-468D-9CC0-A0A919825063}"/>
              </a:ext>
            </a:extLst>
          </p:cNvPr>
          <p:cNvSpPr>
            <a:spLocks noChangeArrowheads="1"/>
          </p:cNvSpPr>
          <p:nvPr/>
        </p:nvSpPr>
        <p:spPr bwMode="auto">
          <a:xfrm>
            <a:off x="6934200" y="4800600"/>
            <a:ext cx="1981200" cy="5334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Arrange by size</a:t>
            </a:r>
          </a:p>
        </p:txBody>
      </p:sp>
      <p:grpSp>
        <p:nvGrpSpPr>
          <p:cNvPr id="106535" name="Group 39">
            <a:extLst>
              <a:ext uri="{FF2B5EF4-FFF2-40B4-BE49-F238E27FC236}">
                <a16:creationId xmlns:a16="http://schemas.microsoft.com/office/drawing/2014/main" id="{A8A4499E-9F82-4C51-991E-9817120B2FCC}"/>
              </a:ext>
            </a:extLst>
          </p:cNvPr>
          <p:cNvGrpSpPr>
            <a:grpSpLocks/>
          </p:cNvGrpSpPr>
          <p:nvPr/>
        </p:nvGrpSpPr>
        <p:grpSpPr bwMode="auto">
          <a:xfrm>
            <a:off x="533400" y="5886450"/>
            <a:ext cx="8229600" cy="971550"/>
            <a:chOff x="336" y="3708"/>
            <a:chExt cx="5184" cy="612"/>
          </a:xfrm>
        </p:grpSpPr>
        <p:pic>
          <p:nvPicPr>
            <p:cNvPr id="48141" name="Picture 24" descr="clothes_rack">
              <a:extLst>
                <a:ext uri="{FF2B5EF4-FFF2-40B4-BE49-F238E27FC236}">
                  <a16:creationId xmlns:a16="http://schemas.microsoft.com/office/drawing/2014/main" id="{2414DDD1-AFEF-4FB4-9640-16BFFABB8C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8142" name="Picture 35" descr="clothes_rack">
              <a:extLst>
                <a:ext uri="{FF2B5EF4-FFF2-40B4-BE49-F238E27FC236}">
                  <a16:creationId xmlns:a16="http://schemas.microsoft.com/office/drawing/2014/main" id="{E750793E-3AA7-45F5-9A66-14C0C6D8CA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8143" name="Picture 36" descr="clothes_rack">
              <a:extLst>
                <a:ext uri="{FF2B5EF4-FFF2-40B4-BE49-F238E27FC236}">
                  <a16:creationId xmlns:a16="http://schemas.microsoft.com/office/drawing/2014/main" id="{ED10EE4C-7D29-43FA-B3A8-47CC8FB9AB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8"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8144" name="Picture 37" descr="clothes_rack">
              <a:extLst>
                <a:ext uri="{FF2B5EF4-FFF2-40B4-BE49-F238E27FC236}">
                  <a16:creationId xmlns:a16="http://schemas.microsoft.com/office/drawing/2014/main" id="{86A1146C-F372-47A6-A5E1-1BD404B9A8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4"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8145" name="Picture 38" descr="clothes_rack">
              <a:extLst>
                <a:ext uri="{FF2B5EF4-FFF2-40B4-BE49-F238E27FC236}">
                  <a16:creationId xmlns:a16="http://schemas.microsoft.com/office/drawing/2014/main" id="{899303C3-D07F-48D7-A7AF-C4F371EC31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0" y="3708"/>
              <a:ext cx="960" cy="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106521"/>
                                        </p:tgtEl>
                                        <p:attrNameLst>
                                          <p:attrName>style.visibility</p:attrName>
                                        </p:attrNameLst>
                                      </p:cBhvr>
                                      <p:to>
                                        <p:strVal val="visible"/>
                                      </p:to>
                                    </p:set>
                                    <p:anim calcmode="lin" valueType="num">
                                      <p:cBhvr>
                                        <p:cTn id="7" dur="1000" fill="hold"/>
                                        <p:tgtEl>
                                          <p:spTgt spid="106521"/>
                                        </p:tgtEl>
                                        <p:attrNameLst>
                                          <p:attrName>ppt_w</p:attrName>
                                        </p:attrNameLst>
                                      </p:cBhvr>
                                      <p:tavLst>
                                        <p:tav tm="0">
                                          <p:val>
                                            <p:strVal val="#ppt_w*0.70"/>
                                          </p:val>
                                        </p:tav>
                                        <p:tav tm="100000">
                                          <p:val>
                                            <p:strVal val="#ppt_w"/>
                                          </p:val>
                                        </p:tav>
                                      </p:tavLst>
                                    </p:anim>
                                    <p:anim calcmode="lin" valueType="num">
                                      <p:cBhvr>
                                        <p:cTn id="8" dur="1000" fill="hold"/>
                                        <p:tgtEl>
                                          <p:spTgt spid="106521"/>
                                        </p:tgtEl>
                                        <p:attrNameLst>
                                          <p:attrName>ppt_h</p:attrName>
                                        </p:attrNameLst>
                                      </p:cBhvr>
                                      <p:tavLst>
                                        <p:tav tm="0">
                                          <p:val>
                                            <p:strVal val="#ppt_h"/>
                                          </p:val>
                                        </p:tav>
                                        <p:tav tm="100000">
                                          <p:val>
                                            <p:strVal val="#ppt_h"/>
                                          </p:val>
                                        </p:tav>
                                      </p:tavLst>
                                    </p:anim>
                                    <p:animEffect transition="in" filter="fade">
                                      <p:cBhvr>
                                        <p:cTn id="9" dur="1000"/>
                                        <p:tgtEl>
                                          <p:spTgt spid="10652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106522"/>
                                        </p:tgtEl>
                                        <p:attrNameLst>
                                          <p:attrName>style.visibility</p:attrName>
                                        </p:attrNameLst>
                                      </p:cBhvr>
                                      <p:to>
                                        <p:strVal val="visible"/>
                                      </p:to>
                                    </p:set>
                                    <p:anim calcmode="lin" valueType="num">
                                      <p:cBhvr>
                                        <p:cTn id="14" dur="1000" fill="hold"/>
                                        <p:tgtEl>
                                          <p:spTgt spid="106522"/>
                                        </p:tgtEl>
                                        <p:attrNameLst>
                                          <p:attrName>ppt_w</p:attrName>
                                        </p:attrNameLst>
                                      </p:cBhvr>
                                      <p:tavLst>
                                        <p:tav tm="0">
                                          <p:val>
                                            <p:strVal val="#ppt_w*0.70"/>
                                          </p:val>
                                        </p:tav>
                                        <p:tav tm="100000">
                                          <p:val>
                                            <p:strVal val="#ppt_w"/>
                                          </p:val>
                                        </p:tav>
                                      </p:tavLst>
                                    </p:anim>
                                    <p:anim calcmode="lin" valueType="num">
                                      <p:cBhvr>
                                        <p:cTn id="15" dur="1000" fill="hold"/>
                                        <p:tgtEl>
                                          <p:spTgt spid="106522"/>
                                        </p:tgtEl>
                                        <p:attrNameLst>
                                          <p:attrName>ppt_h</p:attrName>
                                        </p:attrNameLst>
                                      </p:cBhvr>
                                      <p:tavLst>
                                        <p:tav tm="0">
                                          <p:val>
                                            <p:strVal val="#ppt_h"/>
                                          </p:val>
                                        </p:tav>
                                        <p:tav tm="100000">
                                          <p:val>
                                            <p:strVal val="#ppt_h"/>
                                          </p:val>
                                        </p:tav>
                                      </p:tavLst>
                                    </p:anim>
                                    <p:animEffect transition="in" filter="fade">
                                      <p:cBhvr>
                                        <p:cTn id="16" dur="1000"/>
                                        <p:tgtEl>
                                          <p:spTgt spid="10652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106523"/>
                                        </p:tgtEl>
                                        <p:attrNameLst>
                                          <p:attrName>style.visibility</p:attrName>
                                        </p:attrNameLst>
                                      </p:cBhvr>
                                      <p:to>
                                        <p:strVal val="visible"/>
                                      </p:to>
                                    </p:set>
                                    <p:anim calcmode="lin" valueType="num">
                                      <p:cBhvr>
                                        <p:cTn id="21" dur="1000" fill="hold"/>
                                        <p:tgtEl>
                                          <p:spTgt spid="106523"/>
                                        </p:tgtEl>
                                        <p:attrNameLst>
                                          <p:attrName>ppt_w</p:attrName>
                                        </p:attrNameLst>
                                      </p:cBhvr>
                                      <p:tavLst>
                                        <p:tav tm="0">
                                          <p:val>
                                            <p:strVal val="#ppt_w*0.70"/>
                                          </p:val>
                                        </p:tav>
                                        <p:tav tm="100000">
                                          <p:val>
                                            <p:strVal val="#ppt_w"/>
                                          </p:val>
                                        </p:tav>
                                      </p:tavLst>
                                    </p:anim>
                                    <p:anim calcmode="lin" valueType="num">
                                      <p:cBhvr>
                                        <p:cTn id="22" dur="1000" fill="hold"/>
                                        <p:tgtEl>
                                          <p:spTgt spid="106523"/>
                                        </p:tgtEl>
                                        <p:attrNameLst>
                                          <p:attrName>ppt_h</p:attrName>
                                        </p:attrNameLst>
                                      </p:cBhvr>
                                      <p:tavLst>
                                        <p:tav tm="0">
                                          <p:val>
                                            <p:strVal val="#ppt_h"/>
                                          </p:val>
                                        </p:tav>
                                        <p:tav tm="100000">
                                          <p:val>
                                            <p:strVal val="#ppt_h"/>
                                          </p:val>
                                        </p:tav>
                                      </p:tavLst>
                                    </p:anim>
                                    <p:animEffect transition="in" filter="fade">
                                      <p:cBhvr>
                                        <p:cTn id="23" dur="1000"/>
                                        <p:tgtEl>
                                          <p:spTgt spid="10652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06524"/>
                                        </p:tgtEl>
                                        <p:attrNameLst>
                                          <p:attrName>style.visibility</p:attrName>
                                        </p:attrNameLst>
                                      </p:cBhvr>
                                      <p:to>
                                        <p:strVal val="visible"/>
                                      </p:to>
                                    </p:set>
                                    <p:animEffect transition="in" filter="wipe(up)">
                                      <p:cBhvr>
                                        <p:cTn id="28" dur="500"/>
                                        <p:tgtEl>
                                          <p:spTgt spid="10652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06525"/>
                                        </p:tgtEl>
                                        <p:attrNameLst>
                                          <p:attrName>style.visibility</p:attrName>
                                        </p:attrNameLst>
                                      </p:cBhvr>
                                      <p:to>
                                        <p:strVal val="visible"/>
                                      </p:to>
                                    </p:set>
                                    <p:animEffect transition="in" filter="wipe(up)">
                                      <p:cBhvr>
                                        <p:cTn id="31" dur="500"/>
                                        <p:tgtEl>
                                          <p:spTgt spid="106525"/>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06526"/>
                                        </p:tgtEl>
                                        <p:attrNameLst>
                                          <p:attrName>style.visibility</p:attrName>
                                        </p:attrNameLst>
                                      </p:cBhvr>
                                      <p:to>
                                        <p:strVal val="visible"/>
                                      </p:to>
                                    </p:set>
                                    <p:animEffect transition="in" filter="wipe(up)">
                                      <p:cBhvr>
                                        <p:cTn id="34" dur="500"/>
                                        <p:tgtEl>
                                          <p:spTgt spid="10652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06527"/>
                                        </p:tgtEl>
                                        <p:attrNameLst>
                                          <p:attrName>style.visibility</p:attrName>
                                        </p:attrNameLst>
                                      </p:cBhvr>
                                      <p:to>
                                        <p:strVal val="visible"/>
                                      </p:to>
                                    </p:set>
                                    <p:animEffect transition="in" filter="fade">
                                      <p:cBhvr>
                                        <p:cTn id="39" dur="2000"/>
                                        <p:tgtEl>
                                          <p:spTgt spid="1065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6529"/>
                                        </p:tgtEl>
                                        <p:attrNameLst>
                                          <p:attrName>style.visibility</p:attrName>
                                        </p:attrNameLst>
                                      </p:cBhvr>
                                      <p:to>
                                        <p:strVal val="visible"/>
                                      </p:to>
                                    </p:set>
                                    <p:animEffect transition="in" filter="fade">
                                      <p:cBhvr>
                                        <p:cTn id="42" dur="2000"/>
                                        <p:tgtEl>
                                          <p:spTgt spid="10652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6530"/>
                                        </p:tgtEl>
                                        <p:attrNameLst>
                                          <p:attrName>style.visibility</p:attrName>
                                        </p:attrNameLst>
                                      </p:cBhvr>
                                      <p:to>
                                        <p:strVal val="visible"/>
                                      </p:to>
                                    </p:set>
                                    <p:animEffect transition="in" filter="fade">
                                      <p:cBhvr>
                                        <p:cTn id="45" dur="2000"/>
                                        <p:tgtEl>
                                          <p:spTgt spid="10653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7" presetClass="entr" presetSubtype="10" fill="hold" nodeType="clickEffect">
                                  <p:stCondLst>
                                    <p:cond delay="0"/>
                                  </p:stCondLst>
                                  <p:childTnLst>
                                    <p:set>
                                      <p:cBhvr>
                                        <p:cTn id="49" dur="1" fill="hold">
                                          <p:stCondLst>
                                            <p:cond delay="0"/>
                                          </p:stCondLst>
                                        </p:cTn>
                                        <p:tgtEl>
                                          <p:spTgt spid="106535"/>
                                        </p:tgtEl>
                                        <p:attrNameLst>
                                          <p:attrName>style.visibility</p:attrName>
                                        </p:attrNameLst>
                                      </p:cBhvr>
                                      <p:to>
                                        <p:strVal val="visible"/>
                                      </p:to>
                                    </p:set>
                                    <p:anim calcmode="lin" valueType="num">
                                      <p:cBhvr>
                                        <p:cTn id="50" dur="1000" fill="hold"/>
                                        <p:tgtEl>
                                          <p:spTgt spid="106535"/>
                                        </p:tgtEl>
                                        <p:attrNameLst>
                                          <p:attrName>ppt_w</p:attrName>
                                        </p:attrNameLst>
                                      </p:cBhvr>
                                      <p:tavLst>
                                        <p:tav tm="0">
                                          <p:val>
                                            <p:fltVal val="0"/>
                                          </p:val>
                                        </p:tav>
                                        <p:tav tm="100000">
                                          <p:val>
                                            <p:strVal val="#ppt_w"/>
                                          </p:val>
                                        </p:tav>
                                      </p:tavLst>
                                    </p:anim>
                                    <p:anim calcmode="lin" valueType="num">
                                      <p:cBhvr>
                                        <p:cTn id="51" dur="1000" fill="hold"/>
                                        <p:tgtEl>
                                          <p:spTgt spid="1065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24" grpId="0" animBg="1"/>
      <p:bldP spid="106525" grpId="0" animBg="1"/>
      <p:bldP spid="106526" grpId="0" animBg="1"/>
      <p:bldP spid="106527" grpId="0" animBg="1"/>
      <p:bldP spid="106529" grpId="0" animBg="1"/>
      <p:bldP spid="1065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1955535"/>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p>
          <a:p>
            <a:pPr marL="400050" indent="-400050">
              <a:lnSpc>
                <a:spcPct val="150000"/>
              </a:lnSpc>
              <a:buFont typeface="+mj-lt"/>
              <a:buAutoNum type="romanUcPeriod"/>
            </a:pPr>
            <a:r>
              <a:rPr lang="en-US" sz="2800" dirty="0">
                <a:latin typeface="Amasis MT Pro Medium" panose="02040604050005020304" pitchFamily="18" charset="0"/>
              </a:rPr>
              <a:t> Goal: True Textual Outline</a:t>
            </a:r>
            <a:endParaRPr lang="en-US" sz="2800" dirty="0">
              <a:solidFill>
                <a:schemeClr val="bg1">
                  <a:lumMod val="65000"/>
                </a:schemeClr>
              </a:solidFill>
              <a:latin typeface="Amasis MT Pro Medium" panose="02040604050005020304" pitchFamily="18" charset="0"/>
            </a:endParaRPr>
          </a:p>
        </p:txBody>
      </p:sp>
    </p:spTree>
    <p:extLst>
      <p:ext uri="{BB962C8B-B14F-4D97-AF65-F5344CB8AC3E}">
        <p14:creationId xmlns:p14="http://schemas.microsoft.com/office/powerpoint/2010/main" val="19327840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3"/>
            </a:pPr>
            <a:r>
              <a:rPr lang="en-US" sz="2800" dirty="0">
                <a:latin typeface="Amasis MT Pro Medium" panose="02040604050005020304" pitchFamily="18" charset="0"/>
              </a:rPr>
              <a:t>Goal: True Textual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1969770"/>
          </a:xfrm>
          <a:prstGeom prst="rect">
            <a:avLst/>
          </a:prstGeom>
          <a:noFill/>
        </p:spPr>
        <p:txBody>
          <a:bodyPr wrap="square" rtlCol="0">
            <a:spAutoFit/>
          </a:bodyPr>
          <a:lstStyle/>
          <a:p>
            <a:pPr marL="457200" indent="-457200">
              <a:buFont typeface="+mj-lt"/>
              <a:buAutoNum type="alphaUcPeriod"/>
            </a:pPr>
            <a:r>
              <a:rPr lang="en-US" sz="2400" b="1" dirty="0"/>
              <a:t>What is a “true textual outline”?</a:t>
            </a:r>
            <a:endParaRPr lang="en-US" sz="2400" b="1" i="1" dirty="0"/>
          </a:p>
          <a:p>
            <a:endParaRPr lang="en-US" sz="800" b="1" i="1" dirty="0"/>
          </a:p>
          <a:p>
            <a:pPr marL="914400" lvl="1" indent="-457200">
              <a:buFont typeface="+mj-lt"/>
              <a:buAutoNum type="arabicPeriod"/>
            </a:pPr>
            <a:r>
              <a:rPr lang="en-US" sz="2200" i="1" dirty="0"/>
              <a:t>Not merely some points you see in the text</a:t>
            </a:r>
          </a:p>
          <a:p>
            <a:pPr marL="914400" lvl="1" indent="-457200">
              <a:buFont typeface="+mj-lt"/>
              <a:buAutoNum type="arabicPeriod"/>
            </a:pPr>
            <a:r>
              <a:rPr lang="en-US" sz="2200" i="1" dirty="0">
                <a:highlight>
                  <a:srgbClr val="FFFF00"/>
                </a:highlight>
              </a:rPr>
              <a:t>Maps the flow of thought of the author</a:t>
            </a:r>
          </a:p>
          <a:p>
            <a:pPr marL="914400" lvl="1" indent="-457200">
              <a:buFont typeface="+mj-lt"/>
              <a:buAutoNum type="arabicPeriod"/>
            </a:pPr>
            <a:r>
              <a:rPr lang="en-US" sz="2200" i="1" dirty="0"/>
              <a:t>Make every verse a part of the outline</a:t>
            </a:r>
          </a:p>
          <a:p>
            <a:pPr marL="914400" lvl="1" indent="-457200">
              <a:buFont typeface="+mj-lt"/>
              <a:buAutoNum type="arabicPeriod"/>
            </a:pPr>
            <a:r>
              <a:rPr lang="en-US" sz="2200" i="1" dirty="0"/>
              <a:t>Analyzes the complete chapter (text)</a:t>
            </a:r>
            <a:endParaRPr lang="en-US" sz="2400" dirty="0"/>
          </a:p>
        </p:txBody>
      </p:sp>
    </p:spTree>
    <p:extLst>
      <p:ext uri="{BB962C8B-B14F-4D97-AF65-F5344CB8AC3E}">
        <p14:creationId xmlns:p14="http://schemas.microsoft.com/office/powerpoint/2010/main" val="11319780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61AEF3-8D35-5B82-A1EC-9AF77280C1EC}"/>
              </a:ext>
            </a:extLst>
          </p:cNvPr>
          <p:cNvPicPr>
            <a:picLocks noChangeAspect="1"/>
          </p:cNvPicPr>
          <p:nvPr/>
        </p:nvPicPr>
        <p:blipFill rotWithShape="1">
          <a:blip r:embed="rId2"/>
          <a:srcRect l="5624" t="4390" r="10010"/>
          <a:stretch/>
        </p:blipFill>
        <p:spPr>
          <a:xfrm>
            <a:off x="2239994" y="-11288"/>
            <a:ext cx="4770414" cy="6926734"/>
          </a:xfrm>
          <a:prstGeom prst="rect">
            <a:avLst/>
          </a:prstGeom>
          <a:ln w="19050">
            <a:solidFill>
              <a:srgbClr val="002060"/>
            </a:solidFill>
          </a:ln>
        </p:spPr>
      </p:pic>
    </p:spTree>
    <p:extLst>
      <p:ext uri="{BB962C8B-B14F-4D97-AF65-F5344CB8AC3E}">
        <p14:creationId xmlns:p14="http://schemas.microsoft.com/office/powerpoint/2010/main" val="36255479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3"/>
            </a:pPr>
            <a:r>
              <a:rPr lang="en-US" sz="2800" dirty="0">
                <a:latin typeface="Amasis MT Pro Medium" panose="02040604050005020304" pitchFamily="18" charset="0"/>
              </a:rPr>
              <a:t>Goal: True Textual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830997"/>
          </a:xfrm>
          <a:prstGeom prst="rect">
            <a:avLst/>
          </a:prstGeom>
          <a:noFill/>
        </p:spPr>
        <p:txBody>
          <a:bodyPr wrap="square" rtlCol="0">
            <a:spAutoFit/>
          </a:bodyPr>
          <a:lstStyle/>
          <a:p>
            <a:pPr marL="457200" indent="-457200">
              <a:buFont typeface="+mj-lt"/>
              <a:buAutoNum type="alphaUcPeriod"/>
            </a:pPr>
            <a:r>
              <a:rPr lang="en-US" sz="2400" b="1" dirty="0"/>
              <a:t>What is a “true textual outline”?</a:t>
            </a:r>
          </a:p>
          <a:p>
            <a:pPr marL="457200" indent="-457200">
              <a:buFont typeface="+mj-lt"/>
              <a:buAutoNum type="alphaUcPeriod"/>
            </a:pPr>
            <a:r>
              <a:rPr lang="en-US" sz="2400" b="1" dirty="0"/>
              <a:t>Create an outline from which the author may have worked</a:t>
            </a:r>
          </a:p>
        </p:txBody>
      </p:sp>
      <p:sp>
        <p:nvSpPr>
          <p:cNvPr id="4" name="Rectangle 3">
            <a:extLst>
              <a:ext uri="{FF2B5EF4-FFF2-40B4-BE49-F238E27FC236}">
                <a16:creationId xmlns:a16="http://schemas.microsoft.com/office/drawing/2014/main" id="{4B33F440-F432-7FA8-459C-C3471CD3A3B6}"/>
              </a:ext>
            </a:extLst>
          </p:cNvPr>
          <p:cNvSpPr/>
          <p:nvPr/>
        </p:nvSpPr>
        <p:spPr>
          <a:xfrm>
            <a:off x="126060" y="3262489"/>
            <a:ext cx="2428904" cy="3381022"/>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65000"/>
                    <a:lumOff val="35000"/>
                  </a:schemeClr>
                </a:solidFill>
              </a:rPr>
              <a:t>Chapter Title</a:t>
            </a:r>
          </a:p>
          <a:p>
            <a:pPr algn="ctr"/>
            <a:endParaRPr lang="en-US" sz="1400" dirty="0">
              <a:solidFill>
                <a:schemeClr val="tx1">
                  <a:lumMod val="65000"/>
                  <a:lumOff val="35000"/>
                </a:schemeClr>
              </a:solidFill>
            </a:endParaRPr>
          </a:p>
          <a:p>
            <a:pPr marL="400050" indent="-400050">
              <a:buFont typeface="+mj-lt"/>
              <a:buAutoNum type="romanUcPeriod"/>
            </a:pPr>
            <a:r>
              <a:rPr lang="en-US" b="1" u="sng" dirty="0">
                <a:solidFill>
                  <a:schemeClr val="tx1">
                    <a:lumMod val="65000"/>
                    <a:lumOff val="35000"/>
                  </a:schemeClr>
                </a:solidFill>
              </a:rPr>
              <a:t>Main 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endParaRPr lang="en-US" sz="800" dirty="0">
              <a:solidFill>
                <a:schemeClr val="tx1">
                  <a:lumMod val="65000"/>
                  <a:lumOff val="35000"/>
                </a:schemeClr>
              </a:solidFill>
            </a:endParaRPr>
          </a:p>
          <a:p>
            <a:pPr marL="400050" indent="-400050">
              <a:buFont typeface="+mj-lt"/>
              <a:buAutoNum type="romanUcPeriod"/>
            </a:pPr>
            <a:r>
              <a:rPr lang="en-US" b="1" u="sng" dirty="0">
                <a:solidFill>
                  <a:schemeClr val="tx1">
                    <a:lumMod val="65000"/>
                    <a:lumOff val="35000"/>
                  </a:schemeClr>
                </a:solidFill>
              </a:rPr>
              <a:t>Main 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endParaRPr lang="en-US" sz="800" dirty="0">
              <a:solidFill>
                <a:schemeClr val="tx1">
                  <a:lumMod val="65000"/>
                  <a:lumOff val="35000"/>
                </a:schemeClr>
              </a:solidFill>
            </a:endParaRPr>
          </a:p>
          <a:p>
            <a:pPr marL="400050" indent="-400050">
              <a:buFont typeface="+mj-lt"/>
              <a:buAutoNum type="romanUcPeriod"/>
            </a:pPr>
            <a:r>
              <a:rPr lang="en-US" b="1" u="sng" dirty="0">
                <a:solidFill>
                  <a:schemeClr val="tx1">
                    <a:lumMod val="65000"/>
                    <a:lumOff val="35000"/>
                  </a:schemeClr>
                </a:solidFill>
              </a:rPr>
              <a:t>Main Point</a:t>
            </a:r>
          </a:p>
          <a:p>
            <a:pPr marL="914400" lvl="1" indent="-457200">
              <a:buFont typeface="+mj-lt"/>
              <a:buAutoNum type="alphaUcPeriod"/>
            </a:pPr>
            <a:r>
              <a:rPr lang="en-US" i="1" dirty="0">
                <a:solidFill>
                  <a:schemeClr val="tx1">
                    <a:lumMod val="65000"/>
                    <a:lumOff val="35000"/>
                  </a:schemeClr>
                </a:solidFill>
              </a:rPr>
              <a:t>Subpoint</a:t>
            </a:r>
          </a:p>
          <a:p>
            <a:pPr marL="914400" lvl="1" indent="-457200">
              <a:buFont typeface="+mj-lt"/>
              <a:buAutoNum type="alphaUcPeriod"/>
            </a:pPr>
            <a:r>
              <a:rPr lang="en-US" i="1" dirty="0">
                <a:solidFill>
                  <a:schemeClr val="tx1">
                    <a:lumMod val="65000"/>
                    <a:lumOff val="35000"/>
                  </a:schemeClr>
                </a:solidFill>
              </a:rPr>
              <a:t>Subpoint</a:t>
            </a:r>
          </a:p>
        </p:txBody>
      </p:sp>
      <p:grpSp>
        <p:nvGrpSpPr>
          <p:cNvPr id="10" name="Group 9">
            <a:extLst>
              <a:ext uri="{FF2B5EF4-FFF2-40B4-BE49-F238E27FC236}">
                <a16:creationId xmlns:a16="http://schemas.microsoft.com/office/drawing/2014/main" id="{68A906B0-4323-6BD4-3595-41546D69B4E9}"/>
              </a:ext>
            </a:extLst>
          </p:cNvPr>
          <p:cNvGrpSpPr/>
          <p:nvPr/>
        </p:nvGrpSpPr>
        <p:grpSpPr>
          <a:xfrm>
            <a:off x="2633963" y="2839156"/>
            <a:ext cx="3416883" cy="2528712"/>
            <a:chOff x="2633963" y="2839156"/>
            <a:chExt cx="3416883" cy="2528712"/>
          </a:xfrm>
        </p:grpSpPr>
        <p:pic>
          <p:nvPicPr>
            <p:cNvPr id="7" name="Graphic 6" descr="Open book outline">
              <a:extLst>
                <a:ext uri="{FF2B5EF4-FFF2-40B4-BE49-F238E27FC236}">
                  <a16:creationId xmlns:a16="http://schemas.microsoft.com/office/drawing/2014/main" id="{344AB3B0-6D8C-420B-CCCD-659A3705A7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22134" y="2839156"/>
              <a:ext cx="2528712" cy="2528712"/>
            </a:xfrm>
            <a:prstGeom prst="rect">
              <a:avLst/>
            </a:prstGeom>
          </p:spPr>
        </p:pic>
        <p:sp>
          <p:nvSpPr>
            <p:cNvPr id="8" name="Arrow: Right 7">
              <a:extLst>
                <a:ext uri="{FF2B5EF4-FFF2-40B4-BE49-F238E27FC236}">
                  <a16:creationId xmlns:a16="http://schemas.microsoft.com/office/drawing/2014/main" id="{47B8C991-7A95-244F-0F48-72CE3B720765}"/>
                </a:ext>
              </a:extLst>
            </p:cNvPr>
            <p:cNvSpPr/>
            <p:nvPr/>
          </p:nvSpPr>
          <p:spPr>
            <a:xfrm>
              <a:off x="2633963" y="3597070"/>
              <a:ext cx="978347" cy="83099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7401746E-995D-ED8C-E70B-8D441BBEC493}"/>
              </a:ext>
            </a:extLst>
          </p:cNvPr>
          <p:cNvGrpSpPr/>
          <p:nvPr/>
        </p:nvGrpSpPr>
        <p:grpSpPr>
          <a:xfrm>
            <a:off x="5650114" y="3172178"/>
            <a:ext cx="3300006" cy="3381022"/>
            <a:chOff x="5943602" y="3172178"/>
            <a:chExt cx="3300006" cy="3381022"/>
          </a:xfrm>
        </p:grpSpPr>
        <p:sp>
          <p:nvSpPr>
            <p:cNvPr id="5" name="Rectangle 4">
              <a:extLst>
                <a:ext uri="{FF2B5EF4-FFF2-40B4-BE49-F238E27FC236}">
                  <a16:creationId xmlns:a16="http://schemas.microsoft.com/office/drawing/2014/main" id="{D775ABB2-3DE8-470E-EA2D-84547291DDAF}"/>
                </a:ext>
              </a:extLst>
            </p:cNvPr>
            <p:cNvSpPr/>
            <p:nvPr/>
          </p:nvSpPr>
          <p:spPr>
            <a:xfrm>
              <a:off x="6814704" y="3172178"/>
              <a:ext cx="2428904" cy="3381022"/>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FF"/>
                  </a:solidFill>
                </a:rPr>
                <a:t>Chapter Title</a:t>
              </a:r>
            </a:p>
            <a:p>
              <a:pPr algn="ctr"/>
              <a:endParaRPr lang="en-US" sz="1400" dirty="0">
                <a:solidFill>
                  <a:srgbClr val="0000FF"/>
                </a:solidFill>
              </a:endParaRPr>
            </a:p>
            <a:p>
              <a:pPr marL="400050" indent="-400050">
                <a:buFont typeface="+mj-lt"/>
                <a:buAutoNum type="romanUcPeriod"/>
              </a:pPr>
              <a:r>
                <a:rPr lang="en-US" b="1" u="sng" dirty="0">
                  <a:solidFill>
                    <a:srgbClr val="0000FF"/>
                  </a:solidFill>
                </a:rPr>
                <a:t>Main 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endParaRPr lang="en-US" sz="800" dirty="0">
                <a:solidFill>
                  <a:schemeClr val="tx1"/>
                </a:solidFill>
              </a:endParaRPr>
            </a:p>
            <a:p>
              <a:pPr marL="400050" indent="-400050">
                <a:buFont typeface="+mj-lt"/>
                <a:buAutoNum type="romanUcPeriod"/>
              </a:pPr>
              <a:r>
                <a:rPr lang="en-US" b="1" u="sng" dirty="0">
                  <a:solidFill>
                    <a:srgbClr val="0000FF"/>
                  </a:solidFill>
                </a:rPr>
                <a:t>Main 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endParaRPr lang="en-US" sz="800" dirty="0">
                <a:solidFill>
                  <a:schemeClr val="tx1"/>
                </a:solidFill>
              </a:endParaRPr>
            </a:p>
            <a:p>
              <a:pPr marL="400050" indent="-400050">
                <a:buFont typeface="+mj-lt"/>
                <a:buAutoNum type="romanUcPeriod"/>
              </a:pPr>
              <a:r>
                <a:rPr lang="en-US" b="1" u="sng" dirty="0">
                  <a:solidFill>
                    <a:srgbClr val="0000FF"/>
                  </a:solidFill>
                </a:rPr>
                <a:t>Main Point</a:t>
              </a:r>
            </a:p>
            <a:p>
              <a:pPr marL="914400" lvl="1" indent="-457200">
                <a:buFont typeface="+mj-lt"/>
                <a:buAutoNum type="alphaUcPeriod"/>
              </a:pPr>
              <a:r>
                <a:rPr lang="en-US" i="1" dirty="0">
                  <a:solidFill>
                    <a:schemeClr val="tx1"/>
                  </a:solidFill>
                </a:rPr>
                <a:t>Subpoint</a:t>
              </a:r>
            </a:p>
            <a:p>
              <a:pPr marL="914400" lvl="1" indent="-457200">
                <a:buFont typeface="+mj-lt"/>
                <a:buAutoNum type="alphaUcPeriod"/>
              </a:pPr>
              <a:r>
                <a:rPr lang="en-US" i="1" dirty="0">
                  <a:solidFill>
                    <a:schemeClr val="tx1"/>
                  </a:solidFill>
                </a:rPr>
                <a:t>Subpoint</a:t>
              </a:r>
            </a:p>
          </p:txBody>
        </p:sp>
        <p:sp>
          <p:nvSpPr>
            <p:cNvPr id="9" name="Arrow: Right 8">
              <a:extLst>
                <a:ext uri="{FF2B5EF4-FFF2-40B4-BE49-F238E27FC236}">
                  <a16:creationId xmlns:a16="http://schemas.microsoft.com/office/drawing/2014/main" id="{EE358CBC-A393-BE39-31E2-84164084318B}"/>
                </a:ext>
              </a:extLst>
            </p:cNvPr>
            <p:cNvSpPr/>
            <p:nvPr/>
          </p:nvSpPr>
          <p:spPr>
            <a:xfrm>
              <a:off x="5943602" y="3597070"/>
              <a:ext cx="978347" cy="83099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6F936DDB-3CE4-9C2C-3183-83616847FE79}"/>
              </a:ext>
            </a:extLst>
          </p:cNvPr>
          <p:cNvGrpSpPr/>
          <p:nvPr/>
        </p:nvGrpSpPr>
        <p:grpSpPr>
          <a:xfrm>
            <a:off x="2926668" y="5413022"/>
            <a:ext cx="3132667" cy="508000"/>
            <a:chOff x="3220156" y="5413022"/>
            <a:chExt cx="3132667" cy="508000"/>
          </a:xfrm>
        </p:grpSpPr>
        <p:cxnSp>
          <p:nvCxnSpPr>
            <p:cNvPr id="13" name="Straight Arrow Connector 12">
              <a:extLst>
                <a:ext uri="{FF2B5EF4-FFF2-40B4-BE49-F238E27FC236}">
                  <a16:creationId xmlns:a16="http://schemas.microsoft.com/office/drawing/2014/main" id="{F9BFB338-1DDF-ADF9-0D5D-3939269BF77B}"/>
                </a:ext>
              </a:extLst>
            </p:cNvPr>
            <p:cNvCxnSpPr/>
            <p:nvPr/>
          </p:nvCxnSpPr>
          <p:spPr>
            <a:xfrm>
              <a:off x="3220156" y="5695244"/>
              <a:ext cx="3132667"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EBA150F9-1D7C-FCB6-69FB-0B8C5C015D4E}"/>
                </a:ext>
              </a:extLst>
            </p:cNvPr>
            <p:cNvSpPr/>
            <p:nvPr/>
          </p:nvSpPr>
          <p:spPr>
            <a:xfrm>
              <a:off x="3942644" y="5413022"/>
              <a:ext cx="1687689" cy="508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Agree?</a:t>
              </a:r>
            </a:p>
          </p:txBody>
        </p:sp>
      </p:grpSp>
    </p:spTree>
    <p:extLst>
      <p:ext uri="{BB962C8B-B14F-4D97-AF65-F5344CB8AC3E}">
        <p14:creationId xmlns:p14="http://schemas.microsoft.com/office/powerpoint/2010/main" val="2285675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indent="-571500" algn="ctr">
              <a:lnSpc>
                <a:spcPct val="150000"/>
              </a:lnSpc>
              <a:buFont typeface="+mj-lt"/>
              <a:buAutoNum type="romanUcPeriod" startAt="3"/>
            </a:pPr>
            <a:r>
              <a:rPr lang="en-US" sz="2800" dirty="0">
                <a:latin typeface="Amasis MT Pro Medium" panose="02040604050005020304" pitchFamily="18" charset="0"/>
              </a:rPr>
              <a:t>Goal: True Textual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308324"/>
          </a:xfrm>
          <a:prstGeom prst="rect">
            <a:avLst/>
          </a:prstGeom>
          <a:noFill/>
        </p:spPr>
        <p:txBody>
          <a:bodyPr wrap="square" rtlCol="0">
            <a:spAutoFit/>
          </a:bodyPr>
          <a:lstStyle/>
          <a:p>
            <a:pPr marL="457200" indent="-457200">
              <a:buFont typeface="+mj-lt"/>
              <a:buAutoNum type="alphaUcPeriod"/>
            </a:pPr>
            <a:r>
              <a:rPr lang="en-US" sz="2400" b="1" dirty="0"/>
              <a:t>What is a “true textual outline”?</a:t>
            </a:r>
          </a:p>
          <a:p>
            <a:pPr marL="457200" indent="-457200">
              <a:buFont typeface="+mj-lt"/>
              <a:buAutoNum type="alphaUcPeriod"/>
            </a:pPr>
            <a:r>
              <a:rPr lang="en-US" sz="2400" b="1" dirty="0"/>
              <a:t>Create an outline from which the author may have worked</a:t>
            </a:r>
          </a:p>
          <a:p>
            <a:pPr marL="457200" indent="-457200">
              <a:buFont typeface="+mj-lt"/>
              <a:buAutoNum type="alphaUcPeriod"/>
            </a:pPr>
            <a:r>
              <a:rPr lang="en-US" sz="2400" b="1" dirty="0"/>
              <a:t>Basic rules for true textual outline:</a:t>
            </a:r>
          </a:p>
          <a:p>
            <a:pPr marL="914400" lvl="1" indent="-457200">
              <a:buFont typeface="+mj-lt"/>
              <a:buAutoNum type="arabicPeriod"/>
            </a:pPr>
            <a:r>
              <a:rPr lang="en-US" sz="2400" i="1" dirty="0"/>
              <a:t>Outline as it was intended for the original reader</a:t>
            </a:r>
          </a:p>
          <a:p>
            <a:pPr marL="914400" lvl="1" indent="-457200">
              <a:buFont typeface="+mj-lt"/>
              <a:buAutoNum type="arabicPeriod"/>
            </a:pPr>
            <a:r>
              <a:rPr lang="en-US" sz="2400" i="1" dirty="0"/>
              <a:t>Seek to fit every verse and thought into the outline</a:t>
            </a:r>
          </a:p>
          <a:p>
            <a:pPr marL="914400" lvl="1" indent="-457200">
              <a:buFont typeface="+mj-lt"/>
              <a:buAutoNum type="arabicPeriod"/>
            </a:pPr>
            <a:r>
              <a:rPr lang="en-US" sz="2400" i="1" dirty="0"/>
              <a:t>Not making up an outline – you “</a:t>
            </a:r>
            <a:r>
              <a:rPr lang="en-US" sz="2400" i="1" u="sng" dirty="0"/>
              <a:t>find</a:t>
            </a:r>
            <a:r>
              <a:rPr lang="en-US" sz="2400" i="1" dirty="0"/>
              <a:t>” it</a:t>
            </a:r>
          </a:p>
        </p:txBody>
      </p:sp>
    </p:spTree>
    <p:extLst>
      <p:ext uri="{BB962C8B-B14F-4D97-AF65-F5344CB8AC3E}">
        <p14:creationId xmlns:p14="http://schemas.microsoft.com/office/powerpoint/2010/main" val="20946095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3248197"/>
          </a:xfrm>
          <a:prstGeom prst="rect">
            <a:avLst/>
          </a:prstGeom>
          <a:noFill/>
        </p:spPr>
        <p:txBody>
          <a:bodyPr wrap="square" rtlCol="0">
            <a:spAutoFit/>
          </a:bodyPr>
          <a:lstStyle/>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What is an Outline?</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The Value of an Outline</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Goal: True Textual Outline</a:t>
            </a:r>
            <a:endParaRPr lang="en-US" sz="2800" dirty="0">
              <a:latin typeface="Amasis MT Pro Medium" panose="02040604050005020304" pitchFamily="18" charset="0"/>
            </a:endParaRPr>
          </a:p>
          <a:p>
            <a:pPr marL="400050" indent="-400050">
              <a:lnSpc>
                <a:spcPct val="150000"/>
              </a:lnSpc>
              <a:buFont typeface="+mj-lt"/>
              <a:buAutoNum type="romanUcPeriod"/>
            </a:pPr>
            <a:r>
              <a:rPr lang="en-US" sz="2800" dirty="0">
                <a:latin typeface="Amasis MT Pro Medium" panose="02040604050005020304" pitchFamily="18" charset="0"/>
              </a:rPr>
              <a:t> How to Make an Outline</a:t>
            </a:r>
          </a:p>
          <a:p>
            <a:pPr marL="400050" indent="-400050">
              <a:lnSpc>
                <a:spcPct val="150000"/>
              </a:lnSpc>
              <a:buFont typeface="+mj-lt"/>
              <a:buAutoNum type="romanUcPeriod"/>
            </a:pPr>
            <a:r>
              <a:rPr lang="en-US" sz="2800" dirty="0">
                <a:latin typeface="Amasis MT Pro Medium" panose="02040604050005020304" pitchFamily="18" charset="0"/>
              </a:rPr>
              <a:t> Examples of Outlines</a:t>
            </a:r>
          </a:p>
        </p:txBody>
      </p:sp>
    </p:spTree>
    <p:extLst>
      <p:ext uri="{BB962C8B-B14F-4D97-AF65-F5344CB8AC3E}">
        <p14:creationId xmlns:p14="http://schemas.microsoft.com/office/powerpoint/2010/main" val="36738648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to Make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193899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principle of outlining</a:t>
            </a:r>
          </a:p>
          <a:p>
            <a:pPr marL="914400" lvl="1" indent="-457200">
              <a:buFont typeface="+mj-lt"/>
              <a:buAutoNum type="arabicPeriod"/>
            </a:pPr>
            <a:r>
              <a:rPr lang="en-US" sz="2400" i="1" dirty="0">
                <a:solidFill>
                  <a:prstClr val="black"/>
                </a:solidFill>
                <a:latin typeface="Calibri" panose="020F0502020204030204"/>
              </a:rPr>
              <a:t>Seeking to identify main ideas (major points) and subordinate ideas (supporting points)</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Calibri" panose="020F0502020204030204"/>
                <a:ea typeface="+mn-ea"/>
                <a:cs typeface="+mn-cs"/>
              </a:rPr>
              <a:t>Doesn’t have to be formal</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Calibri" panose="020F0502020204030204"/>
                <a:ea typeface="+mn-ea"/>
                <a:cs typeface="+mn-cs"/>
              </a:rPr>
              <a:t>Formal outline:</a:t>
            </a:r>
          </a:p>
        </p:txBody>
      </p:sp>
      <p:sp>
        <p:nvSpPr>
          <p:cNvPr id="4" name="Rectangle 3">
            <a:extLst>
              <a:ext uri="{FF2B5EF4-FFF2-40B4-BE49-F238E27FC236}">
                <a16:creationId xmlns:a16="http://schemas.microsoft.com/office/drawing/2014/main" id="{6113EDAA-FFD6-387C-0B19-075438DCE74E}"/>
              </a:ext>
            </a:extLst>
          </p:cNvPr>
          <p:cNvSpPr/>
          <p:nvPr/>
        </p:nvSpPr>
        <p:spPr>
          <a:xfrm>
            <a:off x="6193216" y="3061858"/>
            <a:ext cx="2810933" cy="3588871"/>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romanUcPeriod"/>
            </a:pPr>
            <a:r>
              <a:rPr lang="en-US" sz="2400" b="1" u="sng" dirty="0">
                <a:solidFill>
                  <a:srgbClr val="0000FF"/>
                </a:solidFill>
              </a:rPr>
              <a:t>Main 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endParaRPr lang="en-US" sz="1000" dirty="0">
              <a:solidFill>
                <a:schemeClr val="tx1"/>
              </a:solidFill>
            </a:endParaRPr>
          </a:p>
          <a:p>
            <a:pPr marL="400050" indent="-400050">
              <a:buFont typeface="+mj-lt"/>
              <a:buAutoNum type="romanUcPeriod"/>
            </a:pPr>
            <a:r>
              <a:rPr lang="en-US" sz="2400" b="1" u="sng" dirty="0">
                <a:solidFill>
                  <a:srgbClr val="0000FF"/>
                </a:solidFill>
              </a:rPr>
              <a:t>Main 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endParaRPr lang="en-US" sz="1000" dirty="0">
              <a:solidFill>
                <a:schemeClr val="tx1"/>
              </a:solidFill>
            </a:endParaRPr>
          </a:p>
          <a:p>
            <a:pPr marL="400050" indent="-400050">
              <a:buFont typeface="+mj-lt"/>
              <a:buAutoNum type="romanUcPeriod"/>
            </a:pPr>
            <a:r>
              <a:rPr lang="en-US" sz="2400" b="1" u="sng" dirty="0">
                <a:solidFill>
                  <a:srgbClr val="0000FF"/>
                </a:solidFill>
              </a:rPr>
              <a:t>Main Point</a:t>
            </a:r>
          </a:p>
          <a:p>
            <a:pPr marL="914400" lvl="1" indent="-457200">
              <a:buFont typeface="+mj-lt"/>
              <a:buAutoNum type="alphaUcPeriod"/>
            </a:pPr>
            <a:r>
              <a:rPr lang="en-US" sz="2400" i="1" dirty="0">
                <a:solidFill>
                  <a:schemeClr val="tx1"/>
                </a:solidFill>
              </a:rPr>
              <a:t>Subpoint</a:t>
            </a:r>
          </a:p>
          <a:p>
            <a:pPr marL="914400" lvl="1" indent="-457200">
              <a:buFont typeface="+mj-lt"/>
              <a:buAutoNum type="alphaUcPeriod"/>
            </a:pPr>
            <a:r>
              <a:rPr lang="en-US" sz="2400" i="1" dirty="0">
                <a:solidFill>
                  <a:schemeClr val="tx1"/>
                </a:solidFill>
              </a:rPr>
              <a:t>Subpoint</a:t>
            </a:r>
          </a:p>
        </p:txBody>
      </p:sp>
    </p:spTree>
    <p:extLst>
      <p:ext uri="{BB962C8B-B14F-4D97-AF65-F5344CB8AC3E}">
        <p14:creationId xmlns:p14="http://schemas.microsoft.com/office/powerpoint/2010/main" val="13777512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to Make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156966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principle of outlining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How do we determine what is major point and what is subpoint?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lvl="1" indent="-457200">
              <a:buFont typeface="+mj-lt"/>
              <a:buAutoNum type="arabicPeriod"/>
            </a:pPr>
            <a:r>
              <a:rPr lang="en-US" sz="2400" i="1" dirty="0">
                <a:solidFill>
                  <a:prstClr val="black"/>
                </a:solidFill>
                <a:latin typeface="Calibri" panose="020F0502020204030204"/>
              </a:rPr>
              <a:t>Like we did in our letter</a:t>
            </a:r>
            <a:endParaRPr kumimoji="0" lang="en-US" sz="240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50347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FA10EF-C88E-E2C2-D024-0C959222883D}"/>
              </a:ext>
            </a:extLst>
          </p:cNvPr>
          <p:cNvPicPr>
            <a:picLocks noChangeAspect="1"/>
          </p:cNvPicPr>
          <p:nvPr/>
        </p:nvPicPr>
        <p:blipFill>
          <a:blip r:embed="rId2"/>
          <a:stretch>
            <a:fillRect/>
          </a:stretch>
        </p:blipFill>
        <p:spPr>
          <a:xfrm>
            <a:off x="2421974" y="516750"/>
            <a:ext cx="4784121" cy="6081606"/>
          </a:xfrm>
          <a:prstGeom prst="rect">
            <a:avLst/>
          </a:prstGeom>
          <a:ln>
            <a:solidFill>
              <a:schemeClr val="tx1"/>
            </a:solidFill>
          </a:ln>
        </p:spPr>
      </p:pic>
    </p:spTree>
    <p:extLst>
      <p:ext uri="{BB962C8B-B14F-4D97-AF65-F5344CB8AC3E}">
        <p14:creationId xmlns:p14="http://schemas.microsoft.com/office/powerpoint/2010/main" val="9894929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C2548C-FE7D-9E78-AF9F-5A8D21CF1E9C}"/>
              </a:ext>
            </a:extLst>
          </p:cNvPr>
          <p:cNvSpPr txBox="1"/>
          <p:nvPr/>
        </p:nvSpPr>
        <p:spPr>
          <a:xfrm>
            <a:off x="928509" y="1123244"/>
            <a:ext cx="4405490" cy="4401205"/>
          </a:xfrm>
          <a:prstGeom prst="rect">
            <a:avLst/>
          </a:prstGeom>
          <a:noFill/>
        </p:spPr>
        <p:txBody>
          <a:bodyPr wrap="square" rtlCol="0">
            <a:spAutoFit/>
          </a:bodyPr>
          <a:lstStyle/>
          <a:p>
            <a:pPr marL="400050" indent="-400050">
              <a:buFont typeface="+mj-lt"/>
              <a:buAutoNum type="romanUcPeriod"/>
            </a:pPr>
            <a:r>
              <a:rPr lang="en-US" sz="2800" u="sng" dirty="0"/>
              <a:t>Health</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Family</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Work</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Church</a:t>
            </a:r>
          </a:p>
        </p:txBody>
      </p:sp>
      <p:pic>
        <p:nvPicPr>
          <p:cNvPr id="3" name="Picture 2">
            <a:extLst>
              <a:ext uri="{FF2B5EF4-FFF2-40B4-BE49-F238E27FC236}">
                <a16:creationId xmlns:a16="http://schemas.microsoft.com/office/drawing/2014/main" id="{FC6C3919-4ACD-95A3-7471-05C0A64ECA10}"/>
              </a:ext>
            </a:extLst>
          </p:cNvPr>
          <p:cNvPicPr>
            <a:picLocks noChangeAspect="1"/>
          </p:cNvPicPr>
          <p:nvPr/>
        </p:nvPicPr>
        <p:blipFill>
          <a:blip r:embed="rId2"/>
          <a:stretch>
            <a:fillRect/>
          </a:stretch>
        </p:blipFill>
        <p:spPr>
          <a:xfrm>
            <a:off x="5509789" y="773288"/>
            <a:ext cx="2992713" cy="3804356"/>
          </a:xfrm>
          <a:prstGeom prst="rect">
            <a:avLst/>
          </a:prstGeom>
          <a:ln>
            <a:solidFill>
              <a:schemeClr val="tx1"/>
            </a:solidFill>
          </a:ln>
        </p:spPr>
      </p:pic>
      <p:sp>
        <p:nvSpPr>
          <p:cNvPr id="4" name="TextBox 3">
            <a:extLst>
              <a:ext uri="{FF2B5EF4-FFF2-40B4-BE49-F238E27FC236}">
                <a16:creationId xmlns:a16="http://schemas.microsoft.com/office/drawing/2014/main" id="{686266CA-421B-3C60-2E16-9F1600964F37}"/>
              </a:ext>
            </a:extLst>
          </p:cNvPr>
          <p:cNvSpPr txBox="1"/>
          <p:nvPr/>
        </p:nvSpPr>
        <p:spPr>
          <a:xfrm>
            <a:off x="691442" y="372533"/>
            <a:ext cx="5466647" cy="646331"/>
          </a:xfrm>
          <a:prstGeom prst="rect">
            <a:avLst/>
          </a:prstGeom>
          <a:noFill/>
        </p:spPr>
        <p:txBody>
          <a:bodyPr wrap="square" rtlCol="0">
            <a:spAutoFit/>
          </a:bodyPr>
          <a:lstStyle/>
          <a:p>
            <a:r>
              <a:rPr lang="en-US" sz="3600" b="1" i="1" dirty="0"/>
              <a:t>Things Are Much Better</a:t>
            </a:r>
          </a:p>
        </p:txBody>
      </p:sp>
    </p:spTree>
    <p:extLst>
      <p:ext uri="{BB962C8B-B14F-4D97-AF65-F5344CB8AC3E}">
        <p14:creationId xmlns:p14="http://schemas.microsoft.com/office/powerpoint/2010/main" val="39866160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6C3919-4ACD-95A3-7471-05C0A64ECA10}"/>
              </a:ext>
            </a:extLst>
          </p:cNvPr>
          <p:cNvPicPr>
            <a:picLocks noChangeAspect="1"/>
          </p:cNvPicPr>
          <p:nvPr/>
        </p:nvPicPr>
        <p:blipFill>
          <a:blip r:embed="rId2"/>
          <a:stretch>
            <a:fillRect/>
          </a:stretch>
        </p:blipFill>
        <p:spPr>
          <a:xfrm>
            <a:off x="5509789" y="773288"/>
            <a:ext cx="2992713" cy="3804356"/>
          </a:xfrm>
          <a:prstGeom prst="rect">
            <a:avLst/>
          </a:prstGeom>
          <a:ln>
            <a:solidFill>
              <a:schemeClr val="tx1"/>
            </a:solidFill>
          </a:ln>
        </p:spPr>
      </p:pic>
      <p:sp>
        <p:nvSpPr>
          <p:cNvPr id="4" name="TextBox 3">
            <a:extLst>
              <a:ext uri="{FF2B5EF4-FFF2-40B4-BE49-F238E27FC236}">
                <a16:creationId xmlns:a16="http://schemas.microsoft.com/office/drawing/2014/main" id="{4D1C3832-A304-E5F8-B0A4-51E88A36AB34}"/>
              </a:ext>
            </a:extLst>
          </p:cNvPr>
          <p:cNvSpPr txBox="1"/>
          <p:nvPr/>
        </p:nvSpPr>
        <p:spPr>
          <a:xfrm>
            <a:off x="928509" y="1123244"/>
            <a:ext cx="4405490" cy="5262979"/>
          </a:xfrm>
          <a:prstGeom prst="rect">
            <a:avLst/>
          </a:prstGeom>
          <a:noFill/>
        </p:spPr>
        <p:txBody>
          <a:bodyPr wrap="square" rtlCol="0">
            <a:spAutoFit/>
          </a:bodyPr>
          <a:lstStyle/>
          <a:p>
            <a:pPr marL="400050" indent="-400050">
              <a:buFont typeface="+mj-lt"/>
              <a:buAutoNum type="romanUcPeriod"/>
            </a:pPr>
            <a:r>
              <a:rPr lang="en-US" sz="2800" u="sng" dirty="0"/>
              <a:t>Health</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Family</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Work</a:t>
            </a:r>
          </a:p>
          <a:p>
            <a:pPr marL="400050" indent="-400050">
              <a:buFont typeface="+mj-lt"/>
              <a:buAutoNum type="romanUcPeriod"/>
            </a:pPr>
            <a:endParaRPr lang="en-US" sz="2800" u="sng" dirty="0"/>
          </a:p>
          <a:p>
            <a:pPr marL="400050" indent="-400050">
              <a:buFont typeface="+mj-lt"/>
              <a:buAutoNum type="romanUcPeriod"/>
            </a:pPr>
            <a:endParaRPr lang="en-US" sz="2800" u="sng" dirty="0"/>
          </a:p>
          <a:p>
            <a:pPr marL="400050" indent="-400050">
              <a:buFont typeface="+mj-lt"/>
              <a:buAutoNum type="romanUcPeriod"/>
            </a:pPr>
            <a:r>
              <a:rPr lang="en-US" sz="2800" u="sng" dirty="0"/>
              <a:t>Church</a:t>
            </a:r>
          </a:p>
        </p:txBody>
      </p:sp>
      <p:sp>
        <p:nvSpPr>
          <p:cNvPr id="5" name="TextBox 4">
            <a:extLst>
              <a:ext uri="{FF2B5EF4-FFF2-40B4-BE49-F238E27FC236}">
                <a16:creationId xmlns:a16="http://schemas.microsoft.com/office/drawing/2014/main" id="{644763A6-AAA6-4C84-A205-1B534DB3A163}"/>
              </a:ext>
            </a:extLst>
          </p:cNvPr>
          <p:cNvSpPr txBox="1"/>
          <p:nvPr/>
        </p:nvSpPr>
        <p:spPr>
          <a:xfrm>
            <a:off x="691442" y="372533"/>
            <a:ext cx="5466647" cy="646331"/>
          </a:xfrm>
          <a:prstGeom prst="rect">
            <a:avLst/>
          </a:prstGeom>
          <a:noFill/>
        </p:spPr>
        <p:txBody>
          <a:bodyPr wrap="square" rtlCol="0">
            <a:spAutoFit/>
          </a:bodyPr>
          <a:lstStyle/>
          <a:p>
            <a:r>
              <a:rPr lang="en-US" sz="3600" b="1" i="1" dirty="0"/>
              <a:t>Things Are Much Better</a:t>
            </a:r>
          </a:p>
        </p:txBody>
      </p:sp>
      <p:sp>
        <p:nvSpPr>
          <p:cNvPr id="6" name="TextBox 5">
            <a:extLst>
              <a:ext uri="{FF2B5EF4-FFF2-40B4-BE49-F238E27FC236}">
                <a16:creationId xmlns:a16="http://schemas.microsoft.com/office/drawing/2014/main" id="{17ACFF04-BA72-9972-36FE-BC5F0D5EE390}"/>
              </a:ext>
            </a:extLst>
          </p:cNvPr>
          <p:cNvSpPr txBox="1"/>
          <p:nvPr/>
        </p:nvSpPr>
        <p:spPr>
          <a:xfrm>
            <a:off x="1287744" y="1625600"/>
            <a:ext cx="4222045" cy="1015663"/>
          </a:xfrm>
          <a:prstGeom prst="rect">
            <a:avLst/>
          </a:prstGeom>
          <a:noFill/>
        </p:spPr>
        <p:txBody>
          <a:bodyPr wrap="square" rtlCol="0">
            <a:spAutoFit/>
          </a:bodyPr>
          <a:lstStyle/>
          <a:p>
            <a:pPr marL="457200" indent="-457200">
              <a:buFont typeface="+mj-lt"/>
              <a:buAutoNum type="alphaUcPeriod"/>
            </a:pPr>
            <a:r>
              <a:rPr lang="en-US" sz="2000" dirty="0"/>
              <a:t>Recovered from surgery</a:t>
            </a:r>
          </a:p>
          <a:p>
            <a:pPr marL="457200" indent="-457200">
              <a:buFont typeface="+mj-lt"/>
              <a:buAutoNum type="alphaUcPeriod"/>
            </a:pPr>
            <a:r>
              <a:rPr lang="en-US" sz="2000" dirty="0"/>
              <a:t>Headaches are better</a:t>
            </a:r>
          </a:p>
          <a:p>
            <a:pPr marL="457200" indent="-457200">
              <a:buFont typeface="+mj-lt"/>
              <a:buAutoNum type="alphaUcPeriod"/>
            </a:pPr>
            <a:r>
              <a:rPr lang="en-US" sz="2000" dirty="0"/>
              <a:t>Scare (bloodwork) was nothing</a:t>
            </a:r>
          </a:p>
        </p:txBody>
      </p:sp>
      <p:sp>
        <p:nvSpPr>
          <p:cNvPr id="7" name="TextBox 6">
            <a:extLst>
              <a:ext uri="{FF2B5EF4-FFF2-40B4-BE49-F238E27FC236}">
                <a16:creationId xmlns:a16="http://schemas.microsoft.com/office/drawing/2014/main" id="{5ED0C063-F22B-7606-1266-E08708B24DDF}"/>
              </a:ext>
            </a:extLst>
          </p:cNvPr>
          <p:cNvSpPr txBox="1"/>
          <p:nvPr/>
        </p:nvSpPr>
        <p:spPr>
          <a:xfrm>
            <a:off x="1313742" y="3282636"/>
            <a:ext cx="4222045" cy="1015663"/>
          </a:xfrm>
          <a:prstGeom prst="rect">
            <a:avLst/>
          </a:prstGeom>
          <a:noFill/>
        </p:spPr>
        <p:txBody>
          <a:bodyPr wrap="square" rtlCol="0">
            <a:spAutoFit/>
          </a:bodyPr>
          <a:lstStyle/>
          <a:p>
            <a:pPr marL="457200" indent="-457200">
              <a:buFont typeface="+mj-lt"/>
              <a:buAutoNum type="alphaUcPeriod"/>
            </a:pPr>
            <a:r>
              <a:rPr lang="en-US" sz="2000" dirty="0"/>
              <a:t>Children better in school</a:t>
            </a:r>
          </a:p>
          <a:p>
            <a:pPr marL="457200" indent="-457200">
              <a:buFont typeface="+mj-lt"/>
              <a:buAutoNum type="alphaUcPeriod"/>
            </a:pPr>
            <a:r>
              <a:rPr lang="en-US" sz="2000" dirty="0"/>
              <a:t>Susie’s stress is better</a:t>
            </a:r>
          </a:p>
          <a:p>
            <a:pPr marL="457200" indent="-457200">
              <a:buFont typeface="+mj-lt"/>
              <a:buAutoNum type="alphaUcPeriod"/>
            </a:pPr>
            <a:r>
              <a:rPr lang="en-US" sz="2000" dirty="0"/>
              <a:t>More time together</a:t>
            </a:r>
          </a:p>
        </p:txBody>
      </p:sp>
      <p:sp>
        <p:nvSpPr>
          <p:cNvPr id="8" name="TextBox 7">
            <a:extLst>
              <a:ext uri="{FF2B5EF4-FFF2-40B4-BE49-F238E27FC236}">
                <a16:creationId xmlns:a16="http://schemas.microsoft.com/office/drawing/2014/main" id="{77CA956D-F2DC-6838-530D-3E70107C4DB9}"/>
              </a:ext>
            </a:extLst>
          </p:cNvPr>
          <p:cNvSpPr txBox="1"/>
          <p:nvPr/>
        </p:nvSpPr>
        <p:spPr>
          <a:xfrm>
            <a:off x="1313742" y="4926629"/>
            <a:ext cx="4222045" cy="707886"/>
          </a:xfrm>
          <a:prstGeom prst="rect">
            <a:avLst/>
          </a:prstGeom>
          <a:noFill/>
        </p:spPr>
        <p:txBody>
          <a:bodyPr wrap="square" rtlCol="0">
            <a:spAutoFit/>
          </a:bodyPr>
          <a:lstStyle/>
          <a:p>
            <a:pPr marL="457200" indent="-457200">
              <a:buFont typeface="+mj-lt"/>
              <a:buAutoNum type="alphaUcPeriod"/>
            </a:pPr>
            <a:r>
              <a:rPr lang="en-US" sz="2000" dirty="0"/>
              <a:t>Changed jobs</a:t>
            </a:r>
          </a:p>
          <a:p>
            <a:pPr marL="457200" indent="-457200">
              <a:buFont typeface="+mj-lt"/>
              <a:buAutoNum type="alphaUcPeriod"/>
            </a:pPr>
            <a:r>
              <a:rPr lang="en-US" sz="2000" dirty="0"/>
              <a:t>A better job</a:t>
            </a:r>
          </a:p>
        </p:txBody>
      </p:sp>
      <p:sp>
        <p:nvSpPr>
          <p:cNvPr id="9" name="TextBox 8">
            <a:extLst>
              <a:ext uri="{FF2B5EF4-FFF2-40B4-BE49-F238E27FC236}">
                <a16:creationId xmlns:a16="http://schemas.microsoft.com/office/drawing/2014/main" id="{5C1B4228-6227-181A-FFF4-ECCB70F04D89}"/>
              </a:ext>
            </a:extLst>
          </p:cNvPr>
          <p:cNvSpPr txBox="1"/>
          <p:nvPr/>
        </p:nvSpPr>
        <p:spPr>
          <a:xfrm>
            <a:off x="3222976" y="5576880"/>
            <a:ext cx="4222045" cy="1015663"/>
          </a:xfrm>
          <a:prstGeom prst="rect">
            <a:avLst/>
          </a:prstGeom>
          <a:noFill/>
        </p:spPr>
        <p:txBody>
          <a:bodyPr wrap="square" rtlCol="0">
            <a:spAutoFit/>
          </a:bodyPr>
          <a:lstStyle/>
          <a:p>
            <a:pPr marL="457200" indent="-457200">
              <a:buFont typeface="+mj-lt"/>
              <a:buAutoNum type="alphaUcPeriod"/>
            </a:pPr>
            <a:r>
              <a:rPr lang="en-US" sz="2000" dirty="0"/>
              <a:t>Several placed membership</a:t>
            </a:r>
          </a:p>
          <a:p>
            <a:pPr marL="457200" indent="-457200">
              <a:buFont typeface="+mj-lt"/>
              <a:buAutoNum type="alphaUcPeriod"/>
            </a:pPr>
            <a:r>
              <a:rPr lang="en-US" sz="2000" dirty="0"/>
              <a:t>Baptized 5 in 4 months</a:t>
            </a:r>
          </a:p>
          <a:p>
            <a:pPr marL="457200" indent="-457200">
              <a:buFont typeface="+mj-lt"/>
              <a:buAutoNum type="alphaUcPeriod"/>
            </a:pPr>
            <a:r>
              <a:rPr lang="en-US" sz="2000" dirty="0"/>
              <a:t>Appointed 3 elders</a:t>
            </a:r>
          </a:p>
        </p:txBody>
      </p:sp>
    </p:spTree>
    <p:extLst>
      <p:ext uri="{BB962C8B-B14F-4D97-AF65-F5344CB8AC3E}">
        <p14:creationId xmlns:p14="http://schemas.microsoft.com/office/powerpoint/2010/main" val="41236123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to Make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30832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principle of outlining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How do we determine what is major point and what is subpoint?</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Like we did in our letter</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If there is not a “B” or “2” – must be a major point</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There is a lot of room of varying judgment here</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381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to Make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15498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principle of outlining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How do we determine what is major point and what is subpoint?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The process: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Read and reread – watching for thought patterns</a:t>
            </a:r>
          </a:p>
          <a:p>
            <a:pPr marL="1371600" lvl="2" indent="-457200">
              <a:buFont typeface="+mj-lt"/>
              <a:buAutoNum type="alphaLcPeriod"/>
            </a:pPr>
            <a:r>
              <a:rPr lang="en-US" sz="2400" dirty="0">
                <a:solidFill>
                  <a:prstClr val="black"/>
                </a:solidFill>
                <a:latin typeface="Calibri" panose="020F0502020204030204"/>
              </a:rPr>
              <a:t>Looking for shift in subject</a:t>
            </a:r>
          </a:p>
          <a:p>
            <a:pPr marL="1371600" lvl="2" indent="-457200">
              <a:buFont typeface="+mj-lt"/>
              <a:buAutoNum type="alphaLcPeriod"/>
            </a:pPr>
            <a:r>
              <a:rPr lang="en-US" sz="2400" dirty="0">
                <a:solidFill>
                  <a:prstClr val="black"/>
                </a:solidFill>
                <a:latin typeface="Calibri" panose="020F0502020204030204"/>
              </a:rPr>
              <a:t>Start writing down what “seems” or “appears” to be major points</a:t>
            </a:r>
          </a:p>
          <a:p>
            <a:pPr marL="1371600" lvl="2" indent="-457200">
              <a:buFont typeface="+mj-lt"/>
              <a:buAutoNum type="alphaLcPeriod"/>
            </a:pPr>
            <a:r>
              <a:rPr kumimoji="0" lang="en-US" sz="2400" b="0" u="none" strike="noStrike" kern="1200" cap="none" spc="0" normalizeH="0" baseline="0" noProof="0" dirty="0">
                <a:ln>
                  <a:noFill/>
                </a:ln>
                <a:solidFill>
                  <a:prstClr val="black"/>
                </a:solidFill>
                <a:effectLst/>
                <a:uLnTx/>
                <a:uFillTx/>
                <a:latin typeface="Calibri" panose="020F0502020204030204"/>
              </a:rPr>
              <a:t>Example:</a:t>
            </a:r>
            <a:r>
              <a:rPr kumimoji="0" lang="en-US" sz="2400" b="0" u="none" strike="noStrike" kern="1200" cap="none" spc="0" normalizeH="0" noProof="0" dirty="0">
                <a:ln>
                  <a:noFill/>
                </a:ln>
                <a:solidFill>
                  <a:prstClr val="black"/>
                </a:solidFill>
                <a:effectLst/>
                <a:uLnTx/>
                <a:uFillTx/>
                <a:latin typeface="Calibri" panose="020F0502020204030204"/>
              </a:rPr>
              <a:t> Verse 1-4 – is about the need for faith; vv. 5-11 is about the need for growth</a:t>
            </a:r>
          </a:p>
          <a:p>
            <a:pPr marL="1371600" lvl="2" indent="-457200">
              <a:buFont typeface="+mj-lt"/>
              <a:buAutoNum type="alphaLcPeriod"/>
            </a:pPr>
            <a:r>
              <a:rPr lang="en-US" sz="2400" baseline="0" dirty="0">
                <a:solidFill>
                  <a:prstClr val="black"/>
                </a:solidFill>
                <a:latin typeface="Calibri" panose="020F0502020204030204"/>
              </a:rPr>
              <a:t>Your first impression may not be your final outline</a:t>
            </a:r>
            <a:endParaRPr kumimoji="0" lang="en-US" sz="2400" b="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4053082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to Make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15498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principle of outlining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How do we determine what is major point and what is subpoint?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The process: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Read and reread – watching for thought patterns</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Check sources for other people’s outlines to compare</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1371600" lvl="2" indent="-457200">
              <a:buFont typeface="+mj-lt"/>
              <a:buAutoNum type="alphaLcPeriod"/>
            </a:pPr>
            <a:r>
              <a:rPr lang="en-US" sz="2400" dirty="0">
                <a:solidFill>
                  <a:prstClr val="black"/>
                </a:solidFill>
                <a:latin typeface="Calibri" panose="020F0502020204030204"/>
              </a:rPr>
              <a:t>Commentaries</a:t>
            </a:r>
          </a:p>
          <a:p>
            <a:pPr marL="1371600" lvl="2" indent="-457200">
              <a:buFont typeface="+mj-lt"/>
              <a:buAutoNum type="alphaLcPeriod"/>
            </a:pPr>
            <a:r>
              <a:rPr kumimoji="0" lang="en-US" sz="2400" b="0" u="none" strike="noStrike" kern="1200" cap="none" spc="0" normalizeH="0" baseline="0" noProof="0" dirty="0">
                <a:ln>
                  <a:noFill/>
                </a:ln>
                <a:solidFill>
                  <a:prstClr val="black"/>
                </a:solidFill>
                <a:effectLst/>
                <a:uLnTx/>
                <a:uFillTx/>
                <a:latin typeface="Calibri" panose="020F0502020204030204"/>
              </a:rPr>
              <a:t>Introductions to OT or NT</a:t>
            </a:r>
          </a:p>
          <a:p>
            <a:pPr marL="1371600" lvl="2" indent="-457200">
              <a:buFont typeface="+mj-lt"/>
              <a:buAutoNum type="alphaLcPeriod"/>
            </a:pPr>
            <a:r>
              <a:rPr lang="en-US" sz="2400" dirty="0">
                <a:solidFill>
                  <a:prstClr val="black"/>
                </a:solidFill>
                <a:latin typeface="Calibri" panose="020F0502020204030204"/>
              </a:rPr>
              <a:t>Some translations (i.e. NKJV show pericopes)</a:t>
            </a:r>
          </a:p>
          <a:p>
            <a:pPr marL="1371600" lvl="2" indent="-457200">
              <a:buFont typeface="+mj-lt"/>
              <a:buAutoNum type="alphaLcPeriod"/>
            </a:pPr>
            <a:r>
              <a:rPr kumimoji="0" lang="en-US" sz="2400" b="0" u="none" strike="noStrike" kern="1200" cap="none" spc="0" normalizeH="0" baseline="0" noProof="0" dirty="0">
                <a:ln>
                  <a:noFill/>
                </a:ln>
                <a:solidFill>
                  <a:prstClr val="black"/>
                </a:solidFill>
                <a:effectLst/>
                <a:uLnTx/>
                <a:uFillTx/>
                <a:latin typeface="Calibri" panose="020F0502020204030204"/>
              </a:rPr>
              <a:t>Bible</a:t>
            </a:r>
            <a:r>
              <a:rPr kumimoji="0" lang="en-US" sz="2400" b="0" u="none" strike="noStrike" kern="1200" cap="none" spc="0" normalizeH="0" noProof="0" dirty="0">
                <a:ln>
                  <a:noFill/>
                </a:ln>
                <a:solidFill>
                  <a:prstClr val="black"/>
                </a:solidFill>
                <a:effectLst/>
                <a:uLnTx/>
                <a:uFillTx/>
                <a:latin typeface="Calibri" panose="020F0502020204030204"/>
              </a:rPr>
              <a:t> handbooks</a:t>
            </a:r>
          </a:p>
          <a:p>
            <a:pPr marL="1371600" lvl="2" indent="-457200">
              <a:buFont typeface="+mj-lt"/>
              <a:buAutoNum type="alphaLcPeriod"/>
            </a:pPr>
            <a:r>
              <a:rPr lang="en-US" sz="2400" baseline="0" dirty="0">
                <a:solidFill>
                  <a:prstClr val="black"/>
                </a:solidFill>
                <a:latin typeface="Calibri" panose="020F0502020204030204"/>
              </a:rPr>
              <a:t>Online</a:t>
            </a:r>
            <a:r>
              <a:rPr lang="en-US" sz="2400" dirty="0">
                <a:solidFill>
                  <a:prstClr val="black"/>
                </a:solidFill>
                <a:latin typeface="Calibri" panose="020F0502020204030204"/>
              </a:rPr>
              <a:t> search</a:t>
            </a:r>
            <a:endParaRPr kumimoji="0" lang="en-US" sz="2400" b="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11081356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1000"/>
                                        <p:tgtEl>
                                          <p:spTgt spid="3">
                                            <p:txEl>
                                              <p:pRg st="6" end="6"/>
                                            </p:txEl>
                                          </p:spTgt>
                                        </p:tgtEl>
                                      </p:cBhvr>
                                    </p:animEffect>
                                    <p:anim calcmode="lin" valueType="num">
                                      <p:cBhvr>
                                        <p:cTn id="1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1000"/>
                                        <p:tgtEl>
                                          <p:spTgt spid="3">
                                            <p:txEl>
                                              <p:pRg st="7" end="7"/>
                                            </p:txEl>
                                          </p:spTgt>
                                        </p:tgtEl>
                                      </p:cBhvr>
                                    </p:animEffect>
                                    <p:anim calcmode="lin" valueType="num">
                                      <p:cBhvr>
                                        <p:cTn id="1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1000"/>
                                        <p:tgtEl>
                                          <p:spTgt spid="3">
                                            <p:txEl>
                                              <p:pRg st="8" end="8"/>
                                            </p:txEl>
                                          </p:spTgt>
                                        </p:tgtEl>
                                      </p:cBhvr>
                                    </p:animEffect>
                                    <p:anim calcmode="lin" valueType="num">
                                      <p:cBhvr>
                                        <p:cTn id="2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1000"/>
                                        <p:tgtEl>
                                          <p:spTgt spid="3">
                                            <p:txEl>
                                              <p:pRg st="9" end="9"/>
                                            </p:txEl>
                                          </p:spTgt>
                                        </p:tgtEl>
                                      </p:cBhvr>
                                    </p:animEffect>
                                    <p:anim calcmode="lin" valueType="num">
                                      <p:cBhvr>
                                        <p:cTn id="2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to Make an Outline</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378565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principle of outlining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How do we determine what is major point and what is subpoint?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The process: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Read and reread – watching for thought patterns</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Check sources for other people’s outlines to compare</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Settle on major</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divisions (points) first</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Calibri" panose="020F0502020204030204"/>
              </a:rPr>
              <a:t>Then,</a:t>
            </a:r>
            <a:r>
              <a:rPr lang="en-US" sz="2400" i="1" dirty="0">
                <a:solidFill>
                  <a:prstClr val="black"/>
                </a:solidFill>
                <a:latin typeface="Calibri" panose="020F0502020204030204"/>
              </a:rPr>
              <a:t> subdivide those sections</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1371600" lvl="2" indent="-457200">
              <a:buFont typeface="+mj-lt"/>
              <a:buAutoNum type="alphaLcPeriod"/>
            </a:pPr>
            <a:r>
              <a:rPr lang="en-US" sz="2400" dirty="0">
                <a:solidFill>
                  <a:prstClr val="black"/>
                </a:solidFill>
                <a:latin typeface="Calibri" panose="020F0502020204030204"/>
              </a:rPr>
              <a:t>Like we did the letter</a:t>
            </a:r>
          </a:p>
          <a:p>
            <a:pPr marL="1371600" lvl="2" indent="-457200">
              <a:buFont typeface="+mj-lt"/>
              <a:buAutoNum type="alphaLcPeriod"/>
            </a:pPr>
            <a:r>
              <a:rPr kumimoji="0" lang="en-US" sz="2400" b="0" u="none" strike="noStrike" kern="1200" cap="none" spc="0" normalizeH="0" baseline="0" noProof="0" dirty="0">
                <a:ln>
                  <a:noFill/>
                </a:ln>
                <a:solidFill>
                  <a:prstClr val="black"/>
                </a:solidFill>
                <a:effectLst/>
                <a:uLnTx/>
                <a:uFillTx/>
                <a:latin typeface="Calibri" panose="020F0502020204030204"/>
              </a:rPr>
              <a:t>Like</a:t>
            </a:r>
            <a:r>
              <a:rPr kumimoji="0" lang="en-US" sz="2400" b="0" u="none" strike="noStrike" kern="1200" cap="none" spc="0" normalizeH="0" noProof="0" dirty="0">
                <a:ln>
                  <a:noFill/>
                </a:ln>
                <a:solidFill>
                  <a:prstClr val="black"/>
                </a:solidFill>
                <a:effectLst/>
                <a:uLnTx/>
                <a:uFillTx/>
                <a:latin typeface="Calibri" panose="020F0502020204030204"/>
              </a:rPr>
              <a:t> we did the clothes</a:t>
            </a:r>
            <a:endParaRPr kumimoji="0" lang="en-US" sz="2400" b="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31462269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1000"/>
                                        <p:tgtEl>
                                          <p:spTgt spid="3">
                                            <p:txEl>
                                              <p:pRg st="8" end="8"/>
                                            </p:txEl>
                                          </p:spTgt>
                                        </p:tgtEl>
                                      </p:cBhvr>
                                    </p:animEffect>
                                    <p:anim calcmode="lin" valueType="num">
                                      <p:cBhvr>
                                        <p:cTn id="2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3248197"/>
          </a:xfrm>
          <a:prstGeom prst="rect">
            <a:avLst/>
          </a:prstGeom>
          <a:noFill/>
        </p:spPr>
        <p:txBody>
          <a:bodyPr wrap="square" rtlCol="0">
            <a:spAutoFit/>
          </a:bodyPr>
          <a:lstStyle/>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What is an Outline?</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The Value of an Outline</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Goal: True Textual Outline</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How to Make an Outline</a:t>
            </a:r>
          </a:p>
          <a:p>
            <a:pPr marL="400050" indent="-400050">
              <a:lnSpc>
                <a:spcPct val="150000"/>
              </a:lnSpc>
              <a:buFont typeface="+mj-lt"/>
              <a:buAutoNum type="romanUcPeriod"/>
            </a:pPr>
            <a:r>
              <a:rPr lang="en-US" sz="2800" dirty="0">
                <a:latin typeface="Amasis MT Pro Medium" panose="02040604050005020304" pitchFamily="18" charset="0"/>
              </a:rPr>
              <a:t> Examples of Outlines</a:t>
            </a:r>
          </a:p>
        </p:txBody>
      </p:sp>
    </p:spTree>
    <p:extLst>
      <p:ext uri="{BB962C8B-B14F-4D97-AF65-F5344CB8AC3E}">
        <p14:creationId xmlns:p14="http://schemas.microsoft.com/office/powerpoint/2010/main" val="5114951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5"/>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Examples Outlines</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61665"/>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2 Thess. 1</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4812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026"/>
          <p:cNvSpPr txBox="1">
            <a:spLocks noChangeArrowheads="1"/>
          </p:cNvSpPr>
          <p:nvPr/>
        </p:nvSpPr>
        <p:spPr bwMode="auto">
          <a:xfrm>
            <a:off x="228600" y="1447800"/>
            <a:ext cx="89154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42900" algn="l"/>
              </a:tabLst>
              <a:defRPr sz="2400">
                <a:solidFill>
                  <a:schemeClr val="tx1"/>
                </a:solidFill>
                <a:latin typeface="Times New Roman" panose="02020603050405020304" pitchFamily="18" charset="0"/>
              </a:defRPr>
            </a:lvl1pPr>
            <a:lvl2pPr>
              <a:tabLst>
                <a:tab pos="342900" algn="l"/>
              </a:tabLst>
              <a:defRPr sz="2400">
                <a:solidFill>
                  <a:schemeClr val="tx1"/>
                </a:solidFill>
                <a:latin typeface="Times New Roman" panose="02020603050405020304" pitchFamily="18" charset="0"/>
              </a:defRPr>
            </a:lvl2pPr>
            <a:lvl3pPr>
              <a:tabLst>
                <a:tab pos="342900" algn="l"/>
              </a:tabLst>
              <a:defRPr sz="2400">
                <a:solidFill>
                  <a:schemeClr val="tx1"/>
                </a:solidFill>
                <a:latin typeface="Times New Roman" panose="02020603050405020304" pitchFamily="18" charset="0"/>
              </a:defRPr>
            </a:lvl3pPr>
            <a:lvl4pPr>
              <a:tabLst>
                <a:tab pos="342900" algn="l"/>
              </a:tabLst>
              <a:defRPr sz="2400">
                <a:solidFill>
                  <a:schemeClr val="tx1"/>
                </a:solidFill>
                <a:latin typeface="Times New Roman" panose="02020603050405020304" pitchFamily="18" charset="0"/>
              </a:defRPr>
            </a:lvl4pPr>
            <a:lvl5pPr>
              <a:tabLst>
                <a:tab pos="3429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9pPr>
          </a:lstStyle>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Greetings</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1-2)</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endPar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endParaRP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Thanks to God for the Thessalonians’ Faithfulness and Endurance</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3-4)</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endPar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endParaRP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Looking Toward the Judgment Will Help You Endure</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5-10)</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endPar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endParaRP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Prayer That Thessalonians Will Continue to Endure</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11-12)</a:t>
            </a:r>
          </a:p>
        </p:txBody>
      </p:sp>
      <p:sp>
        <p:nvSpPr>
          <p:cNvPr id="28675" name="Text Box 1027"/>
          <p:cNvSpPr txBox="1">
            <a:spLocks noChangeArrowheads="1"/>
          </p:cNvSpPr>
          <p:nvPr/>
        </p:nvSpPr>
        <p:spPr bwMode="auto">
          <a:xfrm>
            <a:off x="3175" y="0"/>
            <a:ext cx="9140825" cy="1066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 Thessalonians 1</a:t>
            </a:r>
            <a:endParaRPr kumimoji="0" lang="en-US" altLang="en-US" sz="3200" b="1"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a:t>
            </a:r>
            <a:r>
              <a:rPr kumimoji="0" lang="en-US" altLang="en-US" sz="2800" b="1"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Enduring Persecutions</a:t>
            </a:r>
            <a:r>
              <a:rPr kumimoji="0" lang="en-US" altLang="en-US" sz="3200" b="1"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228600" y="1447800"/>
            <a:ext cx="89154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42900" algn="l"/>
              </a:tabLst>
              <a:defRPr sz="2400">
                <a:solidFill>
                  <a:schemeClr val="tx1"/>
                </a:solidFill>
                <a:latin typeface="Times New Roman" panose="02020603050405020304" pitchFamily="18" charset="0"/>
              </a:defRPr>
            </a:lvl1pPr>
            <a:lvl2pPr>
              <a:tabLst>
                <a:tab pos="342900" algn="l"/>
              </a:tabLst>
              <a:defRPr sz="2400">
                <a:solidFill>
                  <a:schemeClr val="tx1"/>
                </a:solidFill>
                <a:latin typeface="Times New Roman" panose="02020603050405020304" pitchFamily="18" charset="0"/>
              </a:defRPr>
            </a:lvl2pPr>
            <a:lvl3pPr>
              <a:tabLst>
                <a:tab pos="342900" algn="l"/>
              </a:tabLst>
              <a:defRPr sz="2400">
                <a:solidFill>
                  <a:schemeClr val="tx1"/>
                </a:solidFill>
                <a:latin typeface="Times New Roman" panose="02020603050405020304" pitchFamily="18" charset="0"/>
              </a:defRPr>
            </a:lvl3pPr>
            <a:lvl4pPr>
              <a:tabLst>
                <a:tab pos="342900" algn="l"/>
              </a:tabLst>
              <a:defRPr sz="2400">
                <a:solidFill>
                  <a:schemeClr val="tx1"/>
                </a:solidFill>
                <a:latin typeface="Times New Roman" panose="02020603050405020304" pitchFamily="18" charset="0"/>
              </a:defRPr>
            </a:lvl4pPr>
            <a:lvl5pPr>
              <a:tabLst>
                <a:tab pos="3429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9pPr>
          </a:lstStyle>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Greetings</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1-2)</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endPar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endParaRP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Thanks to God for the Thessalonians’ Faithfulness and Endurance</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3-4)</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endPar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Lst>
              <a:defRPr/>
            </a:pPr>
            <a:r>
              <a:rPr kumimoji="0" lang="en-US" altLang="en-US" sz="28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Faith grows exceedingly</a:t>
            </a: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 3)</a:t>
            </a: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Lst>
              <a:defRPr/>
            </a:pPr>
            <a:r>
              <a:rPr kumimoji="0" lang="en-US" altLang="en-US" sz="28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Love abounds</a:t>
            </a: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 3)</a:t>
            </a: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Lst>
              <a:defRPr/>
            </a:pPr>
            <a:r>
              <a:rPr kumimoji="0" lang="en-US" altLang="en-US" sz="28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Patient in persecution and tribulation</a:t>
            </a: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 4)</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74755" name="Text Box 3"/>
          <p:cNvSpPr txBox="1">
            <a:spLocks noChangeArrowheads="1"/>
          </p:cNvSpPr>
          <p:nvPr/>
        </p:nvSpPr>
        <p:spPr bwMode="auto">
          <a:xfrm>
            <a:off x="3175" y="0"/>
            <a:ext cx="9140825" cy="1066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 Thessalonians 1</a:t>
            </a:r>
            <a:endParaRPr kumimoji="0" lang="en-US" altLang="en-US" sz="3200" b="1" i="1"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1" u="none" strike="noStrike" kern="1200" cap="none" spc="0" normalizeH="0" baseline="0" noProof="0">
                <a:ln>
                  <a:noFill/>
                </a:ln>
                <a:solidFill>
                  <a:srgbClr val="3333CC"/>
                </a:solidFill>
                <a:effectLst/>
                <a:uLnTx/>
                <a:uFillTx/>
                <a:latin typeface="Arial" panose="020B0604020202020204" pitchFamily="34" charset="0"/>
                <a:ea typeface="+mn-ea"/>
                <a:cs typeface="+mn-cs"/>
              </a:rPr>
              <a:t>“</a:t>
            </a:r>
            <a:r>
              <a:rPr kumimoji="0" lang="en-US" altLang="en-US" sz="2800" b="1" i="1" u="none" strike="noStrike" kern="1200" cap="none" spc="0" normalizeH="0" baseline="0" noProof="0">
                <a:ln>
                  <a:noFill/>
                </a:ln>
                <a:solidFill>
                  <a:srgbClr val="3333CC"/>
                </a:solidFill>
                <a:effectLst/>
                <a:uLnTx/>
                <a:uFillTx/>
                <a:latin typeface="Arial" panose="020B0604020202020204" pitchFamily="34" charset="0"/>
                <a:ea typeface="+mn-ea"/>
                <a:cs typeface="+mn-cs"/>
              </a:rPr>
              <a:t>Enduring Persecutions</a:t>
            </a:r>
            <a:r>
              <a:rPr kumimoji="0" lang="en-US" altLang="en-US" sz="3200" b="1" i="1" u="none" strike="noStrike" kern="1200" cap="none" spc="0" normalizeH="0" baseline="0" noProof="0">
                <a:ln>
                  <a:noFill/>
                </a:ln>
                <a:solidFill>
                  <a:srgbClr val="3333CC"/>
                </a:solidFill>
                <a:effectLst/>
                <a:uLnTx/>
                <a:uFillTx/>
                <a:latin typeface="Arial" panose="020B0604020202020204" pitchFamily="34" charset="0"/>
                <a:ea typeface="+mn-ea"/>
                <a:cs typeface="+mn-cs"/>
              </a:rPr>
              <a: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76200" y="1219200"/>
            <a:ext cx="8814995"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342900" algn="l"/>
                <a:tab pos="749300" algn="l"/>
              </a:tabLst>
              <a:defRPr sz="2400">
                <a:solidFill>
                  <a:schemeClr val="tx1"/>
                </a:solidFill>
                <a:latin typeface="Times New Roman" panose="02020603050405020304" pitchFamily="18" charset="0"/>
              </a:defRPr>
            </a:lvl1pPr>
            <a:lvl2pPr>
              <a:tabLst>
                <a:tab pos="342900" algn="l"/>
                <a:tab pos="749300" algn="l"/>
              </a:tabLst>
              <a:defRPr sz="2400">
                <a:solidFill>
                  <a:schemeClr val="tx1"/>
                </a:solidFill>
                <a:latin typeface="Times New Roman" panose="02020603050405020304" pitchFamily="18" charset="0"/>
              </a:defRPr>
            </a:lvl2pPr>
            <a:lvl3pPr>
              <a:tabLst>
                <a:tab pos="342900" algn="l"/>
                <a:tab pos="749300" algn="l"/>
              </a:tabLst>
              <a:defRPr sz="2400">
                <a:solidFill>
                  <a:schemeClr val="tx1"/>
                </a:solidFill>
                <a:latin typeface="Times New Roman" panose="02020603050405020304" pitchFamily="18" charset="0"/>
              </a:defRPr>
            </a:lvl3pPr>
            <a:lvl4pPr>
              <a:tabLst>
                <a:tab pos="342900" algn="l"/>
                <a:tab pos="749300" algn="l"/>
              </a:tabLst>
              <a:defRPr sz="2400">
                <a:solidFill>
                  <a:schemeClr val="tx1"/>
                </a:solidFill>
                <a:latin typeface="Times New Roman" panose="02020603050405020304" pitchFamily="18" charset="0"/>
              </a:defRPr>
            </a:lvl4pPr>
            <a:lvl5pPr>
              <a:tabLst>
                <a:tab pos="342900" algn="l"/>
                <a:tab pos="7493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42900" algn="l"/>
                <a:tab pos="7493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42900" algn="l"/>
                <a:tab pos="7493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42900" algn="l"/>
                <a:tab pos="7493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42900" algn="l"/>
                <a:tab pos="749300" algn="l"/>
              </a:tabLst>
              <a:defRPr sz="2400">
                <a:solidFill>
                  <a:schemeClr val="tx1"/>
                </a:solidFill>
                <a:latin typeface="Times New Roman" panose="02020603050405020304" pitchFamily="18" charset="0"/>
              </a:defRPr>
            </a:lvl9pPr>
          </a:lstStyle>
          <a:p>
            <a:pPr marL="571500" marR="0" lvl="0" indent="-571500" algn="l" defTabSz="914400" rtl="0" eaLnBrk="0" fontAlgn="base" latinLnBrk="0" hangingPunct="0">
              <a:lnSpc>
                <a:spcPct val="100000"/>
              </a:lnSpc>
              <a:spcBef>
                <a:spcPct val="0"/>
              </a:spcBef>
              <a:spcAft>
                <a:spcPct val="0"/>
              </a:spcAft>
              <a:buClrTx/>
              <a:buSzTx/>
              <a:buFont typeface="+mj-lt"/>
              <a:buAutoNum type="romanUcPeriod" startAt="3"/>
              <a:tabLst>
                <a:tab pos="342900" algn="l"/>
                <a:tab pos="7493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Looking Toward the Judgment Will Help You Endure</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5-10)</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startAt="3"/>
              <a:tabLst>
                <a:tab pos="342900" algn="l"/>
                <a:tab pos="749300" algn="l"/>
              </a:tabLst>
              <a:defRPr/>
            </a:pPr>
            <a:endPar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 pos="749300" algn="l"/>
              </a:tabLst>
              <a:defRPr/>
            </a:pPr>
            <a:r>
              <a:rPr kumimoji="0" lang="en-US" altLang="en-US" sz="280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God will vindicate the persecuted</a:t>
            </a:r>
            <a:r>
              <a:rPr kumimoji="0" lang="en-US" altLang="en-US" sz="280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5, 7, 10)</a:t>
            </a: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 pos="749300" algn="l"/>
              </a:tabLst>
              <a:defRPr/>
            </a:pPr>
            <a:r>
              <a:rPr kumimoji="0" lang="en-US" altLang="en-US" sz="280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God will punish the persecutor</a:t>
            </a:r>
            <a:r>
              <a:rPr kumimoji="0" lang="en-US" altLang="en-US" sz="280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6-9)</a:t>
            </a: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 pos="749300" algn="l"/>
              </a:tabLst>
              <a:defRPr/>
            </a:pPr>
            <a:endPar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endParaRPr>
          </a:p>
          <a:p>
            <a:pPr marL="571500" marR="0" lvl="0" indent="-571500" algn="l" defTabSz="914400" rtl="0" eaLnBrk="0" fontAlgn="base" latinLnBrk="0" hangingPunct="0">
              <a:lnSpc>
                <a:spcPct val="100000"/>
              </a:lnSpc>
              <a:spcBef>
                <a:spcPct val="0"/>
              </a:spcBef>
              <a:spcAft>
                <a:spcPct val="0"/>
              </a:spcAft>
              <a:buClrTx/>
              <a:buSzTx/>
              <a:buFont typeface="+mj-lt"/>
              <a:buAutoNum type="romanUcPeriod" startAt="3"/>
              <a:tabLst>
                <a:tab pos="342900" algn="l"/>
                <a:tab pos="7493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Prayer That Thessalonians Will Continue to Endure</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11-12)</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startAt="3"/>
              <a:tabLst>
                <a:tab pos="342900" algn="l"/>
                <a:tab pos="749300" algn="l"/>
              </a:tabLst>
              <a:defRPr/>
            </a:pPr>
            <a:endPar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 pos="749300" algn="l"/>
              </a:tabLst>
              <a:defRPr/>
            </a:pPr>
            <a:r>
              <a:rPr kumimoji="0" lang="en-US" altLang="en-US" sz="280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That you may be counted worthy</a:t>
            </a:r>
            <a:r>
              <a:rPr kumimoji="0" lang="en-US" altLang="en-US" sz="280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 11)</a:t>
            </a: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 pos="749300" algn="l"/>
              </a:tabLst>
              <a:defRPr/>
            </a:pPr>
            <a:r>
              <a:rPr kumimoji="0" lang="en-US" altLang="en-US" sz="280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That the name of the Lord will be glorified in you</a:t>
            </a:r>
            <a:r>
              <a:rPr kumimoji="0" lang="en-US" altLang="en-US" sz="280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 12)</a:t>
            </a:r>
          </a:p>
        </p:txBody>
      </p:sp>
      <p:sp>
        <p:nvSpPr>
          <p:cNvPr id="75779" name="Text Box 3"/>
          <p:cNvSpPr txBox="1">
            <a:spLocks noChangeArrowheads="1"/>
          </p:cNvSpPr>
          <p:nvPr/>
        </p:nvSpPr>
        <p:spPr bwMode="auto">
          <a:xfrm>
            <a:off x="3175" y="0"/>
            <a:ext cx="9140825" cy="1066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 Thessalonians 1</a:t>
            </a:r>
            <a:endParaRPr kumimoji="0" lang="en-US" altLang="en-US" sz="3200" b="1" i="1"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1" u="none" strike="noStrike" kern="1200" cap="none" spc="0" normalizeH="0" baseline="0" noProof="0">
                <a:ln>
                  <a:noFill/>
                </a:ln>
                <a:solidFill>
                  <a:srgbClr val="3333CC"/>
                </a:solidFill>
                <a:effectLst/>
                <a:uLnTx/>
                <a:uFillTx/>
                <a:latin typeface="Arial" panose="020B0604020202020204" pitchFamily="34" charset="0"/>
                <a:ea typeface="+mn-ea"/>
                <a:cs typeface="+mn-cs"/>
              </a:rPr>
              <a:t>“</a:t>
            </a:r>
            <a:r>
              <a:rPr kumimoji="0" lang="en-US" altLang="en-US" sz="2800" b="1" i="1" u="none" strike="noStrike" kern="1200" cap="none" spc="0" normalizeH="0" baseline="0" noProof="0">
                <a:ln>
                  <a:noFill/>
                </a:ln>
                <a:solidFill>
                  <a:srgbClr val="3333CC"/>
                </a:solidFill>
                <a:effectLst/>
                <a:uLnTx/>
                <a:uFillTx/>
                <a:latin typeface="Arial" panose="020B0604020202020204" pitchFamily="34" charset="0"/>
                <a:ea typeface="+mn-ea"/>
                <a:cs typeface="+mn-cs"/>
              </a:rPr>
              <a:t>Enduring Persecutions</a:t>
            </a:r>
            <a:r>
              <a:rPr kumimoji="0" lang="en-US" altLang="en-US" sz="3200" b="1" i="1" u="none" strike="noStrike" kern="1200" cap="none" spc="0" normalizeH="0" baseline="0" noProof="0">
                <a:ln>
                  <a:noFill/>
                </a:ln>
                <a:solidFill>
                  <a:srgbClr val="3333CC"/>
                </a:solidFill>
                <a:effectLst/>
                <a:uLnTx/>
                <a:uFillTx/>
                <a:latin typeface="Arial" panose="020B0604020202020204" pitchFamily="34" charset="0"/>
                <a:ea typeface="+mn-ea"/>
                <a:cs typeface="+mn-cs"/>
              </a:rPr>
              <a: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5"/>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Examples Outlines</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83099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2 Thess. 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1 John 2</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0021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8196" name="Text Box 9"/>
          <p:cNvSpPr txBox="1">
            <a:spLocks noChangeArrowheads="1"/>
          </p:cNvSpPr>
          <p:nvPr/>
        </p:nvSpPr>
        <p:spPr bwMode="auto">
          <a:xfrm>
            <a:off x="533400" y="1981200"/>
            <a:ext cx="8229600" cy="4616648"/>
          </a:xfrm>
          <a:prstGeom prst="rect">
            <a:avLst/>
          </a:prstGeom>
          <a:noFill/>
          <a:ln w="9525">
            <a:noFill/>
            <a:miter lim="800000"/>
            <a:headEnd/>
            <a:tailEnd/>
          </a:ln>
        </p:spPr>
        <p:txBody>
          <a:bodyPr>
            <a:spAutoFit/>
          </a:bodyPr>
          <a:lstStyle/>
          <a:p>
            <a:pPr marL="571500" marR="0" lvl="0" indent="-571500" algn="l" defTabSz="393700" rtl="0" eaLnBrk="1" fontAlgn="auto" latinLnBrk="0" hangingPunct="1">
              <a:lnSpc>
                <a:spcPct val="100000"/>
              </a:lnSpc>
              <a:spcBef>
                <a:spcPct val="50000"/>
              </a:spcBef>
              <a:spcAft>
                <a:spcPts val="0"/>
              </a:spcAft>
              <a:buClrTx/>
              <a:buSzTx/>
              <a:buFont typeface="+mj-lt"/>
              <a:buAutoNum type="romanUcPeriod"/>
              <a:tabLst/>
              <a:defRPr/>
            </a:pP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Not Sin –</a:t>
            </a:r>
            <a:r>
              <a:rPr kumimoji="0" lang="en-US" sz="2800" b="1" i="0" u="sng" strike="noStrike" kern="1200" cap="none" spc="0" normalizeH="0" baseline="0" noProof="0" dirty="0" err="1">
                <a:ln>
                  <a:noFill/>
                </a:ln>
                <a:solidFill>
                  <a:srgbClr val="000000"/>
                </a:solidFill>
                <a:effectLst/>
                <a:uLnTx/>
                <a:uFillTx/>
                <a:latin typeface="Arial Narrow" pitchFamily="34" charset="0"/>
                <a:ea typeface="+mn-ea"/>
                <a:cs typeface="+mn-cs"/>
              </a:rPr>
              <a:t>vs</a:t>
            </a: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 Sin</a:t>
            </a:r>
            <a:r>
              <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rPr>
              <a:t> (vv. 1-2)</a:t>
            </a:r>
          </a:p>
          <a:p>
            <a:pPr marL="571500" marR="0" lvl="0" indent="-571500" algn="l" defTabSz="393700" rtl="0" eaLnBrk="1" fontAlgn="auto" latinLnBrk="0" hangingPunct="1">
              <a:lnSpc>
                <a:spcPct val="100000"/>
              </a:lnSpc>
              <a:spcBef>
                <a:spcPct val="50000"/>
              </a:spcBef>
              <a:spcAft>
                <a:spcPts val="0"/>
              </a:spcAft>
              <a:buClrTx/>
              <a:buSzTx/>
              <a:buFont typeface="+mj-lt"/>
              <a:buAutoNum type="romanUcPeriod"/>
              <a:tabLst/>
              <a:defRPr/>
            </a:pP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Keep Commandments –</a:t>
            </a:r>
            <a:r>
              <a:rPr kumimoji="0" lang="en-US" sz="2800" b="1" i="0" u="sng" strike="noStrike" kern="1200" cap="none" spc="0" normalizeH="0" baseline="0" noProof="0" dirty="0" err="1">
                <a:ln>
                  <a:noFill/>
                </a:ln>
                <a:solidFill>
                  <a:srgbClr val="000000"/>
                </a:solidFill>
                <a:effectLst/>
                <a:uLnTx/>
                <a:uFillTx/>
                <a:latin typeface="Arial Narrow" pitchFamily="34" charset="0"/>
                <a:ea typeface="+mn-ea"/>
                <a:cs typeface="+mn-cs"/>
              </a:rPr>
              <a:t>vs</a:t>
            </a: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 Not Keeping Commandments</a:t>
            </a:r>
            <a:r>
              <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rPr>
              <a:t> (vv. 3-6)</a:t>
            </a:r>
          </a:p>
          <a:p>
            <a:pPr marL="571500" marR="0" lvl="0" indent="-571500" algn="l" defTabSz="393700" rtl="0" eaLnBrk="1" fontAlgn="auto" latinLnBrk="0" hangingPunct="1">
              <a:lnSpc>
                <a:spcPct val="100000"/>
              </a:lnSpc>
              <a:spcBef>
                <a:spcPct val="50000"/>
              </a:spcBef>
              <a:spcAft>
                <a:spcPts val="0"/>
              </a:spcAft>
              <a:buClrTx/>
              <a:buSzTx/>
              <a:buFont typeface="+mj-lt"/>
              <a:buAutoNum type="romanUcPeriod"/>
              <a:tabLst/>
              <a:defRPr/>
            </a:pP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Love –</a:t>
            </a:r>
            <a:r>
              <a:rPr kumimoji="0" lang="en-US" sz="2800" b="1" i="0" u="sng" strike="noStrike" kern="1200" cap="none" spc="0" normalizeH="0" baseline="0" noProof="0" dirty="0" err="1">
                <a:ln>
                  <a:noFill/>
                </a:ln>
                <a:solidFill>
                  <a:srgbClr val="000000"/>
                </a:solidFill>
                <a:effectLst/>
                <a:uLnTx/>
                <a:uFillTx/>
                <a:latin typeface="Arial Narrow" pitchFamily="34" charset="0"/>
                <a:ea typeface="+mn-ea"/>
                <a:cs typeface="+mn-cs"/>
              </a:rPr>
              <a:t>vs</a:t>
            </a: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 Hate</a:t>
            </a:r>
            <a:r>
              <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rPr>
              <a:t> (vv. 7-11)</a:t>
            </a:r>
          </a:p>
          <a:p>
            <a:pPr marL="571500" marR="0" lvl="0" indent="-571500" algn="l" defTabSz="393700" rtl="0" eaLnBrk="1" fontAlgn="auto" latinLnBrk="0" hangingPunct="1">
              <a:lnSpc>
                <a:spcPct val="100000"/>
              </a:lnSpc>
              <a:spcBef>
                <a:spcPct val="50000"/>
              </a:spcBef>
              <a:spcAft>
                <a:spcPts val="0"/>
              </a:spcAft>
              <a:buClrTx/>
              <a:buSzTx/>
              <a:buFont typeface="+mj-lt"/>
              <a:buAutoNum type="romanUcPeriod"/>
              <a:tabLst/>
              <a:defRPr/>
            </a:pP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Love of Father –</a:t>
            </a:r>
            <a:r>
              <a:rPr kumimoji="0" lang="en-US" sz="2800" b="1" i="0" u="sng" strike="noStrike" kern="1200" cap="none" spc="0" normalizeH="0" baseline="0" noProof="0" dirty="0" err="1">
                <a:ln>
                  <a:noFill/>
                </a:ln>
                <a:solidFill>
                  <a:srgbClr val="000000"/>
                </a:solidFill>
                <a:effectLst/>
                <a:uLnTx/>
                <a:uFillTx/>
                <a:latin typeface="Arial Narrow" pitchFamily="34" charset="0"/>
                <a:ea typeface="+mn-ea"/>
                <a:cs typeface="+mn-cs"/>
              </a:rPr>
              <a:t>vs</a:t>
            </a: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 Love of World</a:t>
            </a:r>
            <a:r>
              <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rPr>
              <a:t> (vv. 12-17)</a:t>
            </a:r>
          </a:p>
          <a:p>
            <a:pPr marL="571500" marR="0" lvl="0" indent="-571500" algn="l" defTabSz="393700" rtl="0" eaLnBrk="1" fontAlgn="auto" latinLnBrk="0" hangingPunct="1">
              <a:lnSpc>
                <a:spcPct val="100000"/>
              </a:lnSpc>
              <a:spcBef>
                <a:spcPct val="50000"/>
              </a:spcBef>
              <a:spcAft>
                <a:spcPts val="0"/>
              </a:spcAft>
              <a:buClrTx/>
              <a:buSzTx/>
              <a:buFont typeface="+mj-lt"/>
              <a:buAutoNum type="romanUcPeriod"/>
              <a:tabLst/>
              <a:defRPr/>
            </a:pP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Anti-Christ –</a:t>
            </a:r>
            <a:r>
              <a:rPr kumimoji="0" lang="en-US" sz="2800" b="1" i="0" u="sng" strike="noStrike" kern="1200" cap="none" spc="0" normalizeH="0" baseline="0" noProof="0" dirty="0" err="1">
                <a:ln>
                  <a:noFill/>
                </a:ln>
                <a:solidFill>
                  <a:srgbClr val="000000"/>
                </a:solidFill>
                <a:effectLst/>
                <a:uLnTx/>
                <a:uFillTx/>
                <a:latin typeface="Arial Narrow" pitchFamily="34" charset="0"/>
                <a:ea typeface="+mn-ea"/>
                <a:cs typeface="+mn-cs"/>
              </a:rPr>
              <a:t>vs</a:t>
            </a: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 Acknowledging Son</a:t>
            </a:r>
            <a:r>
              <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rPr>
              <a:t> (vv. 18-23)</a:t>
            </a:r>
          </a:p>
          <a:p>
            <a:pPr marL="571500" marR="0" lvl="0" indent="-571500" algn="l" defTabSz="393700" rtl="0" eaLnBrk="1" fontAlgn="auto" latinLnBrk="0" hangingPunct="1">
              <a:lnSpc>
                <a:spcPct val="100000"/>
              </a:lnSpc>
              <a:spcBef>
                <a:spcPct val="50000"/>
              </a:spcBef>
              <a:spcAft>
                <a:spcPts val="0"/>
              </a:spcAft>
              <a:buClrTx/>
              <a:buSzTx/>
              <a:buFont typeface="+mj-lt"/>
              <a:buAutoNum type="romanUcPeriod"/>
              <a:tabLst/>
              <a:defRPr/>
            </a:pP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Let Truth Abide in You –</a:t>
            </a:r>
            <a:r>
              <a:rPr kumimoji="0" lang="en-US" sz="2800" b="1" i="0" u="sng" strike="noStrike" kern="1200" cap="none" spc="0" normalizeH="0" baseline="0" noProof="0" dirty="0" err="1">
                <a:ln>
                  <a:noFill/>
                </a:ln>
                <a:solidFill>
                  <a:srgbClr val="000000"/>
                </a:solidFill>
                <a:effectLst/>
                <a:uLnTx/>
                <a:uFillTx/>
                <a:latin typeface="Arial Narrow" pitchFamily="34" charset="0"/>
                <a:ea typeface="+mn-ea"/>
                <a:cs typeface="+mn-cs"/>
              </a:rPr>
              <a:t>vs</a:t>
            </a: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 Let Lie Abide in You </a:t>
            </a:r>
            <a:r>
              <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rPr>
              <a:t>(vv. 24-29)</a:t>
            </a:r>
          </a:p>
        </p:txBody>
      </p:sp>
      <p:sp>
        <p:nvSpPr>
          <p:cNvPr id="6" name="Rectangle 5"/>
          <p:cNvSpPr/>
          <p:nvPr/>
        </p:nvSpPr>
        <p:spPr>
          <a:xfrm>
            <a:off x="1555494" y="0"/>
            <a:ext cx="598830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uLnTx/>
                <a:uFillTx/>
                <a:latin typeface="Arial Rounded MT Bold" pitchFamily="34" charset="0"/>
                <a:ea typeface="+mn-ea"/>
                <a:cs typeface="+mn-cs"/>
              </a:rPr>
              <a:t>1 John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uLnTx/>
                <a:uFillTx/>
                <a:latin typeface="Arial Rounded MT Bold" pitchFamily="34" charset="0"/>
                <a:ea typeface="+mn-ea"/>
                <a:cs typeface="+mn-cs"/>
              </a:rPr>
              <a:t>Contrasted Darkness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5"/>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Examples Outlines</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1200329"/>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2 Thess. 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1 John 2</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u="none" strike="noStrike" kern="1200" cap="none" spc="0" normalizeH="0" baseline="0" noProof="0" dirty="0">
                <a:ln>
                  <a:noFill/>
                </a:ln>
                <a:solidFill>
                  <a:prstClr val="black"/>
                </a:solidFill>
                <a:effectLst/>
                <a:uLnTx/>
                <a:uFillTx/>
                <a:latin typeface="Calibri" panose="020F0502020204030204"/>
                <a:ea typeface="+mn-ea"/>
                <a:cs typeface="+mn-cs"/>
              </a:rPr>
              <a:t>Acts 2</a:t>
            </a:r>
            <a:endParaRPr kumimoji="0" lang="en-US" sz="2400" b="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54391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Acts 2</a:t>
            </a:r>
          </a:p>
        </p:txBody>
      </p:sp>
      <p:sp>
        <p:nvSpPr>
          <p:cNvPr id="3" name="Rounded Rectangle 2"/>
          <p:cNvSpPr/>
          <p:nvPr/>
        </p:nvSpPr>
        <p:spPr>
          <a:xfrm>
            <a:off x="255493" y="705800"/>
            <a:ext cx="8633012" cy="598565"/>
          </a:xfrm>
          <a:prstGeom prst="roundRect">
            <a:avLst>
              <a:gd name="adj" fmla="val 2116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Beginning</a:t>
            </a:r>
          </a:p>
        </p:txBody>
      </p:sp>
      <p:sp>
        <p:nvSpPr>
          <p:cNvPr id="4" name="TextBox 3"/>
          <p:cNvSpPr txBox="1"/>
          <p:nvPr/>
        </p:nvSpPr>
        <p:spPr>
          <a:xfrm>
            <a:off x="564777" y="1613649"/>
            <a:ext cx="8431306" cy="2893100"/>
          </a:xfrm>
          <a:prstGeom prst="rect">
            <a:avLst/>
          </a:prstGeom>
          <a:noFill/>
        </p:spPr>
        <p:txBody>
          <a:bodyPr wrap="square" rtlCol="0">
            <a:spAutoFit/>
          </a:bodyPr>
          <a:lstStyle/>
          <a:p>
            <a:pPr marL="571500" marR="0" lvl="0" indent="-571500" algn="l" defTabSz="914400" rtl="0" eaLnBrk="1" fontAlgn="auto" latinLnBrk="0" hangingPunct="1">
              <a:lnSpc>
                <a:spcPct val="15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The Reception of the Holy Spirit</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1-13)</a:t>
            </a:r>
          </a:p>
          <a:p>
            <a:pPr marL="571500" marR="0" lvl="0" indent="-571500" algn="l" defTabSz="914400" rtl="0" eaLnBrk="1" fontAlgn="auto" latinLnBrk="0" hangingPunct="1">
              <a:lnSpc>
                <a:spcPct val="15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Peter’s Sermon</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14-36)</a:t>
            </a:r>
          </a:p>
          <a:p>
            <a:pPr marL="571500" marR="0" lvl="0" indent="-571500" algn="l" defTabSz="914400" rtl="0" eaLnBrk="1" fontAlgn="auto" latinLnBrk="0" hangingPunct="1">
              <a:lnSpc>
                <a:spcPct val="15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Response of the Multitude</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37-41)</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The Disciples Continued in the Apostles Doctrine</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42-47)</a:t>
            </a:r>
          </a:p>
        </p:txBody>
      </p:sp>
    </p:spTree>
    <p:extLst>
      <p:ext uri="{BB962C8B-B14F-4D97-AF65-F5344CB8AC3E}">
        <p14:creationId xmlns:p14="http://schemas.microsoft.com/office/powerpoint/2010/main" val="26402620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Acts 2</a:t>
            </a:r>
          </a:p>
        </p:txBody>
      </p:sp>
      <p:sp>
        <p:nvSpPr>
          <p:cNvPr id="3" name="Rounded Rectangle 2"/>
          <p:cNvSpPr/>
          <p:nvPr/>
        </p:nvSpPr>
        <p:spPr>
          <a:xfrm>
            <a:off x="255493" y="705800"/>
            <a:ext cx="8633012" cy="598565"/>
          </a:xfrm>
          <a:prstGeom prst="roundRect">
            <a:avLst>
              <a:gd name="adj" fmla="val 2116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Beginning</a:t>
            </a:r>
          </a:p>
        </p:txBody>
      </p:sp>
      <p:sp>
        <p:nvSpPr>
          <p:cNvPr id="4" name="TextBox 3"/>
          <p:cNvSpPr txBox="1"/>
          <p:nvPr/>
        </p:nvSpPr>
        <p:spPr>
          <a:xfrm>
            <a:off x="564777" y="1613649"/>
            <a:ext cx="8431306" cy="1446550"/>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The Reception of the Holy Spirit</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1-13)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apostles receive the Spirit and speak in tongues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(vv. 1-4)</a:t>
            </a: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multitude is amazed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(vv. 5-13)</a:t>
            </a:r>
          </a:p>
        </p:txBody>
      </p:sp>
    </p:spTree>
    <p:extLst>
      <p:ext uri="{BB962C8B-B14F-4D97-AF65-F5344CB8AC3E}">
        <p14:creationId xmlns:p14="http://schemas.microsoft.com/office/powerpoint/2010/main" val="14677667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Acts 2</a:t>
            </a:r>
          </a:p>
        </p:txBody>
      </p:sp>
      <p:sp>
        <p:nvSpPr>
          <p:cNvPr id="3" name="Rounded Rectangle 2"/>
          <p:cNvSpPr/>
          <p:nvPr/>
        </p:nvSpPr>
        <p:spPr>
          <a:xfrm>
            <a:off x="255493" y="705800"/>
            <a:ext cx="8633012" cy="598565"/>
          </a:xfrm>
          <a:prstGeom prst="roundRect">
            <a:avLst>
              <a:gd name="adj" fmla="val 2116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Beginning</a:t>
            </a:r>
          </a:p>
        </p:txBody>
      </p:sp>
      <p:sp>
        <p:nvSpPr>
          <p:cNvPr id="4" name="TextBox 3"/>
          <p:cNvSpPr txBox="1"/>
          <p:nvPr/>
        </p:nvSpPr>
        <p:spPr>
          <a:xfrm>
            <a:off x="564777" y="1613649"/>
            <a:ext cx="8431306" cy="3354765"/>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The Reception of the Holy Spirit</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1-13)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Peter’s Sermon</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14-36)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Explanation of the events</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(vv. 14-21)</a:t>
            </a: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Jesus is raised from the dead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(vv. 22-36)</a:t>
            </a:r>
          </a:p>
          <a:p>
            <a:pPr marL="1371600" marR="0" lvl="2"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one you crucified is raised (vv. 22-24)</a:t>
            </a:r>
          </a:p>
          <a:p>
            <a:pPr marL="1371600" marR="0" lvl="2"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David prophesied of this (vv. 25-31)</a:t>
            </a:r>
          </a:p>
          <a:p>
            <a:pPr marL="1371600" marR="0" lvl="2"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He is now exalted as both Lord and Christ (vv. 32-36)</a:t>
            </a:r>
          </a:p>
          <a:p>
            <a:pPr marL="571500" marR="0" lvl="0" indent="-5715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p:txBody>
      </p:sp>
    </p:spTree>
    <p:extLst>
      <p:ext uri="{BB962C8B-B14F-4D97-AF65-F5344CB8AC3E}">
        <p14:creationId xmlns:p14="http://schemas.microsoft.com/office/powerpoint/2010/main" val="33622135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Acts 2</a:t>
            </a:r>
          </a:p>
        </p:txBody>
      </p:sp>
      <p:sp>
        <p:nvSpPr>
          <p:cNvPr id="3" name="Rounded Rectangle 2"/>
          <p:cNvSpPr/>
          <p:nvPr/>
        </p:nvSpPr>
        <p:spPr>
          <a:xfrm>
            <a:off x="255493" y="705800"/>
            <a:ext cx="8633012" cy="598565"/>
          </a:xfrm>
          <a:prstGeom prst="roundRect">
            <a:avLst>
              <a:gd name="adj" fmla="val 2116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Beginning</a:t>
            </a:r>
          </a:p>
        </p:txBody>
      </p:sp>
      <p:sp>
        <p:nvSpPr>
          <p:cNvPr id="4" name="TextBox 3"/>
          <p:cNvSpPr txBox="1"/>
          <p:nvPr/>
        </p:nvSpPr>
        <p:spPr>
          <a:xfrm>
            <a:off x="564777" y="1613649"/>
            <a:ext cx="8431306" cy="4585871"/>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The Reception of the Holy Spirit</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1-13)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Peter’s Sermon</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14-36)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Response of the Multitude</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37-41)</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They asked what to do</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(vv. 37-40)</a:t>
            </a:r>
          </a:p>
          <a:p>
            <a:pPr marL="1371600" marR="0" lvl="2"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question (</a:t>
            </a:r>
            <a:r>
              <a:rPr kumimoji="0" lang="en-US"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v.</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37)</a:t>
            </a:r>
          </a:p>
          <a:p>
            <a:pPr marL="1371600" marR="0" lvl="2"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answer (vv. 38-40)</a:t>
            </a:r>
          </a:p>
          <a:p>
            <a:pPr marL="1828800" marR="0" lvl="3"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Repent and be baptized for the remission of sins (vv. 38-39)</a:t>
            </a:r>
          </a:p>
          <a:p>
            <a:pPr marL="1828800" marR="0" lvl="3"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Save yourself (</a:t>
            </a:r>
            <a:r>
              <a:rPr kumimoji="0" lang="en-US"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v.</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40)</a:t>
            </a: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They gladly received the word and obeyed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v.</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41)</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p:txBody>
      </p:sp>
    </p:spTree>
    <p:extLst>
      <p:ext uri="{BB962C8B-B14F-4D97-AF65-F5344CB8AC3E}">
        <p14:creationId xmlns:p14="http://schemas.microsoft.com/office/powerpoint/2010/main" val="26356484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Acts 2</a:t>
            </a:r>
          </a:p>
        </p:txBody>
      </p:sp>
      <p:sp>
        <p:nvSpPr>
          <p:cNvPr id="3" name="Rounded Rectangle 2"/>
          <p:cNvSpPr/>
          <p:nvPr/>
        </p:nvSpPr>
        <p:spPr>
          <a:xfrm>
            <a:off x="255493" y="705800"/>
            <a:ext cx="8633012" cy="598565"/>
          </a:xfrm>
          <a:prstGeom prst="roundRect">
            <a:avLst>
              <a:gd name="adj" fmla="val 2116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Beginning</a:t>
            </a:r>
          </a:p>
        </p:txBody>
      </p:sp>
      <p:sp>
        <p:nvSpPr>
          <p:cNvPr id="4" name="TextBox 3"/>
          <p:cNvSpPr txBox="1"/>
          <p:nvPr/>
        </p:nvSpPr>
        <p:spPr>
          <a:xfrm>
            <a:off x="564777" y="1613649"/>
            <a:ext cx="8431306" cy="5016758"/>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The Reception of the Holy Spirit</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1-13)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Peter’s Sermon</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14-36)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Response of the Multitude</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37-41)</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1" i="0" u="sng"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The Disciples Continued in the Apostles Doctrine</a:t>
            </a:r>
            <a:r>
              <a:rPr kumimoji="0" lang="en-US"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(vv. 42-47)</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Followed the apostles’ authority</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v.</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42)</a:t>
            </a: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Were steadfast</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v.</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42)</a:t>
            </a: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Worshiped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v.</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42)</a:t>
            </a: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Feared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v.</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43)</a:t>
            </a: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Took care of the needy</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(vv. 44-45)</a:t>
            </a: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Served daily</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v.</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46)</a:t>
            </a:r>
          </a:p>
          <a:p>
            <a:pPr marL="914400" marR="0" lvl="1"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Grew</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v.</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47)</a:t>
            </a:r>
          </a:p>
        </p:txBody>
      </p:sp>
    </p:spTree>
    <p:extLst>
      <p:ext uri="{BB962C8B-B14F-4D97-AF65-F5344CB8AC3E}">
        <p14:creationId xmlns:p14="http://schemas.microsoft.com/office/powerpoint/2010/main" val="16659060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5"/>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Examples Outlines</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156966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2 Thess. 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1 John 2</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u="none" strike="noStrike" kern="1200" cap="none" spc="0" normalizeH="0" baseline="0" noProof="0" dirty="0">
                <a:ln>
                  <a:noFill/>
                </a:ln>
                <a:solidFill>
                  <a:prstClr val="black"/>
                </a:solidFill>
                <a:effectLst/>
                <a:uLnTx/>
                <a:uFillTx/>
                <a:latin typeface="Calibri" panose="020F0502020204030204"/>
                <a:ea typeface="+mn-ea"/>
                <a:cs typeface="+mn-cs"/>
              </a:rPr>
              <a:t>Acts 2</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1 Thess. 1</a:t>
            </a:r>
            <a:endParaRPr kumimoji="0" lang="en-US" sz="2400" b="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08535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026"/>
          <p:cNvSpPr txBox="1">
            <a:spLocks noChangeArrowheads="1"/>
          </p:cNvSpPr>
          <p:nvPr/>
        </p:nvSpPr>
        <p:spPr bwMode="auto">
          <a:xfrm>
            <a:off x="192087" y="1371600"/>
            <a:ext cx="8763000"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42900" algn="l"/>
              </a:tabLst>
              <a:defRPr sz="2400">
                <a:solidFill>
                  <a:schemeClr val="tx1"/>
                </a:solidFill>
                <a:latin typeface="Times New Roman" panose="02020603050405020304" pitchFamily="18" charset="0"/>
              </a:defRPr>
            </a:lvl1pPr>
            <a:lvl2pPr>
              <a:tabLst>
                <a:tab pos="342900" algn="l"/>
              </a:tabLst>
              <a:defRPr sz="2400">
                <a:solidFill>
                  <a:schemeClr val="tx1"/>
                </a:solidFill>
                <a:latin typeface="Times New Roman" panose="02020603050405020304" pitchFamily="18" charset="0"/>
              </a:defRPr>
            </a:lvl2pPr>
            <a:lvl3pPr>
              <a:tabLst>
                <a:tab pos="342900" algn="l"/>
              </a:tabLst>
              <a:defRPr sz="2400">
                <a:solidFill>
                  <a:schemeClr val="tx1"/>
                </a:solidFill>
                <a:latin typeface="Times New Roman" panose="02020603050405020304" pitchFamily="18" charset="0"/>
              </a:defRPr>
            </a:lvl3pPr>
            <a:lvl4pPr>
              <a:tabLst>
                <a:tab pos="342900" algn="l"/>
              </a:tabLst>
              <a:defRPr sz="2400">
                <a:solidFill>
                  <a:schemeClr val="tx1"/>
                </a:solidFill>
                <a:latin typeface="Times New Roman" panose="02020603050405020304" pitchFamily="18" charset="0"/>
              </a:defRPr>
            </a:lvl4pPr>
            <a:lvl5pPr>
              <a:tabLst>
                <a:tab pos="3429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42900" algn="l"/>
              </a:tabLst>
              <a:defRPr sz="2400">
                <a:solidFill>
                  <a:schemeClr val="tx1"/>
                </a:solidFill>
                <a:latin typeface="Times New Roman" panose="02020603050405020304" pitchFamily="18" charset="0"/>
              </a:defRPr>
            </a:lvl9pPr>
          </a:lstStyle>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Greetings and Salutations</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 1)</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endParaRPr kumimoji="0" lang="en-US" altLang="en-US" sz="1400" b="1" i="0" u="sng" strike="noStrike" kern="1200" cap="none" spc="0" normalizeH="0" baseline="0" noProof="0" dirty="0">
              <a:ln>
                <a:noFill/>
              </a:ln>
              <a:solidFill>
                <a:srgbClr val="3333CC"/>
              </a:solidFill>
              <a:effectLst/>
              <a:uLnTx/>
              <a:uFillTx/>
              <a:latin typeface="Arial" panose="020B0604020202020204" pitchFamily="34" charset="0"/>
              <a:ea typeface="+mn-ea"/>
              <a:cs typeface="+mn-cs"/>
            </a:endParaRP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Thanksgiving for the Thessalonians and Their Faithfulness</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2-4)</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endParaRPr kumimoji="0" lang="en-US" altLang="en-US" sz="1400" b="1" i="0" u="sng" strike="noStrike" kern="1200" cap="none" spc="0" normalizeH="0" baseline="0" noProof="0" dirty="0">
              <a:ln>
                <a:noFill/>
              </a:ln>
              <a:solidFill>
                <a:srgbClr val="3333CC"/>
              </a:solidFill>
              <a:effectLst/>
              <a:uLnTx/>
              <a:uFillTx/>
              <a:latin typeface="Arial" panose="020B0604020202020204" pitchFamily="34" charset="0"/>
              <a:ea typeface="+mn-ea"/>
              <a:cs typeface="+mn-cs"/>
            </a:endParaRP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The Powerful Effect of the Gospel at Thessalonica</a:t>
            </a: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(vv. 5-10)</a:t>
            </a:r>
          </a:p>
          <a:p>
            <a:pPr marL="571500" marR="0" lvl="0" indent="-571500" algn="l" defTabSz="914400" rtl="0" eaLnBrk="0" fontAlgn="base" latinLnBrk="0" hangingPunct="0">
              <a:lnSpc>
                <a:spcPct val="100000"/>
              </a:lnSpc>
              <a:spcBef>
                <a:spcPct val="0"/>
              </a:spcBef>
              <a:spcAft>
                <a:spcPct val="0"/>
              </a:spcAft>
              <a:buClrTx/>
              <a:buSzTx/>
              <a:buFont typeface="+mj-lt"/>
              <a:buAutoNum type="romanUcPeriod"/>
              <a:tabLst>
                <a:tab pos="342900" algn="l"/>
              </a:tabLst>
              <a:defRPr/>
            </a:pPr>
            <a:endParaRPr kumimoji="0" lang="en-US" altLang="en-US" sz="1000" b="1"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Lst>
              <a:defRPr/>
            </a:pPr>
            <a:r>
              <a:rPr kumimoji="0" lang="en-US" altLang="en-US" sz="26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Became followers (vv. 5-6)</a:t>
            </a: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Lst>
              <a:defRPr/>
            </a:pPr>
            <a:r>
              <a:rPr kumimoji="0" lang="en-US" altLang="en-US" sz="26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Became examples to others (vv. 7-8)</a:t>
            </a: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Lst>
              <a:defRPr/>
            </a:pPr>
            <a:r>
              <a:rPr kumimoji="0" lang="en-US" altLang="en-US" sz="26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Turned from idols to God (v. 9)</a:t>
            </a:r>
          </a:p>
          <a:p>
            <a:pPr marL="1028700" marR="0" lvl="1" indent="-571500" algn="l" defTabSz="914400" rtl="0" eaLnBrk="0" fontAlgn="base" latinLnBrk="0" hangingPunct="0">
              <a:lnSpc>
                <a:spcPct val="100000"/>
              </a:lnSpc>
              <a:spcBef>
                <a:spcPct val="0"/>
              </a:spcBef>
              <a:spcAft>
                <a:spcPct val="0"/>
              </a:spcAft>
              <a:buClrTx/>
              <a:buSzTx/>
              <a:buFont typeface="+mj-lt"/>
              <a:buAutoNum type="alphaUcPeriod"/>
              <a:tabLst>
                <a:tab pos="342900" algn="l"/>
              </a:tabLst>
              <a:defRPr/>
            </a:pPr>
            <a:r>
              <a:rPr kumimoji="0" lang="en-US" altLang="en-US" sz="26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Caused them to watch and wait for the coming of the Christ (v. 10)</a:t>
            </a:r>
          </a:p>
        </p:txBody>
      </p:sp>
      <p:sp>
        <p:nvSpPr>
          <p:cNvPr id="28675" name="Text Box 1027"/>
          <p:cNvSpPr txBox="1">
            <a:spLocks noChangeArrowheads="1"/>
          </p:cNvSpPr>
          <p:nvPr/>
        </p:nvSpPr>
        <p:spPr bwMode="auto">
          <a:xfrm>
            <a:off x="3175" y="0"/>
            <a:ext cx="9140825" cy="1066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 Thessalonians 1</a:t>
            </a:r>
            <a:endParaRPr kumimoji="0" lang="en-US" altLang="en-US" sz="3200" b="1"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a:t>
            </a:r>
            <a:r>
              <a:rPr kumimoji="0" lang="en-US" altLang="en-US" sz="2800" b="1"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The Effect of the Gospel At Thessalonica</a:t>
            </a:r>
            <a:r>
              <a:rPr kumimoji="0" lang="en-US" altLang="en-US" sz="3200" b="1"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animEffect transition="in" filter="fade">
                                      <p:cBhvr>
                                        <p:cTn id="7" dur="1000"/>
                                        <p:tgtEl>
                                          <p:spTgt spid="28675">
                                            <p:txEl>
                                              <p:pRg st="1" end="1"/>
                                            </p:txEl>
                                          </p:spTgt>
                                        </p:tgtEl>
                                      </p:cBhvr>
                                    </p:animEffect>
                                    <p:anim calcmode="lin" valueType="num">
                                      <p:cBhvr>
                                        <p:cTn id="8" dur="10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86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674">
                                            <p:txEl>
                                              <p:pRg st="0" end="0"/>
                                            </p:txEl>
                                          </p:spTgt>
                                        </p:tgtEl>
                                        <p:attrNameLst>
                                          <p:attrName>style.visibility</p:attrName>
                                        </p:attrNameLst>
                                      </p:cBhvr>
                                      <p:to>
                                        <p:strVal val="visible"/>
                                      </p:to>
                                    </p:set>
                                    <p:animEffect transition="in" filter="fade">
                                      <p:cBhvr>
                                        <p:cTn id="14" dur="1000"/>
                                        <p:tgtEl>
                                          <p:spTgt spid="28674">
                                            <p:txEl>
                                              <p:pRg st="0" end="0"/>
                                            </p:txEl>
                                          </p:spTgt>
                                        </p:tgtEl>
                                      </p:cBhvr>
                                    </p:animEffect>
                                    <p:anim calcmode="lin" valueType="num">
                                      <p:cBhvr>
                                        <p:cTn id="15" dur="1000" fill="hold"/>
                                        <p:tgtEl>
                                          <p:spTgt spid="2867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867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8674">
                                            <p:txEl>
                                              <p:pRg st="2" end="2"/>
                                            </p:txEl>
                                          </p:spTgt>
                                        </p:tgtEl>
                                        <p:attrNameLst>
                                          <p:attrName>style.visibility</p:attrName>
                                        </p:attrNameLst>
                                      </p:cBhvr>
                                      <p:to>
                                        <p:strVal val="visible"/>
                                      </p:to>
                                    </p:set>
                                    <p:animEffect transition="in" filter="fade">
                                      <p:cBhvr>
                                        <p:cTn id="21" dur="1000"/>
                                        <p:tgtEl>
                                          <p:spTgt spid="28674">
                                            <p:txEl>
                                              <p:pRg st="2" end="2"/>
                                            </p:txEl>
                                          </p:spTgt>
                                        </p:tgtEl>
                                      </p:cBhvr>
                                    </p:animEffect>
                                    <p:anim calcmode="lin" valueType="num">
                                      <p:cBhvr>
                                        <p:cTn id="22" dur="1000" fill="hold"/>
                                        <p:tgtEl>
                                          <p:spTgt spid="2867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867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674">
                                            <p:txEl>
                                              <p:pRg st="4" end="4"/>
                                            </p:txEl>
                                          </p:spTgt>
                                        </p:tgtEl>
                                        <p:attrNameLst>
                                          <p:attrName>style.visibility</p:attrName>
                                        </p:attrNameLst>
                                      </p:cBhvr>
                                      <p:to>
                                        <p:strVal val="visible"/>
                                      </p:to>
                                    </p:set>
                                    <p:animEffect transition="in" filter="fade">
                                      <p:cBhvr>
                                        <p:cTn id="28" dur="1000"/>
                                        <p:tgtEl>
                                          <p:spTgt spid="28674">
                                            <p:txEl>
                                              <p:pRg st="4" end="4"/>
                                            </p:txEl>
                                          </p:spTgt>
                                        </p:tgtEl>
                                      </p:cBhvr>
                                    </p:animEffect>
                                    <p:anim calcmode="lin" valueType="num">
                                      <p:cBhvr>
                                        <p:cTn id="29" dur="1000" fill="hold"/>
                                        <p:tgtEl>
                                          <p:spTgt spid="2867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867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674">
                                            <p:txEl>
                                              <p:pRg st="6" end="6"/>
                                            </p:txEl>
                                          </p:spTgt>
                                        </p:tgtEl>
                                        <p:attrNameLst>
                                          <p:attrName>style.visibility</p:attrName>
                                        </p:attrNameLst>
                                      </p:cBhvr>
                                      <p:to>
                                        <p:strVal val="visible"/>
                                      </p:to>
                                    </p:set>
                                    <p:animEffect transition="in" filter="fade">
                                      <p:cBhvr>
                                        <p:cTn id="35" dur="1000"/>
                                        <p:tgtEl>
                                          <p:spTgt spid="28674">
                                            <p:txEl>
                                              <p:pRg st="6" end="6"/>
                                            </p:txEl>
                                          </p:spTgt>
                                        </p:tgtEl>
                                      </p:cBhvr>
                                    </p:animEffect>
                                    <p:anim calcmode="lin" valueType="num">
                                      <p:cBhvr>
                                        <p:cTn id="36" dur="1000" fill="hold"/>
                                        <p:tgtEl>
                                          <p:spTgt spid="2867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867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8674">
                                            <p:txEl>
                                              <p:pRg st="7" end="7"/>
                                            </p:txEl>
                                          </p:spTgt>
                                        </p:tgtEl>
                                        <p:attrNameLst>
                                          <p:attrName>style.visibility</p:attrName>
                                        </p:attrNameLst>
                                      </p:cBhvr>
                                      <p:to>
                                        <p:strVal val="visible"/>
                                      </p:to>
                                    </p:set>
                                    <p:animEffect transition="in" filter="fade">
                                      <p:cBhvr>
                                        <p:cTn id="42" dur="1000"/>
                                        <p:tgtEl>
                                          <p:spTgt spid="28674">
                                            <p:txEl>
                                              <p:pRg st="7" end="7"/>
                                            </p:txEl>
                                          </p:spTgt>
                                        </p:tgtEl>
                                      </p:cBhvr>
                                    </p:animEffect>
                                    <p:anim calcmode="lin" valueType="num">
                                      <p:cBhvr>
                                        <p:cTn id="43" dur="1000" fill="hold"/>
                                        <p:tgtEl>
                                          <p:spTgt spid="2867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867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8674">
                                            <p:txEl>
                                              <p:pRg st="8" end="8"/>
                                            </p:txEl>
                                          </p:spTgt>
                                        </p:tgtEl>
                                        <p:attrNameLst>
                                          <p:attrName>style.visibility</p:attrName>
                                        </p:attrNameLst>
                                      </p:cBhvr>
                                      <p:to>
                                        <p:strVal val="visible"/>
                                      </p:to>
                                    </p:set>
                                    <p:animEffect transition="in" filter="fade">
                                      <p:cBhvr>
                                        <p:cTn id="49" dur="1000"/>
                                        <p:tgtEl>
                                          <p:spTgt spid="28674">
                                            <p:txEl>
                                              <p:pRg st="8" end="8"/>
                                            </p:txEl>
                                          </p:spTgt>
                                        </p:tgtEl>
                                      </p:cBhvr>
                                    </p:animEffect>
                                    <p:anim calcmode="lin" valueType="num">
                                      <p:cBhvr>
                                        <p:cTn id="50" dur="1000" fill="hold"/>
                                        <p:tgtEl>
                                          <p:spTgt spid="2867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867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8674">
                                            <p:txEl>
                                              <p:pRg st="9" end="9"/>
                                            </p:txEl>
                                          </p:spTgt>
                                        </p:tgtEl>
                                        <p:attrNameLst>
                                          <p:attrName>style.visibility</p:attrName>
                                        </p:attrNameLst>
                                      </p:cBhvr>
                                      <p:to>
                                        <p:strVal val="visible"/>
                                      </p:to>
                                    </p:set>
                                    <p:animEffect transition="in" filter="fade">
                                      <p:cBhvr>
                                        <p:cTn id="56" dur="1000"/>
                                        <p:tgtEl>
                                          <p:spTgt spid="28674">
                                            <p:txEl>
                                              <p:pRg st="9" end="9"/>
                                            </p:txEl>
                                          </p:spTgt>
                                        </p:tgtEl>
                                      </p:cBhvr>
                                    </p:animEffect>
                                    <p:anim calcmode="lin" valueType="num">
                                      <p:cBhvr>
                                        <p:cTn id="57" dur="1000" fill="hold"/>
                                        <p:tgtEl>
                                          <p:spTgt spid="28674">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867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bldLvl="5"/>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Outlining the 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3248197"/>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an Outline?</a:t>
            </a:r>
          </a:p>
          <a:p>
            <a:pPr marL="400050" indent="-400050">
              <a:lnSpc>
                <a:spcPct val="150000"/>
              </a:lnSpc>
              <a:buFont typeface="+mj-lt"/>
              <a:buAutoNum type="romanUcPeriod"/>
            </a:pPr>
            <a:r>
              <a:rPr lang="en-US" sz="2800" dirty="0">
                <a:latin typeface="Amasis MT Pro Medium" panose="02040604050005020304" pitchFamily="18" charset="0"/>
              </a:rPr>
              <a:t>The Value of an Outline</a:t>
            </a:r>
          </a:p>
          <a:p>
            <a:pPr marL="400050" indent="-400050">
              <a:lnSpc>
                <a:spcPct val="150000"/>
              </a:lnSpc>
              <a:buFont typeface="+mj-lt"/>
              <a:buAutoNum type="romanUcPeriod"/>
            </a:pPr>
            <a:r>
              <a:rPr lang="en-US" sz="2800" dirty="0">
                <a:latin typeface="Amasis MT Pro Medium" panose="02040604050005020304" pitchFamily="18" charset="0"/>
              </a:rPr>
              <a:t> Goal: True Textual Outline</a:t>
            </a:r>
          </a:p>
          <a:p>
            <a:pPr marL="400050" indent="-400050">
              <a:lnSpc>
                <a:spcPct val="150000"/>
              </a:lnSpc>
              <a:buFont typeface="+mj-lt"/>
              <a:buAutoNum type="romanUcPeriod"/>
            </a:pPr>
            <a:r>
              <a:rPr lang="en-US" sz="2800" dirty="0">
                <a:latin typeface="Amasis MT Pro Medium" panose="02040604050005020304" pitchFamily="18" charset="0"/>
              </a:rPr>
              <a:t> How to Make an Outline</a:t>
            </a:r>
          </a:p>
          <a:p>
            <a:pPr marL="400050" indent="-400050">
              <a:lnSpc>
                <a:spcPct val="150000"/>
              </a:lnSpc>
              <a:buFont typeface="+mj-lt"/>
              <a:buAutoNum type="romanUcPeriod"/>
            </a:pPr>
            <a:r>
              <a:rPr lang="en-US" sz="2800" dirty="0">
                <a:latin typeface="Amasis MT Pro Medium" panose="02040604050005020304" pitchFamily="18" charset="0"/>
              </a:rPr>
              <a:t> Examples of Outlines</a:t>
            </a:r>
          </a:p>
        </p:txBody>
      </p:sp>
    </p:spTree>
    <p:extLst>
      <p:ext uri="{BB962C8B-B14F-4D97-AF65-F5344CB8AC3E}">
        <p14:creationId xmlns:p14="http://schemas.microsoft.com/office/powerpoint/2010/main" val="32967930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James 5:14 </a:t>
            </a:r>
            <a:r>
              <a:rPr lang="en-US" sz="2400" dirty="0">
                <a:effectLst/>
                <a:latin typeface="Calibri" panose="020F0502020204030204" pitchFamily="34" charset="0"/>
                <a:ea typeface="Calibri" panose="020F0502020204030204" pitchFamily="34" charset="0"/>
                <a:cs typeface="Times New Roman" panose="02020603050405020304" pitchFamily="18" charset="0"/>
              </a:rPr>
              <a:t>– What is the anointing with oil that elders are do to the sick? Is this a literal oil that is literally anointed? If not, what is it and how do we know?</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3416320"/>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 Encouragement in midst of oppression</a:t>
            </a:r>
          </a:p>
          <a:p>
            <a:pPr marL="914400" lvl="1" indent="-457200">
              <a:buFont typeface="+mj-lt"/>
              <a:buAutoNum type="alphaLcPeriod"/>
            </a:pPr>
            <a:r>
              <a:rPr lang="en-US" sz="2400" i="1" dirty="0"/>
              <a:t>Opposition condemned (vv. 1-6)</a:t>
            </a:r>
          </a:p>
          <a:p>
            <a:pPr marL="914400" lvl="1" indent="-457200">
              <a:buFont typeface="+mj-lt"/>
              <a:buAutoNum type="alphaLcPeriod"/>
            </a:pPr>
            <a:r>
              <a:rPr lang="en-US" sz="2400" i="1" dirty="0"/>
              <a:t>Be patient (vv. 7-11)</a:t>
            </a:r>
          </a:p>
          <a:p>
            <a:pPr marL="914400" lvl="1" indent="-457200">
              <a:buFont typeface="+mj-lt"/>
              <a:buAutoNum type="alphaLcPeriod"/>
            </a:pPr>
            <a:r>
              <a:rPr lang="en-US" sz="2400" i="1" dirty="0"/>
              <a:t>Don’t swear (v. 12)</a:t>
            </a:r>
          </a:p>
          <a:p>
            <a:pPr marL="914400" lvl="1" indent="-457200">
              <a:buFont typeface="+mj-lt"/>
              <a:buAutoNum type="alphaLcPeriod"/>
            </a:pPr>
            <a:r>
              <a:rPr lang="en-US" sz="2400" i="1" dirty="0"/>
              <a:t>Pray (vv. 13-18)</a:t>
            </a:r>
          </a:p>
          <a:p>
            <a:pPr marL="1371600" lvl="2" indent="-457200">
              <a:buFont typeface="+mj-lt"/>
              <a:buAutoNum type="arabicParenR"/>
            </a:pPr>
            <a:r>
              <a:rPr lang="en-US" sz="2400" dirty="0"/>
              <a:t>Sick or afflicted (vv. 13-15a)</a:t>
            </a:r>
          </a:p>
          <a:p>
            <a:pPr marL="1371600" lvl="2" indent="-457200">
              <a:buFont typeface="+mj-lt"/>
              <a:buAutoNum type="arabicParenR"/>
            </a:pPr>
            <a:r>
              <a:rPr lang="en-US" sz="2400" dirty="0"/>
              <a:t>Sin (vv. 15b-16a)</a:t>
            </a:r>
          </a:p>
          <a:p>
            <a:pPr marL="1371600" lvl="2" indent="-457200">
              <a:buFont typeface="+mj-lt"/>
              <a:buAutoNum type="arabicParenR"/>
            </a:pPr>
            <a:r>
              <a:rPr lang="en-US" sz="2400" dirty="0"/>
              <a:t>Does good (vv. 16b-18)</a:t>
            </a:r>
          </a:p>
          <a:p>
            <a:pPr marL="914400" lvl="1" indent="-457200">
              <a:buFont typeface="+mj-lt"/>
              <a:buAutoNum type="alphaLcPeriod"/>
            </a:pPr>
            <a:r>
              <a:rPr lang="en-US" sz="2400" i="1" dirty="0"/>
              <a:t>Keep each other in the truth(vv. 19-20)</a:t>
            </a:r>
          </a:p>
        </p:txBody>
      </p:sp>
    </p:spTree>
    <p:extLst>
      <p:ext uri="{BB962C8B-B14F-4D97-AF65-F5344CB8AC3E}">
        <p14:creationId xmlns:p14="http://schemas.microsoft.com/office/powerpoint/2010/main" val="32510697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James 5:14 </a:t>
            </a:r>
            <a:r>
              <a:rPr lang="en-US" sz="2400" dirty="0">
                <a:effectLst/>
                <a:latin typeface="Calibri" panose="020F0502020204030204" pitchFamily="34" charset="0"/>
                <a:ea typeface="Calibri" panose="020F0502020204030204" pitchFamily="34" charset="0"/>
                <a:cs typeface="Times New Roman" panose="02020603050405020304" pitchFamily="18" charset="0"/>
              </a:rPr>
              <a:t>– What is the anointing with oil that elders are do to the sick? Is this a literal oil that is literally anointed? If not, what is it and how do we know?</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1938992"/>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 Encouragement in midst of oppression</a:t>
            </a:r>
          </a:p>
          <a:p>
            <a:pPr marL="342900" indent="-342900">
              <a:buFont typeface="+mj-lt"/>
              <a:buAutoNum type="arabicPeriod"/>
            </a:pPr>
            <a:r>
              <a:rPr lang="en-US" sz="2400" dirty="0"/>
              <a:t>“Sick” </a:t>
            </a:r>
          </a:p>
          <a:p>
            <a:pPr marL="914400" lvl="1" indent="-457200">
              <a:buFont typeface="+mj-lt"/>
              <a:buAutoNum type="alphaLcPeriod"/>
            </a:pPr>
            <a:r>
              <a:rPr lang="en-US" sz="2400" i="1" dirty="0"/>
              <a:t>Physical - contrasted to spiritual – sin (v. 15)</a:t>
            </a:r>
          </a:p>
          <a:p>
            <a:pPr marL="914400" lvl="1" indent="-457200">
              <a:buFont typeface="+mj-lt"/>
              <a:buAutoNum type="alphaLcPeriod"/>
            </a:pPr>
            <a:r>
              <a:rPr lang="en-US" sz="2400" i="1" dirty="0"/>
              <a:t>Seems to be some extreme problem (not minor ailment)</a:t>
            </a:r>
          </a:p>
        </p:txBody>
      </p:sp>
    </p:spTree>
    <p:extLst>
      <p:ext uri="{BB962C8B-B14F-4D97-AF65-F5344CB8AC3E}">
        <p14:creationId xmlns:p14="http://schemas.microsoft.com/office/powerpoint/2010/main" val="19112630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James 5:14 </a:t>
            </a:r>
            <a:r>
              <a:rPr lang="en-US" sz="2400" dirty="0">
                <a:effectLst/>
                <a:latin typeface="Calibri" panose="020F0502020204030204" pitchFamily="34" charset="0"/>
                <a:ea typeface="Calibri" panose="020F0502020204030204" pitchFamily="34" charset="0"/>
                <a:cs typeface="Times New Roman" panose="02020603050405020304" pitchFamily="18" charset="0"/>
              </a:rPr>
              <a:t>– What is the anointing with oil that elders are do to the sick? Is this a literal oil that is literally anointed? If not, what is it and how do we know?</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2308324"/>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 Encouragement in midst of oppression</a:t>
            </a:r>
          </a:p>
          <a:p>
            <a:pPr marL="342900" indent="-342900">
              <a:buFont typeface="+mj-lt"/>
              <a:buAutoNum type="arabicPeriod"/>
            </a:pPr>
            <a:r>
              <a:rPr lang="en-US" sz="2400" dirty="0"/>
              <a:t>“Sick” </a:t>
            </a:r>
          </a:p>
          <a:p>
            <a:pPr marL="342900" indent="-342900">
              <a:buFont typeface="+mj-lt"/>
              <a:buAutoNum type="arabicPeriod"/>
            </a:pPr>
            <a:r>
              <a:rPr lang="en-US" sz="2400" dirty="0"/>
              <a:t>“Elders”</a:t>
            </a:r>
          </a:p>
          <a:p>
            <a:pPr marL="914400" lvl="1" indent="-457200">
              <a:buFont typeface="+mj-lt"/>
              <a:buAutoNum type="alphaLcPeriod"/>
            </a:pPr>
            <a:r>
              <a:rPr lang="en-US" sz="2400" i="1" dirty="0"/>
              <a:t>Call for elders (not physician)</a:t>
            </a:r>
          </a:p>
          <a:p>
            <a:pPr marL="914400" lvl="1" indent="-457200">
              <a:buFont typeface="+mj-lt"/>
              <a:buAutoNum type="alphaLcPeriod"/>
            </a:pPr>
            <a:r>
              <a:rPr lang="en-US" sz="2400" i="1" dirty="0"/>
              <a:t>Something they can do – others could not do (why not call for any brother or sister?)</a:t>
            </a:r>
          </a:p>
        </p:txBody>
      </p:sp>
    </p:spTree>
    <p:extLst>
      <p:ext uri="{BB962C8B-B14F-4D97-AF65-F5344CB8AC3E}">
        <p14:creationId xmlns:p14="http://schemas.microsoft.com/office/powerpoint/2010/main" val="146897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James 5:14 </a:t>
            </a:r>
            <a:r>
              <a:rPr lang="en-US" sz="2400" dirty="0">
                <a:effectLst/>
                <a:latin typeface="Calibri" panose="020F0502020204030204" pitchFamily="34" charset="0"/>
                <a:ea typeface="Calibri" panose="020F0502020204030204" pitchFamily="34" charset="0"/>
                <a:cs typeface="Times New Roman" panose="02020603050405020304" pitchFamily="18" charset="0"/>
              </a:rPr>
              <a:t>– What is the anointing with oil that elders are do to the sick? Is this a literal oil that is literally anointed? If not, what is it and how do we know?</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3416320"/>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 Encouragement in midst of oppression</a:t>
            </a:r>
          </a:p>
          <a:p>
            <a:pPr marL="342900" indent="-342900">
              <a:buFont typeface="+mj-lt"/>
              <a:buAutoNum type="arabicPeriod"/>
            </a:pPr>
            <a:r>
              <a:rPr lang="en-US" sz="2400" dirty="0"/>
              <a:t>“Sick” </a:t>
            </a:r>
          </a:p>
          <a:p>
            <a:pPr marL="342900" indent="-342900">
              <a:buFont typeface="+mj-lt"/>
              <a:buAutoNum type="arabicPeriod"/>
            </a:pPr>
            <a:r>
              <a:rPr lang="en-US" sz="2400" dirty="0"/>
              <a:t>“Elders”</a:t>
            </a:r>
          </a:p>
          <a:p>
            <a:pPr marL="342900" indent="-342900">
              <a:buFont typeface="+mj-lt"/>
              <a:buAutoNum type="arabicPeriod"/>
            </a:pPr>
            <a:r>
              <a:rPr lang="en-US" sz="2400" dirty="0"/>
              <a:t>“Oil”</a:t>
            </a:r>
          </a:p>
          <a:p>
            <a:pPr marL="914400" lvl="1" indent="-457200">
              <a:buFont typeface="+mj-lt"/>
              <a:buAutoNum type="alphaLcPeriod"/>
            </a:pPr>
            <a:r>
              <a:rPr lang="en-US" sz="2400" i="1" dirty="0"/>
              <a:t>Could be medicinal (Luke 10:34; Isa. 1:6)</a:t>
            </a:r>
          </a:p>
          <a:p>
            <a:pPr marL="914400" lvl="1" indent="-457200">
              <a:buFont typeface="+mj-lt"/>
              <a:buAutoNum type="alphaLcPeriod"/>
            </a:pPr>
            <a:r>
              <a:rPr lang="en-US" sz="2400" i="1" dirty="0"/>
              <a:t>Could be symbolic</a:t>
            </a:r>
          </a:p>
          <a:p>
            <a:pPr marL="1371600" lvl="2" indent="-457200">
              <a:buFont typeface="+mj-lt"/>
              <a:buAutoNum type="arabicParenR"/>
            </a:pPr>
            <a:r>
              <a:rPr lang="en-US" sz="2400" dirty="0"/>
              <a:t>Of God’s healing (Woods)</a:t>
            </a:r>
          </a:p>
          <a:p>
            <a:pPr marL="1371600" lvl="2" indent="-457200">
              <a:buFont typeface="+mj-lt"/>
              <a:buAutoNum type="arabicParenR"/>
            </a:pPr>
            <a:r>
              <a:rPr lang="en-US" sz="2400" dirty="0"/>
              <a:t>Of God’s approval (1 Sam. 10:1; Psa. 89:20)</a:t>
            </a:r>
          </a:p>
          <a:p>
            <a:pPr marL="914400" lvl="1" indent="-457200">
              <a:buFont typeface="+mj-lt"/>
              <a:buAutoNum type="alphaLcPeriod"/>
            </a:pPr>
            <a:r>
              <a:rPr lang="en-US" sz="2400" i="1" dirty="0"/>
              <a:t>Emphasis is on prayer – more than oil (cf. v. 15a)</a:t>
            </a:r>
          </a:p>
        </p:txBody>
      </p:sp>
    </p:spTree>
    <p:extLst>
      <p:ext uri="{BB962C8B-B14F-4D97-AF65-F5344CB8AC3E}">
        <p14:creationId xmlns:p14="http://schemas.microsoft.com/office/powerpoint/2010/main" val="8770385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566330"/>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James 5:14 </a:t>
            </a:r>
            <a:r>
              <a:rPr lang="en-US" sz="2400" dirty="0">
                <a:effectLst/>
                <a:latin typeface="Calibri" panose="020F0502020204030204" pitchFamily="34" charset="0"/>
                <a:ea typeface="Calibri" panose="020F0502020204030204" pitchFamily="34" charset="0"/>
                <a:cs typeface="Times New Roman" panose="02020603050405020304" pitchFamily="18" charset="0"/>
              </a:rPr>
              <a:t>– What is the anointing with oil that elders are do to the sick? Is this a literal oil that is literally anointed? If not, what is it and how do we know?</a:t>
            </a:r>
          </a:p>
        </p:txBody>
      </p:sp>
      <p:sp>
        <p:nvSpPr>
          <p:cNvPr id="4" name="TextBox 3">
            <a:extLst>
              <a:ext uri="{FF2B5EF4-FFF2-40B4-BE49-F238E27FC236}">
                <a16:creationId xmlns:a16="http://schemas.microsoft.com/office/drawing/2014/main" id="{314FA39F-048B-4A6F-3E19-5B6DE9E04DBC}"/>
              </a:ext>
            </a:extLst>
          </p:cNvPr>
          <p:cNvSpPr txBox="1"/>
          <p:nvPr/>
        </p:nvSpPr>
        <p:spPr>
          <a:xfrm>
            <a:off x="719666" y="2138681"/>
            <a:ext cx="7704667" cy="4524315"/>
          </a:xfrm>
          <a:prstGeom prst="rect">
            <a:avLst/>
          </a:prstGeom>
          <a:solidFill>
            <a:srgbClr val="FFFFFF">
              <a:alpha val="74902"/>
            </a:srgbClr>
          </a:solidFill>
        </p:spPr>
        <p:txBody>
          <a:bodyPr wrap="square" rtlCol="0">
            <a:spAutoFit/>
          </a:bodyPr>
          <a:lstStyle/>
          <a:p>
            <a:pPr marL="342900" indent="-342900">
              <a:buFont typeface="+mj-lt"/>
              <a:buAutoNum type="arabicPeriod"/>
            </a:pPr>
            <a:r>
              <a:rPr lang="en-US" sz="2400" dirty="0"/>
              <a:t>Context: Encouragement in midst of oppression</a:t>
            </a:r>
          </a:p>
          <a:p>
            <a:pPr marL="342900" indent="-342900">
              <a:buFont typeface="+mj-lt"/>
              <a:buAutoNum type="arabicPeriod"/>
            </a:pPr>
            <a:r>
              <a:rPr lang="en-US" sz="2400" dirty="0"/>
              <a:t>“Sick” </a:t>
            </a:r>
          </a:p>
          <a:p>
            <a:pPr marL="342900" indent="-342900">
              <a:buFont typeface="+mj-lt"/>
              <a:buAutoNum type="arabicPeriod"/>
            </a:pPr>
            <a:r>
              <a:rPr lang="en-US" sz="2400" dirty="0"/>
              <a:t>“Elders”</a:t>
            </a:r>
          </a:p>
          <a:p>
            <a:pPr marL="342900" indent="-342900">
              <a:buFont typeface="+mj-lt"/>
              <a:buAutoNum type="arabicPeriod"/>
            </a:pPr>
            <a:r>
              <a:rPr lang="en-US" sz="2400" dirty="0"/>
              <a:t>“Oil”</a:t>
            </a:r>
          </a:p>
          <a:p>
            <a:pPr marL="342900" indent="-342900">
              <a:buFont typeface="+mj-lt"/>
              <a:buAutoNum type="arabicPeriod"/>
            </a:pPr>
            <a:r>
              <a:rPr lang="en-US" sz="2400" dirty="0"/>
              <a:t>Possibly could be miraculous gifts of healing</a:t>
            </a:r>
          </a:p>
          <a:p>
            <a:pPr marL="914400" lvl="1" indent="-457200">
              <a:buFont typeface="+mj-lt"/>
              <a:buAutoNum type="alphaLcPeriod"/>
            </a:pPr>
            <a:r>
              <a:rPr lang="en-US" sz="2400" i="1" dirty="0"/>
              <a:t>Mark 6:13 – as apostles</a:t>
            </a:r>
          </a:p>
          <a:p>
            <a:pPr marL="914400" lvl="1" indent="-457200">
              <a:buFont typeface="+mj-lt"/>
              <a:buAutoNum type="alphaLcPeriod"/>
            </a:pPr>
            <a:r>
              <a:rPr lang="en-US" sz="2400" i="1" dirty="0"/>
              <a:t>Why elders?</a:t>
            </a:r>
          </a:p>
          <a:p>
            <a:pPr marL="1371600" lvl="2" indent="-457200">
              <a:buFont typeface="+mj-lt"/>
              <a:buAutoNum type="arabicParenR"/>
            </a:pPr>
            <a:r>
              <a:rPr lang="en-US" sz="2400" dirty="0"/>
              <a:t>Elders (as elders) had no miraculous powers</a:t>
            </a:r>
          </a:p>
          <a:p>
            <a:pPr marL="1371600" lvl="2" indent="-457200">
              <a:buFont typeface="+mj-lt"/>
              <a:buAutoNum type="arabicParenR"/>
            </a:pPr>
            <a:r>
              <a:rPr lang="en-US" sz="2400" dirty="0"/>
              <a:t>Those on whom apostles laid hands could receive spiritual gifts (Acts 8:17)</a:t>
            </a:r>
          </a:p>
          <a:p>
            <a:pPr marL="1371600" lvl="2" indent="-457200">
              <a:buFont typeface="+mj-lt"/>
              <a:buAutoNum type="arabicParenR"/>
            </a:pPr>
            <a:r>
              <a:rPr lang="en-US" sz="2400" dirty="0"/>
              <a:t>Assumed /likely that those who received spiritual gifts would be among the elders</a:t>
            </a:r>
          </a:p>
        </p:txBody>
      </p:sp>
    </p:spTree>
    <p:extLst>
      <p:ext uri="{BB962C8B-B14F-4D97-AF65-F5344CB8AC3E}">
        <p14:creationId xmlns:p14="http://schemas.microsoft.com/office/powerpoint/2010/main" val="7533950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smtClean="0">
            <a:latin typeface="Tahoma" pitchFamily="34" charset="0"/>
            <a:ea typeface="Tahoma" pitchFamily="34" charset="0"/>
            <a:cs typeface="Tahoma" pitchFamily="34" charset="0"/>
          </a:defRPr>
        </a:defPPr>
      </a:lstStyle>
    </a:txDef>
  </a:objectDefaults>
  <a:extraClrSchemeLst/>
</a:theme>
</file>

<file path=ppt/theme/theme7.xml><?xml version="1.0" encoding="utf-8"?>
<a:theme xmlns:a="http://schemas.openxmlformats.org/drawingml/2006/main" name="www-pptbackgrounds-fsnet-co-uk">
  <a:themeElements>
    <a:clrScheme name="">
      <a:dk1>
        <a:srgbClr val="663300"/>
      </a:dk1>
      <a:lt1>
        <a:srgbClr val="FFE2C5"/>
      </a:lt1>
      <a:dk2>
        <a:srgbClr val="BE3200"/>
      </a:dk2>
      <a:lt2>
        <a:srgbClr val="FFCC99"/>
      </a:lt2>
      <a:accent1>
        <a:srgbClr val="3399FF"/>
      </a:accent1>
      <a:accent2>
        <a:srgbClr val="FFFF00"/>
      </a:accent2>
      <a:accent3>
        <a:srgbClr val="FFEEDF"/>
      </a:accent3>
      <a:accent4>
        <a:srgbClr val="562A00"/>
      </a:accent4>
      <a:accent5>
        <a:srgbClr val="ADCAFF"/>
      </a:accent5>
      <a:accent6>
        <a:srgbClr val="E7E700"/>
      </a:accent6>
      <a:hlink>
        <a:srgbClr val="FF0000"/>
      </a:hlink>
      <a:folHlink>
        <a:srgbClr val="969696"/>
      </a:folHlink>
    </a:clrScheme>
    <a:fontScheme name="www-pptbackgrounds-fsnet-co-u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ww-pptbackgrounds-fsnet-co-u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ww-pptbackgrounds-fsnet-co-uk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ww-pptbackgrounds-fsnet-co-uk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ww-pptbackgrounds-fsnet-co-uk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ww-pptbackgrounds-fsnet-co-u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ww-pptbackgrounds-fsnet-co-u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ww-pptbackgrounds-fsnet-co-u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10.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8517</TotalTime>
  <Words>2459</Words>
  <Application>Microsoft Office PowerPoint</Application>
  <PresentationFormat>On-screen Show (4:3)</PresentationFormat>
  <Paragraphs>418</Paragraphs>
  <Slides>48</Slides>
  <Notes>2</Notes>
  <HiddenSlides>0</HiddenSlides>
  <MMClips>0</MMClips>
  <ScaleCrop>false</ScaleCrop>
  <HeadingPairs>
    <vt:vector size="6" baseType="variant">
      <vt:variant>
        <vt:lpstr>Fonts Used</vt:lpstr>
      </vt:variant>
      <vt:variant>
        <vt:i4>11</vt:i4>
      </vt:variant>
      <vt:variant>
        <vt:lpstr>Theme</vt:lpstr>
      </vt:variant>
      <vt:variant>
        <vt:i4>10</vt:i4>
      </vt:variant>
      <vt:variant>
        <vt:lpstr>Slide Titles</vt:lpstr>
      </vt:variant>
      <vt:variant>
        <vt:i4>48</vt:i4>
      </vt:variant>
    </vt:vector>
  </HeadingPairs>
  <TitlesOfParts>
    <vt:vector size="69" baseType="lpstr">
      <vt:lpstr>Courier New</vt:lpstr>
      <vt:lpstr>Calibri Light</vt:lpstr>
      <vt:lpstr>Amasis MT Pro Medium</vt:lpstr>
      <vt:lpstr>Times New Roman</vt:lpstr>
      <vt:lpstr>Ink Draft</vt:lpstr>
      <vt:lpstr>Calibri</vt:lpstr>
      <vt:lpstr>Abadi</vt:lpstr>
      <vt:lpstr>Arial Rounded MT Bold</vt:lpstr>
      <vt:lpstr>Arial Narrow</vt:lpstr>
      <vt:lpstr>Arial</vt:lpstr>
      <vt:lpstr>Wingdings</vt:lpstr>
      <vt:lpstr>Office Theme</vt:lpstr>
      <vt:lpstr>2_Office Theme</vt:lpstr>
      <vt:lpstr>1_Office Theme</vt:lpstr>
      <vt:lpstr>3_Office Theme</vt:lpstr>
      <vt:lpstr>4_Office Theme</vt:lpstr>
      <vt:lpstr>5_Office Theme</vt:lpstr>
      <vt:lpstr>www-pptbackgrounds-fsnet-co-uk</vt:lpstr>
      <vt:lpstr>Default Design</vt:lpstr>
      <vt:lpstr>White with Courier font for code slides</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9</cp:revision>
  <cp:lastPrinted>2023-01-11T22:31:39Z</cp:lastPrinted>
  <dcterms:created xsi:type="dcterms:W3CDTF">2022-12-17T01:56:01Z</dcterms:created>
  <dcterms:modified xsi:type="dcterms:W3CDTF">2023-02-08T23:32:12Z</dcterms:modified>
</cp:coreProperties>
</file>