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84" r:id="rId2"/>
    <p:sldMasterId id="2147483672" r:id="rId3"/>
    <p:sldMasterId id="2147483696" r:id="rId4"/>
    <p:sldMasterId id="2147483708" r:id="rId5"/>
    <p:sldMasterId id="2147483720" r:id="rId6"/>
    <p:sldMasterId id="2147483732" r:id="rId7"/>
  </p:sldMasterIdLst>
  <p:notesMasterIdLst>
    <p:notesMasterId r:id="rId47"/>
  </p:notesMasterIdLst>
  <p:sldIdLst>
    <p:sldId id="257" r:id="rId8"/>
    <p:sldId id="358" r:id="rId9"/>
    <p:sldId id="359" r:id="rId10"/>
    <p:sldId id="360" r:id="rId11"/>
    <p:sldId id="265" r:id="rId12"/>
    <p:sldId id="291" r:id="rId13"/>
    <p:sldId id="279" r:id="rId14"/>
    <p:sldId id="281" r:id="rId15"/>
    <p:sldId id="259" r:id="rId16"/>
    <p:sldId id="371" r:id="rId17"/>
    <p:sldId id="374" r:id="rId18"/>
    <p:sldId id="283" r:id="rId19"/>
    <p:sldId id="372" r:id="rId20"/>
    <p:sldId id="373" r:id="rId21"/>
    <p:sldId id="367" r:id="rId22"/>
    <p:sldId id="357" r:id="rId23"/>
    <p:sldId id="370" r:id="rId24"/>
    <p:sldId id="376" r:id="rId25"/>
    <p:sldId id="284" r:id="rId26"/>
    <p:sldId id="377" r:id="rId27"/>
    <p:sldId id="378" r:id="rId28"/>
    <p:sldId id="286" r:id="rId29"/>
    <p:sldId id="379" r:id="rId30"/>
    <p:sldId id="380" r:id="rId31"/>
    <p:sldId id="381" r:id="rId32"/>
    <p:sldId id="323" r:id="rId33"/>
    <p:sldId id="368" r:id="rId34"/>
    <p:sldId id="369" r:id="rId35"/>
    <p:sldId id="383" r:id="rId36"/>
    <p:sldId id="384" r:id="rId37"/>
    <p:sldId id="385" r:id="rId38"/>
    <p:sldId id="375" r:id="rId39"/>
    <p:sldId id="353" r:id="rId40"/>
    <p:sldId id="361" r:id="rId41"/>
    <p:sldId id="362" r:id="rId42"/>
    <p:sldId id="363" r:id="rId43"/>
    <p:sldId id="364" r:id="rId44"/>
    <p:sldId id="365" r:id="rId45"/>
    <p:sldId id="366" r:id="rId46"/>
  </p:sldIdLst>
  <p:sldSz cx="9144000" cy="6858000" type="screen4x3"/>
  <p:notesSz cx="7010400" cy="9296400"/>
  <p:embeddedFontLst>
    <p:embeddedFont>
      <p:font typeface="Abadi" panose="020B0604020104020204" pitchFamily="34" charset="0"/>
      <p:regular r:id="rId48"/>
    </p:embeddedFont>
    <p:embeddedFont>
      <p:font typeface="Amasis MT Pro Medium" panose="02040604050005020304" pitchFamily="18" charset="0"/>
      <p:regular r:id="rId49"/>
      <p:italic r:id="rId50"/>
    </p:embeddedFont>
    <p:embeddedFont>
      <p:font typeface="Calibri" panose="020F0502020204030204" pitchFamily="34" charset="0"/>
      <p:regular r:id="rId51"/>
      <p:bold r:id="rId52"/>
      <p:italic r:id="rId53"/>
      <p:boldItalic r:id="rId54"/>
    </p:embeddedFont>
    <p:embeddedFont>
      <p:font typeface="Calibri Light" panose="020F0302020204030204" pitchFamily="34" charset="0"/>
      <p:regular r:id="rId55"/>
      <p:italic r:id="rId56"/>
    </p:embeddedFont>
    <p:embeddedFont>
      <p:font typeface="Ink Draft" panose="03080402000500000000" pitchFamily="66" charset="0"/>
      <p:regular r:id="rId57"/>
    </p:embeddedFont>
    <p:embeddedFont>
      <p:font typeface="Tahoma" panose="020B0604030504040204" pitchFamily="34" charset="0"/>
      <p:regular r:id="rId58"/>
      <p:bold r:id="rId59"/>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FFFF"/>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AE74494-0198-47B6-81FE-B76D7C458796}" v="1313" dt="2023-02-01T21:59:21.49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579" autoAdjust="0"/>
    <p:restoredTop sz="94915" autoAdjust="0"/>
  </p:normalViewPr>
  <p:slideViewPr>
    <p:cSldViewPr snapToGrid="0">
      <p:cViewPr varScale="1">
        <p:scale>
          <a:sx n="75" d="100"/>
          <a:sy n="75" d="100"/>
        </p:scale>
        <p:origin x="309" y="3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notesMaster" Target="notesMasters/notesMaster1.xml"/><Relationship Id="rId50" Type="http://schemas.openxmlformats.org/officeDocument/2006/relationships/font" Target="fonts/font3.fntdata"/><Relationship Id="rId55" Type="http://schemas.openxmlformats.org/officeDocument/2006/relationships/font" Target="fonts/font8.fntdata"/><Relationship Id="rId63"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font" Target="fonts/font6.fntdata"/><Relationship Id="rId58" Type="http://schemas.openxmlformats.org/officeDocument/2006/relationships/font" Target="fonts/font11.fntdata"/><Relationship Id="rId5" Type="http://schemas.openxmlformats.org/officeDocument/2006/relationships/slideMaster" Target="slideMasters/slideMaster5.xml"/><Relationship Id="rId61" Type="http://schemas.openxmlformats.org/officeDocument/2006/relationships/viewProps" Target="viewProps.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font" Target="fonts/font1.fntdata"/><Relationship Id="rId56" Type="http://schemas.openxmlformats.org/officeDocument/2006/relationships/font" Target="fonts/font9.fntdata"/><Relationship Id="rId64" Type="http://schemas.microsoft.com/office/2015/10/relationships/revisionInfo" Target="revisionInfo.xml"/><Relationship Id="rId8" Type="http://schemas.openxmlformats.org/officeDocument/2006/relationships/slide" Target="slides/slide1.xml"/><Relationship Id="rId51" Type="http://schemas.openxmlformats.org/officeDocument/2006/relationships/font" Target="fonts/font4.fntdata"/><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font" Target="fonts/font12.fntdata"/><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font" Target="fonts/font7.fntdata"/><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font" Target="fonts/font2.fntdata"/><Relationship Id="rId57" Type="http://schemas.openxmlformats.org/officeDocument/2006/relationships/font" Target="fonts/font10.fntdata"/><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font" Target="fonts/font5.fntdata"/><Relationship Id="rId60"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D6734DDE-5B15-43AA-9F31-715CD8029333}" type="datetimeFigureOut">
              <a:rPr lang="en-US" smtClean="0"/>
              <a:t>1/31/2023</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931F208-9A5C-4919-8F24-FACC431ED18E}" type="slidenum">
              <a:rPr lang="en-US" smtClean="0"/>
              <a:t>‹#›</a:t>
            </a:fld>
            <a:endParaRPr lang="en-US"/>
          </a:p>
        </p:txBody>
      </p:sp>
    </p:spTree>
    <p:extLst>
      <p:ext uri="{BB962C8B-B14F-4D97-AF65-F5344CB8AC3E}">
        <p14:creationId xmlns:p14="http://schemas.microsoft.com/office/powerpoint/2010/main" val="39097861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knowableword.com/2016/07/29/two-ways-to-outline-a-bible-passage/"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31F208-9A5C-4919-8F24-FACC431ED18E}" type="slidenum">
              <a:rPr lang="en-US" smtClean="0"/>
              <a:t>13</a:t>
            </a:fld>
            <a:endParaRPr lang="en-US"/>
          </a:p>
        </p:txBody>
      </p:sp>
    </p:spTree>
    <p:extLst>
      <p:ext uri="{BB962C8B-B14F-4D97-AF65-F5344CB8AC3E}">
        <p14:creationId xmlns:p14="http://schemas.microsoft.com/office/powerpoint/2010/main" val="4667682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31F208-9A5C-4919-8F24-FACC431ED18E}" type="slidenum">
              <a:rPr lang="en-US" smtClean="0"/>
              <a:t>14</a:t>
            </a:fld>
            <a:endParaRPr lang="en-US"/>
          </a:p>
        </p:txBody>
      </p:sp>
    </p:spTree>
    <p:extLst>
      <p:ext uri="{BB962C8B-B14F-4D97-AF65-F5344CB8AC3E}">
        <p14:creationId xmlns:p14="http://schemas.microsoft.com/office/powerpoint/2010/main" val="11504267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Two Ways to Outline a Bible Passage (knowableword.com)</a:t>
            </a:r>
            <a:endParaRPr lang="en-US" dirty="0"/>
          </a:p>
        </p:txBody>
      </p:sp>
      <p:sp>
        <p:nvSpPr>
          <p:cNvPr id="4" name="Slide Number Placeholder 3"/>
          <p:cNvSpPr>
            <a:spLocks noGrp="1"/>
          </p:cNvSpPr>
          <p:nvPr>
            <p:ph type="sldNum" sz="quarter" idx="5"/>
          </p:nvPr>
        </p:nvSpPr>
        <p:spPr/>
        <p:txBody>
          <a:bodyPr/>
          <a:lstStyle/>
          <a:p>
            <a:fld id="{A931F208-9A5C-4919-8F24-FACC431ED18E}" type="slidenum">
              <a:rPr lang="en-US" smtClean="0"/>
              <a:t>16</a:t>
            </a:fld>
            <a:endParaRPr lang="en-US"/>
          </a:p>
        </p:txBody>
      </p:sp>
    </p:spTree>
    <p:extLst>
      <p:ext uri="{BB962C8B-B14F-4D97-AF65-F5344CB8AC3E}">
        <p14:creationId xmlns:p14="http://schemas.microsoft.com/office/powerpoint/2010/main" val="28745933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25825669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89736559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FD3C9C-F152-48FC-A9AA-00CF38F3BE56}" type="datetimeFigureOut">
              <a:rPr lang="en-US" smtClean="0"/>
              <a:t>1/31/2023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44991213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7FD3C9C-F152-48FC-A9AA-00CF38F3BE56}" type="datetimeFigureOut">
              <a:rPr lang="en-US" smtClean="0"/>
              <a:t>1/31/2023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89117317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7FD3C9C-F152-48FC-A9AA-00CF38F3BE56}" type="datetimeFigureOut">
              <a:rPr lang="en-US" smtClean="0"/>
              <a:t>1/31/2023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422697820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7FD3C9C-F152-48FC-A9AA-00CF38F3BE56}" type="datetimeFigureOut">
              <a:rPr lang="en-US" smtClean="0"/>
              <a:t>1/31/2023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72796216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FD3C9C-F152-48FC-A9AA-00CF38F3BE56}" type="datetimeFigureOut">
              <a:rPr lang="en-US" smtClean="0"/>
              <a:t>1/31/2023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74068191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1/31/2023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09645270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1/31/2023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76369159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95338460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55996503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57794944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92882176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FD3C9C-F152-48FC-A9AA-00CF38F3BE56}" type="datetimeFigureOut">
              <a:rPr lang="en-US" smtClean="0"/>
              <a:t>1/31/2023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417089315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7FD3C9C-F152-48FC-A9AA-00CF38F3BE56}" type="datetimeFigureOut">
              <a:rPr lang="en-US" smtClean="0"/>
              <a:t>1/31/2023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08540294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7FD3C9C-F152-48FC-A9AA-00CF38F3BE56}" type="datetimeFigureOut">
              <a:rPr lang="en-US" smtClean="0"/>
              <a:t>1/31/2023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56635807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7FD3C9C-F152-48FC-A9AA-00CF38F3BE56}" type="datetimeFigureOut">
              <a:rPr lang="en-US" smtClean="0"/>
              <a:t>1/31/2023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57305422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FD3C9C-F152-48FC-A9AA-00CF38F3BE56}" type="datetimeFigureOut">
              <a:rPr lang="en-US" smtClean="0"/>
              <a:t>1/31/2023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429451342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1/31/2023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41352872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1/31/2023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57464163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53558517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54070929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72383738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72449496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FD3C9C-F152-48FC-A9AA-00CF38F3BE56}" type="datetimeFigureOut">
              <a:rPr lang="en-US" smtClean="0"/>
              <a:t>1/31/2023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83801655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7FD3C9C-F152-48FC-A9AA-00CF38F3BE56}" type="datetimeFigureOut">
              <a:rPr lang="en-US" smtClean="0"/>
              <a:t>1/31/2023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26483295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7FD3C9C-F152-48FC-A9AA-00CF38F3BE56}" type="datetimeFigureOut">
              <a:rPr lang="en-US" smtClean="0"/>
              <a:t>1/31/2023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96632796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7FD3C9C-F152-48FC-A9AA-00CF38F3BE56}" type="datetimeFigureOut">
              <a:rPr lang="en-US" smtClean="0"/>
              <a:t>1/31/2023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59168961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FD3C9C-F152-48FC-A9AA-00CF38F3BE56}" type="datetimeFigureOut">
              <a:rPr lang="en-US" smtClean="0"/>
              <a:t>1/31/2023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58405889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1/31/2023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43751816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1/31/2023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01314031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47726594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13501061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2078211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93393381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FD3C9C-F152-48FC-A9AA-00CF38F3BE56}" type="datetimeFigureOut">
              <a:rPr lang="en-US" smtClean="0"/>
              <a:t>1/31/2023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96110776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7FD3C9C-F152-48FC-A9AA-00CF38F3BE56}" type="datetimeFigureOut">
              <a:rPr lang="en-US" smtClean="0"/>
              <a:t>1/31/2023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415970206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7FD3C9C-F152-48FC-A9AA-00CF38F3BE56}" type="datetimeFigureOut">
              <a:rPr lang="en-US" smtClean="0"/>
              <a:t>1/31/2023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0005538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7FD3C9C-F152-48FC-A9AA-00CF38F3BE56}" type="datetimeFigureOut">
              <a:rPr lang="en-US" smtClean="0"/>
              <a:t>1/31/2023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72019389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FD3C9C-F152-48FC-A9AA-00CF38F3BE56}" type="datetimeFigureOut">
              <a:rPr lang="en-US" smtClean="0"/>
              <a:t>1/31/2023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40099206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1/31/2023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74182151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1/31/2023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57253969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41469827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42870164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29502864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402529358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FD3C9C-F152-48FC-A9AA-00CF38F3BE56}" type="datetimeFigureOut">
              <a:rPr lang="en-US" smtClean="0"/>
              <a:t>1/31/2023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50952517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7FD3C9C-F152-48FC-A9AA-00CF38F3BE56}" type="datetimeFigureOut">
              <a:rPr lang="en-US" smtClean="0"/>
              <a:t>1/31/2023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76388450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7FD3C9C-F152-48FC-A9AA-00CF38F3BE56}" type="datetimeFigureOut">
              <a:rPr lang="en-US" smtClean="0"/>
              <a:t>1/31/2023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1443752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7FD3C9C-F152-48FC-A9AA-00CF38F3BE56}" type="datetimeFigureOut">
              <a:rPr lang="en-US" smtClean="0"/>
              <a:t>1/31/2023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51903080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FD3C9C-F152-48FC-A9AA-00CF38F3BE56}" type="datetimeFigureOut">
              <a:rPr lang="en-US" smtClean="0"/>
              <a:t>1/31/2023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7918013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1/31/2023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45497473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1/31/2023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05558538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3210341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408386562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BAC1E96-0BFC-403F-BB7F-81B55A8A0D1D}" type="datetimeFigureOut">
              <a:rPr lang="en-US" smtClean="0"/>
              <a:t>1/30/2023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1A3FED-79D2-49FD-B3EC-4FF33B3B413B}" type="slidenum">
              <a:rPr lang="en-US" smtClean="0"/>
              <a:t>‹#›</a:t>
            </a:fld>
            <a:endParaRPr lang="en-US"/>
          </a:p>
        </p:txBody>
      </p:sp>
    </p:spTree>
    <p:extLst>
      <p:ext uri="{BB962C8B-B14F-4D97-AF65-F5344CB8AC3E}">
        <p14:creationId xmlns:p14="http://schemas.microsoft.com/office/powerpoint/2010/main" val="128326334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AC1E96-0BFC-403F-BB7F-81B55A8A0D1D}" type="datetimeFigureOut">
              <a:rPr lang="en-US" smtClean="0"/>
              <a:t>1/30/2023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1A3FED-79D2-49FD-B3EC-4FF33B3B413B}" type="slidenum">
              <a:rPr lang="en-US" smtClean="0"/>
              <a:t>‹#›</a:t>
            </a:fld>
            <a:endParaRPr lang="en-US"/>
          </a:p>
        </p:txBody>
      </p:sp>
    </p:spTree>
    <p:extLst>
      <p:ext uri="{BB962C8B-B14F-4D97-AF65-F5344CB8AC3E}">
        <p14:creationId xmlns:p14="http://schemas.microsoft.com/office/powerpoint/2010/main" val="148585463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BAC1E96-0BFC-403F-BB7F-81B55A8A0D1D}" type="datetimeFigureOut">
              <a:rPr lang="en-US" smtClean="0"/>
              <a:t>1/30/2023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1A3FED-79D2-49FD-B3EC-4FF33B3B413B}" type="slidenum">
              <a:rPr lang="en-US" smtClean="0"/>
              <a:t>‹#›</a:t>
            </a:fld>
            <a:endParaRPr lang="en-US"/>
          </a:p>
        </p:txBody>
      </p:sp>
    </p:spTree>
    <p:extLst>
      <p:ext uri="{BB962C8B-B14F-4D97-AF65-F5344CB8AC3E}">
        <p14:creationId xmlns:p14="http://schemas.microsoft.com/office/powerpoint/2010/main" val="221835986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BAC1E96-0BFC-403F-BB7F-81B55A8A0D1D}" type="datetimeFigureOut">
              <a:rPr lang="en-US" smtClean="0"/>
              <a:t>1/30/2023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1A3FED-79D2-49FD-B3EC-4FF33B3B413B}" type="slidenum">
              <a:rPr lang="en-US" smtClean="0"/>
              <a:t>‹#›</a:t>
            </a:fld>
            <a:endParaRPr lang="en-US"/>
          </a:p>
        </p:txBody>
      </p:sp>
    </p:spTree>
    <p:extLst>
      <p:ext uri="{BB962C8B-B14F-4D97-AF65-F5344CB8AC3E}">
        <p14:creationId xmlns:p14="http://schemas.microsoft.com/office/powerpoint/2010/main" val="395113388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BAC1E96-0BFC-403F-BB7F-81B55A8A0D1D}" type="datetimeFigureOut">
              <a:rPr lang="en-US" smtClean="0"/>
              <a:t>1/30/2023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41A3FED-79D2-49FD-B3EC-4FF33B3B413B}" type="slidenum">
              <a:rPr lang="en-US" smtClean="0"/>
              <a:t>‹#›</a:t>
            </a:fld>
            <a:endParaRPr lang="en-US"/>
          </a:p>
        </p:txBody>
      </p:sp>
    </p:spTree>
    <p:extLst>
      <p:ext uri="{BB962C8B-B14F-4D97-AF65-F5344CB8AC3E}">
        <p14:creationId xmlns:p14="http://schemas.microsoft.com/office/powerpoint/2010/main" val="148775832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BAC1E96-0BFC-403F-BB7F-81B55A8A0D1D}" type="datetimeFigureOut">
              <a:rPr lang="en-US" smtClean="0"/>
              <a:t>1/30/2023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41A3FED-79D2-49FD-B3EC-4FF33B3B413B}" type="slidenum">
              <a:rPr lang="en-US" smtClean="0"/>
              <a:t>‹#›</a:t>
            </a:fld>
            <a:endParaRPr lang="en-US"/>
          </a:p>
        </p:txBody>
      </p:sp>
    </p:spTree>
    <p:extLst>
      <p:ext uri="{BB962C8B-B14F-4D97-AF65-F5344CB8AC3E}">
        <p14:creationId xmlns:p14="http://schemas.microsoft.com/office/powerpoint/2010/main" val="43117137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AC1E96-0BFC-403F-BB7F-81B55A8A0D1D}" type="datetimeFigureOut">
              <a:rPr lang="en-US" smtClean="0"/>
              <a:t>1/30/2023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41A3FED-79D2-49FD-B3EC-4FF33B3B413B}" type="slidenum">
              <a:rPr lang="en-US" smtClean="0"/>
              <a:t>‹#›</a:t>
            </a:fld>
            <a:endParaRPr lang="en-US"/>
          </a:p>
        </p:txBody>
      </p:sp>
    </p:spTree>
    <p:extLst>
      <p:ext uri="{BB962C8B-B14F-4D97-AF65-F5344CB8AC3E}">
        <p14:creationId xmlns:p14="http://schemas.microsoft.com/office/powerpoint/2010/main" val="257680109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BAC1E96-0BFC-403F-BB7F-81B55A8A0D1D}" type="datetimeFigureOut">
              <a:rPr lang="en-US" smtClean="0"/>
              <a:t>1/30/2023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1A3FED-79D2-49FD-B3EC-4FF33B3B413B}" type="slidenum">
              <a:rPr lang="en-US" smtClean="0"/>
              <a:t>‹#›</a:t>
            </a:fld>
            <a:endParaRPr lang="en-US"/>
          </a:p>
        </p:txBody>
      </p:sp>
    </p:spTree>
    <p:extLst>
      <p:ext uri="{BB962C8B-B14F-4D97-AF65-F5344CB8AC3E}">
        <p14:creationId xmlns:p14="http://schemas.microsoft.com/office/powerpoint/2010/main" val="407146699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BAC1E96-0BFC-403F-BB7F-81B55A8A0D1D}" type="datetimeFigureOut">
              <a:rPr lang="en-US" smtClean="0"/>
              <a:t>1/30/2023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1A3FED-79D2-49FD-B3EC-4FF33B3B413B}" type="slidenum">
              <a:rPr lang="en-US" smtClean="0"/>
              <a:t>‹#›</a:t>
            </a:fld>
            <a:endParaRPr lang="en-US"/>
          </a:p>
        </p:txBody>
      </p:sp>
    </p:spTree>
    <p:extLst>
      <p:ext uri="{BB962C8B-B14F-4D97-AF65-F5344CB8AC3E}">
        <p14:creationId xmlns:p14="http://schemas.microsoft.com/office/powerpoint/2010/main" val="162797137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AC1E96-0BFC-403F-BB7F-81B55A8A0D1D}" type="datetimeFigureOut">
              <a:rPr lang="en-US" smtClean="0"/>
              <a:t>1/30/2023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1A3FED-79D2-49FD-B3EC-4FF33B3B413B}" type="slidenum">
              <a:rPr lang="en-US" smtClean="0"/>
              <a:t>‹#›</a:t>
            </a:fld>
            <a:endParaRPr lang="en-US"/>
          </a:p>
        </p:txBody>
      </p:sp>
    </p:spTree>
    <p:extLst>
      <p:ext uri="{BB962C8B-B14F-4D97-AF65-F5344CB8AC3E}">
        <p14:creationId xmlns:p14="http://schemas.microsoft.com/office/powerpoint/2010/main" val="396424590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AC1E96-0BFC-403F-BB7F-81B55A8A0D1D}" type="datetimeFigureOut">
              <a:rPr lang="en-US" smtClean="0"/>
              <a:t>1/30/2023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1A3FED-79D2-49FD-B3EC-4FF33B3B413B}" type="slidenum">
              <a:rPr lang="en-US" smtClean="0"/>
              <a:t>‹#›</a:t>
            </a:fld>
            <a:endParaRPr lang="en-US"/>
          </a:p>
        </p:txBody>
      </p:sp>
    </p:spTree>
    <p:extLst>
      <p:ext uri="{BB962C8B-B14F-4D97-AF65-F5344CB8AC3E}">
        <p14:creationId xmlns:p14="http://schemas.microsoft.com/office/powerpoint/2010/main" val="187062681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304769799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5911236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00748017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76400" y="1447800"/>
            <a:ext cx="35433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372100" y="1447800"/>
            <a:ext cx="35433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0046208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4449569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5152157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414709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30559955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21790561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2386317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05650" y="304800"/>
            <a:ext cx="1809750" cy="571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676400" y="304800"/>
            <a:ext cx="5276850" cy="571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975369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2.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microsoft.com/office/2007/relationships/hdphoto" Target="../media/hdphoto1.wdp"/></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3.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FD3C9C-F152-48FC-A9AA-00CF38F3BE56}" type="datetimeFigureOut">
              <a:rPr lang="en-US" smtClean="0"/>
              <a:t>1/31/2023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81DA21-61C4-46B9-885D-B1B7AA858C51}" type="slidenum">
              <a:rPr lang="en-US" smtClean="0"/>
              <a:t>‹#›</a:t>
            </a:fld>
            <a:endParaRPr lang="en-US"/>
          </a:p>
        </p:txBody>
      </p:sp>
      <p:pic>
        <p:nvPicPr>
          <p:cNvPr id="8" name="Picture 7" descr="Text, letter&#10;&#10;Description automatically generated">
            <a:extLst>
              <a:ext uri="{FF2B5EF4-FFF2-40B4-BE49-F238E27FC236}">
                <a16:creationId xmlns:a16="http://schemas.microsoft.com/office/drawing/2014/main" id="{0FF80605-C063-84D5-680C-E61BF64D7943}"/>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l="2750" r="2750"/>
          <a:stretch/>
        </p:blipFill>
        <p:spPr>
          <a:xfrm>
            <a:off x="-1" y="0"/>
            <a:ext cx="9144001" cy="6858000"/>
          </a:xfrm>
          <a:prstGeom prst="rect">
            <a:avLst/>
          </a:prstGeom>
        </p:spPr>
      </p:pic>
    </p:spTree>
    <p:extLst>
      <p:ext uri="{BB962C8B-B14F-4D97-AF65-F5344CB8AC3E}">
        <p14:creationId xmlns:p14="http://schemas.microsoft.com/office/powerpoint/2010/main" val="13164790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FD3C9C-F152-48FC-A9AA-00CF38F3BE56}" type="datetimeFigureOut">
              <a:rPr lang="en-US" smtClean="0"/>
              <a:t>1/31/2023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81DA21-61C4-46B9-885D-B1B7AA858C51}" type="slidenum">
              <a:rPr lang="en-US" smtClean="0"/>
              <a:t>‹#›</a:t>
            </a:fld>
            <a:endParaRPr lang="en-US"/>
          </a:p>
        </p:txBody>
      </p:sp>
      <p:pic>
        <p:nvPicPr>
          <p:cNvPr id="8" name="Picture 7" descr="Text, letter&#10;&#10;Description automatically generated">
            <a:extLst>
              <a:ext uri="{FF2B5EF4-FFF2-40B4-BE49-F238E27FC236}">
                <a16:creationId xmlns:a16="http://schemas.microsoft.com/office/drawing/2014/main" id="{0FF80605-C063-84D5-680C-E61BF64D7943}"/>
              </a:ext>
            </a:extLst>
          </p:cNvPr>
          <p:cNvPicPr>
            <a:picLocks noChangeAspect="1"/>
          </p:cNvPicPr>
          <p:nvPr userDrawn="1"/>
        </p:nvPicPr>
        <p:blipFill rotWithShape="1">
          <a:blip r:embed="rId13">
            <a:duotone>
              <a:schemeClr val="bg2">
                <a:shade val="45000"/>
                <a:satMod val="135000"/>
              </a:schemeClr>
              <a:prstClr val="white"/>
            </a:duotone>
            <a:extLst>
              <a:ext uri="{28A0092B-C50C-407E-A947-70E740481C1C}">
                <a14:useLocalDpi xmlns:a14="http://schemas.microsoft.com/office/drawing/2010/main" val="0"/>
              </a:ext>
            </a:extLst>
          </a:blip>
          <a:srcRect l="2750" r="2750"/>
          <a:stretch/>
        </p:blipFill>
        <p:spPr>
          <a:xfrm>
            <a:off x="-1" y="0"/>
            <a:ext cx="9144001" cy="6858000"/>
          </a:xfrm>
          <a:prstGeom prst="rect">
            <a:avLst/>
          </a:prstGeom>
        </p:spPr>
      </p:pic>
    </p:spTree>
    <p:extLst>
      <p:ext uri="{BB962C8B-B14F-4D97-AF65-F5344CB8AC3E}">
        <p14:creationId xmlns:p14="http://schemas.microsoft.com/office/powerpoint/2010/main" val="87755316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FD3C9C-F152-48FC-A9AA-00CF38F3BE56}" type="datetimeFigureOut">
              <a:rPr lang="en-US" smtClean="0"/>
              <a:t>1/31/2023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81DA21-61C4-46B9-885D-B1B7AA858C51}" type="slidenum">
              <a:rPr lang="en-US" smtClean="0"/>
              <a:t>‹#›</a:t>
            </a:fld>
            <a:endParaRPr lang="en-US"/>
          </a:p>
        </p:txBody>
      </p:sp>
      <p:pic>
        <p:nvPicPr>
          <p:cNvPr id="9" name="Picture 8" descr="Text, letter&#10;&#10;Description automatically generated">
            <a:extLst>
              <a:ext uri="{FF2B5EF4-FFF2-40B4-BE49-F238E27FC236}">
                <a16:creationId xmlns:a16="http://schemas.microsoft.com/office/drawing/2014/main" id="{17D528B9-C118-7370-1262-1D75B1D52138}"/>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3917" y="2521084"/>
            <a:ext cx="3955311" cy="2803327"/>
          </a:xfrm>
          <a:prstGeom prst="rect">
            <a:avLst/>
          </a:prstGeom>
          <a:ln>
            <a:noFill/>
          </a:ln>
          <a:effectLst>
            <a:softEdge rad="112500"/>
          </a:effectLst>
        </p:spPr>
      </p:pic>
      <p:sp>
        <p:nvSpPr>
          <p:cNvPr id="11" name="Rectangle: Rounded Corners 10">
            <a:extLst>
              <a:ext uri="{FF2B5EF4-FFF2-40B4-BE49-F238E27FC236}">
                <a16:creationId xmlns:a16="http://schemas.microsoft.com/office/drawing/2014/main" id="{A09350B6-3402-AEDE-F4DA-CAADA782E402}"/>
              </a:ext>
            </a:extLst>
          </p:cNvPr>
          <p:cNvSpPr/>
          <p:nvPr userDrawn="1"/>
        </p:nvSpPr>
        <p:spPr>
          <a:xfrm>
            <a:off x="628650" y="1690689"/>
            <a:ext cx="7886700" cy="111062"/>
          </a:xfrm>
          <a:prstGeom prst="round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7410819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FD3C9C-F152-48FC-A9AA-00CF38F3BE56}" type="datetimeFigureOut">
              <a:rPr lang="en-US" smtClean="0"/>
              <a:t>1/31/2023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81DA21-61C4-46B9-885D-B1B7AA858C51}" type="slidenum">
              <a:rPr lang="en-US" smtClean="0"/>
              <a:t>‹#›</a:t>
            </a:fld>
            <a:endParaRPr lang="en-US"/>
          </a:p>
        </p:txBody>
      </p:sp>
      <p:sp>
        <p:nvSpPr>
          <p:cNvPr id="10" name="Rectangle: Rounded Corners 9">
            <a:extLst>
              <a:ext uri="{FF2B5EF4-FFF2-40B4-BE49-F238E27FC236}">
                <a16:creationId xmlns:a16="http://schemas.microsoft.com/office/drawing/2014/main" id="{3DEDBEF6-A55D-212B-EAFC-2E6680142DE0}"/>
              </a:ext>
            </a:extLst>
          </p:cNvPr>
          <p:cNvSpPr/>
          <p:nvPr userDrawn="1"/>
        </p:nvSpPr>
        <p:spPr>
          <a:xfrm>
            <a:off x="628650" y="1690689"/>
            <a:ext cx="7886700" cy="111062"/>
          </a:xfrm>
          <a:prstGeom prst="round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Text, letter&#10;&#10;Description automatically generated">
            <a:extLst>
              <a:ext uri="{FF2B5EF4-FFF2-40B4-BE49-F238E27FC236}">
                <a16:creationId xmlns:a16="http://schemas.microsoft.com/office/drawing/2014/main" id="{1E58B7F4-F7E8-DC58-1487-114F88E2E422}"/>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rot="20676503">
            <a:off x="39964" y="39204"/>
            <a:ext cx="2458905" cy="1742749"/>
          </a:xfrm>
          <a:prstGeom prst="rect">
            <a:avLst/>
          </a:prstGeom>
          <a:ln>
            <a:noFill/>
          </a:ln>
          <a:effectLst>
            <a:softEdge rad="112500"/>
          </a:effectLst>
        </p:spPr>
      </p:pic>
    </p:spTree>
    <p:extLst>
      <p:ext uri="{BB962C8B-B14F-4D97-AF65-F5344CB8AC3E}">
        <p14:creationId xmlns:p14="http://schemas.microsoft.com/office/powerpoint/2010/main" val="110181380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FD3C9C-F152-48FC-A9AA-00CF38F3BE56}" type="datetimeFigureOut">
              <a:rPr lang="en-US" smtClean="0"/>
              <a:t>1/31/2023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81DA21-61C4-46B9-885D-B1B7AA858C51}" type="slidenum">
              <a:rPr lang="en-US" smtClean="0"/>
              <a:t>‹#›</a:t>
            </a:fld>
            <a:endParaRPr lang="en-US"/>
          </a:p>
        </p:txBody>
      </p:sp>
      <p:sp>
        <p:nvSpPr>
          <p:cNvPr id="8" name="Rectangle: Rounded Corners 7">
            <a:extLst>
              <a:ext uri="{FF2B5EF4-FFF2-40B4-BE49-F238E27FC236}">
                <a16:creationId xmlns:a16="http://schemas.microsoft.com/office/drawing/2014/main" id="{70E19F73-1869-F2D7-FEDC-8D7EAFE61F05}"/>
              </a:ext>
            </a:extLst>
          </p:cNvPr>
          <p:cNvSpPr/>
          <p:nvPr userDrawn="1"/>
        </p:nvSpPr>
        <p:spPr>
          <a:xfrm>
            <a:off x="388345" y="253388"/>
            <a:ext cx="8367310" cy="6351224"/>
          </a:xfrm>
          <a:custGeom>
            <a:avLst/>
            <a:gdLst>
              <a:gd name="connsiteX0" fmla="*/ 0 w 8367310"/>
              <a:gd name="connsiteY0" fmla="*/ 182153 h 6351224"/>
              <a:gd name="connsiteX1" fmla="*/ 182153 w 8367310"/>
              <a:gd name="connsiteY1" fmla="*/ 0 h 6351224"/>
              <a:gd name="connsiteX2" fmla="*/ 8185157 w 8367310"/>
              <a:gd name="connsiteY2" fmla="*/ 0 h 6351224"/>
              <a:gd name="connsiteX3" fmla="*/ 8367310 w 8367310"/>
              <a:gd name="connsiteY3" fmla="*/ 182153 h 6351224"/>
              <a:gd name="connsiteX4" fmla="*/ 8367310 w 8367310"/>
              <a:gd name="connsiteY4" fmla="*/ 6169071 h 6351224"/>
              <a:gd name="connsiteX5" fmla="*/ 8185157 w 8367310"/>
              <a:gd name="connsiteY5" fmla="*/ 6351224 h 6351224"/>
              <a:gd name="connsiteX6" fmla="*/ 182153 w 8367310"/>
              <a:gd name="connsiteY6" fmla="*/ 6351224 h 6351224"/>
              <a:gd name="connsiteX7" fmla="*/ 0 w 8367310"/>
              <a:gd name="connsiteY7" fmla="*/ 6169071 h 6351224"/>
              <a:gd name="connsiteX8" fmla="*/ 0 w 8367310"/>
              <a:gd name="connsiteY8" fmla="*/ 182153 h 6351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67310" h="6351224" extrusionOk="0">
                <a:moveTo>
                  <a:pt x="0" y="182153"/>
                </a:moveTo>
                <a:cubicBezTo>
                  <a:pt x="2204" y="67351"/>
                  <a:pt x="75941" y="8181"/>
                  <a:pt x="182153" y="0"/>
                </a:cubicBezTo>
                <a:cubicBezTo>
                  <a:pt x="1750638" y="30241"/>
                  <a:pt x="6042245" y="128560"/>
                  <a:pt x="8185157" y="0"/>
                </a:cubicBezTo>
                <a:cubicBezTo>
                  <a:pt x="8295405" y="1775"/>
                  <a:pt x="8367988" y="86190"/>
                  <a:pt x="8367310" y="182153"/>
                </a:cubicBezTo>
                <a:cubicBezTo>
                  <a:pt x="8397895" y="887635"/>
                  <a:pt x="8272011" y="3581836"/>
                  <a:pt x="8367310" y="6169071"/>
                </a:cubicBezTo>
                <a:cubicBezTo>
                  <a:pt x="8367607" y="6276954"/>
                  <a:pt x="8279546" y="6350541"/>
                  <a:pt x="8185157" y="6351224"/>
                </a:cubicBezTo>
                <a:cubicBezTo>
                  <a:pt x="5508987" y="6365686"/>
                  <a:pt x="1875813" y="6305795"/>
                  <a:pt x="182153" y="6351224"/>
                </a:cubicBezTo>
                <a:cubicBezTo>
                  <a:pt x="74751" y="6337464"/>
                  <a:pt x="5438" y="6280092"/>
                  <a:pt x="0" y="6169071"/>
                </a:cubicBezTo>
                <a:cubicBezTo>
                  <a:pt x="167982" y="4423463"/>
                  <a:pt x="76769" y="2063576"/>
                  <a:pt x="0" y="182153"/>
                </a:cubicBezTo>
                <a:close/>
              </a:path>
            </a:pathLst>
          </a:custGeom>
          <a:noFill/>
          <a:ln>
            <a:solidFill>
              <a:schemeClr val="accent6">
                <a:lumMod val="75000"/>
              </a:schemeClr>
            </a:solidFill>
            <a:extLst>
              <a:ext uri="{C807C97D-BFC1-408E-A445-0C87EB9F89A2}">
                <ask:lineSketchStyleProps xmlns:ask="http://schemas.microsoft.com/office/drawing/2018/sketchyshapes" sd="1693993750">
                  <a:prstGeom prst="roundRect">
                    <a:avLst>
                      <a:gd name="adj" fmla="val 2868"/>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7831601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AC1E96-0BFC-403F-BB7F-81B55A8A0D1D}" type="datetimeFigureOut">
              <a:rPr lang="en-US" smtClean="0"/>
              <a:t>1/30/2023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1A3FED-79D2-49FD-B3EC-4FF33B3B413B}" type="slidenum">
              <a:rPr lang="en-US" smtClean="0"/>
              <a:t>‹#›</a:t>
            </a:fld>
            <a:endParaRPr lang="en-US"/>
          </a:p>
        </p:txBody>
      </p:sp>
      <p:pic>
        <p:nvPicPr>
          <p:cNvPr id="7" name="Picture 6"/>
          <p:cNvPicPr>
            <a:picLocks noChangeAspect="1"/>
          </p:cNvPicPr>
          <p:nvPr userDrawn="1"/>
        </p:nvPicPr>
        <p:blipFill rotWithShape="1">
          <a:blip r:embed="rId13" cstate="print">
            <a:duotone>
              <a:prstClr val="black"/>
              <a:srgbClr val="D9C3A5">
                <a:tint val="50000"/>
                <a:satMod val="180000"/>
              </a:srgbClr>
            </a:duotone>
            <a:extLst>
              <a:ext uri="{BEBA8EAE-BF5A-486C-A8C5-ECC9F3942E4B}">
                <a14:imgProps xmlns:a14="http://schemas.microsoft.com/office/drawing/2010/main">
                  <a14:imgLayer r:embed="rId14">
                    <a14:imgEffect>
                      <a14:brightnessContrast bright="20000"/>
                    </a14:imgEffect>
                  </a14:imgLayer>
                </a14:imgProps>
              </a:ext>
              <a:ext uri="{28A0092B-C50C-407E-A947-70E740481C1C}">
                <a14:useLocalDpi xmlns:a14="http://schemas.microsoft.com/office/drawing/2010/main" val="0"/>
              </a:ext>
            </a:extLst>
          </a:blip>
          <a:srcRect l="6177"/>
          <a:stretch/>
        </p:blipFill>
        <p:spPr>
          <a:xfrm rot="20759425">
            <a:off x="-40124" y="159013"/>
            <a:ext cx="2484607" cy="186239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76784754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bible-01">
            <a:extLst>
              <a:ext uri="{FF2B5EF4-FFF2-40B4-BE49-F238E27FC236}">
                <a16:creationId xmlns:a16="http://schemas.microsoft.com/office/drawing/2014/main" id="{7148D1C5-4836-41CC-828C-76776C5B6F99}"/>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a:extLst>
              <a:ext uri="{FF2B5EF4-FFF2-40B4-BE49-F238E27FC236}">
                <a16:creationId xmlns:a16="http://schemas.microsoft.com/office/drawing/2014/main" id="{267C7F63-E419-4EDE-B21C-E585A352A870}"/>
              </a:ext>
            </a:extLst>
          </p:cNvPr>
          <p:cNvSpPr>
            <a:spLocks noGrp="1" noChangeArrowheads="1"/>
          </p:cNvSpPr>
          <p:nvPr>
            <p:ph type="title"/>
          </p:nvPr>
        </p:nvSpPr>
        <p:spPr bwMode="auto">
          <a:xfrm>
            <a:off x="1676400" y="304800"/>
            <a:ext cx="72390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36000" tIns="45720" rIns="36000" bIns="45720" numCol="1" anchor="t" anchorCtr="1" compatLnSpc="1">
            <a:prstTxWarp prst="textNoShape">
              <a:avLst/>
            </a:prstTxWarp>
          </a:bodyPr>
          <a:lstStyle/>
          <a:p>
            <a:pPr lvl="0"/>
            <a:r>
              <a:rPr lang="en-US" altLang="en-US"/>
              <a:t>Click to edit Master title style</a:t>
            </a:r>
          </a:p>
        </p:txBody>
      </p:sp>
      <p:sp>
        <p:nvSpPr>
          <p:cNvPr id="4100" name="Rectangle 4">
            <a:extLst>
              <a:ext uri="{FF2B5EF4-FFF2-40B4-BE49-F238E27FC236}">
                <a16:creationId xmlns:a16="http://schemas.microsoft.com/office/drawing/2014/main" id="{FF45280D-2AD6-44C3-9613-1AC13C0FADD9}"/>
              </a:ext>
            </a:extLst>
          </p:cNvPr>
          <p:cNvSpPr>
            <a:spLocks noGrp="1" noChangeArrowheads="1"/>
          </p:cNvSpPr>
          <p:nvPr>
            <p:ph type="body" idx="1"/>
          </p:nvPr>
        </p:nvSpPr>
        <p:spPr bwMode="auto">
          <a:xfrm>
            <a:off x="1676400" y="1447800"/>
            <a:ext cx="72390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1"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p:txBody>
      </p:sp>
      <p:sp>
        <p:nvSpPr>
          <p:cNvPr id="2053" name="Text Box 5">
            <a:extLst>
              <a:ext uri="{FF2B5EF4-FFF2-40B4-BE49-F238E27FC236}">
                <a16:creationId xmlns:a16="http://schemas.microsoft.com/office/drawing/2014/main" id="{92F6B23F-03BA-4E3C-8369-9BE288D3F942}"/>
              </a:ext>
            </a:extLst>
          </p:cNvPr>
          <p:cNvSpPr txBox="1">
            <a:spLocks noChangeArrowheads="1"/>
          </p:cNvSpPr>
          <p:nvPr/>
        </p:nvSpPr>
        <p:spPr bwMode="auto">
          <a:xfrm>
            <a:off x="50800" y="12700"/>
            <a:ext cx="1828800"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400">
                <a:solidFill>
                  <a:schemeClr val="tx1"/>
                </a:solidFill>
                <a:latin typeface="Arial" panose="020B0604020202020204" pitchFamily="34" charset="0"/>
              </a:defRPr>
            </a:lvl9pPr>
          </a:lstStyle>
          <a:p>
            <a:pPr>
              <a:spcBef>
                <a:spcPct val="50000"/>
              </a:spcBef>
              <a:buFontTx/>
              <a:buNone/>
            </a:pPr>
            <a:r>
              <a:rPr lang="en-GB" altLang="en-US" sz="1400" dirty="0">
                <a:solidFill>
                  <a:srgbClr val="FFE2C5"/>
                </a:solidFill>
              </a:rPr>
              <a:t>Slide </a:t>
            </a:r>
            <a:fld id="{03D5F698-70A8-4D1A-9AF8-09E49008D13C}" type="slidenum">
              <a:rPr lang="en-GB" altLang="en-US" sz="1400">
                <a:solidFill>
                  <a:srgbClr val="FFE2C5"/>
                </a:solidFill>
              </a:rPr>
              <a:pPr>
                <a:spcBef>
                  <a:spcPct val="50000"/>
                </a:spcBef>
                <a:buFontTx/>
                <a:buNone/>
              </a:pPr>
              <a:t>‹#›</a:t>
            </a:fld>
            <a:endParaRPr lang="en-GB" altLang="en-US" sz="1400" dirty="0">
              <a:solidFill>
                <a:srgbClr val="FFE2C5"/>
              </a:solidFill>
            </a:endParaRPr>
          </a:p>
        </p:txBody>
      </p:sp>
    </p:spTree>
    <p:extLst>
      <p:ext uri="{BB962C8B-B14F-4D97-AF65-F5344CB8AC3E}">
        <p14:creationId xmlns:p14="http://schemas.microsoft.com/office/powerpoint/2010/main" val="2785227122"/>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mc:AlternateContent xmlns:mc="http://schemas.openxmlformats.org/markup-compatibility/2006">
    <mc:Choice xmlns:p159="http://schemas.microsoft.com/office/powerpoint/2015/09/main" Requires="p159">
      <p:transition xmlns:p14="http://schemas.microsoft.com/office/powerpoint/2010/main" spd="slow" p14:dur="2000" advTm="58374">
        <p159:morph option="byWord"/>
      </p:transition>
    </mc:Choice>
    <mc:Fallback>
      <p:transition spd="slow" advTm="58374">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100">
                                            <p:txEl>
                                              <p:pRg st="0" end="0"/>
                                            </p:txEl>
                                          </p:spTgt>
                                        </p:tgtEl>
                                        <p:attrNameLst>
                                          <p:attrName>style.visibility</p:attrName>
                                        </p:attrNameLst>
                                      </p:cBhvr>
                                      <p:to>
                                        <p:strVal val="visible"/>
                                      </p:to>
                                    </p:set>
                                    <p:animEffect transition="in" filter="dissolve">
                                      <p:cBhvr>
                                        <p:cTn id="7" dur="500"/>
                                        <p:tgtEl>
                                          <p:spTgt spid="4100">
                                            <p:txEl>
                                              <p:pRg st="0" end="0"/>
                                            </p:txEl>
                                          </p:spTgt>
                                        </p:tgtEl>
                                      </p:cBhvr>
                                    </p:animEffect>
                                  </p:childTnLst>
                                  <p:subTnLst>
                                    <p:animClr clrSpc="rgb" dir="cw">
                                      <p:cBhvr override="childStyle">
                                        <p:cTn dur="1" fill="hold" display="0" masterRel="nextClick" afterEffect="1"/>
                                        <p:tgtEl>
                                          <p:spTgt spid="4100">
                                            <p:txEl>
                                              <p:pRg st="0" end="0"/>
                                            </p:txEl>
                                          </p:spTgt>
                                        </p:tgtEl>
                                        <p:attrNameLst>
                                          <p:attrName>ppt_c</p:attrName>
                                        </p:attrNameLst>
                                      </p:cBhvr>
                                      <p:to>
                                        <a:schemeClr val="folHlink"/>
                                      </p:to>
                                    </p:animClr>
                                  </p:subTnLst>
                                </p:cTn>
                              </p:par>
                              <p:par>
                                <p:cTn id="8" presetID="9" presetClass="entr" presetSubtype="0" fill="hold" grpId="0" nodeType="withEffect">
                                  <p:stCondLst>
                                    <p:cond delay="0"/>
                                  </p:stCondLst>
                                  <p:childTnLst>
                                    <p:set>
                                      <p:cBhvr>
                                        <p:cTn id="9" dur="1" fill="hold">
                                          <p:stCondLst>
                                            <p:cond delay="0"/>
                                          </p:stCondLst>
                                        </p:cTn>
                                        <p:tgtEl>
                                          <p:spTgt spid="4100">
                                            <p:txEl>
                                              <p:pRg st="1" end="1"/>
                                            </p:txEl>
                                          </p:spTgt>
                                        </p:tgtEl>
                                        <p:attrNameLst>
                                          <p:attrName>style.visibility</p:attrName>
                                        </p:attrNameLst>
                                      </p:cBhvr>
                                      <p:to>
                                        <p:strVal val="visible"/>
                                      </p:to>
                                    </p:set>
                                    <p:animEffect transition="in" filter="dissolve">
                                      <p:cBhvr>
                                        <p:cTn id="10" dur="500"/>
                                        <p:tgtEl>
                                          <p:spTgt spid="4100">
                                            <p:txEl>
                                              <p:pRg st="1" end="1"/>
                                            </p:txEl>
                                          </p:spTgt>
                                        </p:tgtEl>
                                      </p:cBhvr>
                                    </p:animEffect>
                                  </p:childTnLst>
                                  <p:subTnLst>
                                    <p:animClr clrSpc="rgb" dir="cw">
                                      <p:cBhvr override="childStyle">
                                        <p:cTn dur="1" fill="hold" display="0" masterRel="nextClick" afterEffect="1"/>
                                        <p:tgtEl>
                                          <p:spTgt spid="4100">
                                            <p:txEl>
                                              <p:pRg st="1" end="1"/>
                                            </p:txEl>
                                          </p:spTgt>
                                        </p:tgtEl>
                                        <p:attrNameLst>
                                          <p:attrName>ppt_c</p:attrName>
                                        </p:attrNameLst>
                                      </p:cBhvr>
                                      <p:to>
                                        <a:schemeClr val="folHlink"/>
                                      </p:to>
                                    </p:animClr>
                                  </p:subTnLst>
                                </p:cTn>
                              </p:par>
                              <p:par>
                                <p:cTn id="11" presetID="9" presetClass="entr" presetSubtype="0" fill="hold" grpId="0" nodeType="withEffect">
                                  <p:stCondLst>
                                    <p:cond delay="0"/>
                                  </p:stCondLst>
                                  <p:childTnLst>
                                    <p:set>
                                      <p:cBhvr>
                                        <p:cTn id="12" dur="1" fill="hold">
                                          <p:stCondLst>
                                            <p:cond delay="0"/>
                                          </p:stCondLst>
                                        </p:cTn>
                                        <p:tgtEl>
                                          <p:spTgt spid="4100">
                                            <p:txEl>
                                              <p:pRg st="2" end="2"/>
                                            </p:txEl>
                                          </p:spTgt>
                                        </p:tgtEl>
                                        <p:attrNameLst>
                                          <p:attrName>style.visibility</p:attrName>
                                        </p:attrNameLst>
                                      </p:cBhvr>
                                      <p:to>
                                        <p:strVal val="visible"/>
                                      </p:to>
                                    </p:set>
                                    <p:animEffect transition="in" filter="dissolve">
                                      <p:cBhvr>
                                        <p:cTn id="13" dur="500"/>
                                        <p:tgtEl>
                                          <p:spTgt spid="4100">
                                            <p:txEl>
                                              <p:pRg st="2" end="2"/>
                                            </p:txEl>
                                          </p:spTgt>
                                        </p:tgtEl>
                                      </p:cBhvr>
                                    </p:animEffect>
                                  </p:childTnLst>
                                  <p:subTnLst>
                                    <p:animClr clrSpc="rgb" dir="cw">
                                      <p:cBhvr override="childStyle">
                                        <p:cTn dur="1" fill="hold" display="0" masterRel="nextClick" afterEffect="1"/>
                                        <p:tgtEl>
                                          <p:spTgt spid="4100">
                                            <p:txEl>
                                              <p:pRg st="2" end="2"/>
                                            </p:txEl>
                                          </p:spTgt>
                                        </p:tgtEl>
                                        <p:attrNameLst>
                                          <p:attrName>ppt_c</p:attrName>
                                        </p:attrNameLst>
                                      </p:cBhvr>
                                      <p:to>
                                        <a:schemeClr val="folHlink"/>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0" grpId="0" build="p" autoUpdateAnimBg="0">
        <p:tmplLst>
          <p:tmpl lvl="1">
            <p:tnLst>
              <p:par>
                <p:cTn presetID="9" presetClass="entr" presetSubtype="0" fill="hold" nodeType="clickEffect">
                  <p:stCondLst>
                    <p:cond delay="0"/>
                  </p:stCondLst>
                  <p:childTnLst>
                    <p:set>
                      <p:cBhvr>
                        <p:cTn dur="1" fill="hold">
                          <p:stCondLst>
                            <p:cond delay="0"/>
                          </p:stCondLst>
                        </p:cTn>
                        <p:tgtEl>
                          <p:spTgt spid="4100"/>
                        </p:tgtEl>
                        <p:attrNameLst>
                          <p:attrName>style.visibility</p:attrName>
                        </p:attrNameLst>
                      </p:cBhvr>
                      <p:to>
                        <p:strVal val="visible"/>
                      </p:to>
                    </p:set>
                    <p:animEffect transition="in" filter="dissolve">
                      <p:cBhvr>
                        <p:cTn dur="500"/>
                        <p:tgtEl>
                          <p:spTgt spid="4100"/>
                        </p:tgtEl>
                      </p:cBhvr>
                    </p:animEffect>
                  </p:childTnLst>
                  <p:subTnLst>
                    <p:animClr clrSpc="rgb" dir="cw">
                      <p:cBhvr override="childStyle">
                        <p:cTn dur="1" fill="hold" display="0" masterRel="nextClick" afterEffect="1"/>
                        <p:tgtEl>
                          <p:spTgt spid="4100"/>
                        </p:tgtEl>
                        <p:attrNameLst>
                          <p:attrName>ppt_c</p:attrName>
                        </p:attrNameLst>
                      </p:cBhvr>
                      <p:to>
                        <a:schemeClr val="folHlink"/>
                      </p:to>
                    </p:animClr>
                  </p:subTnLst>
                </p:cTn>
              </p:par>
            </p:tnLst>
          </p:tmpl>
          <p:tmpl lvl="2">
            <p:tnLst>
              <p:par>
                <p:cTn presetID="9" presetClass="entr" presetSubtype="0" fill="hold" nodeType="withEffect">
                  <p:stCondLst>
                    <p:cond delay="0"/>
                  </p:stCondLst>
                  <p:childTnLst>
                    <p:set>
                      <p:cBhvr>
                        <p:cTn dur="1" fill="hold">
                          <p:stCondLst>
                            <p:cond delay="0"/>
                          </p:stCondLst>
                        </p:cTn>
                        <p:tgtEl>
                          <p:spTgt spid="4100"/>
                        </p:tgtEl>
                        <p:attrNameLst>
                          <p:attrName>style.visibility</p:attrName>
                        </p:attrNameLst>
                      </p:cBhvr>
                      <p:to>
                        <p:strVal val="visible"/>
                      </p:to>
                    </p:set>
                    <p:animEffect transition="in" filter="dissolve">
                      <p:cBhvr>
                        <p:cTn dur="500"/>
                        <p:tgtEl>
                          <p:spTgt spid="4100"/>
                        </p:tgtEl>
                      </p:cBhvr>
                    </p:animEffect>
                  </p:childTnLst>
                  <p:subTnLst>
                    <p:animClr clrSpc="rgb" dir="cw">
                      <p:cBhvr override="childStyle">
                        <p:cTn dur="1" fill="hold" display="0" masterRel="nextClick" afterEffect="1"/>
                        <p:tgtEl>
                          <p:spTgt spid="4100"/>
                        </p:tgtEl>
                        <p:attrNameLst>
                          <p:attrName>ppt_c</p:attrName>
                        </p:attrNameLst>
                      </p:cBhvr>
                      <p:to>
                        <a:schemeClr val="folHlink"/>
                      </p:to>
                    </p:animClr>
                  </p:subTnLst>
                </p:cTn>
              </p:par>
            </p:tnLst>
          </p:tmpl>
          <p:tmpl lvl="3">
            <p:tnLst>
              <p:par>
                <p:cTn presetID="9" presetClass="entr" presetSubtype="0" fill="hold" nodeType="withEffect">
                  <p:stCondLst>
                    <p:cond delay="0"/>
                  </p:stCondLst>
                  <p:childTnLst>
                    <p:set>
                      <p:cBhvr>
                        <p:cTn dur="1" fill="hold">
                          <p:stCondLst>
                            <p:cond delay="0"/>
                          </p:stCondLst>
                        </p:cTn>
                        <p:tgtEl>
                          <p:spTgt spid="4100"/>
                        </p:tgtEl>
                        <p:attrNameLst>
                          <p:attrName>style.visibility</p:attrName>
                        </p:attrNameLst>
                      </p:cBhvr>
                      <p:to>
                        <p:strVal val="visible"/>
                      </p:to>
                    </p:set>
                    <p:animEffect transition="in" filter="dissolve">
                      <p:cBhvr>
                        <p:cTn dur="500"/>
                        <p:tgtEl>
                          <p:spTgt spid="4100"/>
                        </p:tgtEl>
                      </p:cBhvr>
                    </p:animEffect>
                  </p:childTnLst>
                  <p:subTnLst>
                    <p:animClr clrSpc="rgb" dir="cw">
                      <p:cBhvr override="childStyle">
                        <p:cTn dur="1" fill="hold" display="0" masterRel="nextClick" afterEffect="1"/>
                        <p:tgtEl>
                          <p:spTgt spid="4100"/>
                        </p:tgtEl>
                        <p:attrNameLst>
                          <p:attrName>ppt_c</p:attrName>
                        </p:attrNameLst>
                      </p:cBhvr>
                      <p:to>
                        <a:schemeClr val="folHlink"/>
                      </p:to>
                    </p:animClr>
                  </p:subTnLst>
                </p:cTn>
              </p:par>
            </p:tnLst>
          </p:tmpl>
        </p:tmplLst>
      </p:bldP>
    </p:bldLst>
  </p:timing>
  <p:txStyles>
    <p:titleStyle>
      <a:lvl1pPr algn="ctr" rtl="0" eaLnBrk="0" fontAlgn="base" hangingPunct="0">
        <a:lnSpc>
          <a:spcPct val="85000"/>
        </a:lnSpc>
        <a:spcBef>
          <a:spcPct val="10000"/>
        </a:spcBef>
        <a:spcAft>
          <a:spcPct val="0"/>
        </a:spcAft>
        <a:defRPr sz="4000" b="1">
          <a:solidFill>
            <a:schemeClr val="tx2"/>
          </a:solidFill>
          <a:latin typeface="+mj-lt"/>
          <a:ea typeface="+mj-ea"/>
          <a:cs typeface="+mj-cs"/>
        </a:defRPr>
      </a:lvl1pPr>
      <a:lvl2pPr algn="ctr" rtl="0" eaLnBrk="0" fontAlgn="base" hangingPunct="0">
        <a:lnSpc>
          <a:spcPct val="85000"/>
        </a:lnSpc>
        <a:spcBef>
          <a:spcPct val="10000"/>
        </a:spcBef>
        <a:spcAft>
          <a:spcPct val="0"/>
        </a:spcAft>
        <a:defRPr sz="4000" b="1">
          <a:solidFill>
            <a:schemeClr val="tx2"/>
          </a:solidFill>
          <a:latin typeface="Arial" charset="0"/>
        </a:defRPr>
      </a:lvl2pPr>
      <a:lvl3pPr algn="ctr" rtl="0" eaLnBrk="0" fontAlgn="base" hangingPunct="0">
        <a:lnSpc>
          <a:spcPct val="85000"/>
        </a:lnSpc>
        <a:spcBef>
          <a:spcPct val="10000"/>
        </a:spcBef>
        <a:spcAft>
          <a:spcPct val="0"/>
        </a:spcAft>
        <a:defRPr sz="4000" b="1">
          <a:solidFill>
            <a:schemeClr val="tx2"/>
          </a:solidFill>
          <a:latin typeface="Arial" charset="0"/>
        </a:defRPr>
      </a:lvl3pPr>
      <a:lvl4pPr algn="ctr" rtl="0" eaLnBrk="0" fontAlgn="base" hangingPunct="0">
        <a:lnSpc>
          <a:spcPct val="85000"/>
        </a:lnSpc>
        <a:spcBef>
          <a:spcPct val="10000"/>
        </a:spcBef>
        <a:spcAft>
          <a:spcPct val="0"/>
        </a:spcAft>
        <a:defRPr sz="4000" b="1">
          <a:solidFill>
            <a:schemeClr val="tx2"/>
          </a:solidFill>
          <a:latin typeface="Arial" charset="0"/>
        </a:defRPr>
      </a:lvl4pPr>
      <a:lvl5pPr algn="ctr" rtl="0" eaLnBrk="0" fontAlgn="base" hangingPunct="0">
        <a:lnSpc>
          <a:spcPct val="85000"/>
        </a:lnSpc>
        <a:spcBef>
          <a:spcPct val="10000"/>
        </a:spcBef>
        <a:spcAft>
          <a:spcPct val="0"/>
        </a:spcAft>
        <a:defRPr sz="4000" b="1">
          <a:solidFill>
            <a:schemeClr val="tx2"/>
          </a:solidFill>
          <a:latin typeface="Arial" charset="0"/>
        </a:defRPr>
      </a:lvl5pPr>
      <a:lvl6pPr marL="457200" algn="ctr" rtl="0" fontAlgn="base">
        <a:lnSpc>
          <a:spcPct val="85000"/>
        </a:lnSpc>
        <a:spcBef>
          <a:spcPct val="10000"/>
        </a:spcBef>
        <a:spcAft>
          <a:spcPct val="0"/>
        </a:spcAft>
        <a:defRPr sz="4000" b="1">
          <a:solidFill>
            <a:schemeClr val="tx2"/>
          </a:solidFill>
          <a:latin typeface="Arial" charset="0"/>
        </a:defRPr>
      </a:lvl6pPr>
      <a:lvl7pPr marL="914400" algn="ctr" rtl="0" fontAlgn="base">
        <a:lnSpc>
          <a:spcPct val="85000"/>
        </a:lnSpc>
        <a:spcBef>
          <a:spcPct val="10000"/>
        </a:spcBef>
        <a:spcAft>
          <a:spcPct val="0"/>
        </a:spcAft>
        <a:defRPr sz="4000" b="1">
          <a:solidFill>
            <a:schemeClr val="tx2"/>
          </a:solidFill>
          <a:latin typeface="Arial" charset="0"/>
        </a:defRPr>
      </a:lvl7pPr>
      <a:lvl8pPr marL="1371600" algn="ctr" rtl="0" fontAlgn="base">
        <a:lnSpc>
          <a:spcPct val="85000"/>
        </a:lnSpc>
        <a:spcBef>
          <a:spcPct val="10000"/>
        </a:spcBef>
        <a:spcAft>
          <a:spcPct val="0"/>
        </a:spcAft>
        <a:defRPr sz="4000" b="1">
          <a:solidFill>
            <a:schemeClr val="tx2"/>
          </a:solidFill>
          <a:latin typeface="Arial" charset="0"/>
        </a:defRPr>
      </a:lvl8pPr>
      <a:lvl9pPr marL="1828800" algn="ctr" rtl="0" fontAlgn="base">
        <a:lnSpc>
          <a:spcPct val="85000"/>
        </a:lnSpc>
        <a:spcBef>
          <a:spcPct val="10000"/>
        </a:spcBef>
        <a:spcAft>
          <a:spcPct val="0"/>
        </a:spcAft>
        <a:defRPr sz="4000" b="1">
          <a:solidFill>
            <a:schemeClr val="tx2"/>
          </a:solidFill>
          <a:latin typeface="Arial" charset="0"/>
        </a:defRPr>
      </a:lvl9pPr>
    </p:titleStyle>
    <p:bodyStyle>
      <a:lvl1pPr marL="457200" indent="-457200" algn="l" rtl="0" eaLnBrk="0" fontAlgn="base" hangingPunct="0">
        <a:lnSpc>
          <a:spcPct val="85000"/>
        </a:lnSpc>
        <a:spcBef>
          <a:spcPct val="20000"/>
        </a:spcBef>
        <a:spcAft>
          <a:spcPct val="0"/>
        </a:spcAft>
        <a:buClr>
          <a:schemeClr val="tx2"/>
        </a:buClr>
        <a:buSzPct val="80000"/>
        <a:buFont typeface="Wingdings" panose="05000000000000000000" pitchFamily="2" charset="2"/>
        <a:buChar char="&amp;"/>
        <a:defRPr sz="2800">
          <a:solidFill>
            <a:schemeClr val="tx1"/>
          </a:solidFill>
          <a:latin typeface="+mn-lt"/>
          <a:ea typeface="+mn-ea"/>
          <a:cs typeface="+mn-cs"/>
        </a:defRPr>
      </a:lvl1pPr>
      <a:lvl2pPr marL="857250" indent="-285750" algn="l" rtl="0" eaLnBrk="0" fontAlgn="base" hangingPunct="0">
        <a:lnSpc>
          <a:spcPct val="85000"/>
        </a:lnSpc>
        <a:spcBef>
          <a:spcPct val="0"/>
        </a:spcBef>
        <a:spcAft>
          <a:spcPct val="0"/>
        </a:spcAft>
        <a:buChar char="–"/>
        <a:defRPr sz="2400">
          <a:solidFill>
            <a:schemeClr val="tx1"/>
          </a:solidFill>
          <a:latin typeface="+mn-lt"/>
        </a:defRPr>
      </a:lvl2pPr>
      <a:lvl3pPr marL="1200150" indent="-228600" algn="l" rtl="0" eaLnBrk="0" fontAlgn="base" hangingPunct="0">
        <a:lnSpc>
          <a:spcPct val="85000"/>
        </a:lnSpc>
        <a:spcBef>
          <a:spcPct val="15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3" Type="http://schemas.openxmlformats.org/officeDocument/2006/relationships/hyperlink" Target="https://www.knowableword.com/2016/07/29/two-ways-to-outline-a-bible-passage/" TargetMode="External"/><Relationship Id="rId2" Type="http://schemas.openxmlformats.org/officeDocument/2006/relationships/notesSlide" Target="../notesSlides/notesSlide3.xml"/><Relationship Id="rId1" Type="http://schemas.openxmlformats.org/officeDocument/2006/relationships/slideLayout" Target="../slideLayouts/slideLayout5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3.xml"/><Relationship Id="rId4" Type="http://schemas.openxmlformats.org/officeDocument/2006/relationships/image" Target="../media/image7.jpeg"/></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6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png"/><Relationship Id="rId1" Type="http://schemas.openxmlformats.org/officeDocument/2006/relationships/slideLayout" Target="../slideLayouts/slideLayout6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1.xml"/></Relationships>
</file>

<file path=ppt/slides/_rels/slide3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4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37.xml.rels><?xml version="1.0" encoding="UTF-8" standalone="yes"?>
<Relationships xmlns="http://schemas.openxmlformats.org/package/2006/relationships"><Relationship Id="rId2" Type="http://schemas.openxmlformats.org/officeDocument/2006/relationships/hyperlink" Target="https://ref.ly/logosres/lange67co1?ref=Bible.1Co11.13-15&amp;off=1771&amp;ctx=a+greater+emphasis.+~In+regard+to+%E2%80%9Cnature" TargetMode="External"/><Relationship Id="rId1" Type="http://schemas.openxmlformats.org/officeDocument/2006/relationships/slideLayout" Target="../slideLayouts/slideLayout5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C6BFC352-5EED-BB43-80C2-1D493AA01BF0}"/>
              </a:ext>
            </a:extLst>
          </p:cNvPr>
          <p:cNvSpPr/>
          <p:nvPr/>
        </p:nvSpPr>
        <p:spPr>
          <a:xfrm>
            <a:off x="1726601" y="1242507"/>
            <a:ext cx="5610113" cy="1312433"/>
          </a:xfrm>
          <a:prstGeom prst="roundRect">
            <a:avLst/>
          </a:prstGeom>
          <a:solidFill>
            <a:srgbClr val="FFFFFF">
              <a:alpha val="7686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002060"/>
                </a:solidFill>
                <a:latin typeface="Amasis MT Pro Medium" panose="02040604050005020304" pitchFamily="18" charset="0"/>
              </a:rPr>
              <a:t>Bible Hermeneutics</a:t>
            </a:r>
          </a:p>
        </p:txBody>
      </p:sp>
      <p:sp>
        <p:nvSpPr>
          <p:cNvPr id="6" name="TextBox 5">
            <a:extLst>
              <a:ext uri="{FF2B5EF4-FFF2-40B4-BE49-F238E27FC236}">
                <a16:creationId xmlns:a16="http://schemas.microsoft.com/office/drawing/2014/main" id="{24319AE8-0295-2380-21AD-3E057F1A19C5}"/>
              </a:ext>
            </a:extLst>
          </p:cNvPr>
          <p:cNvSpPr txBox="1"/>
          <p:nvPr/>
        </p:nvSpPr>
        <p:spPr>
          <a:xfrm rot="193147">
            <a:off x="5563663" y="3321067"/>
            <a:ext cx="2590912" cy="523220"/>
          </a:xfrm>
          <a:prstGeom prst="rect">
            <a:avLst/>
          </a:prstGeom>
          <a:noFill/>
        </p:spPr>
        <p:txBody>
          <a:bodyPr wrap="square" rtlCol="0">
            <a:spAutoFit/>
          </a:bodyPr>
          <a:lstStyle/>
          <a:p>
            <a:r>
              <a:rPr lang="en-US" sz="2800" dirty="0">
                <a:latin typeface="Ink Draft" panose="03080402000500000000" pitchFamily="66" charset="0"/>
              </a:rPr>
              <a:t>February 1, 2023</a:t>
            </a:r>
          </a:p>
        </p:txBody>
      </p:sp>
      <p:sp>
        <p:nvSpPr>
          <p:cNvPr id="7" name="TextBox 6">
            <a:extLst>
              <a:ext uri="{FF2B5EF4-FFF2-40B4-BE49-F238E27FC236}">
                <a16:creationId xmlns:a16="http://schemas.microsoft.com/office/drawing/2014/main" id="{DE309375-A127-ABAB-DCED-F99A8AAEBFBB}"/>
              </a:ext>
            </a:extLst>
          </p:cNvPr>
          <p:cNvSpPr txBox="1"/>
          <p:nvPr/>
        </p:nvSpPr>
        <p:spPr>
          <a:xfrm rot="193147">
            <a:off x="1621890" y="3060282"/>
            <a:ext cx="2946886" cy="1538883"/>
          </a:xfrm>
          <a:prstGeom prst="rect">
            <a:avLst/>
          </a:prstGeom>
          <a:noFill/>
        </p:spPr>
        <p:txBody>
          <a:bodyPr wrap="square" rtlCol="0">
            <a:spAutoFit/>
          </a:bodyPr>
          <a:lstStyle/>
          <a:p>
            <a:r>
              <a:rPr lang="en-US" sz="2800" dirty="0">
                <a:latin typeface="Ink Draft" panose="03080402000500000000" pitchFamily="66" charset="0"/>
              </a:rPr>
              <a:t>Tonight’s Lesson:</a:t>
            </a:r>
          </a:p>
          <a:p>
            <a:endParaRPr lang="en-US" sz="1000" dirty="0">
              <a:latin typeface="Ink Draft" panose="03080402000500000000" pitchFamily="66" charset="0"/>
            </a:endParaRPr>
          </a:p>
          <a:p>
            <a:pPr marL="342900" indent="-342900">
              <a:buFont typeface="Wingdings" panose="05000000000000000000" pitchFamily="2" charset="2"/>
              <a:buChar char="§"/>
            </a:pPr>
            <a:r>
              <a:rPr lang="en-US" sz="2800" b="1" dirty="0">
                <a:latin typeface="Ink Draft" panose="03080402000500000000" pitchFamily="66" charset="0"/>
              </a:rPr>
              <a:t>Outlining the Text (Part 1)</a:t>
            </a:r>
          </a:p>
        </p:txBody>
      </p:sp>
    </p:spTree>
    <p:extLst>
      <p:ext uri="{BB962C8B-B14F-4D97-AF65-F5344CB8AC3E}">
        <p14:creationId xmlns:p14="http://schemas.microsoft.com/office/powerpoint/2010/main" val="258032696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DFA10EF-C88E-E2C2-D024-0C959222883D}"/>
              </a:ext>
            </a:extLst>
          </p:cNvPr>
          <p:cNvPicPr>
            <a:picLocks noChangeAspect="1"/>
          </p:cNvPicPr>
          <p:nvPr/>
        </p:nvPicPr>
        <p:blipFill>
          <a:blip r:embed="rId2"/>
          <a:stretch>
            <a:fillRect/>
          </a:stretch>
        </p:blipFill>
        <p:spPr>
          <a:xfrm>
            <a:off x="2421974" y="516750"/>
            <a:ext cx="4784121" cy="6081606"/>
          </a:xfrm>
          <a:prstGeom prst="rect">
            <a:avLst/>
          </a:prstGeom>
          <a:ln>
            <a:solidFill>
              <a:schemeClr val="tx1"/>
            </a:solidFill>
          </a:ln>
        </p:spPr>
      </p:pic>
    </p:spTree>
    <p:extLst>
      <p:ext uri="{BB962C8B-B14F-4D97-AF65-F5344CB8AC3E}">
        <p14:creationId xmlns:p14="http://schemas.microsoft.com/office/powerpoint/2010/main" val="98949299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AC2548C-FE7D-9E78-AF9F-5A8D21CF1E9C}"/>
              </a:ext>
            </a:extLst>
          </p:cNvPr>
          <p:cNvSpPr txBox="1"/>
          <p:nvPr/>
        </p:nvSpPr>
        <p:spPr>
          <a:xfrm>
            <a:off x="928509" y="1123244"/>
            <a:ext cx="4405490" cy="4401205"/>
          </a:xfrm>
          <a:prstGeom prst="rect">
            <a:avLst/>
          </a:prstGeom>
          <a:noFill/>
        </p:spPr>
        <p:txBody>
          <a:bodyPr wrap="square" rtlCol="0">
            <a:spAutoFit/>
          </a:bodyPr>
          <a:lstStyle/>
          <a:p>
            <a:pPr marL="400050" indent="-400050">
              <a:buFont typeface="+mj-lt"/>
              <a:buAutoNum type="romanUcPeriod"/>
            </a:pPr>
            <a:r>
              <a:rPr lang="en-US" sz="2800" u="sng" dirty="0"/>
              <a:t>Health</a:t>
            </a:r>
          </a:p>
          <a:p>
            <a:pPr marL="400050" indent="-400050">
              <a:buFont typeface="+mj-lt"/>
              <a:buAutoNum type="romanUcPeriod"/>
            </a:pPr>
            <a:endParaRPr lang="en-US" sz="2800" u="sng" dirty="0"/>
          </a:p>
          <a:p>
            <a:pPr marL="400050" indent="-400050">
              <a:buFont typeface="+mj-lt"/>
              <a:buAutoNum type="romanUcPeriod"/>
            </a:pPr>
            <a:endParaRPr lang="en-US" sz="2800" u="sng" dirty="0"/>
          </a:p>
          <a:p>
            <a:pPr marL="400050" indent="-400050">
              <a:buFont typeface="+mj-lt"/>
              <a:buAutoNum type="romanUcPeriod"/>
            </a:pPr>
            <a:r>
              <a:rPr lang="en-US" sz="2800" u="sng" dirty="0"/>
              <a:t>Family</a:t>
            </a:r>
          </a:p>
          <a:p>
            <a:pPr marL="400050" indent="-400050">
              <a:buFont typeface="+mj-lt"/>
              <a:buAutoNum type="romanUcPeriod"/>
            </a:pPr>
            <a:endParaRPr lang="en-US" sz="2800" u="sng" dirty="0"/>
          </a:p>
          <a:p>
            <a:pPr marL="400050" indent="-400050">
              <a:buFont typeface="+mj-lt"/>
              <a:buAutoNum type="romanUcPeriod"/>
            </a:pPr>
            <a:endParaRPr lang="en-US" sz="2800" u="sng" dirty="0"/>
          </a:p>
          <a:p>
            <a:pPr marL="400050" indent="-400050">
              <a:buFont typeface="+mj-lt"/>
              <a:buAutoNum type="romanUcPeriod"/>
            </a:pPr>
            <a:r>
              <a:rPr lang="en-US" sz="2800" u="sng" dirty="0"/>
              <a:t>Work</a:t>
            </a:r>
          </a:p>
          <a:p>
            <a:pPr marL="400050" indent="-400050">
              <a:buFont typeface="+mj-lt"/>
              <a:buAutoNum type="romanUcPeriod"/>
            </a:pPr>
            <a:endParaRPr lang="en-US" sz="2800" u="sng" dirty="0"/>
          </a:p>
          <a:p>
            <a:pPr marL="400050" indent="-400050">
              <a:buFont typeface="+mj-lt"/>
              <a:buAutoNum type="romanUcPeriod"/>
            </a:pPr>
            <a:endParaRPr lang="en-US" sz="2800" u="sng" dirty="0"/>
          </a:p>
          <a:p>
            <a:pPr marL="400050" indent="-400050">
              <a:buFont typeface="+mj-lt"/>
              <a:buAutoNum type="romanUcPeriod"/>
            </a:pPr>
            <a:r>
              <a:rPr lang="en-US" sz="2800" u="sng" dirty="0"/>
              <a:t>Church</a:t>
            </a:r>
          </a:p>
        </p:txBody>
      </p:sp>
      <p:pic>
        <p:nvPicPr>
          <p:cNvPr id="3" name="Picture 2">
            <a:extLst>
              <a:ext uri="{FF2B5EF4-FFF2-40B4-BE49-F238E27FC236}">
                <a16:creationId xmlns:a16="http://schemas.microsoft.com/office/drawing/2014/main" id="{FC6C3919-4ACD-95A3-7471-05C0A64ECA10}"/>
              </a:ext>
            </a:extLst>
          </p:cNvPr>
          <p:cNvPicPr>
            <a:picLocks noChangeAspect="1"/>
          </p:cNvPicPr>
          <p:nvPr/>
        </p:nvPicPr>
        <p:blipFill>
          <a:blip r:embed="rId2"/>
          <a:stretch>
            <a:fillRect/>
          </a:stretch>
        </p:blipFill>
        <p:spPr>
          <a:xfrm>
            <a:off x="5509789" y="773288"/>
            <a:ext cx="2992713" cy="3804356"/>
          </a:xfrm>
          <a:prstGeom prst="rect">
            <a:avLst/>
          </a:prstGeom>
          <a:ln>
            <a:solidFill>
              <a:schemeClr val="tx1"/>
            </a:solidFill>
          </a:ln>
        </p:spPr>
      </p:pic>
      <p:sp>
        <p:nvSpPr>
          <p:cNvPr id="4" name="TextBox 3">
            <a:extLst>
              <a:ext uri="{FF2B5EF4-FFF2-40B4-BE49-F238E27FC236}">
                <a16:creationId xmlns:a16="http://schemas.microsoft.com/office/drawing/2014/main" id="{686266CA-421B-3C60-2E16-9F1600964F37}"/>
              </a:ext>
            </a:extLst>
          </p:cNvPr>
          <p:cNvSpPr txBox="1"/>
          <p:nvPr/>
        </p:nvSpPr>
        <p:spPr>
          <a:xfrm>
            <a:off x="691442" y="372533"/>
            <a:ext cx="5466647" cy="646331"/>
          </a:xfrm>
          <a:prstGeom prst="rect">
            <a:avLst/>
          </a:prstGeom>
          <a:noFill/>
        </p:spPr>
        <p:txBody>
          <a:bodyPr wrap="square" rtlCol="0">
            <a:spAutoFit/>
          </a:bodyPr>
          <a:lstStyle/>
          <a:p>
            <a:r>
              <a:rPr lang="en-US" sz="3600" b="1" i="1" dirty="0"/>
              <a:t>Things Are Much Better</a:t>
            </a:r>
          </a:p>
        </p:txBody>
      </p:sp>
    </p:spTree>
    <p:extLst>
      <p:ext uri="{BB962C8B-B14F-4D97-AF65-F5344CB8AC3E}">
        <p14:creationId xmlns:p14="http://schemas.microsoft.com/office/powerpoint/2010/main" val="398661600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animEffect transition="in" filter="fade">
                                      <p:cBhvr>
                                        <p:cTn id="14" dur="1000"/>
                                        <p:tgtEl>
                                          <p:spTgt spid="2">
                                            <p:txEl>
                                              <p:pRg st="3" end="3"/>
                                            </p:txEl>
                                          </p:spTgt>
                                        </p:tgtEl>
                                      </p:cBhvr>
                                    </p:animEffect>
                                    <p:anim calcmode="lin" valueType="num">
                                      <p:cBhvr>
                                        <p:cTn id="15"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6" end="6"/>
                                            </p:txEl>
                                          </p:spTgt>
                                        </p:tgtEl>
                                        <p:attrNameLst>
                                          <p:attrName>style.visibility</p:attrName>
                                        </p:attrNameLst>
                                      </p:cBhvr>
                                      <p:to>
                                        <p:strVal val="visible"/>
                                      </p:to>
                                    </p:set>
                                    <p:animEffect transition="in" filter="fade">
                                      <p:cBhvr>
                                        <p:cTn id="21" dur="1000"/>
                                        <p:tgtEl>
                                          <p:spTgt spid="2">
                                            <p:txEl>
                                              <p:pRg st="6" end="6"/>
                                            </p:txEl>
                                          </p:spTgt>
                                        </p:tgtEl>
                                      </p:cBhvr>
                                    </p:animEffect>
                                    <p:anim calcmode="lin" valueType="num">
                                      <p:cBhvr>
                                        <p:cTn id="22"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9" end="9"/>
                                            </p:txEl>
                                          </p:spTgt>
                                        </p:tgtEl>
                                        <p:attrNameLst>
                                          <p:attrName>style.visibility</p:attrName>
                                        </p:attrNameLst>
                                      </p:cBhvr>
                                      <p:to>
                                        <p:strVal val="visible"/>
                                      </p:to>
                                    </p:set>
                                    <p:animEffect transition="in" filter="fade">
                                      <p:cBhvr>
                                        <p:cTn id="28" dur="1000"/>
                                        <p:tgtEl>
                                          <p:spTgt spid="2">
                                            <p:txEl>
                                              <p:pRg st="9" end="9"/>
                                            </p:txEl>
                                          </p:spTgt>
                                        </p:tgtEl>
                                      </p:cBhvr>
                                    </p:animEffect>
                                    <p:anim calcmode="lin" valueType="num">
                                      <p:cBhvr>
                                        <p:cTn id="29"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down)">
                                      <p:cBhvr>
                                        <p:cTn id="3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5"/>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C6C3919-4ACD-95A3-7471-05C0A64ECA10}"/>
              </a:ext>
            </a:extLst>
          </p:cNvPr>
          <p:cNvPicPr>
            <a:picLocks noChangeAspect="1"/>
          </p:cNvPicPr>
          <p:nvPr/>
        </p:nvPicPr>
        <p:blipFill>
          <a:blip r:embed="rId2"/>
          <a:stretch>
            <a:fillRect/>
          </a:stretch>
        </p:blipFill>
        <p:spPr>
          <a:xfrm>
            <a:off x="5509789" y="773288"/>
            <a:ext cx="2992713" cy="3804356"/>
          </a:xfrm>
          <a:prstGeom prst="rect">
            <a:avLst/>
          </a:prstGeom>
          <a:ln>
            <a:solidFill>
              <a:schemeClr val="tx1"/>
            </a:solidFill>
          </a:ln>
        </p:spPr>
      </p:pic>
      <p:sp>
        <p:nvSpPr>
          <p:cNvPr id="4" name="TextBox 3">
            <a:extLst>
              <a:ext uri="{FF2B5EF4-FFF2-40B4-BE49-F238E27FC236}">
                <a16:creationId xmlns:a16="http://schemas.microsoft.com/office/drawing/2014/main" id="{4D1C3832-A304-E5F8-B0A4-51E88A36AB34}"/>
              </a:ext>
            </a:extLst>
          </p:cNvPr>
          <p:cNvSpPr txBox="1"/>
          <p:nvPr/>
        </p:nvSpPr>
        <p:spPr>
          <a:xfrm>
            <a:off x="928509" y="1123244"/>
            <a:ext cx="4405490" cy="5262979"/>
          </a:xfrm>
          <a:prstGeom prst="rect">
            <a:avLst/>
          </a:prstGeom>
          <a:noFill/>
        </p:spPr>
        <p:txBody>
          <a:bodyPr wrap="square" rtlCol="0">
            <a:spAutoFit/>
          </a:bodyPr>
          <a:lstStyle/>
          <a:p>
            <a:pPr marL="400050" indent="-400050">
              <a:buFont typeface="+mj-lt"/>
              <a:buAutoNum type="romanUcPeriod"/>
            </a:pPr>
            <a:r>
              <a:rPr lang="en-US" sz="2800" u="sng" dirty="0"/>
              <a:t>Health</a:t>
            </a:r>
          </a:p>
          <a:p>
            <a:pPr marL="400050" indent="-400050">
              <a:buFont typeface="+mj-lt"/>
              <a:buAutoNum type="romanUcPeriod"/>
            </a:pPr>
            <a:endParaRPr lang="en-US" sz="2800" u="sng" dirty="0"/>
          </a:p>
          <a:p>
            <a:pPr marL="400050" indent="-400050">
              <a:buFont typeface="+mj-lt"/>
              <a:buAutoNum type="romanUcPeriod"/>
            </a:pPr>
            <a:endParaRPr lang="en-US" sz="2800" u="sng" dirty="0"/>
          </a:p>
          <a:p>
            <a:pPr marL="400050" indent="-400050">
              <a:buFont typeface="+mj-lt"/>
              <a:buAutoNum type="romanUcPeriod"/>
            </a:pPr>
            <a:endParaRPr lang="en-US" sz="2800" u="sng" dirty="0"/>
          </a:p>
          <a:p>
            <a:pPr marL="400050" indent="-400050">
              <a:buFont typeface="+mj-lt"/>
              <a:buAutoNum type="romanUcPeriod"/>
            </a:pPr>
            <a:r>
              <a:rPr lang="en-US" sz="2800" u="sng" dirty="0"/>
              <a:t>Family</a:t>
            </a:r>
          </a:p>
          <a:p>
            <a:pPr marL="400050" indent="-400050">
              <a:buFont typeface="+mj-lt"/>
              <a:buAutoNum type="romanUcPeriod"/>
            </a:pPr>
            <a:endParaRPr lang="en-US" sz="2800" u="sng" dirty="0"/>
          </a:p>
          <a:p>
            <a:pPr marL="400050" indent="-400050">
              <a:buFont typeface="+mj-lt"/>
              <a:buAutoNum type="romanUcPeriod"/>
            </a:pPr>
            <a:endParaRPr lang="en-US" sz="2800" u="sng" dirty="0"/>
          </a:p>
          <a:p>
            <a:pPr marL="400050" indent="-400050">
              <a:buFont typeface="+mj-lt"/>
              <a:buAutoNum type="romanUcPeriod"/>
            </a:pPr>
            <a:endParaRPr lang="en-US" sz="2800" u="sng" dirty="0"/>
          </a:p>
          <a:p>
            <a:pPr marL="400050" indent="-400050">
              <a:buFont typeface="+mj-lt"/>
              <a:buAutoNum type="romanUcPeriod"/>
            </a:pPr>
            <a:r>
              <a:rPr lang="en-US" sz="2800" u="sng" dirty="0"/>
              <a:t>Work</a:t>
            </a:r>
          </a:p>
          <a:p>
            <a:pPr marL="400050" indent="-400050">
              <a:buFont typeface="+mj-lt"/>
              <a:buAutoNum type="romanUcPeriod"/>
            </a:pPr>
            <a:endParaRPr lang="en-US" sz="2800" u="sng" dirty="0"/>
          </a:p>
          <a:p>
            <a:pPr marL="400050" indent="-400050">
              <a:buFont typeface="+mj-lt"/>
              <a:buAutoNum type="romanUcPeriod"/>
            </a:pPr>
            <a:endParaRPr lang="en-US" sz="2800" u="sng" dirty="0"/>
          </a:p>
          <a:p>
            <a:pPr marL="400050" indent="-400050">
              <a:buFont typeface="+mj-lt"/>
              <a:buAutoNum type="romanUcPeriod"/>
            </a:pPr>
            <a:r>
              <a:rPr lang="en-US" sz="2800" u="sng" dirty="0"/>
              <a:t>Church</a:t>
            </a:r>
          </a:p>
        </p:txBody>
      </p:sp>
      <p:sp>
        <p:nvSpPr>
          <p:cNvPr id="5" name="TextBox 4">
            <a:extLst>
              <a:ext uri="{FF2B5EF4-FFF2-40B4-BE49-F238E27FC236}">
                <a16:creationId xmlns:a16="http://schemas.microsoft.com/office/drawing/2014/main" id="{644763A6-AAA6-4C84-A205-1B534DB3A163}"/>
              </a:ext>
            </a:extLst>
          </p:cNvPr>
          <p:cNvSpPr txBox="1"/>
          <p:nvPr/>
        </p:nvSpPr>
        <p:spPr>
          <a:xfrm>
            <a:off x="691442" y="372533"/>
            <a:ext cx="5466647" cy="646331"/>
          </a:xfrm>
          <a:prstGeom prst="rect">
            <a:avLst/>
          </a:prstGeom>
          <a:noFill/>
        </p:spPr>
        <p:txBody>
          <a:bodyPr wrap="square" rtlCol="0">
            <a:spAutoFit/>
          </a:bodyPr>
          <a:lstStyle/>
          <a:p>
            <a:r>
              <a:rPr lang="en-US" sz="3600" b="1" i="1" dirty="0"/>
              <a:t>Things Are Much Better</a:t>
            </a:r>
          </a:p>
        </p:txBody>
      </p:sp>
      <p:sp>
        <p:nvSpPr>
          <p:cNvPr id="6" name="TextBox 5">
            <a:extLst>
              <a:ext uri="{FF2B5EF4-FFF2-40B4-BE49-F238E27FC236}">
                <a16:creationId xmlns:a16="http://schemas.microsoft.com/office/drawing/2014/main" id="{17ACFF04-BA72-9972-36FE-BC5F0D5EE390}"/>
              </a:ext>
            </a:extLst>
          </p:cNvPr>
          <p:cNvSpPr txBox="1"/>
          <p:nvPr/>
        </p:nvSpPr>
        <p:spPr>
          <a:xfrm>
            <a:off x="1287744" y="1625600"/>
            <a:ext cx="4222045" cy="1015663"/>
          </a:xfrm>
          <a:prstGeom prst="rect">
            <a:avLst/>
          </a:prstGeom>
          <a:noFill/>
        </p:spPr>
        <p:txBody>
          <a:bodyPr wrap="square" rtlCol="0">
            <a:spAutoFit/>
          </a:bodyPr>
          <a:lstStyle/>
          <a:p>
            <a:pPr marL="457200" indent="-457200">
              <a:buFont typeface="+mj-lt"/>
              <a:buAutoNum type="alphaUcPeriod"/>
            </a:pPr>
            <a:r>
              <a:rPr lang="en-US" sz="2000" dirty="0"/>
              <a:t>Recovered from surgery</a:t>
            </a:r>
          </a:p>
          <a:p>
            <a:pPr marL="457200" indent="-457200">
              <a:buFont typeface="+mj-lt"/>
              <a:buAutoNum type="alphaUcPeriod"/>
            </a:pPr>
            <a:r>
              <a:rPr lang="en-US" sz="2000" dirty="0"/>
              <a:t>Headaches are better</a:t>
            </a:r>
          </a:p>
          <a:p>
            <a:pPr marL="457200" indent="-457200">
              <a:buFont typeface="+mj-lt"/>
              <a:buAutoNum type="alphaUcPeriod"/>
            </a:pPr>
            <a:r>
              <a:rPr lang="en-US" sz="2000" dirty="0"/>
              <a:t>Scare (bloodwork) was nothing</a:t>
            </a:r>
          </a:p>
        </p:txBody>
      </p:sp>
      <p:sp>
        <p:nvSpPr>
          <p:cNvPr id="7" name="TextBox 6">
            <a:extLst>
              <a:ext uri="{FF2B5EF4-FFF2-40B4-BE49-F238E27FC236}">
                <a16:creationId xmlns:a16="http://schemas.microsoft.com/office/drawing/2014/main" id="{5ED0C063-F22B-7606-1266-E08708B24DDF}"/>
              </a:ext>
            </a:extLst>
          </p:cNvPr>
          <p:cNvSpPr txBox="1"/>
          <p:nvPr/>
        </p:nvSpPr>
        <p:spPr>
          <a:xfrm>
            <a:off x="1313742" y="3282636"/>
            <a:ext cx="4222045" cy="1015663"/>
          </a:xfrm>
          <a:prstGeom prst="rect">
            <a:avLst/>
          </a:prstGeom>
          <a:noFill/>
        </p:spPr>
        <p:txBody>
          <a:bodyPr wrap="square" rtlCol="0">
            <a:spAutoFit/>
          </a:bodyPr>
          <a:lstStyle/>
          <a:p>
            <a:pPr marL="457200" indent="-457200">
              <a:buFont typeface="+mj-lt"/>
              <a:buAutoNum type="alphaUcPeriod"/>
            </a:pPr>
            <a:r>
              <a:rPr lang="en-US" sz="2000" dirty="0"/>
              <a:t>Children better in school</a:t>
            </a:r>
          </a:p>
          <a:p>
            <a:pPr marL="457200" indent="-457200">
              <a:buFont typeface="+mj-lt"/>
              <a:buAutoNum type="alphaUcPeriod"/>
            </a:pPr>
            <a:r>
              <a:rPr lang="en-US" sz="2000" dirty="0"/>
              <a:t>Susie’s stress is better</a:t>
            </a:r>
          </a:p>
          <a:p>
            <a:pPr marL="457200" indent="-457200">
              <a:buFont typeface="+mj-lt"/>
              <a:buAutoNum type="alphaUcPeriod"/>
            </a:pPr>
            <a:r>
              <a:rPr lang="en-US" sz="2000" dirty="0"/>
              <a:t>More time together</a:t>
            </a:r>
          </a:p>
        </p:txBody>
      </p:sp>
      <p:sp>
        <p:nvSpPr>
          <p:cNvPr id="8" name="TextBox 7">
            <a:extLst>
              <a:ext uri="{FF2B5EF4-FFF2-40B4-BE49-F238E27FC236}">
                <a16:creationId xmlns:a16="http://schemas.microsoft.com/office/drawing/2014/main" id="{77CA956D-F2DC-6838-530D-3E70107C4DB9}"/>
              </a:ext>
            </a:extLst>
          </p:cNvPr>
          <p:cNvSpPr txBox="1"/>
          <p:nvPr/>
        </p:nvSpPr>
        <p:spPr>
          <a:xfrm>
            <a:off x="1313742" y="4926629"/>
            <a:ext cx="4222045" cy="707886"/>
          </a:xfrm>
          <a:prstGeom prst="rect">
            <a:avLst/>
          </a:prstGeom>
          <a:noFill/>
        </p:spPr>
        <p:txBody>
          <a:bodyPr wrap="square" rtlCol="0">
            <a:spAutoFit/>
          </a:bodyPr>
          <a:lstStyle/>
          <a:p>
            <a:pPr marL="457200" indent="-457200">
              <a:buFont typeface="+mj-lt"/>
              <a:buAutoNum type="alphaUcPeriod"/>
            </a:pPr>
            <a:r>
              <a:rPr lang="en-US" sz="2000" dirty="0"/>
              <a:t>Changed jobs</a:t>
            </a:r>
          </a:p>
          <a:p>
            <a:pPr marL="457200" indent="-457200">
              <a:buFont typeface="+mj-lt"/>
              <a:buAutoNum type="alphaUcPeriod"/>
            </a:pPr>
            <a:r>
              <a:rPr lang="en-US" sz="2000" dirty="0"/>
              <a:t>A better job</a:t>
            </a:r>
          </a:p>
        </p:txBody>
      </p:sp>
      <p:sp>
        <p:nvSpPr>
          <p:cNvPr id="9" name="TextBox 8">
            <a:extLst>
              <a:ext uri="{FF2B5EF4-FFF2-40B4-BE49-F238E27FC236}">
                <a16:creationId xmlns:a16="http://schemas.microsoft.com/office/drawing/2014/main" id="{5C1B4228-6227-181A-FFF4-ECCB70F04D89}"/>
              </a:ext>
            </a:extLst>
          </p:cNvPr>
          <p:cNvSpPr txBox="1"/>
          <p:nvPr/>
        </p:nvSpPr>
        <p:spPr>
          <a:xfrm>
            <a:off x="3222976" y="5576880"/>
            <a:ext cx="4222045" cy="1015663"/>
          </a:xfrm>
          <a:prstGeom prst="rect">
            <a:avLst/>
          </a:prstGeom>
          <a:noFill/>
        </p:spPr>
        <p:txBody>
          <a:bodyPr wrap="square" rtlCol="0">
            <a:spAutoFit/>
          </a:bodyPr>
          <a:lstStyle/>
          <a:p>
            <a:pPr marL="457200" indent="-457200">
              <a:buFont typeface="+mj-lt"/>
              <a:buAutoNum type="alphaUcPeriod"/>
            </a:pPr>
            <a:r>
              <a:rPr lang="en-US" sz="2000" dirty="0"/>
              <a:t>Several placed membership</a:t>
            </a:r>
          </a:p>
          <a:p>
            <a:pPr marL="457200" indent="-457200">
              <a:buFont typeface="+mj-lt"/>
              <a:buAutoNum type="alphaUcPeriod"/>
            </a:pPr>
            <a:r>
              <a:rPr lang="en-US" sz="2000" dirty="0"/>
              <a:t>Baptized 5 in 4 months</a:t>
            </a:r>
          </a:p>
          <a:p>
            <a:pPr marL="457200" indent="-457200">
              <a:buFont typeface="+mj-lt"/>
              <a:buAutoNum type="alphaUcPeriod"/>
            </a:pPr>
            <a:r>
              <a:rPr lang="en-US" sz="2000" dirty="0"/>
              <a:t>Appointed 3 elders</a:t>
            </a:r>
          </a:p>
        </p:txBody>
      </p:sp>
    </p:spTree>
    <p:extLst>
      <p:ext uri="{BB962C8B-B14F-4D97-AF65-F5344CB8AC3E}">
        <p14:creationId xmlns:p14="http://schemas.microsoft.com/office/powerpoint/2010/main" val="412361230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xEl>
                                              <p:pRg st="0" end="0"/>
                                            </p:txEl>
                                          </p:spTgt>
                                        </p:tgtEl>
                                        <p:attrNameLst>
                                          <p:attrName>style.visibility</p:attrName>
                                        </p:attrNameLst>
                                      </p:cBhvr>
                                      <p:to>
                                        <p:strVal val="visible"/>
                                      </p:to>
                                    </p:set>
                                    <p:animEffect transition="in" filter="fade">
                                      <p:cBhvr>
                                        <p:cTn id="28" dur="1000"/>
                                        <p:tgtEl>
                                          <p:spTgt spid="7">
                                            <p:txEl>
                                              <p:pRg st="0" end="0"/>
                                            </p:txEl>
                                          </p:spTgt>
                                        </p:tgtEl>
                                      </p:cBhvr>
                                    </p:animEffect>
                                    <p:anim calcmode="lin" valueType="num">
                                      <p:cBhvr>
                                        <p:cTn id="29"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7">
                                            <p:txEl>
                                              <p:pRg st="1" end="1"/>
                                            </p:txEl>
                                          </p:spTgt>
                                        </p:tgtEl>
                                        <p:attrNameLst>
                                          <p:attrName>style.visibility</p:attrName>
                                        </p:attrNameLst>
                                      </p:cBhvr>
                                      <p:to>
                                        <p:strVal val="visible"/>
                                      </p:to>
                                    </p:set>
                                    <p:animEffect transition="in" filter="fade">
                                      <p:cBhvr>
                                        <p:cTn id="35" dur="1000"/>
                                        <p:tgtEl>
                                          <p:spTgt spid="7">
                                            <p:txEl>
                                              <p:pRg st="1" end="1"/>
                                            </p:txEl>
                                          </p:spTgt>
                                        </p:tgtEl>
                                      </p:cBhvr>
                                    </p:animEffect>
                                    <p:anim calcmode="lin" valueType="num">
                                      <p:cBhvr>
                                        <p:cTn id="36"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37"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7">
                                            <p:txEl>
                                              <p:pRg st="2" end="2"/>
                                            </p:txEl>
                                          </p:spTgt>
                                        </p:tgtEl>
                                        <p:attrNameLst>
                                          <p:attrName>style.visibility</p:attrName>
                                        </p:attrNameLst>
                                      </p:cBhvr>
                                      <p:to>
                                        <p:strVal val="visible"/>
                                      </p:to>
                                    </p:set>
                                    <p:animEffect transition="in" filter="fade">
                                      <p:cBhvr>
                                        <p:cTn id="42" dur="1000"/>
                                        <p:tgtEl>
                                          <p:spTgt spid="7">
                                            <p:txEl>
                                              <p:pRg st="2" end="2"/>
                                            </p:txEl>
                                          </p:spTgt>
                                        </p:tgtEl>
                                      </p:cBhvr>
                                    </p:animEffect>
                                    <p:anim calcmode="lin" valueType="num">
                                      <p:cBhvr>
                                        <p:cTn id="43"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44"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8">
                                            <p:txEl>
                                              <p:pRg st="0" end="0"/>
                                            </p:txEl>
                                          </p:spTgt>
                                        </p:tgtEl>
                                        <p:attrNameLst>
                                          <p:attrName>style.visibility</p:attrName>
                                        </p:attrNameLst>
                                      </p:cBhvr>
                                      <p:to>
                                        <p:strVal val="visible"/>
                                      </p:to>
                                    </p:set>
                                    <p:animEffect transition="in" filter="fade">
                                      <p:cBhvr>
                                        <p:cTn id="49" dur="1000"/>
                                        <p:tgtEl>
                                          <p:spTgt spid="8">
                                            <p:txEl>
                                              <p:pRg st="0" end="0"/>
                                            </p:txEl>
                                          </p:spTgt>
                                        </p:tgtEl>
                                      </p:cBhvr>
                                    </p:animEffect>
                                    <p:anim calcmode="lin" valueType="num">
                                      <p:cBhvr>
                                        <p:cTn id="50"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51"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8">
                                            <p:txEl>
                                              <p:pRg st="1" end="1"/>
                                            </p:txEl>
                                          </p:spTgt>
                                        </p:tgtEl>
                                        <p:attrNameLst>
                                          <p:attrName>style.visibility</p:attrName>
                                        </p:attrNameLst>
                                      </p:cBhvr>
                                      <p:to>
                                        <p:strVal val="visible"/>
                                      </p:to>
                                    </p:set>
                                    <p:animEffect transition="in" filter="fade">
                                      <p:cBhvr>
                                        <p:cTn id="56" dur="1000"/>
                                        <p:tgtEl>
                                          <p:spTgt spid="8">
                                            <p:txEl>
                                              <p:pRg st="1" end="1"/>
                                            </p:txEl>
                                          </p:spTgt>
                                        </p:tgtEl>
                                      </p:cBhvr>
                                    </p:animEffect>
                                    <p:anim calcmode="lin" valueType="num">
                                      <p:cBhvr>
                                        <p:cTn id="57"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58"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9">
                                            <p:txEl>
                                              <p:pRg st="0" end="0"/>
                                            </p:txEl>
                                          </p:spTgt>
                                        </p:tgtEl>
                                        <p:attrNameLst>
                                          <p:attrName>style.visibility</p:attrName>
                                        </p:attrNameLst>
                                      </p:cBhvr>
                                      <p:to>
                                        <p:strVal val="visible"/>
                                      </p:to>
                                    </p:set>
                                    <p:animEffect transition="in" filter="fade">
                                      <p:cBhvr>
                                        <p:cTn id="63" dur="1000"/>
                                        <p:tgtEl>
                                          <p:spTgt spid="9">
                                            <p:txEl>
                                              <p:pRg st="0" end="0"/>
                                            </p:txEl>
                                          </p:spTgt>
                                        </p:tgtEl>
                                      </p:cBhvr>
                                    </p:animEffect>
                                    <p:anim calcmode="lin" valueType="num">
                                      <p:cBhvr>
                                        <p:cTn id="64"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65"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9">
                                            <p:txEl>
                                              <p:pRg st="1" end="1"/>
                                            </p:txEl>
                                          </p:spTgt>
                                        </p:tgtEl>
                                        <p:attrNameLst>
                                          <p:attrName>style.visibility</p:attrName>
                                        </p:attrNameLst>
                                      </p:cBhvr>
                                      <p:to>
                                        <p:strVal val="visible"/>
                                      </p:to>
                                    </p:set>
                                    <p:animEffect transition="in" filter="fade">
                                      <p:cBhvr>
                                        <p:cTn id="70" dur="1000"/>
                                        <p:tgtEl>
                                          <p:spTgt spid="9">
                                            <p:txEl>
                                              <p:pRg st="1" end="1"/>
                                            </p:txEl>
                                          </p:spTgt>
                                        </p:tgtEl>
                                      </p:cBhvr>
                                    </p:animEffect>
                                    <p:anim calcmode="lin" valueType="num">
                                      <p:cBhvr>
                                        <p:cTn id="71"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72"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9">
                                            <p:txEl>
                                              <p:pRg st="2" end="2"/>
                                            </p:txEl>
                                          </p:spTgt>
                                        </p:tgtEl>
                                        <p:attrNameLst>
                                          <p:attrName>style.visibility</p:attrName>
                                        </p:attrNameLst>
                                      </p:cBhvr>
                                      <p:to>
                                        <p:strVal val="visible"/>
                                      </p:to>
                                    </p:set>
                                    <p:animEffect transition="in" filter="fade">
                                      <p:cBhvr>
                                        <p:cTn id="77" dur="1000"/>
                                        <p:tgtEl>
                                          <p:spTgt spid="9">
                                            <p:txEl>
                                              <p:pRg st="2" end="2"/>
                                            </p:txEl>
                                          </p:spTgt>
                                        </p:tgtEl>
                                      </p:cBhvr>
                                    </p:animEffect>
                                    <p:anim calcmode="lin" valueType="num">
                                      <p:cBhvr>
                                        <p:cTn id="78"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79"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4"/>
      <p:bldP spid="7" grpId="0" build="p" bldLvl="4"/>
      <p:bldP spid="8" grpId="0" build="p" bldLvl="4"/>
      <p:bldP spid="9" grpId="0" build="p" bldLvl="4"/>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B47C305-4884-77C4-FDF0-09E14D3EBB5F}"/>
              </a:ext>
            </a:extLst>
          </p:cNvPr>
          <p:cNvSpPr txBox="1"/>
          <p:nvPr/>
        </p:nvSpPr>
        <p:spPr>
          <a:xfrm>
            <a:off x="774550" y="580913"/>
            <a:ext cx="7594899" cy="707886"/>
          </a:xfrm>
          <a:prstGeom prst="rect">
            <a:avLst/>
          </a:prstGeom>
          <a:noFill/>
        </p:spPr>
        <p:txBody>
          <a:bodyPr wrap="square" rtlCol="0">
            <a:spAutoFit/>
          </a:bodyPr>
          <a:lstStyle/>
          <a:p>
            <a:pPr algn="ctr"/>
            <a:r>
              <a:rPr lang="en-US" sz="4000" dirty="0">
                <a:latin typeface="Amasis MT Pro Medium" panose="02040604050005020304" pitchFamily="18" charset="0"/>
              </a:rPr>
              <a:t>Bible Study - Challenge</a:t>
            </a:r>
          </a:p>
        </p:txBody>
      </p:sp>
      <p:sp>
        <p:nvSpPr>
          <p:cNvPr id="3" name="Rectangle 2">
            <a:extLst>
              <a:ext uri="{FF2B5EF4-FFF2-40B4-BE49-F238E27FC236}">
                <a16:creationId xmlns:a16="http://schemas.microsoft.com/office/drawing/2014/main" id="{C5A665CF-3EC9-F797-15D8-69BE74F2F430}"/>
              </a:ext>
            </a:extLst>
          </p:cNvPr>
          <p:cNvSpPr/>
          <p:nvPr/>
        </p:nvSpPr>
        <p:spPr>
          <a:xfrm>
            <a:off x="1005840" y="1582890"/>
            <a:ext cx="7132320" cy="1926792"/>
          </a:xfrm>
          <a:custGeom>
            <a:avLst/>
            <a:gdLst>
              <a:gd name="connsiteX0" fmla="*/ 0 w 7132320"/>
              <a:gd name="connsiteY0" fmla="*/ 0 h 1926792"/>
              <a:gd name="connsiteX1" fmla="*/ 7132320 w 7132320"/>
              <a:gd name="connsiteY1" fmla="*/ 0 h 1926792"/>
              <a:gd name="connsiteX2" fmla="*/ 7132320 w 7132320"/>
              <a:gd name="connsiteY2" fmla="*/ 1926792 h 1926792"/>
              <a:gd name="connsiteX3" fmla="*/ 0 w 7132320"/>
              <a:gd name="connsiteY3" fmla="*/ 1926792 h 1926792"/>
              <a:gd name="connsiteX4" fmla="*/ 0 w 7132320"/>
              <a:gd name="connsiteY4" fmla="*/ 0 h 1926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32320" h="1926792" fill="none" extrusionOk="0">
                <a:moveTo>
                  <a:pt x="0" y="0"/>
                </a:moveTo>
                <a:cubicBezTo>
                  <a:pt x="961502" y="-33775"/>
                  <a:pt x="5838145" y="138873"/>
                  <a:pt x="7132320" y="0"/>
                </a:cubicBezTo>
                <a:cubicBezTo>
                  <a:pt x="7058549" y="644427"/>
                  <a:pt x="6976437" y="1147639"/>
                  <a:pt x="7132320" y="1926792"/>
                </a:cubicBezTo>
                <a:cubicBezTo>
                  <a:pt x="5442587" y="1789462"/>
                  <a:pt x="3427694" y="1788936"/>
                  <a:pt x="0" y="1926792"/>
                </a:cubicBezTo>
                <a:cubicBezTo>
                  <a:pt x="152408" y="1699888"/>
                  <a:pt x="73868" y="867540"/>
                  <a:pt x="0" y="0"/>
                </a:cubicBezTo>
                <a:close/>
              </a:path>
              <a:path w="7132320" h="1926792" stroke="0" extrusionOk="0">
                <a:moveTo>
                  <a:pt x="0" y="0"/>
                </a:moveTo>
                <a:cubicBezTo>
                  <a:pt x="1837514" y="-101487"/>
                  <a:pt x="4070469" y="-162162"/>
                  <a:pt x="7132320" y="0"/>
                </a:cubicBezTo>
                <a:cubicBezTo>
                  <a:pt x="7193033" y="807842"/>
                  <a:pt x="7071248" y="1121230"/>
                  <a:pt x="7132320" y="1926792"/>
                </a:cubicBezTo>
                <a:cubicBezTo>
                  <a:pt x="5143511" y="1976857"/>
                  <a:pt x="3455618" y="1768343"/>
                  <a:pt x="0" y="1926792"/>
                </a:cubicBezTo>
                <a:cubicBezTo>
                  <a:pt x="-24452" y="1428414"/>
                  <a:pt x="-67663" y="199708"/>
                  <a:pt x="0" y="0"/>
                </a:cubicBezTo>
                <a:close/>
              </a:path>
            </a:pathLst>
          </a:custGeom>
          <a:solidFill>
            <a:srgbClr val="FFFF00"/>
          </a:solidFill>
          <a:ln w="28575">
            <a:solidFill>
              <a:srgbClr val="0070C0"/>
            </a:solidFill>
            <a:extLst>
              <a:ext uri="{C807C97D-BFC1-408E-A445-0C87EB9F89A2}">
                <ask:lineSketchStyleProps xmlns:ask="http://schemas.microsoft.com/office/drawing/2018/sketchyshapes" sd="981765707">
                  <a:prstGeom prst="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002060"/>
                </a:solidFill>
                <a:latin typeface="Amasis MT Pro Medium" panose="02040604050005020304" pitchFamily="18" charset="0"/>
              </a:rPr>
              <a:t>Read 1, 2 &amp; 3 John</a:t>
            </a:r>
          </a:p>
          <a:p>
            <a:pPr algn="ctr"/>
            <a:endParaRPr lang="en-US" sz="1000" dirty="0">
              <a:solidFill>
                <a:srgbClr val="002060"/>
              </a:solidFill>
              <a:latin typeface="Amasis MT Pro Medium" panose="02040604050005020304" pitchFamily="18" charset="0"/>
            </a:endParaRPr>
          </a:p>
          <a:p>
            <a:pPr algn="ctr"/>
            <a:r>
              <a:rPr lang="en-US" sz="2800" dirty="0">
                <a:solidFill>
                  <a:srgbClr val="002060"/>
                </a:solidFill>
                <a:latin typeface="Amasis MT Pro Medium" panose="02040604050005020304" pitchFamily="18" charset="0"/>
              </a:rPr>
              <a:t>At least 50 times</a:t>
            </a:r>
          </a:p>
          <a:p>
            <a:pPr algn="ctr"/>
            <a:r>
              <a:rPr lang="en-US" sz="2800" dirty="0">
                <a:solidFill>
                  <a:srgbClr val="002060"/>
                </a:solidFill>
                <a:latin typeface="Amasis MT Pro Medium" panose="02040604050005020304" pitchFamily="18" charset="0"/>
              </a:rPr>
              <a:t>by the end of April</a:t>
            </a:r>
          </a:p>
        </p:txBody>
      </p:sp>
      <p:sp>
        <p:nvSpPr>
          <p:cNvPr id="4" name="TextBox 3">
            <a:extLst>
              <a:ext uri="{FF2B5EF4-FFF2-40B4-BE49-F238E27FC236}">
                <a16:creationId xmlns:a16="http://schemas.microsoft.com/office/drawing/2014/main" id="{6B3038BA-79A8-D295-D94D-B8E030FF2D22}"/>
              </a:ext>
            </a:extLst>
          </p:cNvPr>
          <p:cNvSpPr txBox="1"/>
          <p:nvPr/>
        </p:nvSpPr>
        <p:spPr>
          <a:xfrm>
            <a:off x="1280160" y="3666244"/>
            <a:ext cx="7186108" cy="2610843"/>
          </a:xfrm>
          <a:prstGeom prst="rect">
            <a:avLst/>
          </a:prstGeom>
          <a:noFill/>
        </p:spPr>
        <p:txBody>
          <a:bodyPr wrap="square" rtlCol="0">
            <a:spAutoFit/>
          </a:bodyPr>
          <a:lstStyle/>
          <a:p>
            <a:pPr marL="285750" indent="-285750">
              <a:lnSpc>
                <a:spcPct val="150000"/>
              </a:lnSpc>
              <a:buFont typeface="Wingdings" panose="05000000000000000000" pitchFamily="2" charset="2"/>
              <a:buChar char="ü"/>
            </a:pPr>
            <a:r>
              <a:rPr lang="en-US" sz="2800" dirty="0"/>
              <a:t> Can be read in 15 minutes</a:t>
            </a:r>
          </a:p>
          <a:p>
            <a:pPr marL="285750" indent="-285750">
              <a:lnSpc>
                <a:spcPct val="150000"/>
              </a:lnSpc>
              <a:buFont typeface="Wingdings" panose="05000000000000000000" pitchFamily="2" charset="2"/>
              <a:buChar char="ü"/>
            </a:pPr>
            <a:r>
              <a:rPr lang="en-US" sz="2800" dirty="0"/>
              <a:t> With each reading you will see more</a:t>
            </a:r>
          </a:p>
          <a:p>
            <a:pPr marL="285750" indent="-285750">
              <a:lnSpc>
                <a:spcPct val="150000"/>
              </a:lnSpc>
              <a:buFont typeface="Wingdings" panose="05000000000000000000" pitchFamily="2" charset="2"/>
              <a:buChar char="ü"/>
            </a:pPr>
            <a:r>
              <a:rPr lang="en-US" sz="2800" dirty="0"/>
              <a:t> May try another translation a few times</a:t>
            </a:r>
          </a:p>
          <a:p>
            <a:pPr marL="285750" indent="-285750">
              <a:lnSpc>
                <a:spcPct val="150000"/>
              </a:lnSpc>
              <a:buFont typeface="Wingdings" panose="05000000000000000000" pitchFamily="2" charset="2"/>
              <a:buChar char="ü"/>
            </a:pPr>
            <a:r>
              <a:rPr lang="en-US" sz="2800" dirty="0"/>
              <a:t> Take note of key concepts / words / contrast</a:t>
            </a:r>
          </a:p>
        </p:txBody>
      </p:sp>
    </p:spTree>
    <p:extLst>
      <p:ext uri="{BB962C8B-B14F-4D97-AF65-F5344CB8AC3E}">
        <p14:creationId xmlns:p14="http://schemas.microsoft.com/office/powerpoint/2010/main" val="122363473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44BEB8F-C207-12A8-CB0D-5B24037BC037}"/>
              </a:ext>
            </a:extLst>
          </p:cNvPr>
          <p:cNvSpPr txBox="1"/>
          <p:nvPr/>
        </p:nvSpPr>
        <p:spPr>
          <a:xfrm>
            <a:off x="1436145" y="322729"/>
            <a:ext cx="6271709" cy="646331"/>
          </a:xfrm>
          <a:prstGeom prst="rect">
            <a:avLst/>
          </a:prstGeom>
          <a:solidFill>
            <a:schemeClr val="bg1"/>
          </a:solidFill>
          <a:ln>
            <a:solidFill>
              <a:srgbClr val="0000FF"/>
            </a:solidFill>
          </a:ln>
        </p:spPr>
        <p:txBody>
          <a:bodyPr wrap="square" rtlCol="0">
            <a:spAutoFit/>
          </a:bodyPr>
          <a:lstStyle/>
          <a:p>
            <a:pPr algn="ctr"/>
            <a:r>
              <a:rPr lang="en-US" sz="3600" b="1" dirty="0">
                <a:solidFill>
                  <a:srgbClr val="0000FF"/>
                </a:solidFill>
              </a:rPr>
              <a:t>Two Levels Going Throughout</a:t>
            </a:r>
          </a:p>
        </p:txBody>
      </p:sp>
      <p:sp>
        <p:nvSpPr>
          <p:cNvPr id="3" name="Rectangle: Rounded Corners 2">
            <a:extLst>
              <a:ext uri="{FF2B5EF4-FFF2-40B4-BE49-F238E27FC236}">
                <a16:creationId xmlns:a16="http://schemas.microsoft.com/office/drawing/2014/main" id="{3E568403-185C-9BF2-F060-AD5B8B2B1D61}"/>
              </a:ext>
            </a:extLst>
          </p:cNvPr>
          <p:cNvSpPr/>
          <p:nvPr/>
        </p:nvSpPr>
        <p:spPr>
          <a:xfrm>
            <a:off x="457201" y="1551791"/>
            <a:ext cx="4883972" cy="1877209"/>
          </a:xfrm>
          <a:prstGeom prst="roundRect">
            <a:avLst>
              <a:gd name="adj" fmla="val 19532"/>
            </a:avLst>
          </a:prstGeom>
          <a:solidFill>
            <a:srgbClr val="0000FF">
              <a:alpha val="69804"/>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bg1"/>
                </a:solidFill>
              </a:rPr>
              <a:t>Basic Level</a:t>
            </a:r>
          </a:p>
        </p:txBody>
      </p:sp>
      <p:sp>
        <p:nvSpPr>
          <p:cNvPr id="4" name="Rectangle: Rounded Corners 3">
            <a:extLst>
              <a:ext uri="{FF2B5EF4-FFF2-40B4-BE49-F238E27FC236}">
                <a16:creationId xmlns:a16="http://schemas.microsoft.com/office/drawing/2014/main" id="{1063E298-81B2-C5AC-2013-6CD6705B438D}"/>
              </a:ext>
            </a:extLst>
          </p:cNvPr>
          <p:cNvSpPr/>
          <p:nvPr/>
        </p:nvSpPr>
        <p:spPr>
          <a:xfrm>
            <a:off x="3982123" y="3758902"/>
            <a:ext cx="4883972" cy="1877209"/>
          </a:xfrm>
          <a:prstGeom prst="roundRect">
            <a:avLst>
              <a:gd name="adj" fmla="val 19532"/>
            </a:avLst>
          </a:prstGeom>
          <a:solidFill>
            <a:schemeClr val="tx1">
              <a:alpha val="69804"/>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bg1"/>
                </a:solidFill>
              </a:rPr>
              <a:t>Deeper Dives</a:t>
            </a:r>
          </a:p>
        </p:txBody>
      </p:sp>
    </p:spTree>
    <p:extLst>
      <p:ext uri="{BB962C8B-B14F-4D97-AF65-F5344CB8AC3E}">
        <p14:creationId xmlns:p14="http://schemas.microsoft.com/office/powerpoint/2010/main" val="258871511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44BBC1F5-2828-F12E-FFEF-72470CBA8B29}"/>
              </a:ext>
            </a:extLst>
          </p:cNvPr>
          <p:cNvSpPr/>
          <p:nvPr/>
        </p:nvSpPr>
        <p:spPr>
          <a:xfrm>
            <a:off x="586292" y="3082066"/>
            <a:ext cx="5610113" cy="962809"/>
          </a:xfrm>
          <a:prstGeom prst="ellipse">
            <a:avLst/>
          </a:prstGeom>
          <a:solidFill>
            <a:srgbClr val="FFFF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027B826-397F-0636-350D-E813FC41985C}"/>
              </a:ext>
            </a:extLst>
          </p:cNvPr>
          <p:cNvSpPr txBox="1"/>
          <p:nvPr/>
        </p:nvSpPr>
        <p:spPr>
          <a:xfrm>
            <a:off x="806823" y="1887967"/>
            <a:ext cx="8186568" cy="4549835"/>
          </a:xfrm>
          <a:prstGeom prst="rect">
            <a:avLst/>
          </a:prstGeom>
          <a:noFill/>
        </p:spPr>
        <p:txBody>
          <a:bodyPr wrap="square" rtlCol="0">
            <a:spAutoFit/>
          </a:bodyPr>
          <a:lstStyle/>
          <a:p>
            <a:pPr marL="457200" indent="-457200">
              <a:lnSpc>
                <a:spcPct val="150000"/>
              </a:lnSpc>
              <a:buFont typeface="+mj-lt"/>
              <a:buAutoNum type="alphaUcPeriod"/>
            </a:pPr>
            <a:r>
              <a:rPr lang="en-US" sz="2800" b="1" dirty="0"/>
              <a:t>The Text </a:t>
            </a:r>
            <a:r>
              <a:rPr lang="en-US" sz="2800" dirty="0"/>
              <a:t>(Read, Read, &amp; Read)</a:t>
            </a:r>
          </a:p>
          <a:p>
            <a:pPr marL="457200" indent="-457200">
              <a:lnSpc>
                <a:spcPct val="150000"/>
              </a:lnSpc>
              <a:buFont typeface="+mj-lt"/>
              <a:buAutoNum type="alphaUcPeriod"/>
            </a:pPr>
            <a:r>
              <a:rPr lang="en-US" sz="2800" b="1" dirty="0"/>
              <a:t>What is the Context?</a:t>
            </a:r>
          </a:p>
          <a:p>
            <a:pPr marL="457200" indent="-457200">
              <a:lnSpc>
                <a:spcPct val="150000"/>
              </a:lnSpc>
              <a:buFont typeface="+mj-lt"/>
              <a:buAutoNum type="alphaUcPeriod"/>
            </a:pPr>
            <a:r>
              <a:rPr lang="en-US" sz="2800" b="1" dirty="0"/>
              <a:t>Structure / Thought Patterns</a:t>
            </a:r>
          </a:p>
          <a:p>
            <a:pPr marL="457200" indent="-457200">
              <a:lnSpc>
                <a:spcPct val="150000"/>
              </a:lnSpc>
              <a:buFont typeface="+mj-lt"/>
              <a:buAutoNum type="alphaUcPeriod"/>
            </a:pPr>
            <a:r>
              <a:rPr lang="en-US" sz="2800" b="1" dirty="0"/>
              <a:t>Check Translations</a:t>
            </a:r>
          </a:p>
          <a:p>
            <a:pPr marL="457200" indent="-457200">
              <a:lnSpc>
                <a:spcPct val="150000"/>
              </a:lnSpc>
              <a:buFont typeface="+mj-lt"/>
              <a:buAutoNum type="alphaUcPeriod"/>
            </a:pPr>
            <a:r>
              <a:rPr lang="en-US" sz="2800" b="1" dirty="0"/>
              <a:t>Word meaning</a:t>
            </a:r>
          </a:p>
          <a:p>
            <a:pPr marL="457200" indent="-457200">
              <a:lnSpc>
                <a:spcPct val="150000"/>
              </a:lnSpc>
              <a:buFont typeface="+mj-lt"/>
              <a:buAutoNum type="alphaUcPeriod"/>
            </a:pPr>
            <a:r>
              <a:rPr lang="en-US" sz="2800" b="1" dirty="0"/>
              <a:t>What Did This Mean to Original Audience?</a:t>
            </a:r>
          </a:p>
          <a:p>
            <a:pPr marL="457200" indent="-457200">
              <a:lnSpc>
                <a:spcPct val="150000"/>
              </a:lnSpc>
              <a:buFont typeface="+mj-lt"/>
              <a:buAutoNum type="alphaUcPeriod"/>
            </a:pPr>
            <a:r>
              <a:rPr lang="en-US" sz="2800" b="1" dirty="0"/>
              <a:t>Application</a:t>
            </a:r>
            <a:endParaRPr lang="en-US" sz="2400" dirty="0"/>
          </a:p>
        </p:txBody>
      </p:sp>
      <p:sp>
        <p:nvSpPr>
          <p:cNvPr id="4" name="Rectangle: Rounded Corners 3">
            <a:extLst>
              <a:ext uri="{FF2B5EF4-FFF2-40B4-BE49-F238E27FC236}">
                <a16:creationId xmlns:a16="http://schemas.microsoft.com/office/drawing/2014/main" id="{BBFF0927-980F-A384-11CE-2CAC38D97FB0}"/>
              </a:ext>
            </a:extLst>
          </p:cNvPr>
          <p:cNvSpPr/>
          <p:nvPr/>
        </p:nvSpPr>
        <p:spPr>
          <a:xfrm>
            <a:off x="3178886" y="236668"/>
            <a:ext cx="4883972" cy="1210235"/>
          </a:xfrm>
          <a:prstGeom prst="roundRect">
            <a:avLst>
              <a:gd name="adj" fmla="val 19532"/>
            </a:avLst>
          </a:prstGeom>
          <a:solidFill>
            <a:srgbClr val="0000FF">
              <a:alpha val="69804"/>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bg1"/>
                </a:solidFill>
              </a:rPr>
              <a:t>Basic Level</a:t>
            </a:r>
          </a:p>
        </p:txBody>
      </p:sp>
    </p:spTree>
    <p:extLst>
      <p:ext uri="{BB962C8B-B14F-4D97-AF65-F5344CB8AC3E}">
        <p14:creationId xmlns:p14="http://schemas.microsoft.com/office/powerpoint/2010/main" val="410992749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CC1DFE5-DED7-3DBC-8CA1-B572F6339BB5}"/>
              </a:ext>
            </a:extLst>
          </p:cNvPr>
          <p:cNvSpPr/>
          <p:nvPr/>
        </p:nvSpPr>
        <p:spPr>
          <a:xfrm rot="16200000">
            <a:off x="-1499435" y="2772783"/>
            <a:ext cx="5610113" cy="1312433"/>
          </a:xfrm>
          <a:prstGeom prst="roundRect">
            <a:avLst/>
          </a:prstGeom>
          <a:solidFill>
            <a:srgbClr val="FFFFFF">
              <a:alpha val="7686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002060"/>
                </a:solidFill>
                <a:latin typeface="Amasis MT Pro Medium" panose="02040604050005020304" pitchFamily="18" charset="0"/>
              </a:rPr>
              <a:t>Bible Hermeneutics</a:t>
            </a:r>
          </a:p>
        </p:txBody>
      </p:sp>
      <p:sp>
        <p:nvSpPr>
          <p:cNvPr id="3" name="Rectangle 2">
            <a:extLst>
              <a:ext uri="{FF2B5EF4-FFF2-40B4-BE49-F238E27FC236}">
                <a16:creationId xmlns:a16="http://schemas.microsoft.com/office/drawing/2014/main" id="{3177E09C-34DD-9CB0-2284-9735CE27129A}"/>
              </a:ext>
            </a:extLst>
          </p:cNvPr>
          <p:cNvSpPr/>
          <p:nvPr/>
        </p:nvSpPr>
        <p:spPr>
          <a:xfrm>
            <a:off x="2119256" y="1801907"/>
            <a:ext cx="5814509" cy="441064"/>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953E6961-D4E5-4D0A-794C-4BF90F90DEC7}"/>
              </a:ext>
            </a:extLst>
          </p:cNvPr>
          <p:cNvSpPr txBox="1"/>
          <p:nvPr/>
        </p:nvSpPr>
        <p:spPr>
          <a:xfrm>
            <a:off x="2234925" y="304492"/>
            <a:ext cx="6259670" cy="6370975"/>
          </a:xfrm>
          <a:prstGeom prst="rect">
            <a:avLst/>
          </a:prstGeom>
          <a:noFill/>
        </p:spPr>
        <p:txBody>
          <a:bodyPr wrap="square" rtlCol="0">
            <a:spAutoFit/>
          </a:bodyPr>
          <a:lstStyle/>
          <a:p>
            <a:pPr marL="342900" indent="-342900">
              <a:buFont typeface="+mj-lt"/>
              <a:buAutoNum type="arabicPeriod"/>
            </a:pPr>
            <a:r>
              <a:rPr lang="en-US" sz="2400" dirty="0"/>
              <a:t>Jan. 4 – Introduction to Inductive Bible Study</a:t>
            </a:r>
          </a:p>
          <a:p>
            <a:pPr marL="342900" indent="-342900">
              <a:buFont typeface="+mj-lt"/>
              <a:buAutoNum type="arabicPeriod"/>
            </a:pPr>
            <a:r>
              <a:rPr lang="en-US" sz="2400" dirty="0"/>
              <a:t>Jan. 11 – Background – Intro Information</a:t>
            </a:r>
          </a:p>
          <a:p>
            <a:pPr marL="342900" indent="-342900">
              <a:buFont typeface="+mj-lt"/>
              <a:buAutoNum type="arabicPeriod"/>
            </a:pPr>
            <a:r>
              <a:rPr lang="en-US" sz="2400" dirty="0"/>
              <a:t>Jan. 18 – Context</a:t>
            </a:r>
          </a:p>
          <a:p>
            <a:pPr marL="342900" indent="-342900">
              <a:buFont typeface="+mj-lt"/>
              <a:buAutoNum type="arabicPeriod"/>
            </a:pPr>
            <a:r>
              <a:rPr lang="en-US" sz="2400" dirty="0"/>
              <a:t>Jan. 25 – Context</a:t>
            </a:r>
          </a:p>
          <a:p>
            <a:pPr marL="342900" indent="-342900">
              <a:buFont typeface="+mj-lt"/>
              <a:buAutoNum type="arabicPeriod"/>
            </a:pPr>
            <a:r>
              <a:rPr lang="en-US" sz="2400" dirty="0"/>
              <a:t>Feb. 1 – Outlining the Text</a:t>
            </a:r>
          </a:p>
          <a:p>
            <a:pPr marL="342900" indent="-342900">
              <a:buFont typeface="+mj-lt"/>
              <a:buAutoNum type="arabicPeriod"/>
            </a:pPr>
            <a:r>
              <a:rPr lang="en-US" sz="2400" dirty="0"/>
              <a:t>Feb. 8 – Outlining the Text</a:t>
            </a:r>
          </a:p>
          <a:p>
            <a:pPr marL="342900" indent="-342900">
              <a:buFont typeface="+mj-lt"/>
              <a:buAutoNum type="arabicPeriod"/>
            </a:pPr>
            <a:r>
              <a:rPr lang="en-US" sz="2400" dirty="0"/>
              <a:t>Feb. 15 – Bible Study Aids</a:t>
            </a:r>
          </a:p>
          <a:p>
            <a:pPr marL="342900" indent="-342900">
              <a:buFont typeface="+mj-lt"/>
              <a:buAutoNum type="arabicPeriod"/>
            </a:pPr>
            <a:r>
              <a:rPr lang="en-US" sz="2400" dirty="0"/>
              <a:t>Feb. 22 – Use of Translations</a:t>
            </a:r>
          </a:p>
          <a:p>
            <a:pPr marL="342900" indent="-342900">
              <a:buFont typeface="+mj-lt"/>
              <a:buAutoNum type="arabicPeriod"/>
            </a:pPr>
            <a:r>
              <a:rPr lang="en-US" sz="2400" dirty="0"/>
              <a:t>Mar. 1 – Words</a:t>
            </a:r>
          </a:p>
          <a:p>
            <a:pPr marL="342900" indent="-342900">
              <a:buFont typeface="+mj-lt"/>
              <a:buAutoNum type="arabicPeriod"/>
            </a:pPr>
            <a:r>
              <a:rPr lang="en-US" sz="2400" dirty="0"/>
              <a:t> Mar. 8 – Hebrew / Greek Words</a:t>
            </a:r>
          </a:p>
          <a:p>
            <a:pPr marL="342900" indent="-342900">
              <a:buFont typeface="+mj-lt"/>
              <a:buAutoNum type="arabicPeriod"/>
            </a:pPr>
            <a:r>
              <a:rPr lang="en-US" sz="2400" dirty="0"/>
              <a:t> Mar. 15 – Hebrew / Greek Words</a:t>
            </a:r>
          </a:p>
          <a:p>
            <a:pPr marL="342900" indent="-342900">
              <a:buFont typeface="+mj-lt"/>
              <a:buAutoNum type="arabicPeriod"/>
            </a:pPr>
            <a:r>
              <a:rPr lang="en-US" sz="2400" dirty="0"/>
              <a:t> Mar. 22 – Use of Commentaries</a:t>
            </a:r>
          </a:p>
          <a:p>
            <a:pPr marL="342900" indent="-342900">
              <a:buFont typeface="+mj-lt"/>
              <a:buAutoNum type="arabicPeriod"/>
            </a:pPr>
            <a:r>
              <a:rPr lang="en-US" sz="2400" dirty="0"/>
              <a:t> Mar. 29 – Figurative Language</a:t>
            </a:r>
          </a:p>
          <a:p>
            <a:pPr marL="342900" indent="-342900">
              <a:buFont typeface="+mj-lt"/>
              <a:buAutoNum type="arabicPeriod"/>
            </a:pPr>
            <a:r>
              <a:rPr lang="en-US" sz="2400" dirty="0"/>
              <a:t> Apr. 5 – Figurative Language</a:t>
            </a:r>
          </a:p>
          <a:p>
            <a:pPr marL="342900" indent="-342900">
              <a:buFont typeface="+mj-lt"/>
              <a:buAutoNum type="arabicPeriod"/>
            </a:pPr>
            <a:r>
              <a:rPr lang="en-US" sz="2400" dirty="0"/>
              <a:t> Apr. 12 – Apocalyptic Literature &amp; Numbers</a:t>
            </a:r>
          </a:p>
          <a:p>
            <a:pPr marL="342900" indent="-342900">
              <a:buFont typeface="+mj-lt"/>
              <a:buAutoNum type="arabicPeriod"/>
            </a:pPr>
            <a:r>
              <a:rPr lang="en-US" sz="2400" dirty="0"/>
              <a:t> Apr. 19 – Hebrews and Hermeneutics</a:t>
            </a:r>
          </a:p>
          <a:p>
            <a:pPr marL="342900" indent="-342900">
              <a:buFont typeface="+mj-lt"/>
              <a:buAutoNum type="arabicPeriod"/>
            </a:pPr>
            <a:r>
              <a:rPr lang="en-US" sz="2400" dirty="0"/>
              <a:t> Apr. 26 – Application / Practical Lessons</a:t>
            </a:r>
          </a:p>
        </p:txBody>
      </p:sp>
    </p:spTree>
    <p:extLst>
      <p:ext uri="{BB962C8B-B14F-4D97-AF65-F5344CB8AC3E}">
        <p14:creationId xmlns:p14="http://schemas.microsoft.com/office/powerpoint/2010/main" val="179570722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5091A1-2069-290E-8215-FC9C0539489F}"/>
              </a:ext>
            </a:extLst>
          </p:cNvPr>
          <p:cNvSpPr txBox="1"/>
          <p:nvPr/>
        </p:nvSpPr>
        <p:spPr>
          <a:xfrm>
            <a:off x="1102659" y="532504"/>
            <a:ext cx="6938682" cy="584775"/>
          </a:xfrm>
          <a:prstGeom prst="rect">
            <a:avLst/>
          </a:prstGeom>
          <a:noFill/>
        </p:spPr>
        <p:txBody>
          <a:bodyPr wrap="square" rtlCol="0">
            <a:spAutoFit/>
          </a:bodyPr>
          <a:lstStyle/>
          <a:p>
            <a:pPr algn="ctr"/>
            <a:r>
              <a:rPr lang="en-US" sz="3200" dirty="0">
                <a:solidFill>
                  <a:srgbClr val="002060"/>
                </a:solidFill>
                <a:latin typeface="Amasis MT Pro Medium" panose="02040604050005020304" pitchFamily="18" charset="0"/>
              </a:rPr>
              <a:t>Outlining the Text (part 1)</a:t>
            </a:r>
          </a:p>
        </p:txBody>
      </p:sp>
      <p:sp>
        <p:nvSpPr>
          <p:cNvPr id="3" name="TextBox 2">
            <a:extLst>
              <a:ext uri="{FF2B5EF4-FFF2-40B4-BE49-F238E27FC236}">
                <a16:creationId xmlns:a16="http://schemas.microsoft.com/office/drawing/2014/main" id="{90969ED2-8551-2F03-92A3-DB992994AA40}"/>
              </a:ext>
            </a:extLst>
          </p:cNvPr>
          <p:cNvSpPr txBox="1"/>
          <p:nvPr/>
        </p:nvSpPr>
        <p:spPr>
          <a:xfrm>
            <a:off x="4168586" y="2415092"/>
            <a:ext cx="5088367" cy="3248197"/>
          </a:xfrm>
          <a:prstGeom prst="rect">
            <a:avLst/>
          </a:prstGeom>
          <a:noFill/>
        </p:spPr>
        <p:txBody>
          <a:bodyPr wrap="square" rtlCol="0">
            <a:spAutoFit/>
          </a:bodyPr>
          <a:lstStyle/>
          <a:p>
            <a:pPr marL="400050" indent="-400050">
              <a:lnSpc>
                <a:spcPct val="150000"/>
              </a:lnSpc>
              <a:buFont typeface="+mj-lt"/>
              <a:buAutoNum type="romanUcPeriod"/>
            </a:pPr>
            <a:r>
              <a:rPr lang="en-US" sz="2800" dirty="0">
                <a:latin typeface="Amasis MT Pro Medium" panose="02040604050005020304" pitchFamily="18" charset="0"/>
              </a:rPr>
              <a:t>What is an Outline?</a:t>
            </a:r>
          </a:p>
          <a:p>
            <a:pPr marL="400050" indent="-400050">
              <a:lnSpc>
                <a:spcPct val="150000"/>
              </a:lnSpc>
              <a:buFont typeface="+mj-lt"/>
              <a:buAutoNum type="romanUcPeriod"/>
            </a:pPr>
            <a:r>
              <a:rPr lang="en-US" sz="2800" dirty="0">
                <a:latin typeface="Amasis MT Pro Medium" panose="02040604050005020304" pitchFamily="18" charset="0"/>
              </a:rPr>
              <a:t>The Value of an Outline</a:t>
            </a:r>
          </a:p>
          <a:p>
            <a:pPr marL="400050" indent="-400050">
              <a:lnSpc>
                <a:spcPct val="150000"/>
              </a:lnSpc>
              <a:buFont typeface="+mj-lt"/>
              <a:buAutoNum type="romanUcPeriod"/>
            </a:pPr>
            <a:r>
              <a:rPr lang="en-US" sz="2800" dirty="0">
                <a:latin typeface="Amasis MT Pro Medium" panose="02040604050005020304" pitchFamily="18" charset="0"/>
              </a:rPr>
              <a:t> Goal: True Textual Outline</a:t>
            </a:r>
          </a:p>
          <a:p>
            <a:pPr marL="400050" indent="-400050">
              <a:lnSpc>
                <a:spcPct val="150000"/>
              </a:lnSpc>
              <a:buFont typeface="+mj-lt"/>
              <a:buAutoNum type="romanUcPeriod"/>
            </a:pPr>
            <a:r>
              <a:rPr lang="en-US" sz="2800" dirty="0">
                <a:latin typeface="Amasis MT Pro Medium" panose="02040604050005020304" pitchFamily="18" charset="0"/>
              </a:rPr>
              <a:t> How to Make an Outline</a:t>
            </a:r>
          </a:p>
          <a:p>
            <a:pPr marL="400050" indent="-400050">
              <a:lnSpc>
                <a:spcPct val="150000"/>
              </a:lnSpc>
              <a:buFont typeface="+mj-lt"/>
              <a:buAutoNum type="romanUcPeriod"/>
            </a:pPr>
            <a:r>
              <a:rPr lang="en-US" sz="2800" dirty="0">
                <a:latin typeface="Amasis MT Pro Medium" panose="02040604050005020304" pitchFamily="18" charset="0"/>
              </a:rPr>
              <a:t> Examples of Outlines</a:t>
            </a:r>
          </a:p>
        </p:txBody>
      </p:sp>
    </p:spTree>
    <p:extLst>
      <p:ext uri="{BB962C8B-B14F-4D97-AF65-F5344CB8AC3E}">
        <p14:creationId xmlns:p14="http://schemas.microsoft.com/office/powerpoint/2010/main" val="44986705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5091A1-2069-290E-8215-FC9C0539489F}"/>
              </a:ext>
            </a:extLst>
          </p:cNvPr>
          <p:cNvSpPr txBox="1"/>
          <p:nvPr/>
        </p:nvSpPr>
        <p:spPr>
          <a:xfrm>
            <a:off x="1102659" y="532504"/>
            <a:ext cx="6938682" cy="584775"/>
          </a:xfrm>
          <a:prstGeom prst="rect">
            <a:avLst/>
          </a:prstGeom>
          <a:noFill/>
        </p:spPr>
        <p:txBody>
          <a:bodyPr wrap="square" rtlCol="0">
            <a:spAutoFit/>
          </a:bodyPr>
          <a:lstStyle/>
          <a:p>
            <a:pPr algn="ctr"/>
            <a:r>
              <a:rPr lang="en-US" sz="3200" dirty="0">
                <a:solidFill>
                  <a:srgbClr val="002060"/>
                </a:solidFill>
                <a:latin typeface="Amasis MT Pro Medium" panose="02040604050005020304" pitchFamily="18" charset="0"/>
              </a:rPr>
              <a:t>Outlining the Text (part 1)</a:t>
            </a:r>
          </a:p>
        </p:txBody>
      </p:sp>
      <p:sp>
        <p:nvSpPr>
          <p:cNvPr id="3" name="TextBox 2">
            <a:extLst>
              <a:ext uri="{FF2B5EF4-FFF2-40B4-BE49-F238E27FC236}">
                <a16:creationId xmlns:a16="http://schemas.microsoft.com/office/drawing/2014/main" id="{90969ED2-8551-2F03-92A3-DB992994AA40}"/>
              </a:ext>
            </a:extLst>
          </p:cNvPr>
          <p:cNvSpPr txBox="1"/>
          <p:nvPr/>
        </p:nvSpPr>
        <p:spPr>
          <a:xfrm>
            <a:off x="4168586" y="2415092"/>
            <a:ext cx="5088367" cy="3248197"/>
          </a:xfrm>
          <a:prstGeom prst="rect">
            <a:avLst/>
          </a:prstGeom>
          <a:noFill/>
        </p:spPr>
        <p:txBody>
          <a:bodyPr wrap="square" rtlCol="0">
            <a:spAutoFit/>
          </a:bodyPr>
          <a:lstStyle/>
          <a:p>
            <a:pPr marL="400050" indent="-400050">
              <a:lnSpc>
                <a:spcPct val="150000"/>
              </a:lnSpc>
              <a:buFont typeface="+mj-lt"/>
              <a:buAutoNum type="romanUcPeriod"/>
            </a:pPr>
            <a:r>
              <a:rPr lang="en-US" sz="2800" dirty="0">
                <a:latin typeface="Amasis MT Pro Medium" panose="02040604050005020304" pitchFamily="18" charset="0"/>
              </a:rPr>
              <a:t>What is an Outline?</a:t>
            </a:r>
          </a:p>
          <a:p>
            <a:pPr marL="400050" indent="-400050">
              <a:lnSpc>
                <a:spcPct val="150000"/>
              </a:lnSpc>
              <a:buFont typeface="+mj-lt"/>
              <a:buAutoNum type="romanUcPeriod"/>
            </a:pPr>
            <a:r>
              <a:rPr lang="en-US" sz="2800" dirty="0">
                <a:latin typeface="Amasis MT Pro Medium" panose="02040604050005020304" pitchFamily="18" charset="0"/>
              </a:rPr>
              <a:t>The Value of an Outline</a:t>
            </a:r>
          </a:p>
          <a:p>
            <a:pPr marL="400050" indent="-400050">
              <a:lnSpc>
                <a:spcPct val="150000"/>
              </a:lnSpc>
              <a:buFont typeface="+mj-lt"/>
              <a:buAutoNum type="romanUcPeriod"/>
            </a:pPr>
            <a:r>
              <a:rPr lang="en-US" sz="2800" dirty="0">
                <a:latin typeface="Amasis MT Pro Medium" panose="02040604050005020304" pitchFamily="18" charset="0"/>
              </a:rPr>
              <a:t> Goal: True Textual Outline</a:t>
            </a:r>
            <a:endParaRPr lang="en-US" sz="2800" dirty="0">
              <a:solidFill>
                <a:schemeClr val="bg1">
                  <a:lumMod val="65000"/>
                </a:schemeClr>
              </a:solidFill>
              <a:latin typeface="Amasis MT Pro Medium" panose="02040604050005020304" pitchFamily="18" charset="0"/>
            </a:endParaRPr>
          </a:p>
          <a:p>
            <a:pPr marL="400050" indent="-400050">
              <a:lnSpc>
                <a:spcPct val="150000"/>
              </a:lnSpc>
              <a:buFont typeface="+mj-lt"/>
              <a:buAutoNum type="romanUcPeriod"/>
            </a:pPr>
            <a:r>
              <a:rPr lang="en-US" sz="2800" dirty="0">
                <a:solidFill>
                  <a:schemeClr val="bg1">
                    <a:lumMod val="65000"/>
                  </a:schemeClr>
                </a:solidFill>
                <a:latin typeface="Amasis MT Pro Medium" panose="02040604050005020304" pitchFamily="18" charset="0"/>
              </a:rPr>
              <a:t> How to Make an Outline</a:t>
            </a:r>
          </a:p>
          <a:p>
            <a:pPr marL="400050" indent="-400050">
              <a:lnSpc>
                <a:spcPct val="150000"/>
              </a:lnSpc>
              <a:buFont typeface="+mj-lt"/>
              <a:buAutoNum type="romanUcPeriod"/>
            </a:pPr>
            <a:r>
              <a:rPr lang="en-US" sz="2800" dirty="0">
                <a:solidFill>
                  <a:schemeClr val="bg1">
                    <a:lumMod val="65000"/>
                  </a:schemeClr>
                </a:solidFill>
                <a:latin typeface="Amasis MT Pro Medium" panose="02040604050005020304" pitchFamily="18" charset="0"/>
              </a:rPr>
              <a:t> Examples of Outlines</a:t>
            </a:r>
          </a:p>
        </p:txBody>
      </p:sp>
    </p:spTree>
    <p:extLst>
      <p:ext uri="{BB962C8B-B14F-4D97-AF65-F5344CB8AC3E}">
        <p14:creationId xmlns:p14="http://schemas.microsoft.com/office/powerpoint/2010/main" val="422402820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5091A1-2069-290E-8215-FC9C0539489F}"/>
              </a:ext>
            </a:extLst>
          </p:cNvPr>
          <p:cNvSpPr txBox="1"/>
          <p:nvPr/>
        </p:nvSpPr>
        <p:spPr>
          <a:xfrm>
            <a:off x="1102659" y="532504"/>
            <a:ext cx="6938682" cy="584775"/>
          </a:xfrm>
          <a:prstGeom prst="rect">
            <a:avLst/>
          </a:prstGeom>
          <a:noFill/>
        </p:spPr>
        <p:txBody>
          <a:bodyPr wrap="square" rtlCol="0">
            <a:spAutoFit/>
          </a:bodyPr>
          <a:lstStyle/>
          <a:p>
            <a:pPr algn="ctr"/>
            <a:r>
              <a:rPr lang="en-US" sz="3200" dirty="0">
                <a:solidFill>
                  <a:srgbClr val="002060"/>
                </a:solidFill>
                <a:latin typeface="Amasis MT Pro Medium" panose="02040604050005020304" pitchFamily="18" charset="0"/>
              </a:rPr>
              <a:t>Outlining the Text (part 1)</a:t>
            </a:r>
          </a:p>
        </p:txBody>
      </p:sp>
      <p:sp>
        <p:nvSpPr>
          <p:cNvPr id="3" name="TextBox 2">
            <a:extLst>
              <a:ext uri="{FF2B5EF4-FFF2-40B4-BE49-F238E27FC236}">
                <a16:creationId xmlns:a16="http://schemas.microsoft.com/office/drawing/2014/main" id="{90969ED2-8551-2F03-92A3-DB992994AA40}"/>
              </a:ext>
            </a:extLst>
          </p:cNvPr>
          <p:cNvSpPr txBox="1"/>
          <p:nvPr/>
        </p:nvSpPr>
        <p:spPr>
          <a:xfrm>
            <a:off x="4168586" y="2415092"/>
            <a:ext cx="5088367" cy="662874"/>
          </a:xfrm>
          <a:prstGeom prst="rect">
            <a:avLst/>
          </a:prstGeom>
          <a:noFill/>
        </p:spPr>
        <p:txBody>
          <a:bodyPr wrap="square" rtlCol="0">
            <a:spAutoFit/>
          </a:bodyPr>
          <a:lstStyle/>
          <a:p>
            <a:pPr marL="400050" indent="-400050">
              <a:lnSpc>
                <a:spcPct val="150000"/>
              </a:lnSpc>
              <a:buFont typeface="+mj-lt"/>
              <a:buAutoNum type="romanUcPeriod"/>
            </a:pPr>
            <a:r>
              <a:rPr lang="en-US" sz="2800" dirty="0">
                <a:latin typeface="Amasis MT Pro Medium" panose="02040604050005020304" pitchFamily="18" charset="0"/>
              </a:rPr>
              <a:t>What is an Outline?</a:t>
            </a:r>
            <a:endParaRPr lang="en-US" sz="2800" dirty="0">
              <a:solidFill>
                <a:schemeClr val="bg1">
                  <a:lumMod val="65000"/>
                </a:schemeClr>
              </a:solidFill>
              <a:latin typeface="Amasis MT Pro Medium" panose="02040604050005020304" pitchFamily="18" charset="0"/>
            </a:endParaRPr>
          </a:p>
        </p:txBody>
      </p:sp>
    </p:spTree>
    <p:extLst>
      <p:ext uri="{BB962C8B-B14F-4D97-AF65-F5344CB8AC3E}">
        <p14:creationId xmlns:p14="http://schemas.microsoft.com/office/powerpoint/2010/main" val="174652497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4094"/>
            <a:ext cx="6094207" cy="662874"/>
          </a:xfrm>
          <a:prstGeom prst="rect">
            <a:avLst/>
          </a:prstGeom>
          <a:noFill/>
        </p:spPr>
        <p:txBody>
          <a:bodyPr wrap="square" rtlCol="0">
            <a:spAutoFit/>
          </a:bodyPr>
          <a:lstStyle/>
          <a:p>
            <a:pPr marL="400050" indent="-400050" algn="ctr">
              <a:lnSpc>
                <a:spcPct val="150000"/>
              </a:lnSpc>
              <a:buFont typeface="+mj-lt"/>
              <a:buAutoNum type="romanUcPeriod"/>
            </a:pPr>
            <a:r>
              <a:rPr lang="en-US" sz="2800" dirty="0">
                <a:latin typeface="Amasis MT Pro Medium" panose="02040604050005020304" pitchFamily="18" charset="0"/>
              </a:rPr>
              <a:t>What is an Outline?</a:t>
            </a:r>
          </a:p>
        </p:txBody>
      </p:sp>
      <p:sp>
        <p:nvSpPr>
          <p:cNvPr id="4" name="TextBox 3">
            <a:extLst>
              <a:ext uri="{FF2B5EF4-FFF2-40B4-BE49-F238E27FC236}">
                <a16:creationId xmlns:a16="http://schemas.microsoft.com/office/drawing/2014/main" id="{70A05208-16AF-E147-F781-46BCD2A9A7B6}"/>
              </a:ext>
            </a:extLst>
          </p:cNvPr>
          <p:cNvSpPr txBox="1"/>
          <p:nvPr/>
        </p:nvSpPr>
        <p:spPr>
          <a:xfrm>
            <a:off x="609600" y="2119494"/>
            <a:ext cx="7924800" cy="3416320"/>
          </a:xfrm>
          <a:prstGeom prst="rect">
            <a:avLst/>
          </a:prstGeom>
          <a:noFill/>
        </p:spPr>
        <p:txBody>
          <a:bodyPr wrap="square" rtlCol="0">
            <a:spAutoFit/>
          </a:bodyPr>
          <a:lstStyle/>
          <a:p>
            <a:pPr marL="457200" indent="-457200">
              <a:buFont typeface="+mj-lt"/>
              <a:buAutoNum type="alphaUcPeriod"/>
            </a:pPr>
            <a:r>
              <a:rPr lang="en-US" sz="2400" b="1" dirty="0">
                <a:ea typeface="Tahoma" pitchFamily="34" charset="0"/>
                <a:cs typeface="Tahoma" pitchFamily="34" charset="0"/>
              </a:rPr>
              <a:t>What is an outline?</a:t>
            </a:r>
          </a:p>
          <a:p>
            <a:pPr marL="914400" lvl="1" indent="-457200">
              <a:buFont typeface="+mj-lt"/>
              <a:buAutoNum type="arabicPeriod"/>
            </a:pPr>
            <a:r>
              <a:rPr lang="en-US" sz="2400" dirty="0">
                <a:effectLst/>
                <a:ea typeface="Times New Roman" panose="02020603050405020304" pitchFamily="18" charset="0"/>
                <a:cs typeface="@MingLiU"/>
              </a:rPr>
              <a:t> </a:t>
            </a:r>
            <a:r>
              <a:rPr lang="en-US" sz="2400" i="1" dirty="0">
                <a:effectLst/>
                <a:ea typeface="Times New Roman" panose="02020603050405020304" pitchFamily="18" charset="0"/>
              </a:rPr>
              <a:t>Defined:</a:t>
            </a:r>
            <a:r>
              <a:rPr lang="en-US" sz="2400" dirty="0">
                <a:effectLst/>
                <a:ea typeface="Times New Roman" panose="02020603050405020304" pitchFamily="18" charset="0"/>
              </a:rPr>
              <a:t> </a:t>
            </a:r>
          </a:p>
          <a:p>
            <a:pPr marL="1371600" lvl="2" indent="-457200">
              <a:buFont typeface="+mj-lt"/>
              <a:buAutoNum type="alphaLcPeriod"/>
            </a:pPr>
            <a:r>
              <a:rPr lang="en-US" sz="2400" dirty="0">
                <a:effectLst/>
                <a:ea typeface="Times New Roman" panose="02020603050405020304" pitchFamily="18" charset="0"/>
              </a:rPr>
              <a:t>“a summary of a written work or speech, usually analyzed in headings and subheadings” (</a:t>
            </a:r>
            <a:r>
              <a:rPr lang="en-US" sz="2400" i="1" dirty="0">
                <a:effectLst/>
                <a:ea typeface="Times New Roman" panose="02020603050405020304" pitchFamily="18" charset="0"/>
              </a:rPr>
              <a:t>The American Heritage Dictionary Second College Edition,</a:t>
            </a:r>
            <a:r>
              <a:rPr lang="en-US" sz="2400" dirty="0">
                <a:effectLst/>
                <a:ea typeface="Times New Roman" panose="02020603050405020304" pitchFamily="18" charset="0"/>
              </a:rPr>
              <a:t> p. 882)</a:t>
            </a:r>
          </a:p>
          <a:p>
            <a:pPr marL="1371600" lvl="2" indent="-457200">
              <a:buFont typeface="+mj-lt"/>
              <a:buAutoNum type="alphaLcPeriod"/>
            </a:pPr>
            <a:r>
              <a:rPr lang="en-US" sz="2400" dirty="0">
                <a:effectLst/>
                <a:ea typeface="Times New Roman" panose="02020603050405020304" pitchFamily="18" charset="0"/>
              </a:rPr>
              <a:t>“a short summary of the main topics or principal ideas of a written work or speech” </a:t>
            </a:r>
            <a:r>
              <a:rPr lang="en-US" sz="2400" i="1" dirty="0">
                <a:effectLst/>
                <a:ea typeface="Times New Roman" panose="02020603050405020304" pitchFamily="18" charset="0"/>
              </a:rPr>
              <a:t>(World Book Encyclopedia, </a:t>
            </a:r>
            <a:r>
              <a:rPr lang="en-US" sz="2400" dirty="0">
                <a:effectLst/>
                <a:ea typeface="Times New Roman" panose="02020603050405020304" pitchFamily="18" charset="0"/>
              </a:rPr>
              <a:t>1989, Vol. 14, p. 887)</a:t>
            </a:r>
          </a:p>
        </p:txBody>
      </p:sp>
    </p:spTree>
    <p:extLst>
      <p:ext uri="{BB962C8B-B14F-4D97-AF65-F5344CB8AC3E}">
        <p14:creationId xmlns:p14="http://schemas.microsoft.com/office/powerpoint/2010/main" val="351814963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4094"/>
            <a:ext cx="6094207" cy="662874"/>
          </a:xfrm>
          <a:prstGeom prst="rect">
            <a:avLst/>
          </a:prstGeom>
          <a:noFill/>
        </p:spPr>
        <p:txBody>
          <a:bodyPr wrap="square" rtlCol="0">
            <a:spAutoFit/>
          </a:bodyPr>
          <a:lstStyle/>
          <a:p>
            <a:pPr marL="400050" indent="-400050" algn="ctr">
              <a:lnSpc>
                <a:spcPct val="150000"/>
              </a:lnSpc>
              <a:buFont typeface="+mj-lt"/>
              <a:buAutoNum type="romanUcPeriod"/>
            </a:pPr>
            <a:r>
              <a:rPr lang="en-US" sz="2800" dirty="0">
                <a:latin typeface="Amasis MT Pro Medium" panose="02040604050005020304" pitchFamily="18" charset="0"/>
              </a:rPr>
              <a:t>What is an Outline?</a:t>
            </a:r>
          </a:p>
        </p:txBody>
      </p:sp>
      <p:sp>
        <p:nvSpPr>
          <p:cNvPr id="4" name="TextBox 3">
            <a:extLst>
              <a:ext uri="{FF2B5EF4-FFF2-40B4-BE49-F238E27FC236}">
                <a16:creationId xmlns:a16="http://schemas.microsoft.com/office/drawing/2014/main" id="{70A05208-16AF-E147-F781-46BCD2A9A7B6}"/>
              </a:ext>
            </a:extLst>
          </p:cNvPr>
          <p:cNvSpPr txBox="1"/>
          <p:nvPr/>
        </p:nvSpPr>
        <p:spPr>
          <a:xfrm>
            <a:off x="609600" y="2119494"/>
            <a:ext cx="7924800" cy="4154984"/>
          </a:xfrm>
          <a:prstGeom prst="rect">
            <a:avLst/>
          </a:prstGeom>
          <a:noFill/>
        </p:spPr>
        <p:txBody>
          <a:bodyPr wrap="square" rtlCol="0">
            <a:spAutoFit/>
          </a:bodyPr>
          <a:lstStyle/>
          <a:p>
            <a:pPr marL="457200" indent="-457200">
              <a:buFont typeface="+mj-lt"/>
              <a:buAutoNum type="alphaUcPeriod"/>
            </a:pPr>
            <a:r>
              <a:rPr lang="en-US" sz="2400" b="1" dirty="0">
                <a:ea typeface="Tahoma" pitchFamily="34" charset="0"/>
                <a:cs typeface="Tahoma" pitchFamily="34" charset="0"/>
              </a:rPr>
              <a:t>What is an outline?</a:t>
            </a:r>
          </a:p>
          <a:p>
            <a:pPr marL="914400" lvl="1" indent="-457200">
              <a:buFont typeface="+mj-lt"/>
              <a:buAutoNum type="arabicPeriod"/>
            </a:pPr>
            <a:r>
              <a:rPr lang="en-US" sz="2400" i="1" dirty="0">
                <a:ea typeface="Times New Roman" panose="02020603050405020304" pitchFamily="18" charset="0"/>
              </a:rPr>
              <a:t>Defined: </a:t>
            </a:r>
          </a:p>
          <a:p>
            <a:pPr marL="914400" lvl="1" indent="-457200">
              <a:buFont typeface="+mj-lt"/>
              <a:buAutoNum type="arabicPeriod"/>
            </a:pPr>
            <a:r>
              <a:rPr lang="en-US" sz="2400" i="1" dirty="0">
                <a:ea typeface="Times New Roman" panose="02020603050405020304" pitchFamily="18" charset="0"/>
              </a:rPr>
              <a:t>Way of organizing ideas or thoughts</a:t>
            </a:r>
          </a:p>
          <a:p>
            <a:pPr marL="1371600" lvl="2" indent="-457200">
              <a:buFont typeface="+mj-lt"/>
              <a:buAutoNum type="arabicPeriod"/>
            </a:pPr>
            <a:r>
              <a:rPr lang="en-US" sz="2400" dirty="0">
                <a:ea typeface="Times New Roman" panose="02020603050405020304" pitchFamily="18" charset="0"/>
              </a:rPr>
              <a:t>A writer may make an outline (an organized collection of what he wants to say) from which he will write his article or book. This takes the ideas from an outline to a written document</a:t>
            </a:r>
          </a:p>
          <a:p>
            <a:pPr marL="1371600" lvl="2" indent="-457200">
              <a:buFont typeface="+mj-lt"/>
              <a:buAutoNum type="arabicPeriod"/>
            </a:pPr>
            <a:r>
              <a:rPr lang="en-US" sz="2400" dirty="0">
                <a:ea typeface="Times New Roman" panose="02020603050405020304" pitchFamily="18" charset="0"/>
              </a:rPr>
              <a:t>This can also be done in </a:t>
            </a:r>
            <a:r>
              <a:rPr lang="en-US" sz="2400" u="sng" dirty="0">
                <a:ea typeface="Times New Roman" panose="02020603050405020304" pitchFamily="18" charset="0"/>
              </a:rPr>
              <a:t>reverse</a:t>
            </a:r>
            <a:r>
              <a:rPr lang="en-US" sz="2400" dirty="0">
                <a:ea typeface="Times New Roman" panose="02020603050405020304" pitchFamily="18" charset="0"/>
              </a:rPr>
              <a:t>: taking the thoughts or idea from a written document to an outline. This is what we do when we outline the writings of the New Testament.</a:t>
            </a:r>
          </a:p>
        </p:txBody>
      </p:sp>
      <p:grpSp>
        <p:nvGrpSpPr>
          <p:cNvPr id="3" name="Group 2">
            <a:extLst>
              <a:ext uri="{FF2B5EF4-FFF2-40B4-BE49-F238E27FC236}">
                <a16:creationId xmlns:a16="http://schemas.microsoft.com/office/drawing/2014/main" id="{8047CB75-27FC-1B03-3AC2-FF91DFAE04F0}"/>
              </a:ext>
            </a:extLst>
          </p:cNvPr>
          <p:cNvGrpSpPr/>
          <p:nvPr/>
        </p:nvGrpSpPr>
        <p:grpSpPr>
          <a:xfrm>
            <a:off x="2514600" y="3505200"/>
            <a:ext cx="5029200" cy="990600"/>
            <a:chOff x="2514600" y="3505200"/>
            <a:chExt cx="5029200" cy="990600"/>
          </a:xfrm>
          <a:solidFill>
            <a:srgbClr val="FFFFFF">
              <a:alpha val="89804"/>
            </a:srgbClr>
          </a:solidFill>
        </p:grpSpPr>
        <p:sp>
          <p:nvSpPr>
            <p:cNvPr id="5" name="Rectangle: Rounded Corners 4">
              <a:extLst>
                <a:ext uri="{FF2B5EF4-FFF2-40B4-BE49-F238E27FC236}">
                  <a16:creationId xmlns:a16="http://schemas.microsoft.com/office/drawing/2014/main" id="{6A4EED3D-5381-9C63-6F16-613F6EE25FFB}"/>
                </a:ext>
              </a:extLst>
            </p:cNvPr>
            <p:cNvSpPr/>
            <p:nvPr/>
          </p:nvSpPr>
          <p:spPr>
            <a:xfrm>
              <a:off x="2514600" y="3505200"/>
              <a:ext cx="5029200" cy="990600"/>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Outline     Written Text</a:t>
              </a:r>
            </a:p>
          </p:txBody>
        </p:sp>
        <p:sp>
          <p:nvSpPr>
            <p:cNvPr id="6" name="Arrow: Right 5">
              <a:extLst>
                <a:ext uri="{FF2B5EF4-FFF2-40B4-BE49-F238E27FC236}">
                  <a16:creationId xmlns:a16="http://schemas.microsoft.com/office/drawing/2014/main" id="{DEA41F89-A7D1-B928-28A7-25308C477865}"/>
                </a:ext>
              </a:extLst>
            </p:cNvPr>
            <p:cNvSpPr/>
            <p:nvPr/>
          </p:nvSpPr>
          <p:spPr>
            <a:xfrm>
              <a:off x="4495800" y="3810000"/>
              <a:ext cx="304800" cy="381000"/>
            </a:xfrm>
            <a:prstGeom prst="rightArrow">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 name="Group 6">
            <a:extLst>
              <a:ext uri="{FF2B5EF4-FFF2-40B4-BE49-F238E27FC236}">
                <a16:creationId xmlns:a16="http://schemas.microsoft.com/office/drawing/2014/main" id="{458DD025-9B85-C9FF-D539-E9F22ADCF2F1}"/>
              </a:ext>
            </a:extLst>
          </p:cNvPr>
          <p:cNvGrpSpPr/>
          <p:nvPr/>
        </p:nvGrpSpPr>
        <p:grpSpPr>
          <a:xfrm>
            <a:off x="2514600" y="5105400"/>
            <a:ext cx="5029200" cy="990600"/>
            <a:chOff x="2514600" y="5105400"/>
            <a:chExt cx="5029200" cy="990600"/>
          </a:xfrm>
          <a:solidFill>
            <a:srgbClr val="FFFFFF">
              <a:alpha val="89804"/>
            </a:srgbClr>
          </a:solidFill>
        </p:grpSpPr>
        <p:sp>
          <p:nvSpPr>
            <p:cNvPr id="8" name="Rectangle: Rounded Corners 7">
              <a:extLst>
                <a:ext uri="{FF2B5EF4-FFF2-40B4-BE49-F238E27FC236}">
                  <a16:creationId xmlns:a16="http://schemas.microsoft.com/office/drawing/2014/main" id="{DE3700EB-728A-BEBF-3545-1AE16FBCEBB7}"/>
                </a:ext>
              </a:extLst>
            </p:cNvPr>
            <p:cNvSpPr/>
            <p:nvPr/>
          </p:nvSpPr>
          <p:spPr>
            <a:xfrm>
              <a:off x="2514600" y="5105400"/>
              <a:ext cx="5029200" cy="990600"/>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Outline     Written Text</a:t>
              </a:r>
            </a:p>
          </p:txBody>
        </p:sp>
        <p:sp>
          <p:nvSpPr>
            <p:cNvPr id="9" name="Arrow: Right 8">
              <a:extLst>
                <a:ext uri="{FF2B5EF4-FFF2-40B4-BE49-F238E27FC236}">
                  <a16:creationId xmlns:a16="http://schemas.microsoft.com/office/drawing/2014/main" id="{E6620FFE-1F48-BDB6-4ADA-94B6B4D1A48B}"/>
                </a:ext>
              </a:extLst>
            </p:cNvPr>
            <p:cNvSpPr/>
            <p:nvPr/>
          </p:nvSpPr>
          <p:spPr>
            <a:xfrm flipH="1">
              <a:off x="4495800" y="5410200"/>
              <a:ext cx="304800" cy="381000"/>
            </a:xfrm>
            <a:prstGeom prst="rightArrow">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6511689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left)">
                                      <p:cBhvr>
                                        <p:cTn id="21" dur="5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2"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right)">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4094"/>
            <a:ext cx="6094207" cy="662874"/>
          </a:xfrm>
          <a:prstGeom prst="rect">
            <a:avLst/>
          </a:prstGeom>
          <a:noFill/>
        </p:spPr>
        <p:txBody>
          <a:bodyPr wrap="square" rtlCol="0">
            <a:spAutoFit/>
          </a:bodyPr>
          <a:lstStyle/>
          <a:p>
            <a:pPr marL="400050" indent="-400050" algn="ctr">
              <a:lnSpc>
                <a:spcPct val="150000"/>
              </a:lnSpc>
              <a:buFont typeface="+mj-lt"/>
              <a:buAutoNum type="romanUcPeriod"/>
            </a:pPr>
            <a:r>
              <a:rPr lang="en-US" sz="2800" dirty="0">
                <a:latin typeface="Amasis MT Pro Medium" panose="02040604050005020304" pitchFamily="18" charset="0"/>
              </a:rPr>
              <a:t>What is an Outline?</a:t>
            </a:r>
          </a:p>
        </p:txBody>
      </p:sp>
      <p:sp>
        <p:nvSpPr>
          <p:cNvPr id="4" name="TextBox 3">
            <a:extLst>
              <a:ext uri="{FF2B5EF4-FFF2-40B4-BE49-F238E27FC236}">
                <a16:creationId xmlns:a16="http://schemas.microsoft.com/office/drawing/2014/main" id="{70A05208-16AF-E147-F781-46BCD2A9A7B6}"/>
              </a:ext>
            </a:extLst>
          </p:cNvPr>
          <p:cNvSpPr txBox="1"/>
          <p:nvPr/>
        </p:nvSpPr>
        <p:spPr>
          <a:xfrm>
            <a:off x="609600" y="2119494"/>
            <a:ext cx="7924800" cy="461665"/>
          </a:xfrm>
          <a:prstGeom prst="rect">
            <a:avLst/>
          </a:prstGeom>
          <a:noFill/>
        </p:spPr>
        <p:txBody>
          <a:bodyPr wrap="square" rtlCol="0">
            <a:spAutoFit/>
          </a:bodyPr>
          <a:lstStyle/>
          <a:p>
            <a:pPr marL="457200" indent="-457200">
              <a:buFont typeface="+mj-lt"/>
              <a:buAutoNum type="alphaUcPeriod"/>
            </a:pPr>
            <a:r>
              <a:rPr lang="en-US" sz="2400" b="1" dirty="0">
                <a:ea typeface="Tahoma" pitchFamily="34" charset="0"/>
                <a:cs typeface="Tahoma" pitchFamily="34" charset="0"/>
              </a:rPr>
              <a:t>What is an outline?</a:t>
            </a:r>
          </a:p>
        </p:txBody>
      </p:sp>
      <p:sp>
        <p:nvSpPr>
          <p:cNvPr id="11" name="Rectangle 10">
            <a:extLst>
              <a:ext uri="{FF2B5EF4-FFF2-40B4-BE49-F238E27FC236}">
                <a16:creationId xmlns:a16="http://schemas.microsoft.com/office/drawing/2014/main" id="{94C4E5BB-0636-104E-B2A7-CF7ECDD1B353}"/>
              </a:ext>
            </a:extLst>
          </p:cNvPr>
          <p:cNvSpPr/>
          <p:nvPr/>
        </p:nvSpPr>
        <p:spPr>
          <a:xfrm>
            <a:off x="5795183" y="2119494"/>
            <a:ext cx="2810933" cy="4535306"/>
          </a:xfrm>
          <a:prstGeom prst="rect">
            <a:avLst/>
          </a:prstGeom>
          <a:solidFill>
            <a:srgbClr val="FF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0000FF"/>
                </a:solidFill>
              </a:rPr>
              <a:t>Chapter Title</a:t>
            </a:r>
          </a:p>
          <a:p>
            <a:pPr algn="ctr"/>
            <a:endParaRPr lang="en-US" dirty="0">
              <a:solidFill>
                <a:srgbClr val="0000FF"/>
              </a:solidFill>
            </a:endParaRPr>
          </a:p>
          <a:p>
            <a:pPr marL="400050" indent="-400050">
              <a:buFont typeface="+mj-lt"/>
              <a:buAutoNum type="romanUcPeriod"/>
            </a:pPr>
            <a:r>
              <a:rPr lang="en-US" sz="2400" b="1" u="sng" dirty="0">
                <a:solidFill>
                  <a:srgbClr val="0000FF"/>
                </a:solidFill>
              </a:rPr>
              <a:t>Main Point</a:t>
            </a:r>
          </a:p>
          <a:p>
            <a:pPr marL="914400" lvl="1" indent="-457200">
              <a:buFont typeface="+mj-lt"/>
              <a:buAutoNum type="alphaUcPeriod"/>
            </a:pPr>
            <a:r>
              <a:rPr lang="en-US" sz="2400" i="1" dirty="0">
                <a:solidFill>
                  <a:schemeClr val="tx1"/>
                </a:solidFill>
              </a:rPr>
              <a:t>Subpoint</a:t>
            </a:r>
          </a:p>
          <a:p>
            <a:pPr marL="914400" lvl="1" indent="-457200">
              <a:buFont typeface="+mj-lt"/>
              <a:buAutoNum type="alphaUcPeriod"/>
            </a:pPr>
            <a:r>
              <a:rPr lang="en-US" sz="2400" i="1" dirty="0">
                <a:solidFill>
                  <a:schemeClr val="tx1"/>
                </a:solidFill>
              </a:rPr>
              <a:t>Subpoint</a:t>
            </a:r>
          </a:p>
          <a:p>
            <a:pPr marL="914400" lvl="1" indent="-457200">
              <a:buFont typeface="+mj-lt"/>
              <a:buAutoNum type="alphaUcPeriod"/>
            </a:pPr>
            <a:endParaRPr lang="en-US" sz="1000" dirty="0">
              <a:solidFill>
                <a:schemeClr val="tx1"/>
              </a:solidFill>
            </a:endParaRPr>
          </a:p>
          <a:p>
            <a:pPr marL="400050" indent="-400050">
              <a:buFont typeface="+mj-lt"/>
              <a:buAutoNum type="romanUcPeriod"/>
            </a:pPr>
            <a:r>
              <a:rPr lang="en-US" sz="2400" b="1" u="sng" dirty="0">
                <a:solidFill>
                  <a:srgbClr val="0000FF"/>
                </a:solidFill>
              </a:rPr>
              <a:t>Main Point</a:t>
            </a:r>
          </a:p>
          <a:p>
            <a:pPr marL="914400" lvl="1" indent="-457200">
              <a:buFont typeface="+mj-lt"/>
              <a:buAutoNum type="alphaUcPeriod"/>
            </a:pPr>
            <a:r>
              <a:rPr lang="en-US" sz="2400" i="1" dirty="0">
                <a:solidFill>
                  <a:schemeClr val="tx1"/>
                </a:solidFill>
              </a:rPr>
              <a:t>Subpoint</a:t>
            </a:r>
          </a:p>
          <a:p>
            <a:pPr marL="914400" lvl="1" indent="-457200">
              <a:buFont typeface="+mj-lt"/>
              <a:buAutoNum type="alphaUcPeriod"/>
            </a:pPr>
            <a:r>
              <a:rPr lang="en-US" sz="2400" i="1" dirty="0">
                <a:solidFill>
                  <a:schemeClr val="tx1"/>
                </a:solidFill>
              </a:rPr>
              <a:t>Subpoint</a:t>
            </a:r>
          </a:p>
          <a:p>
            <a:pPr marL="914400" lvl="1" indent="-457200">
              <a:buFont typeface="+mj-lt"/>
              <a:buAutoNum type="alphaUcPeriod"/>
            </a:pPr>
            <a:endParaRPr lang="en-US" sz="1000" dirty="0">
              <a:solidFill>
                <a:schemeClr val="tx1"/>
              </a:solidFill>
            </a:endParaRPr>
          </a:p>
          <a:p>
            <a:pPr marL="400050" indent="-400050">
              <a:buFont typeface="+mj-lt"/>
              <a:buAutoNum type="romanUcPeriod"/>
            </a:pPr>
            <a:r>
              <a:rPr lang="en-US" sz="2400" b="1" u="sng" dirty="0">
                <a:solidFill>
                  <a:srgbClr val="0000FF"/>
                </a:solidFill>
              </a:rPr>
              <a:t>Main Point</a:t>
            </a:r>
          </a:p>
          <a:p>
            <a:pPr marL="914400" lvl="1" indent="-457200">
              <a:buFont typeface="+mj-lt"/>
              <a:buAutoNum type="alphaUcPeriod"/>
            </a:pPr>
            <a:r>
              <a:rPr lang="en-US" sz="2400" i="1" dirty="0">
                <a:solidFill>
                  <a:schemeClr val="tx1"/>
                </a:solidFill>
              </a:rPr>
              <a:t>Subpoint</a:t>
            </a:r>
          </a:p>
          <a:p>
            <a:pPr marL="914400" lvl="1" indent="-457200">
              <a:buFont typeface="+mj-lt"/>
              <a:buAutoNum type="alphaUcPeriod"/>
            </a:pPr>
            <a:r>
              <a:rPr lang="en-US" sz="2400" i="1" dirty="0">
                <a:solidFill>
                  <a:schemeClr val="tx1"/>
                </a:solidFill>
              </a:rPr>
              <a:t>Subpoint</a:t>
            </a:r>
          </a:p>
        </p:txBody>
      </p:sp>
      <p:sp>
        <p:nvSpPr>
          <p:cNvPr id="12" name="TextBox 11">
            <a:extLst>
              <a:ext uri="{FF2B5EF4-FFF2-40B4-BE49-F238E27FC236}">
                <a16:creationId xmlns:a16="http://schemas.microsoft.com/office/drawing/2014/main" id="{C0CA05B6-F9CA-EB0A-5046-574820895F89}"/>
              </a:ext>
            </a:extLst>
          </p:cNvPr>
          <p:cNvSpPr txBox="1"/>
          <p:nvPr/>
        </p:nvSpPr>
        <p:spPr>
          <a:xfrm>
            <a:off x="609600" y="3096485"/>
            <a:ext cx="4903862" cy="2923877"/>
          </a:xfrm>
          <a:prstGeom prst="rect">
            <a:avLst/>
          </a:prstGeom>
          <a:noFill/>
        </p:spPr>
        <p:txBody>
          <a:bodyPr wrap="square" rtlCol="0">
            <a:spAutoFit/>
          </a:bodyPr>
          <a:lstStyle/>
          <a:p>
            <a:pPr marL="285750" indent="-285750">
              <a:buFont typeface="Wingdings" panose="05000000000000000000" pitchFamily="2" charset="2"/>
              <a:buChar char="ü"/>
            </a:pPr>
            <a:r>
              <a:rPr lang="en-US" sz="2800" dirty="0">
                <a:solidFill>
                  <a:srgbClr val="0000FF"/>
                </a:solidFill>
              </a:rPr>
              <a:t>List of thought patterns</a:t>
            </a:r>
          </a:p>
          <a:p>
            <a:pPr marL="285750" indent="-285750">
              <a:buFont typeface="Wingdings" panose="05000000000000000000" pitchFamily="2" charset="2"/>
              <a:buChar char="ü"/>
            </a:pPr>
            <a:endParaRPr lang="en-US" sz="1400" dirty="0">
              <a:solidFill>
                <a:srgbClr val="0000FF"/>
              </a:solidFill>
            </a:endParaRPr>
          </a:p>
          <a:p>
            <a:pPr marL="285750" indent="-285750">
              <a:buFont typeface="Wingdings" panose="05000000000000000000" pitchFamily="2" charset="2"/>
              <a:buChar char="ü"/>
            </a:pPr>
            <a:r>
              <a:rPr lang="en-US" sz="2800" dirty="0">
                <a:solidFill>
                  <a:srgbClr val="0000FF"/>
                </a:solidFill>
              </a:rPr>
              <a:t>Organizing thought patterns </a:t>
            </a:r>
          </a:p>
          <a:p>
            <a:endParaRPr lang="en-US" sz="1400" dirty="0">
              <a:solidFill>
                <a:srgbClr val="0000FF"/>
              </a:solidFill>
            </a:endParaRPr>
          </a:p>
          <a:p>
            <a:pPr marL="285750" indent="-285750">
              <a:buFont typeface="Wingdings" panose="05000000000000000000" pitchFamily="2" charset="2"/>
              <a:buChar char="ü"/>
            </a:pPr>
            <a:r>
              <a:rPr lang="en-US" sz="2800" dirty="0">
                <a:solidFill>
                  <a:srgbClr val="0000FF"/>
                </a:solidFill>
              </a:rPr>
              <a:t>Summary:</a:t>
            </a:r>
          </a:p>
          <a:p>
            <a:pPr marL="971550" lvl="1" indent="-514350">
              <a:buFont typeface="+mj-lt"/>
              <a:buAutoNum type="arabicPeriod"/>
            </a:pPr>
            <a:r>
              <a:rPr lang="en-US" sz="2400" dirty="0"/>
              <a:t>Preview</a:t>
            </a:r>
          </a:p>
          <a:p>
            <a:pPr marL="971550" lvl="1" indent="-514350">
              <a:buFont typeface="+mj-lt"/>
              <a:buAutoNum type="arabicPeriod"/>
            </a:pPr>
            <a:r>
              <a:rPr lang="en-US" sz="2400" dirty="0"/>
              <a:t>Guide</a:t>
            </a:r>
          </a:p>
          <a:p>
            <a:pPr marL="971550" lvl="1" indent="-514350">
              <a:buFont typeface="+mj-lt"/>
              <a:buAutoNum type="arabicPeriod"/>
            </a:pPr>
            <a:r>
              <a:rPr lang="en-US" sz="2400" dirty="0"/>
              <a:t>Review</a:t>
            </a:r>
            <a:endParaRPr lang="en-US" sz="2800" dirty="0"/>
          </a:p>
        </p:txBody>
      </p:sp>
    </p:spTree>
    <p:extLst>
      <p:ext uri="{BB962C8B-B14F-4D97-AF65-F5344CB8AC3E}">
        <p14:creationId xmlns:p14="http://schemas.microsoft.com/office/powerpoint/2010/main" val="188364171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5091A1-2069-290E-8215-FC9C0539489F}"/>
              </a:ext>
            </a:extLst>
          </p:cNvPr>
          <p:cNvSpPr txBox="1"/>
          <p:nvPr/>
        </p:nvSpPr>
        <p:spPr>
          <a:xfrm>
            <a:off x="1102659" y="532504"/>
            <a:ext cx="6938682" cy="584775"/>
          </a:xfrm>
          <a:prstGeom prst="rect">
            <a:avLst/>
          </a:prstGeom>
          <a:noFill/>
        </p:spPr>
        <p:txBody>
          <a:bodyPr wrap="square" rtlCol="0">
            <a:spAutoFit/>
          </a:bodyPr>
          <a:lstStyle/>
          <a:p>
            <a:pPr algn="ctr"/>
            <a:r>
              <a:rPr lang="en-US" sz="3200" dirty="0">
                <a:solidFill>
                  <a:srgbClr val="002060"/>
                </a:solidFill>
                <a:latin typeface="Amasis MT Pro Medium" panose="02040604050005020304" pitchFamily="18" charset="0"/>
              </a:rPr>
              <a:t>Outlining the Text (part 1)</a:t>
            </a:r>
          </a:p>
        </p:txBody>
      </p:sp>
      <p:sp>
        <p:nvSpPr>
          <p:cNvPr id="3" name="TextBox 2">
            <a:extLst>
              <a:ext uri="{FF2B5EF4-FFF2-40B4-BE49-F238E27FC236}">
                <a16:creationId xmlns:a16="http://schemas.microsoft.com/office/drawing/2014/main" id="{90969ED2-8551-2F03-92A3-DB992994AA40}"/>
              </a:ext>
            </a:extLst>
          </p:cNvPr>
          <p:cNvSpPr txBox="1"/>
          <p:nvPr/>
        </p:nvSpPr>
        <p:spPr>
          <a:xfrm>
            <a:off x="4168586" y="2415092"/>
            <a:ext cx="5088367" cy="1309205"/>
          </a:xfrm>
          <a:prstGeom prst="rect">
            <a:avLst/>
          </a:prstGeom>
          <a:noFill/>
        </p:spPr>
        <p:txBody>
          <a:bodyPr wrap="square" rtlCol="0">
            <a:spAutoFit/>
          </a:bodyPr>
          <a:lstStyle/>
          <a:p>
            <a:pPr marL="400050" indent="-400050">
              <a:lnSpc>
                <a:spcPct val="150000"/>
              </a:lnSpc>
              <a:buFont typeface="+mj-lt"/>
              <a:buAutoNum type="romanUcPeriod"/>
            </a:pPr>
            <a:r>
              <a:rPr lang="en-US" sz="2800" dirty="0">
                <a:latin typeface="Amasis MT Pro Medium" panose="02040604050005020304" pitchFamily="18" charset="0"/>
              </a:rPr>
              <a:t>What is an Outline?</a:t>
            </a:r>
          </a:p>
          <a:p>
            <a:pPr marL="400050" indent="-400050">
              <a:lnSpc>
                <a:spcPct val="150000"/>
              </a:lnSpc>
              <a:buFont typeface="+mj-lt"/>
              <a:buAutoNum type="romanUcPeriod"/>
            </a:pPr>
            <a:r>
              <a:rPr lang="en-US" sz="2800" dirty="0">
                <a:latin typeface="Amasis MT Pro Medium" panose="02040604050005020304" pitchFamily="18" charset="0"/>
              </a:rPr>
              <a:t>The Value of an Outline</a:t>
            </a:r>
            <a:endParaRPr lang="en-US" sz="2800" dirty="0">
              <a:solidFill>
                <a:schemeClr val="bg1">
                  <a:lumMod val="65000"/>
                </a:schemeClr>
              </a:solidFill>
              <a:latin typeface="Amasis MT Pro Medium" panose="02040604050005020304" pitchFamily="18" charset="0"/>
            </a:endParaRPr>
          </a:p>
        </p:txBody>
      </p:sp>
    </p:spTree>
    <p:extLst>
      <p:ext uri="{BB962C8B-B14F-4D97-AF65-F5344CB8AC3E}">
        <p14:creationId xmlns:p14="http://schemas.microsoft.com/office/powerpoint/2010/main" val="251778824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36BFC2B-FF88-81E0-7394-32DFE5014F3A}"/>
              </a:ext>
            </a:extLst>
          </p:cNvPr>
          <p:cNvSpPr txBox="1"/>
          <p:nvPr/>
        </p:nvSpPr>
        <p:spPr>
          <a:xfrm>
            <a:off x="1187059" y="1085046"/>
            <a:ext cx="7116183" cy="3970318"/>
          </a:xfrm>
          <a:prstGeom prst="rect">
            <a:avLst/>
          </a:prstGeom>
          <a:noFill/>
        </p:spPr>
        <p:txBody>
          <a:bodyPr wrap="square" rtlCol="0">
            <a:spAutoFit/>
          </a:bodyPr>
          <a:lstStyle/>
          <a:p>
            <a:r>
              <a:rPr lang="en-US" sz="2800" b="0" i="0" dirty="0">
                <a:solidFill>
                  <a:srgbClr val="000000"/>
                </a:solidFill>
                <a:effectLst/>
              </a:rPr>
              <a:t>“There must be high demand for Bible outlines, since they show up everywhere. Almost every study Bible outlines each book. Almost every commentary has a central outline. Most sermons and study guides outline their passages. And most introductory essays on books of the Bible share a few key topics: date, author, audience, key themes, and—you guessed it—outline.”</a:t>
            </a:r>
            <a:endParaRPr lang="en-US" sz="2800" dirty="0"/>
          </a:p>
        </p:txBody>
      </p:sp>
      <p:sp>
        <p:nvSpPr>
          <p:cNvPr id="3" name="TextBox 2">
            <a:extLst>
              <a:ext uri="{FF2B5EF4-FFF2-40B4-BE49-F238E27FC236}">
                <a16:creationId xmlns:a16="http://schemas.microsoft.com/office/drawing/2014/main" id="{7F1CCAB3-E2BF-65FB-8B2F-A93B965FA599}"/>
              </a:ext>
            </a:extLst>
          </p:cNvPr>
          <p:cNvSpPr txBox="1"/>
          <p:nvPr/>
        </p:nvSpPr>
        <p:spPr>
          <a:xfrm>
            <a:off x="1010355" y="5683955"/>
            <a:ext cx="7575109" cy="830997"/>
          </a:xfrm>
          <a:prstGeom prst="rect">
            <a:avLst/>
          </a:prstGeom>
          <a:noFill/>
        </p:spPr>
        <p:txBody>
          <a:bodyPr wrap="square" rtlCol="0">
            <a:spAutoFit/>
          </a:bodyPr>
          <a:lstStyle/>
          <a:p>
            <a:r>
              <a:rPr lang="en-US" sz="2400" dirty="0"/>
              <a:t>Peter </a:t>
            </a:r>
            <a:r>
              <a:rPr lang="en-US" sz="2400" dirty="0" err="1"/>
              <a:t>Krol</a:t>
            </a:r>
            <a:endParaRPr lang="en-US" sz="2400" dirty="0"/>
          </a:p>
          <a:p>
            <a:r>
              <a:rPr lang="en-US" sz="2400" dirty="0">
                <a:hlinkClick r:id="rId3"/>
              </a:rPr>
              <a:t>Two Ways to Outline a Bible Passage (knowableword.com)</a:t>
            </a:r>
            <a:endParaRPr lang="en-US" sz="2400" dirty="0"/>
          </a:p>
        </p:txBody>
      </p:sp>
    </p:spTree>
    <p:extLst>
      <p:ext uri="{BB962C8B-B14F-4D97-AF65-F5344CB8AC3E}">
        <p14:creationId xmlns:p14="http://schemas.microsoft.com/office/powerpoint/2010/main" val="191820242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4094"/>
            <a:ext cx="6094207" cy="662874"/>
          </a:xfrm>
          <a:prstGeom prst="rect">
            <a:avLst/>
          </a:prstGeom>
          <a:noFill/>
        </p:spPr>
        <p:txBody>
          <a:bodyPr wrap="square" rtlCol="0">
            <a:spAutoFit/>
          </a:bodyPr>
          <a:lstStyle/>
          <a:p>
            <a:pPr marL="571500" indent="-571500" algn="ctr">
              <a:lnSpc>
                <a:spcPct val="150000"/>
              </a:lnSpc>
              <a:buFont typeface="+mj-lt"/>
              <a:buAutoNum type="romanUcPeriod" startAt="2"/>
            </a:pPr>
            <a:r>
              <a:rPr lang="en-US" sz="2800" dirty="0">
                <a:latin typeface="Amasis MT Pro Medium" panose="02040604050005020304" pitchFamily="18" charset="0"/>
              </a:rPr>
              <a:t>The Value of an Outline</a:t>
            </a:r>
          </a:p>
        </p:txBody>
      </p:sp>
      <p:sp>
        <p:nvSpPr>
          <p:cNvPr id="3" name="TextBox 2">
            <a:extLst>
              <a:ext uri="{FF2B5EF4-FFF2-40B4-BE49-F238E27FC236}">
                <a16:creationId xmlns:a16="http://schemas.microsoft.com/office/drawing/2014/main" id="{436C7B50-3417-263D-27A2-186BB9597E21}"/>
              </a:ext>
            </a:extLst>
          </p:cNvPr>
          <p:cNvSpPr txBox="1"/>
          <p:nvPr/>
        </p:nvSpPr>
        <p:spPr>
          <a:xfrm>
            <a:off x="419548" y="2092362"/>
            <a:ext cx="8186568" cy="461665"/>
          </a:xfrm>
          <a:prstGeom prst="rect">
            <a:avLst/>
          </a:prstGeom>
          <a:noFill/>
        </p:spPr>
        <p:txBody>
          <a:bodyPr wrap="square" rtlCol="0">
            <a:spAutoFit/>
          </a:bodyPr>
          <a:lstStyle/>
          <a:p>
            <a:pPr marL="457200" indent="-457200">
              <a:buFont typeface="+mj-lt"/>
              <a:buAutoNum type="alphaUcPeriod"/>
            </a:pPr>
            <a:r>
              <a:rPr lang="en-US" sz="2400" b="1" dirty="0"/>
              <a:t>Organizes the information – makes it more useful</a:t>
            </a:r>
            <a:endParaRPr lang="en-US" sz="2400" b="1" i="1" dirty="0"/>
          </a:p>
        </p:txBody>
      </p:sp>
    </p:spTree>
    <p:extLst>
      <p:ext uri="{BB962C8B-B14F-4D97-AF65-F5344CB8AC3E}">
        <p14:creationId xmlns:p14="http://schemas.microsoft.com/office/powerpoint/2010/main" val="14020138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8130" name="Picture 5" descr="1133948346_pile_temp">
            <a:extLst>
              <a:ext uri="{FF2B5EF4-FFF2-40B4-BE49-F238E27FC236}">
                <a16:creationId xmlns:a16="http://schemas.microsoft.com/office/drawing/2014/main" id="{71C5D721-BED0-4190-90D5-F533E88201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0"/>
            <a:ext cx="3048000" cy="2286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106521" name="Group 25">
            <a:extLst>
              <a:ext uri="{FF2B5EF4-FFF2-40B4-BE49-F238E27FC236}">
                <a16:creationId xmlns:a16="http://schemas.microsoft.com/office/drawing/2014/main" id="{1EE37104-6664-4220-8C69-0F4E88A5253E}"/>
              </a:ext>
            </a:extLst>
          </p:cNvPr>
          <p:cNvGrpSpPr>
            <a:grpSpLocks/>
          </p:cNvGrpSpPr>
          <p:nvPr/>
        </p:nvGrpSpPr>
        <p:grpSpPr bwMode="auto">
          <a:xfrm>
            <a:off x="685800" y="2514600"/>
            <a:ext cx="1828800" cy="1509713"/>
            <a:chOff x="432" y="1824"/>
            <a:chExt cx="1152" cy="951"/>
          </a:xfrm>
        </p:grpSpPr>
        <p:pic>
          <p:nvPicPr>
            <p:cNvPr id="48150" name="Picture 16" descr="1133948346_pile_temp">
              <a:extLst>
                <a:ext uri="{FF2B5EF4-FFF2-40B4-BE49-F238E27FC236}">
                  <a16:creationId xmlns:a16="http://schemas.microsoft.com/office/drawing/2014/main" id="{00E0BA89-12D2-4618-9B07-1381974534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8" y="1824"/>
              <a:ext cx="1008" cy="7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8151" name="Text Box 17">
              <a:extLst>
                <a:ext uri="{FF2B5EF4-FFF2-40B4-BE49-F238E27FC236}">
                  <a16:creationId xmlns:a16="http://schemas.microsoft.com/office/drawing/2014/main" id="{25FCCDAB-E675-4661-B63B-6738340DCA0E}"/>
                </a:ext>
              </a:extLst>
            </p:cNvPr>
            <p:cNvSpPr txBox="1">
              <a:spLocks noChangeArrowheads="1"/>
            </p:cNvSpPr>
            <p:nvPr/>
          </p:nvSpPr>
          <p:spPr bwMode="auto">
            <a:xfrm>
              <a:off x="432" y="2544"/>
              <a:ext cx="115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4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1800" b="1" i="0" u="none" strike="noStrike" kern="1200" cap="none" spc="0" normalizeH="0" baseline="0" noProof="0" dirty="0">
                  <a:ln>
                    <a:noFill/>
                  </a:ln>
                  <a:solidFill>
                    <a:srgbClr val="663300"/>
                  </a:solidFill>
                  <a:effectLst/>
                  <a:uLnTx/>
                  <a:uFillTx/>
                  <a:latin typeface="Arial" panose="020B0604020202020204" pitchFamily="34" charset="0"/>
                  <a:ea typeface="+mn-ea"/>
                  <a:cs typeface="+mn-cs"/>
                </a:rPr>
                <a:t>Men</a:t>
              </a:r>
            </a:p>
          </p:txBody>
        </p:sp>
      </p:grpSp>
      <p:grpSp>
        <p:nvGrpSpPr>
          <p:cNvPr id="106522" name="Group 26">
            <a:extLst>
              <a:ext uri="{FF2B5EF4-FFF2-40B4-BE49-F238E27FC236}">
                <a16:creationId xmlns:a16="http://schemas.microsoft.com/office/drawing/2014/main" id="{8ACF9163-C002-4233-919B-CF2940B1F3A5}"/>
              </a:ext>
            </a:extLst>
          </p:cNvPr>
          <p:cNvGrpSpPr>
            <a:grpSpLocks/>
          </p:cNvGrpSpPr>
          <p:nvPr/>
        </p:nvGrpSpPr>
        <p:grpSpPr bwMode="auto">
          <a:xfrm>
            <a:off x="3581400" y="2514600"/>
            <a:ext cx="1828800" cy="1509713"/>
            <a:chOff x="2256" y="1824"/>
            <a:chExt cx="1152" cy="951"/>
          </a:xfrm>
        </p:grpSpPr>
        <p:pic>
          <p:nvPicPr>
            <p:cNvPr id="48148" name="Picture 18" descr="1133948346_pile_temp">
              <a:extLst>
                <a:ext uri="{FF2B5EF4-FFF2-40B4-BE49-F238E27FC236}">
                  <a16:creationId xmlns:a16="http://schemas.microsoft.com/office/drawing/2014/main" id="{622FC825-6F6A-464A-A9B8-4E9288E96D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2" y="1824"/>
              <a:ext cx="1008" cy="7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8149" name="Text Box 19">
              <a:extLst>
                <a:ext uri="{FF2B5EF4-FFF2-40B4-BE49-F238E27FC236}">
                  <a16:creationId xmlns:a16="http://schemas.microsoft.com/office/drawing/2014/main" id="{90D38B48-61FD-4F84-9A46-B619EC78419E}"/>
                </a:ext>
              </a:extLst>
            </p:cNvPr>
            <p:cNvSpPr txBox="1">
              <a:spLocks noChangeArrowheads="1"/>
            </p:cNvSpPr>
            <p:nvPr/>
          </p:nvSpPr>
          <p:spPr bwMode="auto">
            <a:xfrm>
              <a:off x="2256" y="2544"/>
              <a:ext cx="115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4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1800" b="1" i="0" u="none" strike="noStrike" kern="1200" cap="none" spc="0" normalizeH="0" baseline="0" noProof="0" dirty="0">
                  <a:ln>
                    <a:noFill/>
                  </a:ln>
                  <a:solidFill>
                    <a:srgbClr val="663300"/>
                  </a:solidFill>
                  <a:effectLst/>
                  <a:uLnTx/>
                  <a:uFillTx/>
                  <a:latin typeface="Arial" panose="020B0604020202020204" pitchFamily="34" charset="0"/>
                  <a:ea typeface="+mn-ea"/>
                  <a:cs typeface="+mn-cs"/>
                </a:rPr>
                <a:t>Women</a:t>
              </a:r>
            </a:p>
          </p:txBody>
        </p:sp>
      </p:grpSp>
      <p:grpSp>
        <p:nvGrpSpPr>
          <p:cNvPr id="106523" name="Group 27">
            <a:extLst>
              <a:ext uri="{FF2B5EF4-FFF2-40B4-BE49-F238E27FC236}">
                <a16:creationId xmlns:a16="http://schemas.microsoft.com/office/drawing/2014/main" id="{6D320409-0D9A-40BC-8072-F906E10CA8A9}"/>
              </a:ext>
            </a:extLst>
          </p:cNvPr>
          <p:cNvGrpSpPr>
            <a:grpSpLocks/>
          </p:cNvGrpSpPr>
          <p:nvPr/>
        </p:nvGrpSpPr>
        <p:grpSpPr bwMode="auto">
          <a:xfrm>
            <a:off x="6705600" y="2514600"/>
            <a:ext cx="1828800" cy="1509713"/>
            <a:chOff x="4224" y="1824"/>
            <a:chExt cx="1152" cy="951"/>
          </a:xfrm>
        </p:grpSpPr>
        <p:pic>
          <p:nvPicPr>
            <p:cNvPr id="48146" name="Picture 20" descr="1133948346_pile_temp">
              <a:extLst>
                <a:ext uri="{FF2B5EF4-FFF2-40B4-BE49-F238E27FC236}">
                  <a16:creationId xmlns:a16="http://schemas.microsoft.com/office/drawing/2014/main" id="{24A8FD58-85E1-4512-AC9A-6D7DB1FABE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0" y="1824"/>
              <a:ext cx="1008" cy="7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8147" name="Text Box 21">
              <a:extLst>
                <a:ext uri="{FF2B5EF4-FFF2-40B4-BE49-F238E27FC236}">
                  <a16:creationId xmlns:a16="http://schemas.microsoft.com/office/drawing/2014/main" id="{C7B15DE8-3D30-4E64-8BB6-D51F08733FD9}"/>
                </a:ext>
              </a:extLst>
            </p:cNvPr>
            <p:cNvSpPr txBox="1">
              <a:spLocks noChangeArrowheads="1"/>
            </p:cNvSpPr>
            <p:nvPr/>
          </p:nvSpPr>
          <p:spPr bwMode="auto">
            <a:xfrm>
              <a:off x="4224" y="2544"/>
              <a:ext cx="115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4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1800" b="1" i="0" u="none" strike="noStrike" kern="1200" cap="none" spc="0" normalizeH="0" baseline="0" noProof="0" dirty="0">
                  <a:ln>
                    <a:noFill/>
                  </a:ln>
                  <a:solidFill>
                    <a:srgbClr val="663300"/>
                  </a:solidFill>
                  <a:effectLst/>
                  <a:uLnTx/>
                  <a:uFillTx/>
                  <a:latin typeface="Arial" panose="020B0604020202020204" pitchFamily="34" charset="0"/>
                  <a:ea typeface="+mn-ea"/>
                  <a:cs typeface="+mn-cs"/>
                </a:rPr>
                <a:t>Children</a:t>
              </a:r>
            </a:p>
          </p:txBody>
        </p:sp>
      </p:grpSp>
      <p:sp>
        <p:nvSpPr>
          <p:cNvPr id="106524" name="Rectangle 28">
            <a:extLst>
              <a:ext uri="{FF2B5EF4-FFF2-40B4-BE49-F238E27FC236}">
                <a16:creationId xmlns:a16="http://schemas.microsoft.com/office/drawing/2014/main" id="{37288EF1-3B1F-4D6F-83F9-D19412ACFF2A}"/>
              </a:ext>
            </a:extLst>
          </p:cNvPr>
          <p:cNvSpPr>
            <a:spLocks noChangeArrowheads="1"/>
          </p:cNvSpPr>
          <p:nvPr/>
        </p:nvSpPr>
        <p:spPr bwMode="auto">
          <a:xfrm>
            <a:off x="0" y="4038600"/>
            <a:ext cx="2971800" cy="6858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4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00"/>
                </a:solidFill>
                <a:effectLst/>
                <a:uLnTx/>
                <a:uFillTx/>
                <a:latin typeface="Arial" panose="020B0604020202020204" pitchFamily="34" charset="0"/>
                <a:ea typeface="+mn-ea"/>
                <a:cs typeface="+mn-cs"/>
              </a:rPr>
              <a:t>Suits / Shirts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00"/>
                </a:solidFill>
                <a:effectLst/>
                <a:uLnTx/>
                <a:uFillTx/>
                <a:latin typeface="Arial" panose="020B0604020202020204" pitchFamily="34" charset="0"/>
                <a:ea typeface="+mn-ea"/>
                <a:cs typeface="+mn-cs"/>
              </a:rPr>
              <a:t>Pants / Casual</a:t>
            </a:r>
          </a:p>
        </p:txBody>
      </p:sp>
      <p:sp>
        <p:nvSpPr>
          <p:cNvPr id="106525" name="Rectangle 29">
            <a:extLst>
              <a:ext uri="{FF2B5EF4-FFF2-40B4-BE49-F238E27FC236}">
                <a16:creationId xmlns:a16="http://schemas.microsoft.com/office/drawing/2014/main" id="{F8D412F6-ACB2-40A0-A628-1BA4952C58C1}"/>
              </a:ext>
            </a:extLst>
          </p:cNvPr>
          <p:cNvSpPr>
            <a:spLocks noChangeArrowheads="1"/>
          </p:cNvSpPr>
          <p:nvPr/>
        </p:nvSpPr>
        <p:spPr bwMode="auto">
          <a:xfrm>
            <a:off x="3200400" y="4038600"/>
            <a:ext cx="2743200" cy="6858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4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00"/>
                </a:solidFill>
                <a:effectLst/>
                <a:uLnTx/>
                <a:uFillTx/>
                <a:latin typeface="Arial" panose="020B0604020202020204" pitchFamily="34" charset="0"/>
                <a:ea typeface="+mn-ea"/>
                <a:cs typeface="+mn-cs"/>
              </a:rPr>
              <a:t>Dresses / Skirts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00"/>
                </a:solidFill>
                <a:effectLst/>
                <a:uLnTx/>
                <a:uFillTx/>
                <a:latin typeface="Arial" panose="020B0604020202020204" pitchFamily="34" charset="0"/>
                <a:ea typeface="+mn-ea"/>
                <a:cs typeface="+mn-cs"/>
              </a:rPr>
              <a:t>Pants / Tops</a:t>
            </a:r>
          </a:p>
        </p:txBody>
      </p:sp>
      <p:sp>
        <p:nvSpPr>
          <p:cNvPr id="106526" name="Rectangle 30">
            <a:extLst>
              <a:ext uri="{FF2B5EF4-FFF2-40B4-BE49-F238E27FC236}">
                <a16:creationId xmlns:a16="http://schemas.microsoft.com/office/drawing/2014/main" id="{60770021-D646-47CD-B7E5-FA447C05DB14}"/>
              </a:ext>
            </a:extLst>
          </p:cNvPr>
          <p:cNvSpPr>
            <a:spLocks noChangeArrowheads="1"/>
          </p:cNvSpPr>
          <p:nvPr/>
        </p:nvSpPr>
        <p:spPr bwMode="auto">
          <a:xfrm>
            <a:off x="6400800" y="4038600"/>
            <a:ext cx="2743200" cy="6858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4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00"/>
                </a:solidFill>
                <a:effectLst/>
                <a:uLnTx/>
                <a:uFillTx/>
                <a:latin typeface="Arial" panose="020B0604020202020204" pitchFamily="34" charset="0"/>
                <a:ea typeface="+mn-ea"/>
                <a:cs typeface="+mn-cs"/>
              </a:rPr>
              <a:t>Dress / play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00"/>
                </a:solidFill>
                <a:effectLst/>
                <a:uLnTx/>
                <a:uFillTx/>
                <a:latin typeface="Arial" panose="020B0604020202020204" pitchFamily="34" charset="0"/>
                <a:ea typeface="+mn-ea"/>
                <a:cs typeface="+mn-cs"/>
              </a:rPr>
              <a:t>Pants / Shirts</a:t>
            </a:r>
          </a:p>
        </p:txBody>
      </p:sp>
      <p:sp>
        <p:nvSpPr>
          <p:cNvPr id="106527" name="Oval 31">
            <a:extLst>
              <a:ext uri="{FF2B5EF4-FFF2-40B4-BE49-F238E27FC236}">
                <a16:creationId xmlns:a16="http://schemas.microsoft.com/office/drawing/2014/main" id="{29121280-00FB-40C9-8E79-86A671D519C4}"/>
              </a:ext>
            </a:extLst>
          </p:cNvPr>
          <p:cNvSpPr>
            <a:spLocks noChangeArrowheads="1"/>
          </p:cNvSpPr>
          <p:nvPr/>
        </p:nvSpPr>
        <p:spPr bwMode="auto">
          <a:xfrm>
            <a:off x="609600" y="4800600"/>
            <a:ext cx="1981200" cy="533400"/>
          </a:xfrm>
          <a:prstGeom prst="ellipse">
            <a:avLst/>
          </a:prstGeom>
          <a:solidFill>
            <a:srgbClr val="FF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4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Arrange by size</a:t>
            </a:r>
          </a:p>
        </p:txBody>
      </p:sp>
      <p:sp>
        <p:nvSpPr>
          <p:cNvPr id="106529" name="Oval 33">
            <a:extLst>
              <a:ext uri="{FF2B5EF4-FFF2-40B4-BE49-F238E27FC236}">
                <a16:creationId xmlns:a16="http://schemas.microsoft.com/office/drawing/2014/main" id="{0284DBC5-EBE2-4589-8012-4B4BD547BC69}"/>
              </a:ext>
            </a:extLst>
          </p:cNvPr>
          <p:cNvSpPr>
            <a:spLocks noChangeArrowheads="1"/>
          </p:cNvSpPr>
          <p:nvPr/>
        </p:nvSpPr>
        <p:spPr bwMode="auto">
          <a:xfrm>
            <a:off x="3733800" y="4800600"/>
            <a:ext cx="1981200" cy="533400"/>
          </a:xfrm>
          <a:prstGeom prst="ellipse">
            <a:avLst/>
          </a:prstGeom>
          <a:solidFill>
            <a:srgbClr val="FF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4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Arrange by size</a:t>
            </a:r>
          </a:p>
        </p:txBody>
      </p:sp>
      <p:sp>
        <p:nvSpPr>
          <p:cNvPr id="106530" name="Oval 34">
            <a:extLst>
              <a:ext uri="{FF2B5EF4-FFF2-40B4-BE49-F238E27FC236}">
                <a16:creationId xmlns:a16="http://schemas.microsoft.com/office/drawing/2014/main" id="{62E70091-AE88-468D-9CC0-A0A919825063}"/>
              </a:ext>
            </a:extLst>
          </p:cNvPr>
          <p:cNvSpPr>
            <a:spLocks noChangeArrowheads="1"/>
          </p:cNvSpPr>
          <p:nvPr/>
        </p:nvSpPr>
        <p:spPr bwMode="auto">
          <a:xfrm>
            <a:off x="6934200" y="4800600"/>
            <a:ext cx="1981200" cy="533400"/>
          </a:xfrm>
          <a:prstGeom prst="ellipse">
            <a:avLst/>
          </a:prstGeom>
          <a:solidFill>
            <a:srgbClr val="FF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4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Arrange by size</a:t>
            </a:r>
          </a:p>
        </p:txBody>
      </p:sp>
      <p:grpSp>
        <p:nvGrpSpPr>
          <p:cNvPr id="106535" name="Group 39">
            <a:extLst>
              <a:ext uri="{FF2B5EF4-FFF2-40B4-BE49-F238E27FC236}">
                <a16:creationId xmlns:a16="http://schemas.microsoft.com/office/drawing/2014/main" id="{A8A4499E-9F82-4C51-991E-9817120B2FCC}"/>
              </a:ext>
            </a:extLst>
          </p:cNvPr>
          <p:cNvGrpSpPr>
            <a:grpSpLocks/>
          </p:cNvGrpSpPr>
          <p:nvPr/>
        </p:nvGrpSpPr>
        <p:grpSpPr bwMode="auto">
          <a:xfrm>
            <a:off x="533400" y="5886450"/>
            <a:ext cx="8229600" cy="971550"/>
            <a:chOff x="336" y="3708"/>
            <a:chExt cx="5184" cy="612"/>
          </a:xfrm>
        </p:grpSpPr>
        <p:pic>
          <p:nvPicPr>
            <p:cNvPr id="48141" name="Picture 24" descr="clothes_rack">
              <a:extLst>
                <a:ext uri="{FF2B5EF4-FFF2-40B4-BE49-F238E27FC236}">
                  <a16:creationId xmlns:a16="http://schemas.microsoft.com/office/drawing/2014/main" id="{2414DDD1-AFEF-4FB4-9640-16BFFABB8C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 y="3708"/>
              <a:ext cx="960" cy="6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8142" name="Picture 35" descr="clothes_rack">
              <a:extLst>
                <a:ext uri="{FF2B5EF4-FFF2-40B4-BE49-F238E27FC236}">
                  <a16:creationId xmlns:a16="http://schemas.microsoft.com/office/drawing/2014/main" id="{E750793E-3AA7-45F5-9A66-14C0C6D8CA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92" y="3708"/>
              <a:ext cx="960" cy="6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8143" name="Picture 36" descr="clothes_rack">
              <a:extLst>
                <a:ext uri="{FF2B5EF4-FFF2-40B4-BE49-F238E27FC236}">
                  <a16:creationId xmlns:a16="http://schemas.microsoft.com/office/drawing/2014/main" id="{ED10EE4C-7D29-43FA-B3A8-47CC8FB9AB9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48" y="3708"/>
              <a:ext cx="960" cy="6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8144" name="Picture 37" descr="clothes_rack">
              <a:extLst>
                <a:ext uri="{FF2B5EF4-FFF2-40B4-BE49-F238E27FC236}">
                  <a16:creationId xmlns:a16="http://schemas.microsoft.com/office/drawing/2014/main" id="{86A1146C-F372-47A6-A5E1-1BD404B9A84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4" y="3708"/>
              <a:ext cx="960" cy="6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8145" name="Picture 38" descr="clothes_rack">
              <a:extLst>
                <a:ext uri="{FF2B5EF4-FFF2-40B4-BE49-F238E27FC236}">
                  <a16:creationId xmlns:a16="http://schemas.microsoft.com/office/drawing/2014/main" id="{899303C3-D07F-48D7-A7AF-C4F371EC31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60" y="3708"/>
              <a:ext cx="960" cy="6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nodeType="clickEffect">
                                  <p:stCondLst>
                                    <p:cond delay="0"/>
                                  </p:stCondLst>
                                  <p:childTnLst>
                                    <p:set>
                                      <p:cBhvr>
                                        <p:cTn id="6" dur="1" fill="hold">
                                          <p:stCondLst>
                                            <p:cond delay="0"/>
                                          </p:stCondLst>
                                        </p:cTn>
                                        <p:tgtEl>
                                          <p:spTgt spid="106521"/>
                                        </p:tgtEl>
                                        <p:attrNameLst>
                                          <p:attrName>style.visibility</p:attrName>
                                        </p:attrNameLst>
                                      </p:cBhvr>
                                      <p:to>
                                        <p:strVal val="visible"/>
                                      </p:to>
                                    </p:set>
                                    <p:anim calcmode="lin" valueType="num">
                                      <p:cBhvr>
                                        <p:cTn id="7" dur="1000" fill="hold"/>
                                        <p:tgtEl>
                                          <p:spTgt spid="106521"/>
                                        </p:tgtEl>
                                        <p:attrNameLst>
                                          <p:attrName>ppt_w</p:attrName>
                                        </p:attrNameLst>
                                      </p:cBhvr>
                                      <p:tavLst>
                                        <p:tav tm="0">
                                          <p:val>
                                            <p:strVal val="#ppt_w*0.70"/>
                                          </p:val>
                                        </p:tav>
                                        <p:tav tm="100000">
                                          <p:val>
                                            <p:strVal val="#ppt_w"/>
                                          </p:val>
                                        </p:tav>
                                      </p:tavLst>
                                    </p:anim>
                                    <p:anim calcmode="lin" valueType="num">
                                      <p:cBhvr>
                                        <p:cTn id="8" dur="1000" fill="hold"/>
                                        <p:tgtEl>
                                          <p:spTgt spid="106521"/>
                                        </p:tgtEl>
                                        <p:attrNameLst>
                                          <p:attrName>ppt_h</p:attrName>
                                        </p:attrNameLst>
                                      </p:cBhvr>
                                      <p:tavLst>
                                        <p:tav tm="0">
                                          <p:val>
                                            <p:strVal val="#ppt_h"/>
                                          </p:val>
                                        </p:tav>
                                        <p:tav tm="100000">
                                          <p:val>
                                            <p:strVal val="#ppt_h"/>
                                          </p:val>
                                        </p:tav>
                                      </p:tavLst>
                                    </p:anim>
                                    <p:animEffect transition="in" filter="fade">
                                      <p:cBhvr>
                                        <p:cTn id="9" dur="1000"/>
                                        <p:tgtEl>
                                          <p:spTgt spid="106521"/>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nodeType="clickEffect">
                                  <p:stCondLst>
                                    <p:cond delay="0"/>
                                  </p:stCondLst>
                                  <p:childTnLst>
                                    <p:set>
                                      <p:cBhvr>
                                        <p:cTn id="13" dur="1" fill="hold">
                                          <p:stCondLst>
                                            <p:cond delay="0"/>
                                          </p:stCondLst>
                                        </p:cTn>
                                        <p:tgtEl>
                                          <p:spTgt spid="106522"/>
                                        </p:tgtEl>
                                        <p:attrNameLst>
                                          <p:attrName>style.visibility</p:attrName>
                                        </p:attrNameLst>
                                      </p:cBhvr>
                                      <p:to>
                                        <p:strVal val="visible"/>
                                      </p:to>
                                    </p:set>
                                    <p:anim calcmode="lin" valueType="num">
                                      <p:cBhvr>
                                        <p:cTn id="14" dur="1000" fill="hold"/>
                                        <p:tgtEl>
                                          <p:spTgt spid="106522"/>
                                        </p:tgtEl>
                                        <p:attrNameLst>
                                          <p:attrName>ppt_w</p:attrName>
                                        </p:attrNameLst>
                                      </p:cBhvr>
                                      <p:tavLst>
                                        <p:tav tm="0">
                                          <p:val>
                                            <p:strVal val="#ppt_w*0.70"/>
                                          </p:val>
                                        </p:tav>
                                        <p:tav tm="100000">
                                          <p:val>
                                            <p:strVal val="#ppt_w"/>
                                          </p:val>
                                        </p:tav>
                                      </p:tavLst>
                                    </p:anim>
                                    <p:anim calcmode="lin" valueType="num">
                                      <p:cBhvr>
                                        <p:cTn id="15" dur="1000" fill="hold"/>
                                        <p:tgtEl>
                                          <p:spTgt spid="106522"/>
                                        </p:tgtEl>
                                        <p:attrNameLst>
                                          <p:attrName>ppt_h</p:attrName>
                                        </p:attrNameLst>
                                      </p:cBhvr>
                                      <p:tavLst>
                                        <p:tav tm="0">
                                          <p:val>
                                            <p:strVal val="#ppt_h"/>
                                          </p:val>
                                        </p:tav>
                                        <p:tav tm="100000">
                                          <p:val>
                                            <p:strVal val="#ppt_h"/>
                                          </p:val>
                                        </p:tav>
                                      </p:tavLst>
                                    </p:anim>
                                    <p:animEffect transition="in" filter="fade">
                                      <p:cBhvr>
                                        <p:cTn id="16" dur="1000"/>
                                        <p:tgtEl>
                                          <p:spTgt spid="106522"/>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presetSubtype="0" fill="hold" nodeType="clickEffect">
                                  <p:stCondLst>
                                    <p:cond delay="0"/>
                                  </p:stCondLst>
                                  <p:childTnLst>
                                    <p:set>
                                      <p:cBhvr>
                                        <p:cTn id="20" dur="1" fill="hold">
                                          <p:stCondLst>
                                            <p:cond delay="0"/>
                                          </p:stCondLst>
                                        </p:cTn>
                                        <p:tgtEl>
                                          <p:spTgt spid="106523"/>
                                        </p:tgtEl>
                                        <p:attrNameLst>
                                          <p:attrName>style.visibility</p:attrName>
                                        </p:attrNameLst>
                                      </p:cBhvr>
                                      <p:to>
                                        <p:strVal val="visible"/>
                                      </p:to>
                                    </p:set>
                                    <p:anim calcmode="lin" valueType="num">
                                      <p:cBhvr>
                                        <p:cTn id="21" dur="1000" fill="hold"/>
                                        <p:tgtEl>
                                          <p:spTgt spid="106523"/>
                                        </p:tgtEl>
                                        <p:attrNameLst>
                                          <p:attrName>ppt_w</p:attrName>
                                        </p:attrNameLst>
                                      </p:cBhvr>
                                      <p:tavLst>
                                        <p:tav tm="0">
                                          <p:val>
                                            <p:strVal val="#ppt_w*0.70"/>
                                          </p:val>
                                        </p:tav>
                                        <p:tav tm="100000">
                                          <p:val>
                                            <p:strVal val="#ppt_w"/>
                                          </p:val>
                                        </p:tav>
                                      </p:tavLst>
                                    </p:anim>
                                    <p:anim calcmode="lin" valueType="num">
                                      <p:cBhvr>
                                        <p:cTn id="22" dur="1000" fill="hold"/>
                                        <p:tgtEl>
                                          <p:spTgt spid="106523"/>
                                        </p:tgtEl>
                                        <p:attrNameLst>
                                          <p:attrName>ppt_h</p:attrName>
                                        </p:attrNameLst>
                                      </p:cBhvr>
                                      <p:tavLst>
                                        <p:tav tm="0">
                                          <p:val>
                                            <p:strVal val="#ppt_h"/>
                                          </p:val>
                                        </p:tav>
                                        <p:tav tm="100000">
                                          <p:val>
                                            <p:strVal val="#ppt_h"/>
                                          </p:val>
                                        </p:tav>
                                      </p:tavLst>
                                    </p:anim>
                                    <p:animEffect transition="in" filter="fade">
                                      <p:cBhvr>
                                        <p:cTn id="23" dur="1000"/>
                                        <p:tgtEl>
                                          <p:spTgt spid="106523"/>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106524"/>
                                        </p:tgtEl>
                                        <p:attrNameLst>
                                          <p:attrName>style.visibility</p:attrName>
                                        </p:attrNameLst>
                                      </p:cBhvr>
                                      <p:to>
                                        <p:strVal val="visible"/>
                                      </p:to>
                                    </p:set>
                                    <p:animEffect transition="in" filter="wipe(up)">
                                      <p:cBhvr>
                                        <p:cTn id="28" dur="500"/>
                                        <p:tgtEl>
                                          <p:spTgt spid="106524"/>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106525"/>
                                        </p:tgtEl>
                                        <p:attrNameLst>
                                          <p:attrName>style.visibility</p:attrName>
                                        </p:attrNameLst>
                                      </p:cBhvr>
                                      <p:to>
                                        <p:strVal val="visible"/>
                                      </p:to>
                                    </p:set>
                                    <p:animEffect transition="in" filter="wipe(up)">
                                      <p:cBhvr>
                                        <p:cTn id="33" dur="500"/>
                                        <p:tgtEl>
                                          <p:spTgt spid="106525"/>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2" presetClass="entr" presetSubtype="1" fill="hold" grpId="0" nodeType="clickEffect">
                                  <p:stCondLst>
                                    <p:cond delay="0"/>
                                  </p:stCondLst>
                                  <p:childTnLst>
                                    <p:set>
                                      <p:cBhvr>
                                        <p:cTn id="37" dur="1" fill="hold">
                                          <p:stCondLst>
                                            <p:cond delay="0"/>
                                          </p:stCondLst>
                                        </p:cTn>
                                        <p:tgtEl>
                                          <p:spTgt spid="106526"/>
                                        </p:tgtEl>
                                        <p:attrNameLst>
                                          <p:attrName>style.visibility</p:attrName>
                                        </p:attrNameLst>
                                      </p:cBhvr>
                                      <p:to>
                                        <p:strVal val="visible"/>
                                      </p:to>
                                    </p:set>
                                    <p:animEffect transition="in" filter="wipe(up)">
                                      <p:cBhvr>
                                        <p:cTn id="38" dur="500"/>
                                        <p:tgtEl>
                                          <p:spTgt spid="106526"/>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06527"/>
                                        </p:tgtEl>
                                        <p:attrNameLst>
                                          <p:attrName>style.visibility</p:attrName>
                                        </p:attrNameLst>
                                      </p:cBhvr>
                                      <p:to>
                                        <p:strVal val="visible"/>
                                      </p:to>
                                    </p:set>
                                    <p:animEffect transition="in" filter="fade">
                                      <p:cBhvr>
                                        <p:cTn id="43" dur="2000"/>
                                        <p:tgtEl>
                                          <p:spTgt spid="10652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06529"/>
                                        </p:tgtEl>
                                        <p:attrNameLst>
                                          <p:attrName>style.visibility</p:attrName>
                                        </p:attrNameLst>
                                      </p:cBhvr>
                                      <p:to>
                                        <p:strVal val="visible"/>
                                      </p:to>
                                    </p:set>
                                    <p:animEffect transition="in" filter="fade">
                                      <p:cBhvr>
                                        <p:cTn id="46" dur="2000"/>
                                        <p:tgtEl>
                                          <p:spTgt spid="10652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06530"/>
                                        </p:tgtEl>
                                        <p:attrNameLst>
                                          <p:attrName>style.visibility</p:attrName>
                                        </p:attrNameLst>
                                      </p:cBhvr>
                                      <p:to>
                                        <p:strVal val="visible"/>
                                      </p:to>
                                    </p:set>
                                    <p:animEffect transition="in" filter="fade">
                                      <p:cBhvr>
                                        <p:cTn id="49" dur="2000"/>
                                        <p:tgtEl>
                                          <p:spTgt spid="106530"/>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17" presetClass="entr" presetSubtype="10" fill="hold" nodeType="clickEffect">
                                  <p:stCondLst>
                                    <p:cond delay="0"/>
                                  </p:stCondLst>
                                  <p:childTnLst>
                                    <p:set>
                                      <p:cBhvr>
                                        <p:cTn id="53" dur="1" fill="hold">
                                          <p:stCondLst>
                                            <p:cond delay="0"/>
                                          </p:stCondLst>
                                        </p:cTn>
                                        <p:tgtEl>
                                          <p:spTgt spid="106535"/>
                                        </p:tgtEl>
                                        <p:attrNameLst>
                                          <p:attrName>style.visibility</p:attrName>
                                        </p:attrNameLst>
                                      </p:cBhvr>
                                      <p:to>
                                        <p:strVal val="visible"/>
                                      </p:to>
                                    </p:set>
                                    <p:anim calcmode="lin" valueType="num">
                                      <p:cBhvr>
                                        <p:cTn id="54" dur="1000" fill="hold"/>
                                        <p:tgtEl>
                                          <p:spTgt spid="106535"/>
                                        </p:tgtEl>
                                        <p:attrNameLst>
                                          <p:attrName>ppt_w</p:attrName>
                                        </p:attrNameLst>
                                      </p:cBhvr>
                                      <p:tavLst>
                                        <p:tav tm="0">
                                          <p:val>
                                            <p:fltVal val="0"/>
                                          </p:val>
                                        </p:tav>
                                        <p:tav tm="100000">
                                          <p:val>
                                            <p:strVal val="#ppt_w"/>
                                          </p:val>
                                        </p:tav>
                                      </p:tavLst>
                                    </p:anim>
                                    <p:anim calcmode="lin" valueType="num">
                                      <p:cBhvr>
                                        <p:cTn id="55" dur="1000" fill="hold"/>
                                        <p:tgtEl>
                                          <p:spTgt spid="10653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524" grpId="0" animBg="1"/>
      <p:bldP spid="106525" grpId="0" animBg="1"/>
      <p:bldP spid="106526" grpId="0" animBg="1"/>
      <p:bldP spid="106527" grpId="0" animBg="1"/>
      <p:bldP spid="106529" grpId="0" animBg="1"/>
      <p:bldP spid="106530" grpId="0" animBg="1"/>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6F65BBC-C47B-4259-08AD-9B27EC3A0B36}"/>
              </a:ext>
            </a:extLst>
          </p:cNvPr>
          <p:cNvSpPr txBox="1"/>
          <p:nvPr/>
        </p:nvSpPr>
        <p:spPr>
          <a:xfrm>
            <a:off x="4953000" y="381000"/>
            <a:ext cx="3886200" cy="5004447"/>
          </a:xfrm>
          <a:prstGeom prst="rect">
            <a:avLst/>
          </a:prstGeom>
          <a:noFill/>
        </p:spPr>
        <p:txBody>
          <a:bodyPr>
            <a:spAutoFit/>
          </a:bodyPr>
          <a:lstStyle/>
          <a:p>
            <a:pPr marL="457200" marR="0" lvl="0" indent="-457200" algn="l" defTabSz="914400" rtl="0" eaLnBrk="1" fontAlgn="base" latinLnBrk="0" hangingPunct="1">
              <a:lnSpc>
                <a:spcPct val="100000"/>
              </a:lnSpc>
              <a:spcBef>
                <a:spcPct val="20000"/>
              </a:spcBef>
              <a:spcAft>
                <a:spcPct val="0"/>
              </a:spcAft>
              <a:buClrTx/>
              <a:buSzTx/>
              <a:buFont typeface="Wingdings" panose="05000000000000000000" pitchFamily="2" charset="2"/>
              <a:buChar char="§"/>
              <a:tabLst/>
              <a:defRPr/>
            </a:pPr>
            <a:r>
              <a:rPr kumimoji="0" lang="en-US" sz="2400" b="0" i="1" u="none" strike="noStrike" kern="1200" cap="none" spc="0" normalizeH="0" baseline="0" noProof="0" dirty="0">
                <a:ln>
                  <a:noFill/>
                </a:ln>
                <a:solidFill>
                  <a:srgbClr val="002060"/>
                </a:solidFill>
                <a:effectLst/>
                <a:uLnTx/>
                <a:uFillTx/>
                <a:latin typeface="Arial" charset="0"/>
                <a:ea typeface="+mn-ea"/>
                <a:cs typeface="+mn-cs"/>
              </a:rPr>
              <a:t>See what you have in the text</a:t>
            </a:r>
          </a:p>
          <a:p>
            <a:pPr marL="457200" marR="0" lvl="0" indent="-457200" algn="l" defTabSz="914400" rtl="0" eaLnBrk="1" fontAlgn="base" latinLnBrk="0" hangingPunct="1">
              <a:lnSpc>
                <a:spcPct val="100000"/>
              </a:lnSpc>
              <a:spcBef>
                <a:spcPct val="20000"/>
              </a:spcBef>
              <a:spcAft>
                <a:spcPct val="0"/>
              </a:spcAft>
              <a:buClrTx/>
              <a:buSzTx/>
              <a:buFont typeface="Wingdings" panose="05000000000000000000" pitchFamily="2" charset="2"/>
              <a:buChar char="§"/>
              <a:tabLst/>
              <a:defRPr/>
            </a:pPr>
            <a:endParaRPr kumimoji="0" lang="en-US" sz="1000" b="0" i="1" u="none" strike="noStrike" kern="1200" cap="none" spc="0" normalizeH="0" baseline="0" noProof="0" dirty="0">
              <a:ln>
                <a:noFill/>
              </a:ln>
              <a:solidFill>
                <a:srgbClr val="002060"/>
              </a:solidFill>
              <a:effectLst/>
              <a:uLnTx/>
              <a:uFillTx/>
              <a:latin typeface="Arial" charset="0"/>
              <a:ea typeface="+mn-ea"/>
              <a:cs typeface="+mn-cs"/>
            </a:endParaRPr>
          </a:p>
          <a:p>
            <a:pPr marL="457200" marR="0" lvl="0" indent="-457200" algn="l" defTabSz="914400" rtl="0" eaLnBrk="1" fontAlgn="base" latinLnBrk="0" hangingPunct="1">
              <a:lnSpc>
                <a:spcPct val="100000"/>
              </a:lnSpc>
              <a:spcBef>
                <a:spcPct val="20000"/>
              </a:spcBef>
              <a:spcAft>
                <a:spcPct val="0"/>
              </a:spcAft>
              <a:buClrTx/>
              <a:buSzTx/>
              <a:buFont typeface="Wingdings" panose="05000000000000000000" pitchFamily="2" charset="2"/>
              <a:buChar char="§"/>
              <a:tabLst/>
              <a:defRPr/>
            </a:pPr>
            <a:r>
              <a:rPr kumimoji="0" lang="en-US" sz="2400" b="0" i="1" u="none" strike="noStrike" kern="1200" cap="none" spc="0" normalizeH="0" baseline="0" noProof="0" dirty="0">
                <a:ln>
                  <a:noFill/>
                </a:ln>
                <a:solidFill>
                  <a:srgbClr val="002060"/>
                </a:solidFill>
                <a:effectLst/>
                <a:uLnTx/>
                <a:uFillTx/>
                <a:latin typeface="Arial" charset="0"/>
                <a:ea typeface="+mn-ea"/>
                <a:cs typeface="+mn-cs"/>
              </a:rPr>
              <a:t>Connects thoughts together</a:t>
            </a:r>
          </a:p>
          <a:p>
            <a:pPr marL="457200" marR="0" lvl="0" indent="-457200" algn="l" defTabSz="914400" rtl="0" eaLnBrk="1" fontAlgn="base" latinLnBrk="0" hangingPunct="1">
              <a:lnSpc>
                <a:spcPct val="100000"/>
              </a:lnSpc>
              <a:spcBef>
                <a:spcPct val="20000"/>
              </a:spcBef>
              <a:spcAft>
                <a:spcPct val="0"/>
              </a:spcAft>
              <a:buClrTx/>
              <a:buSzTx/>
              <a:buFont typeface="Wingdings" panose="05000000000000000000" pitchFamily="2" charset="2"/>
              <a:buChar char="§"/>
              <a:tabLst/>
              <a:defRPr/>
            </a:pPr>
            <a:endParaRPr kumimoji="0" lang="en-US" sz="1000" b="0" i="1" u="none" strike="noStrike" kern="1200" cap="none" spc="0" normalizeH="0" baseline="0" noProof="0" dirty="0">
              <a:ln>
                <a:noFill/>
              </a:ln>
              <a:solidFill>
                <a:srgbClr val="002060"/>
              </a:solidFill>
              <a:effectLst/>
              <a:uLnTx/>
              <a:uFillTx/>
              <a:latin typeface="Arial" charset="0"/>
              <a:ea typeface="+mn-ea"/>
              <a:cs typeface="+mn-cs"/>
            </a:endParaRPr>
          </a:p>
          <a:p>
            <a:pPr marL="457200" marR="0" lvl="0" indent="-457200" algn="l" defTabSz="914400" rtl="0" eaLnBrk="1" fontAlgn="base" latinLnBrk="0" hangingPunct="1">
              <a:lnSpc>
                <a:spcPct val="100000"/>
              </a:lnSpc>
              <a:spcBef>
                <a:spcPct val="20000"/>
              </a:spcBef>
              <a:spcAft>
                <a:spcPct val="0"/>
              </a:spcAft>
              <a:buClrTx/>
              <a:buSzTx/>
              <a:buFont typeface="Wingdings" panose="05000000000000000000" pitchFamily="2" charset="2"/>
              <a:buChar char="§"/>
              <a:tabLst/>
              <a:defRPr/>
            </a:pPr>
            <a:r>
              <a:rPr kumimoji="0" lang="en-US" sz="2400" b="0" i="1" u="none" strike="noStrike" kern="1200" cap="none" spc="0" normalizeH="0" baseline="0" noProof="0" dirty="0">
                <a:ln>
                  <a:noFill/>
                </a:ln>
                <a:solidFill>
                  <a:srgbClr val="002060"/>
                </a:solidFill>
                <a:effectLst/>
                <a:uLnTx/>
                <a:uFillTx/>
                <a:latin typeface="Arial" charset="0"/>
                <a:ea typeface="+mn-ea"/>
                <a:cs typeface="+mn-cs"/>
              </a:rPr>
              <a:t>Get to know text in context</a:t>
            </a:r>
          </a:p>
          <a:p>
            <a:pPr marR="0" lvl="0" algn="l" defTabSz="914400" rtl="0" eaLnBrk="1" fontAlgn="base" latinLnBrk="0" hangingPunct="1">
              <a:lnSpc>
                <a:spcPct val="100000"/>
              </a:lnSpc>
              <a:spcBef>
                <a:spcPct val="20000"/>
              </a:spcBef>
              <a:spcAft>
                <a:spcPct val="0"/>
              </a:spcAft>
              <a:buClrTx/>
              <a:buSzTx/>
              <a:tabLst/>
              <a:defRPr/>
            </a:pPr>
            <a:endParaRPr kumimoji="0" lang="en-US" sz="1000" b="0" i="1" u="none" strike="noStrike" kern="1200" cap="none" spc="0" normalizeH="0" baseline="0" noProof="0" dirty="0">
              <a:ln>
                <a:noFill/>
              </a:ln>
              <a:solidFill>
                <a:srgbClr val="002060"/>
              </a:solidFill>
              <a:effectLst/>
              <a:uLnTx/>
              <a:uFillTx/>
              <a:latin typeface="Arial" charset="0"/>
              <a:ea typeface="+mn-ea"/>
              <a:cs typeface="+mn-cs"/>
            </a:endParaRPr>
          </a:p>
          <a:p>
            <a:pPr marL="457200" marR="0" lvl="0" indent="-457200" algn="l" defTabSz="914400" rtl="0" eaLnBrk="1" fontAlgn="base" latinLnBrk="0" hangingPunct="1">
              <a:lnSpc>
                <a:spcPct val="100000"/>
              </a:lnSpc>
              <a:spcBef>
                <a:spcPct val="20000"/>
              </a:spcBef>
              <a:spcAft>
                <a:spcPct val="0"/>
              </a:spcAft>
              <a:buClrTx/>
              <a:buSzTx/>
              <a:buFont typeface="Wingdings" panose="05000000000000000000" pitchFamily="2" charset="2"/>
              <a:buChar char="§"/>
              <a:tabLst/>
              <a:defRPr/>
            </a:pPr>
            <a:r>
              <a:rPr kumimoji="0" lang="en-US" sz="2400" b="0" i="1" u="none" strike="noStrike" kern="1200" cap="none" spc="0" normalizeH="0" baseline="0" noProof="0" dirty="0">
                <a:ln>
                  <a:noFill/>
                </a:ln>
                <a:solidFill>
                  <a:srgbClr val="002060"/>
                </a:solidFill>
                <a:effectLst/>
                <a:uLnTx/>
                <a:uFillTx/>
                <a:latin typeface="Arial" charset="0"/>
                <a:ea typeface="+mn-ea"/>
                <a:cs typeface="+mn-cs"/>
              </a:rPr>
              <a:t>Makes driving point home easier</a:t>
            </a:r>
          </a:p>
          <a:p>
            <a:pPr marL="457200" marR="0" lvl="0" indent="-457200" algn="l" defTabSz="914400" rtl="0" eaLnBrk="1" fontAlgn="base" latinLnBrk="0" hangingPunct="1">
              <a:lnSpc>
                <a:spcPct val="100000"/>
              </a:lnSpc>
              <a:spcBef>
                <a:spcPct val="20000"/>
              </a:spcBef>
              <a:spcAft>
                <a:spcPct val="0"/>
              </a:spcAft>
              <a:buClrTx/>
              <a:buSzTx/>
              <a:buFont typeface="Wingdings" panose="05000000000000000000" pitchFamily="2" charset="2"/>
              <a:buChar char="§"/>
              <a:tabLst/>
              <a:defRPr/>
            </a:pPr>
            <a:endParaRPr kumimoji="0" lang="en-US" sz="1000" b="0" i="1" u="none" strike="noStrike" kern="1200" cap="none" spc="0" normalizeH="0" baseline="0" noProof="0" dirty="0">
              <a:ln>
                <a:noFill/>
              </a:ln>
              <a:solidFill>
                <a:srgbClr val="002060"/>
              </a:solidFill>
              <a:effectLst/>
              <a:uLnTx/>
              <a:uFillTx/>
              <a:latin typeface="Arial" charset="0"/>
              <a:ea typeface="+mn-ea"/>
              <a:cs typeface="+mn-cs"/>
            </a:endParaRPr>
          </a:p>
          <a:p>
            <a:pPr marL="457200" marR="0" lvl="0" indent="-457200" algn="l" defTabSz="914400" rtl="0" eaLnBrk="1" fontAlgn="base" latinLnBrk="0" hangingPunct="1">
              <a:lnSpc>
                <a:spcPct val="100000"/>
              </a:lnSpc>
              <a:spcBef>
                <a:spcPct val="20000"/>
              </a:spcBef>
              <a:spcAft>
                <a:spcPct val="0"/>
              </a:spcAft>
              <a:buClrTx/>
              <a:buSzTx/>
              <a:buFont typeface="Wingdings" panose="05000000000000000000" pitchFamily="2" charset="2"/>
              <a:buChar char="§"/>
              <a:tabLst/>
              <a:defRPr/>
            </a:pPr>
            <a:r>
              <a:rPr kumimoji="0" lang="en-US" sz="2400" b="0" i="1" u="none" strike="noStrike" kern="1200" cap="none" spc="0" normalizeH="0" baseline="0" noProof="0" dirty="0">
                <a:ln>
                  <a:noFill/>
                </a:ln>
                <a:solidFill>
                  <a:srgbClr val="002060"/>
                </a:solidFill>
                <a:effectLst/>
                <a:uLnTx/>
                <a:uFillTx/>
                <a:latin typeface="Arial" charset="0"/>
                <a:ea typeface="+mn-ea"/>
                <a:cs typeface="+mn-cs"/>
              </a:rPr>
              <a:t>Helps in deciding what to say next (teacher)</a:t>
            </a:r>
          </a:p>
        </p:txBody>
      </p:sp>
      <p:pic>
        <p:nvPicPr>
          <p:cNvPr id="5" name="Picture 4">
            <a:extLst>
              <a:ext uri="{FF2B5EF4-FFF2-40B4-BE49-F238E27FC236}">
                <a16:creationId xmlns:a16="http://schemas.microsoft.com/office/drawing/2014/main" id="{B061AEF3-8D35-5B82-A1EC-9AF77280C1EC}"/>
              </a:ext>
            </a:extLst>
          </p:cNvPr>
          <p:cNvPicPr>
            <a:picLocks noChangeAspect="1"/>
          </p:cNvPicPr>
          <p:nvPr/>
        </p:nvPicPr>
        <p:blipFill rotWithShape="1">
          <a:blip r:embed="rId2"/>
          <a:srcRect l="5624" t="4390" r="10010"/>
          <a:stretch/>
        </p:blipFill>
        <p:spPr>
          <a:xfrm>
            <a:off x="304800" y="130315"/>
            <a:ext cx="4543582" cy="6597369"/>
          </a:xfrm>
          <a:prstGeom prst="rect">
            <a:avLst/>
          </a:prstGeom>
          <a:ln w="19050">
            <a:solidFill>
              <a:srgbClr val="002060"/>
            </a:solidFill>
          </a:ln>
        </p:spPr>
      </p:pic>
    </p:spTree>
    <p:extLst>
      <p:ext uri="{BB962C8B-B14F-4D97-AF65-F5344CB8AC3E}">
        <p14:creationId xmlns:p14="http://schemas.microsoft.com/office/powerpoint/2010/main" val="69341757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4094"/>
            <a:ext cx="6094207" cy="662874"/>
          </a:xfrm>
          <a:prstGeom prst="rect">
            <a:avLst/>
          </a:prstGeom>
          <a:noFill/>
        </p:spPr>
        <p:txBody>
          <a:bodyPr wrap="square" rtlCol="0">
            <a:spAutoFit/>
          </a:bodyPr>
          <a:lstStyle/>
          <a:p>
            <a:pPr marL="571500" indent="-571500" algn="ctr">
              <a:lnSpc>
                <a:spcPct val="150000"/>
              </a:lnSpc>
              <a:buFont typeface="+mj-lt"/>
              <a:buAutoNum type="romanUcPeriod" startAt="2"/>
            </a:pPr>
            <a:r>
              <a:rPr lang="en-US" sz="2800" dirty="0">
                <a:latin typeface="Amasis MT Pro Medium" panose="02040604050005020304" pitchFamily="18" charset="0"/>
              </a:rPr>
              <a:t>The Value of an Outline</a:t>
            </a:r>
          </a:p>
        </p:txBody>
      </p:sp>
      <p:sp>
        <p:nvSpPr>
          <p:cNvPr id="3" name="TextBox 2">
            <a:extLst>
              <a:ext uri="{FF2B5EF4-FFF2-40B4-BE49-F238E27FC236}">
                <a16:creationId xmlns:a16="http://schemas.microsoft.com/office/drawing/2014/main" id="{436C7B50-3417-263D-27A2-186BB9597E21}"/>
              </a:ext>
            </a:extLst>
          </p:cNvPr>
          <p:cNvSpPr txBox="1"/>
          <p:nvPr/>
        </p:nvSpPr>
        <p:spPr>
          <a:xfrm>
            <a:off x="419548" y="2092362"/>
            <a:ext cx="8186568" cy="1938992"/>
          </a:xfrm>
          <a:prstGeom prst="rect">
            <a:avLst/>
          </a:prstGeom>
          <a:noFill/>
        </p:spPr>
        <p:txBody>
          <a:bodyPr wrap="square" rtlCol="0">
            <a:spAutoFit/>
          </a:bodyPr>
          <a:lstStyle/>
          <a:p>
            <a:pPr marL="457200" indent="-457200">
              <a:buFont typeface="+mj-lt"/>
              <a:buAutoNum type="alphaUcPeriod"/>
            </a:pPr>
            <a:r>
              <a:rPr lang="en-US" sz="2400" b="1" dirty="0"/>
              <a:t>Organizes the information – makes it more useful</a:t>
            </a:r>
          </a:p>
          <a:p>
            <a:pPr marL="457200" indent="-457200">
              <a:buFont typeface="+mj-lt"/>
              <a:buAutoNum type="alphaUcPeriod"/>
            </a:pPr>
            <a:r>
              <a:rPr lang="en-US" sz="2400" b="1" dirty="0"/>
              <a:t>Identifies boundaries</a:t>
            </a:r>
          </a:p>
          <a:p>
            <a:pPr marL="914400" lvl="1" indent="-457200">
              <a:buFont typeface="+mj-lt"/>
              <a:buAutoNum type="arabicPeriod"/>
            </a:pPr>
            <a:r>
              <a:rPr lang="en-US" sz="2400" i="1" dirty="0"/>
              <a:t>Does this discussion go on into next several verses?</a:t>
            </a:r>
          </a:p>
          <a:p>
            <a:pPr marL="914400" lvl="1" indent="-457200">
              <a:buFont typeface="+mj-lt"/>
              <a:buAutoNum type="arabicPeriod"/>
            </a:pPr>
            <a:r>
              <a:rPr lang="en-US" sz="2400" i="1" dirty="0"/>
              <a:t>Was this thought introduced earlier?</a:t>
            </a:r>
          </a:p>
          <a:p>
            <a:pPr marL="914400" lvl="1" indent="-457200">
              <a:buFont typeface="+mj-lt"/>
              <a:buAutoNum type="arabicPeriod"/>
            </a:pPr>
            <a:r>
              <a:rPr lang="en-US" sz="2400" i="1" dirty="0"/>
              <a:t>Have we shifted thought patterns?</a:t>
            </a:r>
          </a:p>
        </p:txBody>
      </p:sp>
    </p:spTree>
    <p:extLst>
      <p:ext uri="{BB962C8B-B14F-4D97-AF65-F5344CB8AC3E}">
        <p14:creationId xmlns:p14="http://schemas.microsoft.com/office/powerpoint/2010/main" val="176261773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4094"/>
            <a:ext cx="6094207" cy="662874"/>
          </a:xfrm>
          <a:prstGeom prst="rect">
            <a:avLst/>
          </a:prstGeom>
          <a:noFill/>
        </p:spPr>
        <p:txBody>
          <a:bodyPr wrap="square" rtlCol="0">
            <a:spAutoFit/>
          </a:bodyPr>
          <a:lstStyle/>
          <a:p>
            <a:pPr marL="571500" indent="-571500" algn="ctr">
              <a:lnSpc>
                <a:spcPct val="150000"/>
              </a:lnSpc>
              <a:buFont typeface="+mj-lt"/>
              <a:buAutoNum type="romanUcPeriod" startAt="2"/>
            </a:pPr>
            <a:r>
              <a:rPr lang="en-US" sz="2800" dirty="0">
                <a:latin typeface="Amasis MT Pro Medium" panose="02040604050005020304" pitchFamily="18" charset="0"/>
              </a:rPr>
              <a:t>The Value of an Outline</a:t>
            </a:r>
          </a:p>
        </p:txBody>
      </p:sp>
      <p:sp>
        <p:nvSpPr>
          <p:cNvPr id="3" name="TextBox 2">
            <a:extLst>
              <a:ext uri="{FF2B5EF4-FFF2-40B4-BE49-F238E27FC236}">
                <a16:creationId xmlns:a16="http://schemas.microsoft.com/office/drawing/2014/main" id="{436C7B50-3417-263D-27A2-186BB9597E21}"/>
              </a:ext>
            </a:extLst>
          </p:cNvPr>
          <p:cNvSpPr txBox="1"/>
          <p:nvPr/>
        </p:nvSpPr>
        <p:spPr>
          <a:xfrm>
            <a:off x="419548" y="2092362"/>
            <a:ext cx="8186568" cy="2308324"/>
          </a:xfrm>
          <a:prstGeom prst="rect">
            <a:avLst/>
          </a:prstGeom>
          <a:noFill/>
        </p:spPr>
        <p:txBody>
          <a:bodyPr wrap="square" rtlCol="0">
            <a:spAutoFit/>
          </a:bodyPr>
          <a:lstStyle/>
          <a:p>
            <a:pPr marL="457200" indent="-457200">
              <a:buFont typeface="+mj-lt"/>
              <a:buAutoNum type="alphaUcPeriod"/>
            </a:pPr>
            <a:r>
              <a:rPr lang="en-US" sz="2400" b="1" dirty="0"/>
              <a:t>Organizes the information – makes it more useful</a:t>
            </a:r>
          </a:p>
          <a:p>
            <a:pPr marL="457200" indent="-457200">
              <a:buFont typeface="+mj-lt"/>
              <a:buAutoNum type="alphaUcPeriod"/>
            </a:pPr>
            <a:r>
              <a:rPr lang="en-US" sz="2400" b="1" dirty="0"/>
              <a:t>Identifies boundaries</a:t>
            </a:r>
          </a:p>
          <a:p>
            <a:pPr marL="457200" indent="-457200">
              <a:buFont typeface="+mj-lt"/>
              <a:buAutoNum type="alphaUcPeriod"/>
            </a:pPr>
            <a:r>
              <a:rPr lang="en-US" sz="2400" b="1" dirty="0"/>
              <a:t>Helps gain “control” of the text</a:t>
            </a:r>
          </a:p>
          <a:p>
            <a:pPr marL="914400" lvl="1" indent="-457200">
              <a:buFont typeface="+mj-lt"/>
              <a:buAutoNum type="arabicPeriod"/>
            </a:pPr>
            <a:r>
              <a:rPr lang="en-US" sz="2400" i="1" dirty="0"/>
              <a:t>Until I have an outline – I feel like text is a little “out of control” (i.e. pile of clothes)</a:t>
            </a:r>
          </a:p>
          <a:p>
            <a:pPr marL="914400" lvl="1" indent="-457200">
              <a:buFont typeface="+mj-lt"/>
              <a:buAutoNum type="arabicPeriod"/>
            </a:pPr>
            <a:r>
              <a:rPr lang="en-US" sz="2400" i="1" dirty="0"/>
              <a:t>Once I have an outline – I feel like I have control!</a:t>
            </a:r>
          </a:p>
        </p:txBody>
      </p:sp>
    </p:spTree>
    <p:extLst>
      <p:ext uri="{BB962C8B-B14F-4D97-AF65-F5344CB8AC3E}">
        <p14:creationId xmlns:p14="http://schemas.microsoft.com/office/powerpoint/2010/main" val="96653578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5">
            <a:extLst>
              <a:ext uri="{FF2B5EF4-FFF2-40B4-BE49-F238E27FC236}">
                <a16:creationId xmlns:a16="http://schemas.microsoft.com/office/drawing/2014/main" id="{C9ECD080-2054-DEB7-979C-360B025A41ED}"/>
              </a:ext>
            </a:extLst>
          </p:cNvPr>
          <p:cNvGrpSpPr>
            <a:grpSpLocks/>
          </p:cNvGrpSpPr>
          <p:nvPr/>
        </p:nvGrpSpPr>
        <p:grpSpPr bwMode="auto">
          <a:xfrm rot="20818801" flipH="1">
            <a:off x="873125" y="2436813"/>
            <a:ext cx="1050925" cy="1981200"/>
            <a:chOff x="6842325" y="1296158"/>
            <a:chExt cx="1051125" cy="1981200"/>
          </a:xfrm>
        </p:grpSpPr>
        <p:sp>
          <p:nvSpPr>
            <p:cNvPr id="3" name="Rounded Rectangle 6">
              <a:extLst>
                <a:ext uri="{FF2B5EF4-FFF2-40B4-BE49-F238E27FC236}">
                  <a16:creationId xmlns:a16="http://schemas.microsoft.com/office/drawing/2014/main" id="{8386D679-ECBC-A873-3E60-718A324F2CFB}"/>
                </a:ext>
              </a:extLst>
            </p:cNvPr>
            <p:cNvSpPr>
              <a:spLocks noChangeArrowheads="1"/>
            </p:cNvSpPr>
            <p:nvPr/>
          </p:nvSpPr>
          <p:spPr bwMode="auto">
            <a:xfrm>
              <a:off x="6842325" y="1296158"/>
              <a:ext cx="1051125" cy="1981200"/>
            </a:xfrm>
            <a:prstGeom prst="roundRect">
              <a:avLst>
                <a:gd name="adj" fmla="val 16667"/>
              </a:avLst>
            </a:prstGeom>
            <a:solidFill>
              <a:schemeClr val="accent1"/>
            </a:solidFill>
            <a:ln w="12700" cap="sq" algn="ctr">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4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Char char="•"/>
                <a:tabLst/>
                <a:defRPr/>
              </a:pPr>
              <a:endParaRPr kumimoji="0" lang="en-US" altLang="en-US" sz="24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4" name="Rounded Rectangle 7">
              <a:extLst>
                <a:ext uri="{FF2B5EF4-FFF2-40B4-BE49-F238E27FC236}">
                  <a16:creationId xmlns:a16="http://schemas.microsoft.com/office/drawing/2014/main" id="{C72C0937-4D30-78CB-B440-37BDF420FC5C}"/>
                </a:ext>
              </a:extLst>
            </p:cNvPr>
            <p:cNvSpPr>
              <a:spLocks noChangeArrowheads="1"/>
            </p:cNvSpPr>
            <p:nvPr/>
          </p:nvSpPr>
          <p:spPr bwMode="auto">
            <a:xfrm>
              <a:off x="6842325" y="1524000"/>
              <a:ext cx="701475" cy="1524000"/>
            </a:xfrm>
            <a:prstGeom prst="roundRect">
              <a:avLst>
                <a:gd name="adj" fmla="val 16667"/>
              </a:avLst>
            </a:prstGeom>
            <a:solidFill>
              <a:schemeClr val="bg1"/>
            </a:solidFill>
            <a:ln w="12700" cap="sq" algn="ctr">
              <a:solidFill>
                <a:schemeClr val="bg1"/>
              </a:solidFill>
              <a:round/>
              <a:headEnd type="none" w="sm" len="sm"/>
              <a:tailEnd type="none" w="sm" len="sm"/>
            </a:ln>
          </p:spPr>
          <p:txBody>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4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Char char="•"/>
                <a:tabLst/>
                <a:defRPr/>
              </a:pPr>
              <a:endParaRPr kumimoji="0" lang="en-US" altLang="en-US" sz="24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grpSp>
      <p:grpSp>
        <p:nvGrpSpPr>
          <p:cNvPr id="5" name="Group 4">
            <a:extLst>
              <a:ext uri="{FF2B5EF4-FFF2-40B4-BE49-F238E27FC236}">
                <a16:creationId xmlns:a16="http://schemas.microsoft.com/office/drawing/2014/main" id="{82FD9093-5952-B83E-BC3F-04F00A039C58}"/>
              </a:ext>
            </a:extLst>
          </p:cNvPr>
          <p:cNvGrpSpPr>
            <a:grpSpLocks/>
          </p:cNvGrpSpPr>
          <p:nvPr/>
        </p:nvGrpSpPr>
        <p:grpSpPr bwMode="auto">
          <a:xfrm rot="-805516">
            <a:off x="5549900" y="1338263"/>
            <a:ext cx="1050925" cy="1981200"/>
            <a:chOff x="6842325" y="1296158"/>
            <a:chExt cx="1051125" cy="1981200"/>
          </a:xfrm>
        </p:grpSpPr>
        <p:sp>
          <p:nvSpPr>
            <p:cNvPr id="6" name="Rounded Rectangle 2">
              <a:extLst>
                <a:ext uri="{FF2B5EF4-FFF2-40B4-BE49-F238E27FC236}">
                  <a16:creationId xmlns:a16="http://schemas.microsoft.com/office/drawing/2014/main" id="{0CBD8121-DE74-952A-F379-30DECBE5B735}"/>
                </a:ext>
              </a:extLst>
            </p:cNvPr>
            <p:cNvSpPr>
              <a:spLocks noChangeArrowheads="1"/>
            </p:cNvSpPr>
            <p:nvPr/>
          </p:nvSpPr>
          <p:spPr bwMode="auto">
            <a:xfrm>
              <a:off x="6842325" y="1296158"/>
              <a:ext cx="1051125" cy="1981200"/>
            </a:xfrm>
            <a:prstGeom prst="roundRect">
              <a:avLst>
                <a:gd name="adj" fmla="val 16667"/>
              </a:avLst>
            </a:prstGeom>
            <a:solidFill>
              <a:schemeClr val="accent1"/>
            </a:solidFill>
            <a:ln w="12700" cap="sq" algn="ctr">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4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Char char="•"/>
                <a:tabLst/>
                <a:defRPr/>
              </a:pPr>
              <a:endParaRPr kumimoji="0" lang="en-US" altLang="en-US" sz="24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7" name="Rounded Rectangle 3">
              <a:extLst>
                <a:ext uri="{FF2B5EF4-FFF2-40B4-BE49-F238E27FC236}">
                  <a16:creationId xmlns:a16="http://schemas.microsoft.com/office/drawing/2014/main" id="{9C75C97B-18D0-9630-26E2-2ECF7420F9E3}"/>
                </a:ext>
              </a:extLst>
            </p:cNvPr>
            <p:cNvSpPr>
              <a:spLocks noChangeArrowheads="1"/>
            </p:cNvSpPr>
            <p:nvPr/>
          </p:nvSpPr>
          <p:spPr bwMode="auto">
            <a:xfrm>
              <a:off x="6842325" y="1524000"/>
              <a:ext cx="701475" cy="1524000"/>
            </a:xfrm>
            <a:prstGeom prst="roundRect">
              <a:avLst>
                <a:gd name="adj" fmla="val 16667"/>
              </a:avLst>
            </a:prstGeom>
            <a:solidFill>
              <a:schemeClr val="bg1"/>
            </a:solidFill>
            <a:ln w="12700" cap="sq" algn="ctr">
              <a:solidFill>
                <a:schemeClr val="bg1"/>
              </a:solidFill>
              <a:round/>
              <a:headEnd type="none" w="sm" len="sm"/>
              <a:tailEnd type="none" w="sm" len="sm"/>
            </a:ln>
          </p:spPr>
          <p:txBody>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4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Char char="•"/>
                <a:tabLst/>
                <a:defRPr/>
              </a:pPr>
              <a:endParaRPr kumimoji="0" lang="en-US" altLang="en-US" sz="24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grpSp>
      <p:pic>
        <p:nvPicPr>
          <p:cNvPr id="8" name="Picture 2">
            <a:extLst>
              <a:ext uri="{FF2B5EF4-FFF2-40B4-BE49-F238E27FC236}">
                <a16:creationId xmlns:a16="http://schemas.microsoft.com/office/drawing/2014/main" id="{BA4BDA0C-AAE6-FA7C-594C-6525433B78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807713">
            <a:off x="1820863" y="525463"/>
            <a:ext cx="3962400" cy="5727700"/>
          </a:xfrm>
          <a:prstGeom prst="rect">
            <a:avLst/>
          </a:prstGeom>
          <a:noFill/>
          <a:ln w="38100" cap="sq">
            <a:solidFill>
              <a:srgbClr val="00000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a:extLst>
              <a:ext uri="{FF2B5EF4-FFF2-40B4-BE49-F238E27FC236}">
                <a16:creationId xmlns:a16="http://schemas.microsoft.com/office/drawing/2014/main" id="{FAE251E3-AD9D-399C-B631-D8203DF93CF2}"/>
              </a:ext>
            </a:extLst>
          </p:cNvPr>
          <p:cNvSpPr txBox="1">
            <a:spLocks noChangeArrowheads="1"/>
          </p:cNvSpPr>
          <p:nvPr/>
        </p:nvSpPr>
        <p:spPr bwMode="auto">
          <a:xfrm>
            <a:off x="5486400" y="285382"/>
            <a:ext cx="34528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4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en-US" sz="3200" b="1" i="0" u="none" strike="noStrike" kern="1200" cap="none" spc="0" normalizeH="0" baseline="0" noProof="0" dirty="0">
                <a:ln>
                  <a:noFill/>
                </a:ln>
                <a:solidFill>
                  <a:srgbClr val="002060"/>
                </a:solidFill>
                <a:effectLst/>
                <a:uLnTx/>
                <a:uFillTx/>
                <a:latin typeface="Arial" panose="020B0604020202020204" pitchFamily="34" charset="0"/>
                <a:ea typeface="+mn-ea"/>
                <a:cs typeface="+mn-cs"/>
              </a:rPr>
              <a:t>Puts Handles On</a:t>
            </a:r>
          </a:p>
        </p:txBody>
      </p:sp>
      <p:pic>
        <p:nvPicPr>
          <p:cNvPr id="10" name="Picture 9">
            <a:extLst>
              <a:ext uri="{FF2B5EF4-FFF2-40B4-BE49-F238E27FC236}">
                <a16:creationId xmlns:a16="http://schemas.microsoft.com/office/drawing/2014/main" id="{605B443C-1C82-A0C2-F058-10F60F98DD6C}"/>
              </a:ext>
            </a:extLst>
          </p:cNvPr>
          <p:cNvPicPr>
            <a:picLocks noChangeAspect="1"/>
          </p:cNvPicPr>
          <p:nvPr/>
        </p:nvPicPr>
        <p:blipFill rotWithShape="1">
          <a:blip r:embed="rId3"/>
          <a:srcRect l="5624" t="4390" r="10010"/>
          <a:stretch/>
        </p:blipFill>
        <p:spPr>
          <a:xfrm rot="20833420">
            <a:off x="1775108" y="346465"/>
            <a:ext cx="4265979" cy="6194284"/>
          </a:xfrm>
          <a:prstGeom prst="rect">
            <a:avLst/>
          </a:prstGeom>
          <a:ln w="19050">
            <a:solidFill>
              <a:srgbClr val="002060"/>
            </a:solidFill>
          </a:ln>
        </p:spPr>
      </p:pic>
    </p:spTree>
    <p:extLst>
      <p:ext uri="{BB962C8B-B14F-4D97-AF65-F5344CB8AC3E}">
        <p14:creationId xmlns:p14="http://schemas.microsoft.com/office/powerpoint/2010/main" val="227934709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4094"/>
            <a:ext cx="6094207" cy="662874"/>
          </a:xfrm>
          <a:prstGeom prst="rect">
            <a:avLst/>
          </a:prstGeom>
          <a:noFill/>
        </p:spPr>
        <p:txBody>
          <a:bodyPr wrap="square" rtlCol="0">
            <a:spAutoFit/>
          </a:bodyPr>
          <a:lstStyle/>
          <a:p>
            <a:pPr marL="571500" indent="-571500" algn="ctr">
              <a:lnSpc>
                <a:spcPct val="150000"/>
              </a:lnSpc>
              <a:buFont typeface="+mj-lt"/>
              <a:buAutoNum type="romanUcPeriod" startAt="2"/>
            </a:pPr>
            <a:r>
              <a:rPr lang="en-US" sz="2800" dirty="0">
                <a:latin typeface="Amasis MT Pro Medium" panose="02040604050005020304" pitchFamily="18" charset="0"/>
              </a:rPr>
              <a:t>The Value of an Outline</a:t>
            </a:r>
          </a:p>
        </p:txBody>
      </p:sp>
      <p:sp>
        <p:nvSpPr>
          <p:cNvPr id="3" name="TextBox 2">
            <a:extLst>
              <a:ext uri="{FF2B5EF4-FFF2-40B4-BE49-F238E27FC236}">
                <a16:creationId xmlns:a16="http://schemas.microsoft.com/office/drawing/2014/main" id="{436C7B50-3417-263D-27A2-186BB9597E21}"/>
              </a:ext>
            </a:extLst>
          </p:cNvPr>
          <p:cNvSpPr txBox="1"/>
          <p:nvPr/>
        </p:nvSpPr>
        <p:spPr>
          <a:xfrm>
            <a:off x="419548" y="2092362"/>
            <a:ext cx="8186568" cy="2677656"/>
          </a:xfrm>
          <a:prstGeom prst="rect">
            <a:avLst/>
          </a:prstGeom>
          <a:noFill/>
        </p:spPr>
        <p:txBody>
          <a:bodyPr wrap="square" rtlCol="0">
            <a:spAutoFit/>
          </a:bodyPr>
          <a:lstStyle/>
          <a:p>
            <a:pPr marL="457200" indent="-457200">
              <a:buFont typeface="+mj-lt"/>
              <a:buAutoNum type="alphaUcPeriod"/>
            </a:pPr>
            <a:r>
              <a:rPr lang="en-US" sz="2400" b="1" dirty="0"/>
              <a:t>Organizes the information – makes it more useful</a:t>
            </a:r>
          </a:p>
          <a:p>
            <a:pPr marL="457200" indent="-457200">
              <a:buFont typeface="+mj-lt"/>
              <a:buAutoNum type="alphaUcPeriod"/>
            </a:pPr>
            <a:r>
              <a:rPr lang="en-US" sz="2400" b="1" dirty="0"/>
              <a:t>Identifies boundaries</a:t>
            </a:r>
          </a:p>
          <a:p>
            <a:pPr marL="457200" indent="-457200">
              <a:buFont typeface="+mj-lt"/>
              <a:buAutoNum type="alphaUcPeriod"/>
            </a:pPr>
            <a:r>
              <a:rPr lang="en-US" sz="2400" b="1" dirty="0"/>
              <a:t>Helps gain “control” of the text</a:t>
            </a:r>
          </a:p>
          <a:p>
            <a:pPr marL="457200" indent="-457200">
              <a:buFont typeface="+mj-lt"/>
              <a:buAutoNum type="alphaUcPeriod"/>
            </a:pPr>
            <a:r>
              <a:rPr lang="en-US" sz="2400" b="1" dirty="0"/>
              <a:t>Shows the relationship of things in the text</a:t>
            </a:r>
          </a:p>
          <a:p>
            <a:pPr marL="914400" lvl="1" indent="-457200">
              <a:buFont typeface="+mj-lt"/>
              <a:buAutoNum type="arabicPeriod"/>
            </a:pPr>
            <a:r>
              <a:rPr lang="en-US" sz="2400" i="1" dirty="0"/>
              <a:t>Chapter to the book</a:t>
            </a:r>
          </a:p>
          <a:p>
            <a:pPr marL="914400" lvl="1" indent="-457200">
              <a:buFont typeface="+mj-lt"/>
              <a:buAutoNum type="arabicPeriod"/>
            </a:pPr>
            <a:r>
              <a:rPr lang="en-US" sz="2400" i="1" dirty="0"/>
              <a:t>Section to the chapter</a:t>
            </a:r>
          </a:p>
          <a:p>
            <a:pPr marL="914400" lvl="1" indent="-457200">
              <a:buFont typeface="+mj-lt"/>
              <a:buAutoNum type="arabicPeriod"/>
            </a:pPr>
            <a:r>
              <a:rPr lang="en-US" sz="2400" i="1" dirty="0"/>
              <a:t>Verse to the section or the chapter</a:t>
            </a:r>
          </a:p>
        </p:txBody>
      </p:sp>
    </p:spTree>
    <p:extLst>
      <p:ext uri="{BB962C8B-B14F-4D97-AF65-F5344CB8AC3E}">
        <p14:creationId xmlns:p14="http://schemas.microsoft.com/office/powerpoint/2010/main" val="124799732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4094"/>
            <a:ext cx="6094207" cy="662874"/>
          </a:xfrm>
          <a:prstGeom prst="rect">
            <a:avLst/>
          </a:prstGeom>
          <a:noFill/>
        </p:spPr>
        <p:txBody>
          <a:bodyPr wrap="square" rtlCol="0">
            <a:spAutoFit/>
          </a:bodyPr>
          <a:lstStyle/>
          <a:p>
            <a:pPr marL="571500" indent="-571500" algn="ctr">
              <a:lnSpc>
                <a:spcPct val="150000"/>
              </a:lnSpc>
              <a:buFont typeface="+mj-lt"/>
              <a:buAutoNum type="romanUcPeriod" startAt="2"/>
            </a:pPr>
            <a:r>
              <a:rPr lang="en-US" sz="2800" dirty="0">
                <a:latin typeface="Amasis MT Pro Medium" panose="02040604050005020304" pitchFamily="18" charset="0"/>
              </a:rPr>
              <a:t>The Value of an Outline</a:t>
            </a:r>
          </a:p>
        </p:txBody>
      </p:sp>
      <p:sp>
        <p:nvSpPr>
          <p:cNvPr id="3" name="TextBox 2">
            <a:extLst>
              <a:ext uri="{FF2B5EF4-FFF2-40B4-BE49-F238E27FC236}">
                <a16:creationId xmlns:a16="http://schemas.microsoft.com/office/drawing/2014/main" id="{436C7B50-3417-263D-27A2-186BB9597E21}"/>
              </a:ext>
            </a:extLst>
          </p:cNvPr>
          <p:cNvSpPr txBox="1"/>
          <p:nvPr/>
        </p:nvSpPr>
        <p:spPr>
          <a:xfrm>
            <a:off x="419548" y="2092362"/>
            <a:ext cx="8186568" cy="3046988"/>
          </a:xfrm>
          <a:prstGeom prst="rect">
            <a:avLst/>
          </a:prstGeom>
          <a:noFill/>
        </p:spPr>
        <p:txBody>
          <a:bodyPr wrap="square" rtlCol="0">
            <a:spAutoFit/>
          </a:bodyPr>
          <a:lstStyle/>
          <a:p>
            <a:pPr marL="457200" indent="-457200">
              <a:buFont typeface="+mj-lt"/>
              <a:buAutoNum type="alphaUcPeriod"/>
            </a:pPr>
            <a:r>
              <a:rPr lang="en-US" sz="2400" b="1" dirty="0"/>
              <a:t>Organizes the information – makes it more useful</a:t>
            </a:r>
          </a:p>
          <a:p>
            <a:pPr marL="457200" indent="-457200">
              <a:buFont typeface="+mj-lt"/>
              <a:buAutoNum type="alphaUcPeriod"/>
            </a:pPr>
            <a:r>
              <a:rPr lang="en-US" sz="2400" b="1" dirty="0"/>
              <a:t>Identifies boundaries</a:t>
            </a:r>
          </a:p>
          <a:p>
            <a:pPr marL="457200" indent="-457200">
              <a:buFont typeface="+mj-lt"/>
              <a:buAutoNum type="alphaUcPeriod"/>
            </a:pPr>
            <a:r>
              <a:rPr lang="en-US" sz="2400" b="1" dirty="0"/>
              <a:t>Helps gain “control” of the text</a:t>
            </a:r>
          </a:p>
          <a:p>
            <a:pPr marL="457200" indent="-457200">
              <a:buFont typeface="+mj-lt"/>
              <a:buAutoNum type="alphaUcPeriod"/>
            </a:pPr>
            <a:r>
              <a:rPr lang="en-US" sz="2400" b="1" dirty="0"/>
              <a:t>Shows the relationship of things in the text</a:t>
            </a:r>
          </a:p>
          <a:p>
            <a:pPr marL="457200" indent="-457200">
              <a:buFont typeface="+mj-lt"/>
              <a:buAutoNum type="alphaUcPeriod"/>
            </a:pPr>
            <a:r>
              <a:rPr lang="en-US" sz="2400" b="1" dirty="0"/>
              <a:t>Gives you a better view of the text</a:t>
            </a:r>
          </a:p>
          <a:p>
            <a:pPr marL="914400" lvl="1" indent="-457200">
              <a:buFont typeface="+mj-lt"/>
              <a:buAutoNum type="arabicPeriod"/>
            </a:pPr>
            <a:r>
              <a:rPr lang="en-US" sz="2400" i="1" dirty="0"/>
              <a:t>Preview of what you are going to study</a:t>
            </a:r>
          </a:p>
          <a:p>
            <a:pPr marL="914400" lvl="1" indent="-457200">
              <a:buFont typeface="+mj-lt"/>
              <a:buAutoNum type="arabicPeriod"/>
            </a:pPr>
            <a:r>
              <a:rPr lang="en-US" sz="2400" i="1" dirty="0"/>
              <a:t>View (guide, map, or compass) as you study</a:t>
            </a:r>
          </a:p>
          <a:p>
            <a:pPr marL="914400" lvl="1" indent="-457200">
              <a:buFont typeface="+mj-lt"/>
              <a:buAutoNum type="arabicPeriod"/>
            </a:pPr>
            <a:r>
              <a:rPr lang="en-US" sz="2400" i="1" dirty="0"/>
              <a:t>Review that ties all together what you’ve just studied</a:t>
            </a:r>
          </a:p>
        </p:txBody>
      </p:sp>
    </p:spTree>
    <p:extLst>
      <p:ext uri="{BB962C8B-B14F-4D97-AF65-F5344CB8AC3E}">
        <p14:creationId xmlns:p14="http://schemas.microsoft.com/office/powerpoint/2010/main" val="47292088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4094"/>
            <a:ext cx="6094207" cy="662874"/>
          </a:xfrm>
          <a:prstGeom prst="rect">
            <a:avLst/>
          </a:prstGeom>
          <a:noFill/>
        </p:spPr>
        <p:txBody>
          <a:bodyPr wrap="square" rtlCol="0">
            <a:spAutoFit/>
          </a:bodyPr>
          <a:lstStyle/>
          <a:p>
            <a:pPr marL="571500" indent="-571500" algn="ctr">
              <a:lnSpc>
                <a:spcPct val="150000"/>
              </a:lnSpc>
              <a:buFont typeface="+mj-lt"/>
              <a:buAutoNum type="romanUcPeriod" startAt="2"/>
            </a:pPr>
            <a:r>
              <a:rPr lang="en-US" sz="2800" dirty="0">
                <a:latin typeface="Amasis MT Pro Medium" panose="02040604050005020304" pitchFamily="18" charset="0"/>
              </a:rPr>
              <a:t>The Value of an Outline</a:t>
            </a:r>
          </a:p>
        </p:txBody>
      </p:sp>
      <p:sp>
        <p:nvSpPr>
          <p:cNvPr id="3" name="TextBox 2">
            <a:extLst>
              <a:ext uri="{FF2B5EF4-FFF2-40B4-BE49-F238E27FC236}">
                <a16:creationId xmlns:a16="http://schemas.microsoft.com/office/drawing/2014/main" id="{436C7B50-3417-263D-27A2-186BB9597E21}"/>
              </a:ext>
            </a:extLst>
          </p:cNvPr>
          <p:cNvSpPr txBox="1"/>
          <p:nvPr/>
        </p:nvSpPr>
        <p:spPr>
          <a:xfrm>
            <a:off x="419548" y="2092362"/>
            <a:ext cx="8186568" cy="2308324"/>
          </a:xfrm>
          <a:prstGeom prst="rect">
            <a:avLst/>
          </a:prstGeom>
          <a:noFill/>
        </p:spPr>
        <p:txBody>
          <a:bodyPr wrap="square" rtlCol="0">
            <a:spAutoFit/>
          </a:bodyPr>
          <a:lstStyle/>
          <a:p>
            <a:pPr marL="457200" indent="-457200">
              <a:buFont typeface="+mj-lt"/>
              <a:buAutoNum type="alphaUcPeriod"/>
            </a:pPr>
            <a:r>
              <a:rPr lang="en-US" sz="2400" b="1" dirty="0"/>
              <a:t>Organizes the information – makes it more useful</a:t>
            </a:r>
          </a:p>
          <a:p>
            <a:pPr marL="457200" indent="-457200">
              <a:buFont typeface="+mj-lt"/>
              <a:buAutoNum type="alphaUcPeriod"/>
            </a:pPr>
            <a:r>
              <a:rPr lang="en-US" sz="2400" b="1" dirty="0"/>
              <a:t>Identifies boundaries</a:t>
            </a:r>
          </a:p>
          <a:p>
            <a:pPr marL="457200" indent="-457200">
              <a:buFont typeface="+mj-lt"/>
              <a:buAutoNum type="alphaUcPeriod"/>
            </a:pPr>
            <a:r>
              <a:rPr lang="en-US" sz="2400" b="1" dirty="0"/>
              <a:t>Helps gain “control” of the text</a:t>
            </a:r>
          </a:p>
          <a:p>
            <a:pPr marL="457200" indent="-457200">
              <a:buFont typeface="+mj-lt"/>
              <a:buAutoNum type="alphaUcPeriod"/>
            </a:pPr>
            <a:r>
              <a:rPr lang="en-US" sz="2400" b="1" dirty="0"/>
              <a:t>Shows the relationship of things in the text</a:t>
            </a:r>
          </a:p>
          <a:p>
            <a:pPr marL="457200" indent="-457200">
              <a:buFont typeface="+mj-lt"/>
              <a:buAutoNum type="alphaUcPeriod"/>
            </a:pPr>
            <a:r>
              <a:rPr lang="en-US" sz="2400" b="1" dirty="0"/>
              <a:t>Gives you a better view of the text</a:t>
            </a:r>
          </a:p>
          <a:p>
            <a:pPr marL="457200" indent="-457200">
              <a:buFont typeface="+mj-lt"/>
              <a:buAutoNum type="alphaUcPeriod"/>
            </a:pPr>
            <a:r>
              <a:rPr lang="en-US" sz="2400" b="1" dirty="0"/>
              <a:t>Aid to interpretation</a:t>
            </a:r>
          </a:p>
        </p:txBody>
      </p:sp>
      <p:sp>
        <p:nvSpPr>
          <p:cNvPr id="4" name="Rectangle: Rounded Corners 3">
            <a:extLst>
              <a:ext uri="{FF2B5EF4-FFF2-40B4-BE49-F238E27FC236}">
                <a16:creationId xmlns:a16="http://schemas.microsoft.com/office/drawing/2014/main" id="{2D4B4CB6-76B3-5996-2934-3B39AEBFACC0}"/>
              </a:ext>
            </a:extLst>
          </p:cNvPr>
          <p:cNvSpPr/>
          <p:nvPr/>
        </p:nvSpPr>
        <p:spPr>
          <a:xfrm>
            <a:off x="685800" y="4778022"/>
            <a:ext cx="7772400" cy="14478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chemeClr val="tx1"/>
                </a:solidFill>
                <a:latin typeface="Abadi" panose="020B0604020104020204" pitchFamily="34" charset="0"/>
              </a:rPr>
              <a:t>½</a:t>
            </a:r>
            <a:r>
              <a:rPr lang="en-US" sz="3600" dirty="0">
                <a:solidFill>
                  <a:schemeClr val="tx1"/>
                </a:solidFill>
                <a:latin typeface="Abadi" panose="020B0604020104020204" pitchFamily="34" charset="0"/>
              </a:rPr>
              <a:t> of job of interpreting</a:t>
            </a:r>
          </a:p>
          <a:p>
            <a:pPr algn="ctr"/>
            <a:r>
              <a:rPr lang="en-US" sz="3600" dirty="0">
                <a:solidFill>
                  <a:schemeClr val="tx1"/>
                </a:solidFill>
                <a:latin typeface="Abadi" panose="020B0604020104020204" pitchFamily="34" charset="0"/>
              </a:rPr>
              <a:t>is accomplished!</a:t>
            </a:r>
          </a:p>
        </p:txBody>
      </p:sp>
    </p:spTree>
    <p:extLst>
      <p:ext uri="{BB962C8B-B14F-4D97-AF65-F5344CB8AC3E}">
        <p14:creationId xmlns:p14="http://schemas.microsoft.com/office/powerpoint/2010/main" val="271131748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 name="Picture 2" descr="A picture containing diagram&#10;&#10;Description automatically generated">
            <a:extLst>
              <a:ext uri="{FF2B5EF4-FFF2-40B4-BE49-F238E27FC236}">
                <a16:creationId xmlns:a16="http://schemas.microsoft.com/office/drawing/2014/main" id="{B5659A7B-C28E-E819-CEB8-DC9C5786E061}"/>
              </a:ext>
            </a:extLst>
          </p:cNvPr>
          <p:cNvPicPr>
            <a:picLocks noChangeAspect="1"/>
          </p:cNvPicPr>
          <p:nvPr/>
        </p:nvPicPr>
        <p:blipFill rotWithShape="1">
          <a:blip r:embed="rId2">
            <a:grayscl/>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l="3333"/>
          <a:stretch/>
        </p:blipFill>
        <p:spPr>
          <a:xfrm>
            <a:off x="-54466" y="892541"/>
            <a:ext cx="9198466" cy="5364217"/>
          </a:xfrm>
          <a:prstGeom prst="rect">
            <a:avLst/>
          </a:prstGeom>
        </p:spPr>
      </p:pic>
      <p:sp>
        <p:nvSpPr>
          <p:cNvPr id="2" name="TextBox 1">
            <a:extLst>
              <a:ext uri="{FF2B5EF4-FFF2-40B4-BE49-F238E27FC236}">
                <a16:creationId xmlns:a16="http://schemas.microsoft.com/office/drawing/2014/main" id="{D3693FC9-6C8F-92DC-E174-6302452A4640}"/>
              </a:ext>
            </a:extLst>
          </p:cNvPr>
          <p:cNvSpPr txBox="1"/>
          <p:nvPr/>
        </p:nvSpPr>
        <p:spPr>
          <a:xfrm>
            <a:off x="1165578" y="189947"/>
            <a:ext cx="6812844" cy="523220"/>
          </a:xfrm>
          <a:prstGeom prst="rect">
            <a:avLst/>
          </a:prstGeom>
          <a:noFill/>
        </p:spPr>
        <p:txBody>
          <a:bodyPr wrap="square" rtlCol="0">
            <a:spAutoFit/>
          </a:bodyPr>
          <a:lstStyle/>
          <a:p>
            <a:pPr algn="ctr"/>
            <a:r>
              <a:rPr lang="en-US" sz="2800" dirty="0">
                <a:solidFill>
                  <a:schemeClr val="bg1"/>
                </a:solidFill>
                <a:latin typeface="Tahoma" pitchFamily="34" charset="0"/>
                <a:ea typeface="Tahoma" pitchFamily="34" charset="0"/>
                <a:cs typeface="Tahoma" pitchFamily="34" charset="0"/>
              </a:rPr>
              <a:t>Write An Outline in Margin of the Text</a:t>
            </a:r>
          </a:p>
        </p:txBody>
      </p:sp>
    </p:spTree>
    <p:extLst>
      <p:ext uri="{BB962C8B-B14F-4D97-AF65-F5344CB8AC3E}">
        <p14:creationId xmlns:p14="http://schemas.microsoft.com/office/powerpoint/2010/main" val="389785113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5091A1-2069-290E-8215-FC9C0539489F}"/>
              </a:ext>
            </a:extLst>
          </p:cNvPr>
          <p:cNvSpPr txBox="1"/>
          <p:nvPr/>
        </p:nvSpPr>
        <p:spPr>
          <a:xfrm>
            <a:off x="1102659" y="532504"/>
            <a:ext cx="6938682" cy="584775"/>
          </a:xfrm>
          <a:prstGeom prst="rect">
            <a:avLst/>
          </a:prstGeom>
          <a:noFill/>
        </p:spPr>
        <p:txBody>
          <a:bodyPr wrap="square" rtlCol="0">
            <a:spAutoFit/>
          </a:bodyPr>
          <a:lstStyle/>
          <a:p>
            <a:pPr algn="ctr"/>
            <a:r>
              <a:rPr lang="en-US" sz="3200" dirty="0">
                <a:solidFill>
                  <a:srgbClr val="002060"/>
                </a:solidFill>
                <a:latin typeface="Amasis MT Pro Medium" panose="02040604050005020304" pitchFamily="18" charset="0"/>
              </a:rPr>
              <a:t>Outlining the Text (part 1)</a:t>
            </a:r>
          </a:p>
        </p:txBody>
      </p:sp>
      <p:sp>
        <p:nvSpPr>
          <p:cNvPr id="3" name="TextBox 2">
            <a:extLst>
              <a:ext uri="{FF2B5EF4-FFF2-40B4-BE49-F238E27FC236}">
                <a16:creationId xmlns:a16="http://schemas.microsoft.com/office/drawing/2014/main" id="{90969ED2-8551-2F03-92A3-DB992994AA40}"/>
              </a:ext>
            </a:extLst>
          </p:cNvPr>
          <p:cNvSpPr txBox="1"/>
          <p:nvPr/>
        </p:nvSpPr>
        <p:spPr>
          <a:xfrm>
            <a:off x="4168586" y="2415092"/>
            <a:ext cx="5088367" cy="1955535"/>
          </a:xfrm>
          <a:prstGeom prst="rect">
            <a:avLst/>
          </a:prstGeom>
          <a:noFill/>
        </p:spPr>
        <p:txBody>
          <a:bodyPr wrap="square" rtlCol="0">
            <a:spAutoFit/>
          </a:bodyPr>
          <a:lstStyle/>
          <a:p>
            <a:pPr marL="400050" indent="-400050">
              <a:lnSpc>
                <a:spcPct val="150000"/>
              </a:lnSpc>
              <a:buFont typeface="+mj-lt"/>
              <a:buAutoNum type="romanUcPeriod"/>
            </a:pPr>
            <a:r>
              <a:rPr lang="en-US" sz="2800" dirty="0">
                <a:latin typeface="Amasis MT Pro Medium" panose="02040604050005020304" pitchFamily="18" charset="0"/>
              </a:rPr>
              <a:t>What is an Outline?</a:t>
            </a:r>
          </a:p>
          <a:p>
            <a:pPr marL="400050" indent="-400050">
              <a:lnSpc>
                <a:spcPct val="150000"/>
              </a:lnSpc>
              <a:buFont typeface="+mj-lt"/>
              <a:buAutoNum type="romanUcPeriod"/>
            </a:pPr>
            <a:r>
              <a:rPr lang="en-US" sz="2800" dirty="0">
                <a:latin typeface="Amasis MT Pro Medium" panose="02040604050005020304" pitchFamily="18" charset="0"/>
              </a:rPr>
              <a:t>The Value of an Outline</a:t>
            </a:r>
          </a:p>
          <a:p>
            <a:pPr marL="400050" indent="-400050">
              <a:lnSpc>
                <a:spcPct val="150000"/>
              </a:lnSpc>
              <a:buFont typeface="+mj-lt"/>
              <a:buAutoNum type="romanUcPeriod"/>
            </a:pPr>
            <a:r>
              <a:rPr lang="en-US" sz="2800" dirty="0">
                <a:latin typeface="Amasis MT Pro Medium" panose="02040604050005020304" pitchFamily="18" charset="0"/>
              </a:rPr>
              <a:t> Goal: True Textual Outline</a:t>
            </a:r>
            <a:endParaRPr lang="en-US" sz="2800" dirty="0">
              <a:solidFill>
                <a:schemeClr val="bg1">
                  <a:lumMod val="65000"/>
                </a:schemeClr>
              </a:solidFill>
              <a:latin typeface="Amasis MT Pro Medium" panose="02040604050005020304" pitchFamily="18" charset="0"/>
            </a:endParaRPr>
          </a:p>
        </p:txBody>
      </p:sp>
    </p:spTree>
    <p:extLst>
      <p:ext uri="{BB962C8B-B14F-4D97-AF65-F5344CB8AC3E}">
        <p14:creationId xmlns:p14="http://schemas.microsoft.com/office/powerpoint/2010/main" val="193278407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4094"/>
            <a:ext cx="6094207" cy="662874"/>
          </a:xfrm>
          <a:prstGeom prst="rect">
            <a:avLst/>
          </a:prstGeom>
          <a:noFill/>
        </p:spPr>
        <p:txBody>
          <a:bodyPr wrap="square" rtlCol="0">
            <a:spAutoFit/>
          </a:bodyPr>
          <a:lstStyle/>
          <a:p>
            <a:pPr marL="571500" indent="-571500" algn="ctr">
              <a:lnSpc>
                <a:spcPct val="150000"/>
              </a:lnSpc>
              <a:buFont typeface="+mj-lt"/>
              <a:buAutoNum type="romanUcPeriod" startAt="3"/>
            </a:pPr>
            <a:r>
              <a:rPr lang="en-US" sz="2800" dirty="0">
                <a:latin typeface="Amasis MT Pro Medium" panose="02040604050005020304" pitchFamily="18" charset="0"/>
              </a:rPr>
              <a:t>Goal: True Textual Outline</a:t>
            </a:r>
          </a:p>
        </p:txBody>
      </p:sp>
      <p:sp>
        <p:nvSpPr>
          <p:cNvPr id="3" name="TextBox 2">
            <a:extLst>
              <a:ext uri="{FF2B5EF4-FFF2-40B4-BE49-F238E27FC236}">
                <a16:creationId xmlns:a16="http://schemas.microsoft.com/office/drawing/2014/main" id="{436C7B50-3417-263D-27A2-186BB9597E21}"/>
              </a:ext>
            </a:extLst>
          </p:cNvPr>
          <p:cNvSpPr txBox="1"/>
          <p:nvPr/>
        </p:nvSpPr>
        <p:spPr>
          <a:xfrm>
            <a:off x="419548" y="2092362"/>
            <a:ext cx="8186568" cy="1969770"/>
          </a:xfrm>
          <a:prstGeom prst="rect">
            <a:avLst/>
          </a:prstGeom>
          <a:noFill/>
        </p:spPr>
        <p:txBody>
          <a:bodyPr wrap="square" rtlCol="0">
            <a:spAutoFit/>
          </a:bodyPr>
          <a:lstStyle/>
          <a:p>
            <a:pPr marL="457200" indent="-457200">
              <a:buFont typeface="+mj-lt"/>
              <a:buAutoNum type="alphaUcPeriod"/>
            </a:pPr>
            <a:r>
              <a:rPr lang="en-US" sz="2400" b="1" dirty="0"/>
              <a:t>What is a “true textual outline”?</a:t>
            </a:r>
            <a:endParaRPr lang="en-US" sz="2400" b="1" i="1" dirty="0"/>
          </a:p>
          <a:p>
            <a:endParaRPr lang="en-US" sz="800" b="1" i="1" dirty="0"/>
          </a:p>
          <a:p>
            <a:pPr marL="914400" lvl="1" indent="-457200">
              <a:buFont typeface="+mj-lt"/>
              <a:buAutoNum type="arabicPeriod"/>
            </a:pPr>
            <a:r>
              <a:rPr lang="en-US" sz="2200" i="1" dirty="0"/>
              <a:t>Not merely some points you see in the text</a:t>
            </a:r>
          </a:p>
          <a:p>
            <a:pPr marL="914400" lvl="1" indent="-457200">
              <a:buFont typeface="+mj-lt"/>
              <a:buAutoNum type="arabicPeriod"/>
            </a:pPr>
            <a:r>
              <a:rPr lang="en-US" sz="2200" i="1" dirty="0"/>
              <a:t>Maps the flow of thought of the author</a:t>
            </a:r>
          </a:p>
          <a:p>
            <a:pPr marL="914400" lvl="1" indent="-457200">
              <a:buFont typeface="+mj-lt"/>
              <a:buAutoNum type="arabicPeriod"/>
            </a:pPr>
            <a:r>
              <a:rPr lang="en-US" sz="2200" i="1" dirty="0"/>
              <a:t>Make every verse a part of the outline</a:t>
            </a:r>
          </a:p>
          <a:p>
            <a:pPr marL="914400" lvl="1" indent="-457200">
              <a:buFont typeface="+mj-lt"/>
              <a:buAutoNum type="arabicPeriod"/>
            </a:pPr>
            <a:r>
              <a:rPr lang="en-US" sz="2200" i="1" dirty="0"/>
              <a:t>Analyzes the complete chapter (text)</a:t>
            </a:r>
            <a:endParaRPr lang="en-US" sz="2400" dirty="0"/>
          </a:p>
        </p:txBody>
      </p:sp>
    </p:spTree>
    <p:extLst>
      <p:ext uri="{BB962C8B-B14F-4D97-AF65-F5344CB8AC3E}">
        <p14:creationId xmlns:p14="http://schemas.microsoft.com/office/powerpoint/2010/main" val="113197800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061AEF3-8D35-5B82-A1EC-9AF77280C1EC}"/>
              </a:ext>
            </a:extLst>
          </p:cNvPr>
          <p:cNvPicPr>
            <a:picLocks noChangeAspect="1"/>
          </p:cNvPicPr>
          <p:nvPr/>
        </p:nvPicPr>
        <p:blipFill rotWithShape="1">
          <a:blip r:embed="rId2"/>
          <a:srcRect l="5624" t="4390" r="10010"/>
          <a:stretch/>
        </p:blipFill>
        <p:spPr>
          <a:xfrm>
            <a:off x="2239994" y="-11288"/>
            <a:ext cx="4770414" cy="6926734"/>
          </a:xfrm>
          <a:prstGeom prst="rect">
            <a:avLst/>
          </a:prstGeom>
          <a:ln w="19050">
            <a:solidFill>
              <a:srgbClr val="002060"/>
            </a:solidFill>
          </a:ln>
        </p:spPr>
      </p:pic>
    </p:spTree>
    <p:extLst>
      <p:ext uri="{BB962C8B-B14F-4D97-AF65-F5344CB8AC3E}">
        <p14:creationId xmlns:p14="http://schemas.microsoft.com/office/powerpoint/2010/main" val="362554794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4094"/>
            <a:ext cx="6094207" cy="662874"/>
          </a:xfrm>
          <a:prstGeom prst="rect">
            <a:avLst/>
          </a:prstGeom>
          <a:noFill/>
        </p:spPr>
        <p:txBody>
          <a:bodyPr wrap="square" rtlCol="0">
            <a:spAutoFit/>
          </a:bodyPr>
          <a:lstStyle/>
          <a:p>
            <a:pPr marL="571500" indent="-571500" algn="ctr">
              <a:lnSpc>
                <a:spcPct val="150000"/>
              </a:lnSpc>
              <a:buFont typeface="+mj-lt"/>
              <a:buAutoNum type="romanUcPeriod" startAt="3"/>
            </a:pPr>
            <a:r>
              <a:rPr lang="en-US" sz="2800" dirty="0">
                <a:latin typeface="Amasis MT Pro Medium" panose="02040604050005020304" pitchFamily="18" charset="0"/>
              </a:rPr>
              <a:t>Goal: True Textual Outline</a:t>
            </a:r>
          </a:p>
        </p:txBody>
      </p:sp>
      <p:sp>
        <p:nvSpPr>
          <p:cNvPr id="3" name="TextBox 2">
            <a:extLst>
              <a:ext uri="{FF2B5EF4-FFF2-40B4-BE49-F238E27FC236}">
                <a16:creationId xmlns:a16="http://schemas.microsoft.com/office/drawing/2014/main" id="{436C7B50-3417-263D-27A2-186BB9597E21}"/>
              </a:ext>
            </a:extLst>
          </p:cNvPr>
          <p:cNvSpPr txBox="1"/>
          <p:nvPr/>
        </p:nvSpPr>
        <p:spPr>
          <a:xfrm>
            <a:off x="419548" y="2092362"/>
            <a:ext cx="8186568" cy="830997"/>
          </a:xfrm>
          <a:prstGeom prst="rect">
            <a:avLst/>
          </a:prstGeom>
          <a:noFill/>
        </p:spPr>
        <p:txBody>
          <a:bodyPr wrap="square" rtlCol="0">
            <a:spAutoFit/>
          </a:bodyPr>
          <a:lstStyle/>
          <a:p>
            <a:pPr marL="457200" indent="-457200">
              <a:buFont typeface="+mj-lt"/>
              <a:buAutoNum type="alphaUcPeriod"/>
            </a:pPr>
            <a:r>
              <a:rPr lang="en-US" sz="2400" b="1" dirty="0"/>
              <a:t>What is a “true textual outline”?</a:t>
            </a:r>
          </a:p>
          <a:p>
            <a:pPr marL="457200" indent="-457200">
              <a:buFont typeface="+mj-lt"/>
              <a:buAutoNum type="alphaUcPeriod"/>
            </a:pPr>
            <a:r>
              <a:rPr lang="en-US" sz="2400" b="1" dirty="0"/>
              <a:t>Create an outline from which the author may have worked</a:t>
            </a:r>
          </a:p>
        </p:txBody>
      </p:sp>
      <p:sp>
        <p:nvSpPr>
          <p:cNvPr id="4" name="Rectangle 3">
            <a:extLst>
              <a:ext uri="{FF2B5EF4-FFF2-40B4-BE49-F238E27FC236}">
                <a16:creationId xmlns:a16="http://schemas.microsoft.com/office/drawing/2014/main" id="{4B33F440-F432-7FA8-459C-C3471CD3A3B6}"/>
              </a:ext>
            </a:extLst>
          </p:cNvPr>
          <p:cNvSpPr/>
          <p:nvPr/>
        </p:nvSpPr>
        <p:spPr>
          <a:xfrm>
            <a:off x="126060" y="3262489"/>
            <a:ext cx="2428904" cy="3381022"/>
          </a:xfrm>
          <a:prstGeom prst="rect">
            <a:avLst/>
          </a:prstGeom>
          <a:solidFill>
            <a:srgbClr val="FF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lumMod val="65000"/>
                    <a:lumOff val="35000"/>
                  </a:schemeClr>
                </a:solidFill>
              </a:rPr>
              <a:t>Chapter Title</a:t>
            </a:r>
          </a:p>
          <a:p>
            <a:pPr algn="ctr"/>
            <a:endParaRPr lang="en-US" sz="1400" dirty="0">
              <a:solidFill>
                <a:schemeClr val="tx1">
                  <a:lumMod val="65000"/>
                  <a:lumOff val="35000"/>
                </a:schemeClr>
              </a:solidFill>
            </a:endParaRPr>
          </a:p>
          <a:p>
            <a:pPr marL="400050" indent="-400050">
              <a:buFont typeface="+mj-lt"/>
              <a:buAutoNum type="romanUcPeriod"/>
            </a:pPr>
            <a:r>
              <a:rPr lang="en-US" b="1" u="sng" dirty="0">
                <a:solidFill>
                  <a:schemeClr val="tx1">
                    <a:lumMod val="65000"/>
                    <a:lumOff val="35000"/>
                  </a:schemeClr>
                </a:solidFill>
              </a:rPr>
              <a:t>Main Point</a:t>
            </a:r>
          </a:p>
          <a:p>
            <a:pPr marL="914400" lvl="1" indent="-457200">
              <a:buFont typeface="+mj-lt"/>
              <a:buAutoNum type="alphaUcPeriod"/>
            </a:pPr>
            <a:r>
              <a:rPr lang="en-US" i="1" dirty="0">
                <a:solidFill>
                  <a:schemeClr val="tx1">
                    <a:lumMod val="65000"/>
                    <a:lumOff val="35000"/>
                  </a:schemeClr>
                </a:solidFill>
              </a:rPr>
              <a:t>Subpoint</a:t>
            </a:r>
          </a:p>
          <a:p>
            <a:pPr marL="914400" lvl="1" indent="-457200">
              <a:buFont typeface="+mj-lt"/>
              <a:buAutoNum type="alphaUcPeriod"/>
            </a:pPr>
            <a:r>
              <a:rPr lang="en-US" i="1" dirty="0">
                <a:solidFill>
                  <a:schemeClr val="tx1">
                    <a:lumMod val="65000"/>
                    <a:lumOff val="35000"/>
                  </a:schemeClr>
                </a:solidFill>
              </a:rPr>
              <a:t>Subpoint</a:t>
            </a:r>
          </a:p>
          <a:p>
            <a:pPr marL="914400" lvl="1" indent="-457200">
              <a:buFont typeface="+mj-lt"/>
              <a:buAutoNum type="alphaUcPeriod"/>
            </a:pPr>
            <a:endParaRPr lang="en-US" sz="800" dirty="0">
              <a:solidFill>
                <a:schemeClr val="tx1">
                  <a:lumMod val="65000"/>
                  <a:lumOff val="35000"/>
                </a:schemeClr>
              </a:solidFill>
            </a:endParaRPr>
          </a:p>
          <a:p>
            <a:pPr marL="400050" indent="-400050">
              <a:buFont typeface="+mj-lt"/>
              <a:buAutoNum type="romanUcPeriod"/>
            </a:pPr>
            <a:r>
              <a:rPr lang="en-US" b="1" u="sng" dirty="0">
                <a:solidFill>
                  <a:schemeClr val="tx1">
                    <a:lumMod val="65000"/>
                    <a:lumOff val="35000"/>
                  </a:schemeClr>
                </a:solidFill>
              </a:rPr>
              <a:t>Main Point</a:t>
            </a:r>
          </a:p>
          <a:p>
            <a:pPr marL="914400" lvl="1" indent="-457200">
              <a:buFont typeface="+mj-lt"/>
              <a:buAutoNum type="alphaUcPeriod"/>
            </a:pPr>
            <a:r>
              <a:rPr lang="en-US" i="1" dirty="0">
                <a:solidFill>
                  <a:schemeClr val="tx1">
                    <a:lumMod val="65000"/>
                    <a:lumOff val="35000"/>
                  </a:schemeClr>
                </a:solidFill>
              </a:rPr>
              <a:t>Subpoint</a:t>
            </a:r>
          </a:p>
          <a:p>
            <a:pPr marL="914400" lvl="1" indent="-457200">
              <a:buFont typeface="+mj-lt"/>
              <a:buAutoNum type="alphaUcPeriod"/>
            </a:pPr>
            <a:r>
              <a:rPr lang="en-US" i="1" dirty="0">
                <a:solidFill>
                  <a:schemeClr val="tx1">
                    <a:lumMod val="65000"/>
                    <a:lumOff val="35000"/>
                  </a:schemeClr>
                </a:solidFill>
              </a:rPr>
              <a:t>Subpoint</a:t>
            </a:r>
          </a:p>
          <a:p>
            <a:pPr marL="914400" lvl="1" indent="-457200">
              <a:buFont typeface="+mj-lt"/>
              <a:buAutoNum type="alphaUcPeriod"/>
            </a:pPr>
            <a:endParaRPr lang="en-US" sz="800" dirty="0">
              <a:solidFill>
                <a:schemeClr val="tx1">
                  <a:lumMod val="65000"/>
                  <a:lumOff val="35000"/>
                </a:schemeClr>
              </a:solidFill>
            </a:endParaRPr>
          </a:p>
          <a:p>
            <a:pPr marL="400050" indent="-400050">
              <a:buFont typeface="+mj-lt"/>
              <a:buAutoNum type="romanUcPeriod"/>
            </a:pPr>
            <a:r>
              <a:rPr lang="en-US" b="1" u="sng" dirty="0">
                <a:solidFill>
                  <a:schemeClr val="tx1">
                    <a:lumMod val="65000"/>
                    <a:lumOff val="35000"/>
                  </a:schemeClr>
                </a:solidFill>
              </a:rPr>
              <a:t>Main Point</a:t>
            </a:r>
          </a:p>
          <a:p>
            <a:pPr marL="914400" lvl="1" indent="-457200">
              <a:buFont typeface="+mj-lt"/>
              <a:buAutoNum type="alphaUcPeriod"/>
            </a:pPr>
            <a:r>
              <a:rPr lang="en-US" i="1" dirty="0">
                <a:solidFill>
                  <a:schemeClr val="tx1">
                    <a:lumMod val="65000"/>
                    <a:lumOff val="35000"/>
                  </a:schemeClr>
                </a:solidFill>
              </a:rPr>
              <a:t>Subpoint</a:t>
            </a:r>
          </a:p>
          <a:p>
            <a:pPr marL="914400" lvl="1" indent="-457200">
              <a:buFont typeface="+mj-lt"/>
              <a:buAutoNum type="alphaUcPeriod"/>
            </a:pPr>
            <a:r>
              <a:rPr lang="en-US" i="1" dirty="0">
                <a:solidFill>
                  <a:schemeClr val="tx1">
                    <a:lumMod val="65000"/>
                    <a:lumOff val="35000"/>
                  </a:schemeClr>
                </a:solidFill>
              </a:rPr>
              <a:t>Subpoint</a:t>
            </a:r>
          </a:p>
        </p:txBody>
      </p:sp>
      <p:grpSp>
        <p:nvGrpSpPr>
          <p:cNvPr id="10" name="Group 9">
            <a:extLst>
              <a:ext uri="{FF2B5EF4-FFF2-40B4-BE49-F238E27FC236}">
                <a16:creationId xmlns:a16="http://schemas.microsoft.com/office/drawing/2014/main" id="{68A906B0-4323-6BD4-3595-41546D69B4E9}"/>
              </a:ext>
            </a:extLst>
          </p:cNvPr>
          <p:cNvGrpSpPr/>
          <p:nvPr/>
        </p:nvGrpSpPr>
        <p:grpSpPr>
          <a:xfrm>
            <a:off x="2633963" y="2839156"/>
            <a:ext cx="3416883" cy="2528712"/>
            <a:chOff x="2633963" y="2839156"/>
            <a:chExt cx="3416883" cy="2528712"/>
          </a:xfrm>
        </p:grpSpPr>
        <p:pic>
          <p:nvPicPr>
            <p:cNvPr id="7" name="Graphic 6" descr="Open book outline">
              <a:extLst>
                <a:ext uri="{FF2B5EF4-FFF2-40B4-BE49-F238E27FC236}">
                  <a16:creationId xmlns:a16="http://schemas.microsoft.com/office/drawing/2014/main" id="{344AB3B0-6D8C-420B-CCCD-659A3705A7D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522134" y="2839156"/>
              <a:ext cx="2528712" cy="2528712"/>
            </a:xfrm>
            <a:prstGeom prst="rect">
              <a:avLst/>
            </a:prstGeom>
          </p:spPr>
        </p:pic>
        <p:sp>
          <p:nvSpPr>
            <p:cNvPr id="8" name="Arrow: Right 7">
              <a:extLst>
                <a:ext uri="{FF2B5EF4-FFF2-40B4-BE49-F238E27FC236}">
                  <a16:creationId xmlns:a16="http://schemas.microsoft.com/office/drawing/2014/main" id="{47B8C991-7A95-244F-0F48-72CE3B720765}"/>
                </a:ext>
              </a:extLst>
            </p:cNvPr>
            <p:cNvSpPr/>
            <p:nvPr/>
          </p:nvSpPr>
          <p:spPr>
            <a:xfrm>
              <a:off x="2633963" y="3597070"/>
              <a:ext cx="978347" cy="830997"/>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10">
            <a:extLst>
              <a:ext uri="{FF2B5EF4-FFF2-40B4-BE49-F238E27FC236}">
                <a16:creationId xmlns:a16="http://schemas.microsoft.com/office/drawing/2014/main" id="{7401746E-995D-ED8C-E70B-8D441BBEC493}"/>
              </a:ext>
            </a:extLst>
          </p:cNvPr>
          <p:cNvGrpSpPr/>
          <p:nvPr/>
        </p:nvGrpSpPr>
        <p:grpSpPr>
          <a:xfrm>
            <a:off x="5650114" y="3172178"/>
            <a:ext cx="3300006" cy="3381022"/>
            <a:chOff x="5943602" y="3172178"/>
            <a:chExt cx="3300006" cy="3381022"/>
          </a:xfrm>
        </p:grpSpPr>
        <p:sp>
          <p:nvSpPr>
            <p:cNvPr id="5" name="Rectangle 4">
              <a:extLst>
                <a:ext uri="{FF2B5EF4-FFF2-40B4-BE49-F238E27FC236}">
                  <a16:creationId xmlns:a16="http://schemas.microsoft.com/office/drawing/2014/main" id="{D775ABB2-3DE8-470E-EA2D-84547291DDAF}"/>
                </a:ext>
              </a:extLst>
            </p:cNvPr>
            <p:cNvSpPr/>
            <p:nvPr/>
          </p:nvSpPr>
          <p:spPr>
            <a:xfrm>
              <a:off x="6814704" y="3172178"/>
              <a:ext cx="2428904" cy="3381022"/>
            </a:xfrm>
            <a:prstGeom prst="rect">
              <a:avLst/>
            </a:prstGeom>
            <a:solidFill>
              <a:srgbClr val="FF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0000FF"/>
                  </a:solidFill>
                </a:rPr>
                <a:t>Chapter Title</a:t>
              </a:r>
            </a:p>
            <a:p>
              <a:pPr algn="ctr"/>
              <a:endParaRPr lang="en-US" sz="1400" dirty="0">
                <a:solidFill>
                  <a:srgbClr val="0000FF"/>
                </a:solidFill>
              </a:endParaRPr>
            </a:p>
            <a:p>
              <a:pPr marL="400050" indent="-400050">
                <a:buFont typeface="+mj-lt"/>
                <a:buAutoNum type="romanUcPeriod"/>
              </a:pPr>
              <a:r>
                <a:rPr lang="en-US" b="1" u="sng" dirty="0">
                  <a:solidFill>
                    <a:srgbClr val="0000FF"/>
                  </a:solidFill>
                </a:rPr>
                <a:t>Main Point</a:t>
              </a:r>
            </a:p>
            <a:p>
              <a:pPr marL="914400" lvl="1" indent="-457200">
                <a:buFont typeface="+mj-lt"/>
                <a:buAutoNum type="alphaUcPeriod"/>
              </a:pPr>
              <a:r>
                <a:rPr lang="en-US" i="1" dirty="0">
                  <a:solidFill>
                    <a:schemeClr val="tx1"/>
                  </a:solidFill>
                </a:rPr>
                <a:t>Subpoint</a:t>
              </a:r>
            </a:p>
            <a:p>
              <a:pPr marL="914400" lvl="1" indent="-457200">
                <a:buFont typeface="+mj-lt"/>
                <a:buAutoNum type="alphaUcPeriod"/>
              </a:pPr>
              <a:r>
                <a:rPr lang="en-US" i="1" dirty="0">
                  <a:solidFill>
                    <a:schemeClr val="tx1"/>
                  </a:solidFill>
                </a:rPr>
                <a:t>Subpoint</a:t>
              </a:r>
            </a:p>
            <a:p>
              <a:pPr marL="914400" lvl="1" indent="-457200">
                <a:buFont typeface="+mj-lt"/>
                <a:buAutoNum type="alphaUcPeriod"/>
              </a:pPr>
              <a:endParaRPr lang="en-US" sz="800" dirty="0">
                <a:solidFill>
                  <a:schemeClr val="tx1"/>
                </a:solidFill>
              </a:endParaRPr>
            </a:p>
            <a:p>
              <a:pPr marL="400050" indent="-400050">
                <a:buFont typeface="+mj-lt"/>
                <a:buAutoNum type="romanUcPeriod"/>
              </a:pPr>
              <a:r>
                <a:rPr lang="en-US" b="1" u="sng" dirty="0">
                  <a:solidFill>
                    <a:srgbClr val="0000FF"/>
                  </a:solidFill>
                </a:rPr>
                <a:t>Main Point</a:t>
              </a:r>
            </a:p>
            <a:p>
              <a:pPr marL="914400" lvl="1" indent="-457200">
                <a:buFont typeface="+mj-lt"/>
                <a:buAutoNum type="alphaUcPeriod"/>
              </a:pPr>
              <a:r>
                <a:rPr lang="en-US" i="1" dirty="0">
                  <a:solidFill>
                    <a:schemeClr val="tx1"/>
                  </a:solidFill>
                </a:rPr>
                <a:t>Subpoint</a:t>
              </a:r>
            </a:p>
            <a:p>
              <a:pPr marL="914400" lvl="1" indent="-457200">
                <a:buFont typeface="+mj-lt"/>
                <a:buAutoNum type="alphaUcPeriod"/>
              </a:pPr>
              <a:r>
                <a:rPr lang="en-US" i="1" dirty="0">
                  <a:solidFill>
                    <a:schemeClr val="tx1"/>
                  </a:solidFill>
                </a:rPr>
                <a:t>Subpoint</a:t>
              </a:r>
            </a:p>
            <a:p>
              <a:pPr marL="914400" lvl="1" indent="-457200">
                <a:buFont typeface="+mj-lt"/>
                <a:buAutoNum type="alphaUcPeriod"/>
              </a:pPr>
              <a:endParaRPr lang="en-US" sz="800" dirty="0">
                <a:solidFill>
                  <a:schemeClr val="tx1"/>
                </a:solidFill>
              </a:endParaRPr>
            </a:p>
            <a:p>
              <a:pPr marL="400050" indent="-400050">
                <a:buFont typeface="+mj-lt"/>
                <a:buAutoNum type="romanUcPeriod"/>
              </a:pPr>
              <a:r>
                <a:rPr lang="en-US" b="1" u="sng" dirty="0">
                  <a:solidFill>
                    <a:srgbClr val="0000FF"/>
                  </a:solidFill>
                </a:rPr>
                <a:t>Main Point</a:t>
              </a:r>
            </a:p>
            <a:p>
              <a:pPr marL="914400" lvl="1" indent="-457200">
                <a:buFont typeface="+mj-lt"/>
                <a:buAutoNum type="alphaUcPeriod"/>
              </a:pPr>
              <a:r>
                <a:rPr lang="en-US" i="1" dirty="0">
                  <a:solidFill>
                    <a:schemeClr val="tx1"/>
                  </a:solidFill>
                </a:rPr>
                <a:t>Subpoint</a:t>
              </a:r>
            </a:p>
            <a:p>
              <a:pPr marL="914400" lvl="1" indent="-457200">
                <a:buFont typeface="+mj-lt"/>
                <a:buAutoNum type="alphaUcPeriod"/>
              </a:pPr>
              <a:r>
                <a:rPr lang="en-US" i="1" dirty="0">
                  <a:solidFill>
                    <a:schemeClr val="tx1"/>
                  </a:solidFill>
                </a:rPr>
                <a:t>Subpoint</a:t>
              </a:r>
            </a:p>
          </p:txBody>
        </p:sp>
        <p:sp>
          <p:nvSpPr>
            <p:cNvPr id="9" name="Arrow: Right 8">
              <a:extLst>
                <a:ext uri="{FF2B5EF4-FFF2-40B4-BE49-F238E27FC236}">
                  <a16:creationId xmlns:a16="http://schemas.microsoft.com/office/drawing/2014/main" id="{EE358CBC-A393-BE39-31E2-84164084318B}"/>
                </a:ext>
              </a:extLst>
            </p:cNvPr>
            <p:cNvSpPr/>
            <p:nvPr/>
          </p:nvSpPr>
          <p:spPr>
            <a:xfrm>
              <a:off x="5943602" y="3597070"/>
              <a:ext cx="978347" cy="830997"/>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a:extLst>
              <a:ext uri="{FF2B5EF4-FFF2-40B4-BE49-F238E27FC236}">
                <a16:creationId xmlns:a16="http://schemas.microsoft.com/office/drawing/2014/main" id="{6F936DDB-3CE4-9C2C-3183-83616847FE79}"/>
              </a:ext>
            </a:extLst>
          </p:cNvPr>
          <p:cNvGrpSpPr/>
          <p:nvPr/>
        </p:nvGrpSpPr>
        <p:grpSpPr>
          <a:xfrm>
            <a:off x="2926668" y="5413022"/>
            <a:ext cx="3132667" cy="508000"/>
            <a:chOff x="3220156" y="5413022"/>
            <a:chExt cx="3132667" cy="508000"/>
          </a:xfrm>
        </p:grpSpPr>
        <p:cxnSp>
          <p:nvCxnSpPr>
            <p:cNvPr id="13" name="Straight Arrow Connector 12">
              <a:extLst>
                <a:ext uri="{FF2B5EF4-FFF2-40B4-BE49-F238E27FC236}">
                  <a16:creationId xmlns:a16="http://schemas.microsoft.com/office/drawing/2014/main" id="{F9BFB338-1DDF-ADF9-0D5D-3939269BF77B}"/>
                </a:ext>
              </a:extLst>
            </p:cNvPr>
            <p:cNvCxnSpPr/>
            <p:nvPr/>
          </p:nvCxnSpPr>
          <p:spPr>
            <a:xfrm>
              <a:off x="3220156" y="5695244"/>
              <a:ext cx="3132667" cy="0"/>
            </a:xfrm>
            <a:prstGeom prst="straightConnector1">
              <a:avLst/>
            </a:prstGeom>
            <a:ln w="762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4" name="Rectangle: Rounded Corners 13">
              <a:extLst>
                <a:ext uri="{FF2B5EF4-FFF2-40B4-BE49-F238E27FC236}">
                  <a16:creationId xmlns:a16="http://schemas.microsoft.com/office/drawing/2014/main" id="{EBA150F9-1D7C-FCB6-69FB-0B8C5C015D4E}"/>
                </a:ext>
              </a:extLst>
            </p:cNvPr>
            <p:cNvSpPr/>
            <p:nvPr/>
          </p:nvSpPr>
          <p:spPr>
            <a:xfrm>
              <a:off x="3942644" y="5413022"/>
              <a:ext cx="1687689" cy="508000"/>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rPr>
                <a:t>Agree?</a:t>
              </a:r>
            </a:p>
          </p:txBody>
        </p:sp>
      </p:grpSp>
    </p:spTree>
    <p:extLst>
      <p:ext uri="{BB962C8B-B14F-4D97-AF65-F5344CB8AC3E}">
        <p14:creationId xmlns:p14="http://schemas.microsoft.com/office/powerpoint/2010/main" val="22856750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55" presetClass="entr" presetSubtype="0"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1000" fill="hold"/>
                                        <p:tgtEl>
                                          <p:spTgt spid="15"/>
                                        </p:tgtEl>
                                        <p:attrNameLst>
                                          <p:attrName>ppt_w</p:attrName>
                                        </p:attrNameLst>
                                      </p:cBhvr>
                                      <p:tavLst>
                                        <p:tav tm="0">
                                          <p:val>
                                            <p:strVal val="#ppt_w*0.70"/>
                                          </p:val>
                                        </p:tav>
                                        <p:tav tm="100000">
                                          <p:val>
                                            <p:strVal val="#ppt_w"/>
                                          </p:val>
                                        </p:tav>
                                      </p:tavLst>
                                    </p:anim>
                                    <p:anim calcmode="lin" valueType="num">
                                      <p:cBhvr>
                                        <p:cTn id="23" dur="1000" fill="hold"/>
                                        <p:tgtEl>
                                          <p:spTgt spid="15"/>
                                        </p:tgtEl>
                                        <p:attrNameLst>
                                          <p:attrName>ppt_h</p:attrName>
                                        </p:attrNameLst>
                                      </p:cBhvr>
                                      <p:tavLst>
                                        <p:tav tm="0">
                                          <p:val>
                                            <p:strVal val="#ppt_h"/>
                                          </p:val>
                                        </p:tav>
                                        <p:tav tm="100000">
                                          <p:val>
                                            <p:strVal val="#ppt_h"/>
                                          </p:val>
                                        </p:tav>
                                      </p:tavLst>
                                    </p:anim>
                                    <p:animEffect transition="in" filter="fade">
                                      <p:cBhvr>
                                        <p:cTn id="24"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4094"/>
            <a:ext cx="6094207" cy="662874"/>
          </a:xfrm>
          <a:prstGeom prst="rect">
            <a:avLst/>
          </a:prstGeom>
          <a:noFill/>
        </p:spPr>
        <p:txBody>
          <a:bodyPr wrap="square" rtlCol="0">
            <a:spAutoFit/>
          </a:bodyPr>
          <a:lstStyle/>
          <a:p>
            <a:pPr marL="571500" indent="-571500" algn="ctr">
              <a:lnSpc>
                <a:spcPct val="150000"/>
              </a:lnSpc>
              <a:buFont typeface="+mj-lt"/>
              <a:buAutoNum type="romanUcPeriod" startAt="3"/>
            </a:pPr>
            <a:r>
              <a:rPr lang="en-US" sz="2800" dirty="0">
                <a:latin typeface="Amasis MT Pro Medium" panose="02040604050005020304" pitchFamily="18" charset="0"/>
              </a:rPr>
              <a:t>Goal: True Textual Outline</a:t>
            </a:r>
          </a:p>
        </p:txBody>
      </p:sp>
      <p:sp>
        <p:nvSpPr>
          <p:cNvPr id="3" name="TextBox 2">
            <a:extLst>
              <a:ext uri="{FF2B5EF4-FFF2-40B4-BE49-F238E27FC236}">
                <a16:creationId xmlns:a16="http://schemas.microsoft.com/office/drawing/2014/main" id="{436C7B50-3417-263D-27A2-186BB9597E21}"/>
              </a:ext>
            </a:extLst>
          </p:cNvPr>
          <p:cNvSpPr txBox="1"/>
          <p:nvPr/>
        </p:nvSpPr>
        <p:spPr>
          <a:xfrm>
            <a:off x="419548" y="2092362"/>
            <a:ext cx="8186568" cy="2308324"/>
          </a:xfrm>
          <a:prstGeom prst="rect">
            <a:avLst/>
          </a:prstGeom>
          <a:noFill/>
        </p:spPr>
        <p:txBody>
          <a:bodyPr wrap="square" rtlCol="0">
            <a:spAutoFit/>
          </a:bodyPr>
          <a:lstStyle/>
          <a:p>
            <a:pPr marL="457200" indent="-457200">
              <a:buFont typeface="+mj-lt"/>
              <a:buAutoNum type="alphaUcPeriod"/>
            </a:pPr>
            <a:r>
              <a:rPr lang="en-US" sz="2400" b="1" dirty="0"/>
              <a:t>What is a “true textual outline”?</a:t>
            </a:r>
          </a:p>
          <a:p>
            <a:pPr marL="457200" indent="-457200">
              <a:buFont typeface="+mj-lt"/>
              <a:buAutoNum type="alphaUcPeriod"/>
            </a:pPr>
            <a:r>
              <a:rPr lang="en-US" sz="2400" b="1" dirty="0"/>
              <a:t>Create an outline from which the author may have worked</a:t>
            </a:r>
          </a:p>
          <a:p>
            <a:pPr marL="457200" indent="-457200">
              <a:buFont typeface="+mj-lt"/>
              <a:buAutoNum type="alphaUcPeriod"/>
            </a:pPr>
            <a:r>
              <a:rPr lang="en-US" sz="2400" b="1" dirty="0"/>
              <a:t>Basic rules for true textual outline:</a:t>
            </a:r>
          </a:p>
          <a:p>
            <a:pPr marL="914400" lvl="1" indent="-457200">
              <a:buFont typeface="+mj-lt"/>
              <a:buAutoNum type="arabicPeriod"/>
            </a:pPr>
            <a:r>
              <a:rPr lang="en-US" sz="2400" i="1" dirty="0"/>
              <a:t>Outline as it was intended for the original reader</a:t>
            </a:r>
          </a:p>
          <a:p>
            <a:pPr marL="914400" lvl="1" indent="-457200">
              <a:buFont typeface="+mj-lt"/>
              <a:buAutoNum type="arabicPeriod"/>
            </a:pPr>
            <a:r>
              <a:rPr lang="en-US" sz="2400" i="1" dirty="0"/>
              <a:t>Seek to fit every verse and thought into the outline</a:t>
            </a:r>
          </a:p>
          <a:p>
            <a:pPr marL="914400" lvl="1" indent="-457200">
              <a:buFont typeface="+mj-lt"/>
              <a:buAutoNum type="arabicPeriod"/>
            </a:pPr>
            <a:r>
              <a:rPr lang="en-US" sz="2400" i="1" dirty="0"/>
              <a:t>Not making up an outline – you “</a:t>
            </a:r>
            <a:r>
              <a:rPr lang="en-US" sz="2400" i="1" u="sng" dirty="0"/>
              <a:t>find</a:t>
            </a:r>
            <a:r>
              <a:rPr lang="en-US" sz="2400" i="1" dirty="0"/>
              <a:t>” it</a:t>
            </a:r>
          </a:p>
        </p:txBody>
      </p:sp>
    </p:spTree>
    <p:extLst>
      <p:ext uri="{BB962C8B-B14F-4D97-AF65-F5344CB8AC3E}">
        <p14:creationId xmlns:p14="http://schemas.microsoft.com/office/powerpoint/2010/main" val="209460951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5091A1-2069-290E-8215-FC9C0539489F}"/>
              </a:ext>
            </a:extLst>
          </p:cNvPr>
          <p:cNvSpPr txBox="1"/>
          <p:nvPr/>
        </p:nvSpPr>
        <p:spPr>
          <a:xfrm>
            <a:off x="1102659" y="532504"/>
            <a:ext cx="6938682" cy="584775"/>
          </a:xfrm>
          <a:prstGeom prst="rect">
            <a:avLst/>
          </a:prstGeom>
          <a:noFill/>
        </p:spPr>
        <p:txBody>
          <a:bodyPr wrap="square" rtlCol="0">
            <a:spAutoFit/>
          </a:bodyPr>
          <a:lstStyle/>
          <a:p>
            <a:pPr algn="ctr"/>
            <a:r>
              <a:rPr lang="en-US" sz="3200" dirty="0">
                <a:solidFill>
                  <a:srgbClr val="002060"/>
                </a:solidFill>
                <a:latin typeface="Amasis MT Pro Medium" panose="02040604050005020304" pitchFamily="18" charset="0"/>
              </a:rPr>
              <a:t>Outlining the Text (part 1)</a:t>
            </a:r>
          </a:p>
        </p:txBody>
      </p:sp>
      <p:sp>
        <p:nvSpPr>
          <p:cNvPr id="3" name="TextBox 2">
            <a:extLst>
              <a:ext uri="{FF2B5EF4-FFF2-40B4-BE49-F238E27FC236}">
                <a16:creationId xmlns:a16="http://schemas.microsoft.com/office/drawing/2014/main" id="{90969ED2-8551-2F03-92A3-DB992994AA40}"/>
              </a:ext>
            </a:extLst>
          </p:cNvPr>
          <p:cNvSpPr txBox="1"/>
          <p:nvPr/>
        </p:nvSpPr>
        <p:spPr>
          <a:xfrm>
            <a:off x="4168586" y="2415092"/>
            <a:ext cx="5088367" cy="3248197"/>
          </a:xfrm>
          <a:prstGeom prst="rect">
            <a:avLst/>
          </a:prstGeom>
          <a:noFill/>
        </p:spPr>
        <p:txBody>
          <a:bodyPr wrap="square" rtlCol="0">
            <a:spAutoFit/>
          </a:bodyPr>
          <a:lstStyle/>
          <a:p>
            <a:pPr marL="400050" indent="-400050">
              <a:lnSpc>
                <a:spcPct val="150000"/>
              </a:lnSpc>
              <a:buFont typeface="+mj-lt"/>
              <a:buAutoNum type="romanUcPeriod"/>
            </a:pPr>
            <a:r>
              <a:rPr lang="en-US" sz="2800" dirty="0">
                <a:latin typeface="Amasis MT Pro Medium" panose="02040604050005020304" pitchFamily="18" charset="0"/>
              </a:rPr>
              <a:t>What is an Outline?</a:t>
            </a:r>
          </a:p>
          <a:p>
            <a:pPr marL="400050" indent="-400050">
              <a:lnSpc>
                <a:spcPct val="150000"/>
              </a:lnSpc>
              <a:buFont typeface="+mj-lt"/>
              <a:buAutoNum type="romanUcPeriod"/>
            </a:pPr>
            <a:r>
              <a:rPr lang="en-US" sz="2800" dirty="0">
                <a:latin typeface="Amasis MT Pro Medium" panose="02040604050005020304" pitchFamily="18" charset="0"/>
              </a:rPr>
              <a:t>The Value of an Outline</a:t>
            </a:r>
          </a:p>
          <a:p>
            <a:pPr marL="400050" indent="-400050">
              <a:lnSpc>
                <a:spcPct val="150000"/>
              </a:lnSpc>
              <a:buFont typeface="+mj-lt"/>
              <a:buAutoNum type="romanUcPeriod"/>
            </a:pPr>
            <a:r>
              <a:rPr lang="en-US" sz="2800" dirty="0">
                <a:latin typeface="Amasis MT Pro Medium" panose="02040604050005020304" pitchFamily="18" charset="0"/>
              </a:rPr>
              <a:t> Goal: True Textual Outline</a:t>
            </a:r>
            <a:endParaRPr lang="en-US" sz="2800" dirty="0">
              <a:solidFill>
                <a:schemeClr val="bg1">
                  <a:lumMod val="65000"/>
                </a:schemeClr>
              </a:solidFill>
              <a:latin typeface="Amasis MT Pro Medium" panose="02040604050005020304" pitchFamily="18" charset="0"/>
            </a:endParaRPr>
          </a:p>
          <a:p>
            <a:pPr marL="400050" indent="-400050">
              <a:lnSpc>
                <a:spcPct val="150000"/>
              </a:lnSpc>
              <a:buFont typeface="+mj-lt"/>
              <a:buAutoNum type="romanUcPeriod"/>
            </a:pPr>
            <a:r>
              <a:rPr lang="en-US" sz="2800" dirty="0">
                <a:solidFill>
                  <a:schemeClr val="bg1">
                    <a:lumMod val="65000"/>
                  </a:schemeClr>
                </a:solidFill>
                <a:latin typeface="Amasis MT Pro Medium" panose="02040604050005020304" pitchFamily="18" charset="0"/>
              </a:rPr>
              <a:t> How to Make an Outline</a:t>
            </a:r>
          </a:p>
          <a:p>
            <a:pPr marL="400050" indent="-400050">
              <a:lnSpc>
                <a:spcPct val="150000"/>
              </a:lnSpc>
              <a:buFont typeface="+mj-lt"/>
              <a:buAutoNum type="romanUcPeriod"/>
            </a:pPr>
            <a:r>
              <a:rPr lang="en-US" sz="2800" dirty="0">
                <a:solidFill>
                  <a:schemeClr val="bg1">
                    <a:lumMod val="65000"/>
                  </a:schemeClr>
                </a:solidFill>
                <a:latin typeface="Amasis MT Pro Medium" panose="02040604050005020304" pitchFamily="18" charset="0"/>
              </a:rPr>
              <a:t> Examples of Outlines</a:t>
            </a:r>
          </a:p>
        </p:txBody>
      </p:sp>
    </p:spTree>
    <p:extLst>
      <p:ext uri="{BB962C8B-B14F-4D97-AF65-F5344CB8AC3E}">
        <p14:creationId xmlns:p14="http://schemas.microsoft.com/office/powerpoint/2010/main" val="367386486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CC40E7F4-A10A-4EA2-443B-11F504F14BD1}"/>
              </a:ext>
            </a:extLst>
          </p:cNvPr>
          <p:cNvSpPr/>
          <p:nvPr/>
        </p:nvSpPr>
        <p:spPr>
          <a:xfrm>
            <a:off x="771861" y="301981"/>
            <a:ext cx="7600278" cy="1566330"/>
          </a:xfrm>
          <a:prstGeom prst="roundRect">
            <a:avLst/>
          </a:prstGeom>
          <a:solidFill>
            <a:srgbClr val="0000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n-US" sz="2400" b="1" u="sng" dirty="0">
                <a:effectLst/>
                <a:latin typeface="Calibri" panose="020F0502020204030204" pitchFamily="34" charset="0"/>
                <a:ea typeface="Calibri" panose="020F0502020204030204" pitchFamily="34" charset="0"/>
                <a:cs typeface="Times New Roman" panose="02020603050405020304" pitchFamily="18" charset="0"/>
              </a:rPr>
              <a:t>1 Cor. 11:14-15</a:t>
            </a:r>
            <a:r>
              <a:rPr lang="en-US" sz="2400" dirty="0">
                <a:effectLst/>
                <a:latin typeface="Calibri" panose="020F0502020204030204" pitchFamily="34" charset="0"/>
                <a:ea typeface="Calibri" panose="020F0502020204030204" pitchFamily="34" charset="0"/>
                <a:cs typeface="Times New Roman" panose="02020603050405020304" pitchFamily="18" charset="0"/>
              </a:rPr>
              <a:t> – Do these verses teach that it is wrong for a man to have long hair? Is it wrong for a woman to have short hair? Does this apply today? Is it just cultural?</a:t>
            </a:r>
          </a:p>
        </p:txBody>
      </p:sp>
      <p:sp>
        <p:nvSpPr>
          <p:cNvPr id="4" name="TextBox 3">
            <a:extLst>
              <a:ext uri="{FF2B5EF4-FFF2-40B4-BE49-F238E27FC236}">
                <a16:creationId xmlns:a16="http://schemas.microsoft.com/office/drawing/2014/main" id="{314FA39F-048B-4A6F-3E19-5B6DE9E04DBC}"/>
              </a:ext>
            </a:extLst>
          </p:cNvPr>
          <p:cNvSpPr txBox="1"/>
          <p:nvPr/>
        </p:nvSpPr>
        <p:spPr>
          <a:xfrm>
            <a:off x="719666" y="2138681"/>
            <a:ext cx="7704667" cy="1938992"/>
          </a:xfrm>
          <a:prstGeom prst="rect">
            <a:avLst/>
          </a:prstGeom>
          <a:solidFill>
            <a:srgbClr val="FFFFFF">
              <a:alpha val="74902"/>
            </a:srgbClr>
          </a:solidFill>
        </p:spPr>
        <p:txBody>
          <a:bodyPr wrap="square" rtlCol="0">
            <a:spAutoFit/>
          </a:bodyPr>
          <a:lstStyle/>
          <a:p>
            <a:pPr marL="342900" indent="-342900">
              <a:buFont typeface="+mj-lt"/>
              <a:buAutoNum type="arabicPeriod"/>
            </a:pPr>
            <a:r>
              <a:rPr lang="en-US" sz="2400" dirty="0"/>
              <a:t>Context:</a:t>
            </a:r>
          </a:p>
          <a:p>
            <a:pPr marL="914400" lvl="1" indent="-457200">
              <a:buFont typeface="+mj-lt"/>
              <a:buAutoNum type="alphaLcPeriod"/>
            </a:pPr>
            <a:r>
              <a:rPr lang="en-US" sz="2400" i="1" dirty="0"/>
              <a:t>Verse 2-16 – Headship / submission to authority shown by wearing the head covering</a:t>
            </a:r>
          </a:p>
          <a:p>
            <a:pPr marL="914400" lvl="1" indent="-457200">
              <a:buFont typeface="+mj-lt"/>
              <a:buAutoNum type="alphaLcPeriod"/>
            </a:pPr>
            <a:r>
              <a:rPr lang="en-US" sz="2400" i="1" dirty="0"/>
              <a:t>Argues that even nature teaches that woman’s head should be covered (vv. 14-15)</a:t>
            </a:r>
          </a:p>
        </p:txBody>
      </p:sp>
    </p:spTree>
    <p:extLst>
      <p:ext uri="{BB962C8B-B14F-4D97-AF65-F5344CB8AC3E}">
        <p14:creationId xmlns:p14="http://schemas.microsoft.com/office/powerpoint/2010/main" val="325106971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CC40E7F4-A10A-4EA2-443B-11F504F14BD1}"/>
              </a:ext>
            </a:extLst>
          </p:cNvPr>
          <p:cNvSpPr/>
          <p:nvPr/>
        </p:nvSpPr>
        <p:spPr>
          <a:xfrm>
            <a:off x="771861" y="301981"/>
            <a:ext cx="7600278" cy="1566330"/>
          </a:xfrm>
          <a:prstGeom prst="roundRect">
            <a:avLst/>
          </a:prstGeom>
          <a:solidFill>
            <a:srgbClr val="0000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n-US" sz="2400" b="1" u="sng" dirty="0">
                <a:effectLst/>
                <a:latin typeface="Calibri" panose="020F0502020204030204" pitchFamily="34" charset="0"/>
                <a:ea typeface="Calibri" panose="020F0502020204030204" pitchFamily="34" charset="0"/>
                <a:cs typeface="Times New Roman" panose="02020603050405020304" pitchFamily="18" charset="0"/>
              </a:rPr>
              <a:t>1 Cor. 11:14-15</a:t>
            </a:r>
            <a:r>
              <a:rPr lang="en-US" sz="2400" dirty="0">
                <a:effectLst/>
                <a:latin typeface="Calibri" panose="020F0502020204030204" pitchFamily="34" charset="0"/>
                <a:ea typeface="Calibri" panose="020F0502020204030204" pitchFamily="34" charset="0"/>
                <a:cs typeface="Times New Roman" panose="02020603050405020304" pitchFamily="18" charset="0"/>
              </a:rPr>
              <a:t> – Do these verses teach that it is wrong for a man to have long hair? Is it wrong for a woman to have short hair? Does this apply today? Is it just cultural?</a:t>
            </a:r>
          </a:p>
        </p:txBody>
      </p:sp>
      <p:sp>
        <p:nvSpPr>
          <p:cNvPr id="4" name="TextBox 3">
            <a:extLst>
              <a:ext uri="{FF2B5EF4-FFF2-40B4-BE49-F238E27FC236}">
                <a16:creationId xmlns:a16="http://schemas.microsoft.com/office/drawing/2014/main" id="{314FA39F-048B-4A6F-3E19-5B6DE9E04DBC}"/>
              </a:ext>
            </a:extLst>
          </p:cNvPr>
          <p:cNvSpPr txBox="1"/>
          <p:nvPr/>
        </p:nvSpPr>
        <p:spPr>
          <a:xfrm>
            <a:off x="719666" y="2138681"/>
            <a:ext cx="7704667" cy="1938992"/>
          </a:xfrm>
          <a:prstGeom prst="rect">
            <a:avLst/>
          </a:prstGeom>
          <a:solidFill>
            <a:srgbClr val="FFFFFF">
              <a:alpha val="74902"/>
            </a:srgbClr>
          </a:solidFill>
        </p:spPr>
        <p:txBody>
          <a:bodyPr wrap="square" rtlCol="0">
            <a:spAutoFit/>
          </a:bodyPr>
          <a:lstStyle/>
          <a:p>
            <a:pPr marL="342900" indent="-342900">
              <a:buFont typeface="+mj-lt"/>
              <a:buAutoNum type="arabicPeriod"/>
            </a:pPr>
            <a:r>
              <a:rPr lang="en-US" sz="2400" dirty="0"/>
              <a:t>Context:</a:t>
            </a:r>
          </a:p>
          <a:p>
            <a:pPr marL="342900" indent="-342900">
              <a:buFont typeface="+mj-lt"/>
              <a:buAutoNum type="arabicPeriod"/>
            </a:pPr>
            <a:r>
              <a:rPr lang="en-US" sz="2400" dirty="0"/>
              <a:t>God established a distinction in men and women</a:t>
            </a:r>
          </a:p>
          <a:p>
            <a:pPr marL="914400" lvl="1" indent="-457200">
              <a:buFont typeface="+mj-lt"/>
              <a:buAutoNum type="alphaLcPeriod"/>
            </a:pPr>
            <a:r>
              <a:rPr lang="en-US" sz="2400" i="1" dirty="0"/>
              <a:t>OT – Deut. 22:5  - not wear what pertains to another</a:t>
            </a:r>
          </a:p>
          <a:p>
            <a:pPr marL="914400" lvl="1" indent="-457200">
              <a:buFont typeface="+mj-lt"/>
              <a:buAutoNum type="alphaLcPeriod"/>
            </a:pPr>
            <a:r>
              <a:rPr lang="en-US" sz="2400" i="1" dirty="0"/>
              <a:t>NT – 1 Cor. 6:9 – “effeminate” (feminine looking boys)</a:t>
            </a:r>
          </a:p>
          <a:p>
            <a:pPr marL="914400" lvl="1" indent="-457200">
              <a:buFont typeface="+mj-lt"/>
              <a:buAutoNum type="alphaLcPeriod"/>
            </a:pPr>
            <a:r>
              <a:rPr lang="en-US" sz="2400" i="1" dirty="0"/>
              <a:t>1 Cor. 11 – shows the difference</a:t>
            </a:r>
          </a:p>
        </p:txBody>
      </p:sp>
    </p:spTree>
    <p:extLst>
      <p:ext uri="{BB962C8B-B14F-4D97-AF65-F5344CB8AC3E}">
        <p14:creationId xmlns:p14="http://schemas.microsoft.com/office/powerpoint/2010/main" val="314314632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CC40E7F4-A10A-4EA2-443B-11F504F14BD1}"/>
              </a:ext>
            </a:extLst>
          </p:cNvPr>
          <p:cNvSpPr/>
          <p:nvPr/>
        </p:nvSpPr>
        <p:spPr>
          <a:xfrm>
            <a:off x="771861" y="301981"/>
            <a:ext cx="7600278" cy="1566330"/>
          </a:xfrm>
          <a:prstGeom prst="roundRect">
            <a:avLst/>
          </a:prstGeom>
          <a:solidFill>
            <a:srgbClr val="0000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n-US" sz="2400" b="1" u="sng" dirty="0">
                <a:effectLst/>
                <a:latin typeface="Calibri" panose="020F0502020204030204" pitchFamily="34" charset="0"/>
                <a:ea typeface="Calibri" panose="020F0502020204030204" pitchFamily="34" charset="0"/>
                <a:cs typeface="Times New Roman" panose="02020603050405020304" pitchFamily="18" charset="0"/>
              </a:rPr>
              <a:t>1 Cor. 11:14-15</a:t>
            </a:r>
            <a:r>
              <a:rPr lang="en-US" sz="2400" dirty="0">
                <a:effectLst/>
                <a:latin typeface="Calibri" panose="020F0502020204030204" pitchFamily="34" charset="0"/>
                <a:ea typeface="Calibri" panose="020F0502020204030204" pitchFamily="34" charset="0"/>
                <a:cs typeface="Times New Roman" panose="02020603050405020304" pitchFamily="18" charset="0"/>
              </a:rPr>
              <a:t> – Do these verses teach that it is wrong for a man to have long hair? Is it wrong for a woman to have short hair? Does this apply today? Is it just cultural?</a:t>
            </a:r>
          </a:p>
        </p:txBody>
      </p:sp>
      <p:sp>
        <p:nvSpPr>
          <p:cNvPr id="4" name="TextBox 3">
            <a:extLst>
              <a:ext uri="{FF2B5EF4-FFF2-40B4-BE49-F238E27FC236}">
                <a16:creationId xmlns:a16="http://schemas.microsoft.com/office/drawing/2014/main" id="{314FA39F-048B-4A6F-3E19-5B6DE9E04DBC}"/>
              </a:ext>
            </a:extLst>
          </p:cNvPr>
          <p:cNvSpPr txBox="1"/>
          <p:nvPr/>
        </p:nvSpPr>
        <p:spPr>
          <a:xfrm>
            <a:off x="719666" y="2138681"/>
            <a:ext cx="7704667" cy="2677656"/>
          </a:xfrm>
          <a:prstGeom prst="rect">
            <a:avLst/>
          </a:prstGeom>
          <a:solidFill>
            <a:srgbClr val="FFFFFF">
              <a:alpha val="74902"/>
            </a:srgbClr>
          </a:solidFill>
        </p:spPr>
        <p:txBody>
          <a:bodyPr wrap="square" rtlCol="0">
            <a:spAutoFit/>
          </a:bodyPr>
          <a:lstStyle/>
          <a:p>
            <a:pPr marL="342900" indent="-342900">
              <a:buFont typeface="+mj-lt"/>
              <a:buAutoNum type="arabicPeriod"/>
            </a:pPr>
            <a:r>
              <a:rPr lang="en-US" sz="2400" dirty="0"/>
              <a:t>Context:</a:t>
            </a:r>
          </a:p>
          <a:p>
            <a:pPr marL="342900" indent="-342900">
              <a:buFont typeface="+mj-lt"/>
              <a:buAutoNum type="arabicPeriod"/>
            </a:pPr>
            <a:r>
              <a:rPr lang="en-US" sz="2400" dirty="0"/>
              <a:t>God established a distinction in men and women</a:t>
            </a:r>
          </a:p>
          <a:p>
            <a:pPr marL="342900" indent="-342900">
              <a:buFont typeface="+mj-lt"/>
              <a:buAutoNum type="arabicPeriod"/>
            </a:pPr>
            <a:r>
              <a:rPr lang="en-US" sz="2400" dirty="0"/>
              <a:t>The word “Nature” (v. 14)</a:t>
            </a:r>
          </a:p>
          <a:p>
            <a:pPr marL="914400" lvl="1" indent="-457200">
              <a:buFont typeface="+mj-lt"/>
              <a:buAutoNum type="alphaLcPeriod"/>
            </a:pPr>
            <a:r>
              <a:rPr lang="en-US" sz="2400" i="1" dirty="0"/>
              <a:t>Nature teaches that if man has long hair – dishonor</a:t>
            </a:r>
          </a:p>
          <a:p>
            <a:pPr marL="914400" lvl="1" indent="-457200">
              <a:buFont typeface="+mj-lt"/>
              <a:buAutoNum type="alphaLcPeriod"/>
            </a:pPr>
            <a:r>
              <a:rPr lang="en-US" sz="2400" i="1" dirty="0"/>
              <a:t>Nature teaches that if woman has long hair – her glory</a:t>
            </a:r>
          </a:p>
          <a:p>
            <a:pPr marL="914400" lvl="1" indent="-457200">
              <a:buFont typeface="+mj-lt"/>
              <a:buAutoNum type="alphaLcPeriod"/>
            </a:pPr>
            <a:r>
              <a:rPr lang="en-US" sz="2400" i="1" dirty="0"/>
              <a:t>Much hinges on the definition of “nature”</a:t>
            </a:r>
          </a:p>
        </p:txBody>
      </p:sp>
    </p:spTree>
    <p:extLst>
      <p:ext uri="{BB962C8B-B14F-4D97-AF65-F5344CB8AC3E}">
        <p14:creationId xmlns:p14="http://schemas.microsoft.com/office/powerpoint/2010/main" val="424010880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F096F9D-E349-6491-F71C-7FC1C4D393FC}"/>
              </a:ext>
            </a:extLst>
          </p:cNvPr>
          <p:cNvSpPr txBox="1"/>
          <p:nvPr/>
        </p:nvSpPr>
        <p:spPr>
          <a:xfrm>
            <a:off x="2139244" y="558800"/>
            <a:ext cx="4865511" cy="584775"/>
          </a:xfrm>
          <a:prstGeom prst="rect">
            <a:avLst/>
          </a:prstGeom>
          <a:noFill/>
        </p:spPr>
        <p:txBody>
          <a:bodyPr wrap="square" rtlCol="0">
            <a:spAutoFit/>
          </a:bodyPr>
          <a:lstStyle/>
          <a:p>
            <a:pPr algn="ctr"/>
            <a:r>
              <a:rPr lang="en-US" sz="3200" dirty="0"/>
              <a:t>“Nature”</a:t>
            </a:r>
          </a:p>
        </p:txBody>
      </p:sp>
      <p:sp>
        <p:nvSpPr>
          <p:cNvPr id="3" name="TextBox 2">
            <a:extLst>
              <a:ext uri="{FF2B5EF4-FFF2-40B4-BE49-F238E27FC236}">
                <a16:creationId xmlns:a16="http://schemas.microsoft.com/office/drawing/2014/main" id="{322C20A6-D55E-48D9-9A60-361C54A4F46E}"/>
              </a:ext>
            </a:extLst>
          </p:cNvPr>
          <p:cNvSpPr txBox="1"/>
          <p:nvPr/>
        </p:nvSpPr>
        <p:spPr>
          <a:xfrm>
            <a:off x="643465" y="1315156"/>
            <a:ext cx="7744179" cy="3508653"/>
          </a:xfrm>
          <a:prstGeom prst="rect">
            <a:avLst/>
          </a:prstGeom>
          <a:noFill/>
        </p:spPr>
        <p:txBody>
          <a:bodyPr wrap="square" rtlCol="0">
            <a:spAutoFit/>
          </a:bodyPr>
          <a:lstStyle/>
          <a:p>
            <a:pPr marL="285750" indent="-285750">
              <a:buFont typeface="Wingdings" panose="05000000000000000000" pitchFamily="2" charset="2"/>
              <a:buChar char="§"/>
            </a:pPr>
            <a:r>
              <a:rPr lang="en-US" sz="2400" dirty="0"/>
              <a:t>“The recognized constitution of things” (M. R. Vincent)</a:t>
            </a:r>
          </a:p>
          <a:p>
            <a:pPr marL="285750" indent="-285750">
              <a:buFont typeface="Wingdings" panose="05000000000000000000" pitchFamily="2" charset="2"/>
              <a:buChar char="§"/>
            </a:pPr>
            <a:endParaRPr lang="en-US" sz="1000" dirty="0"/>
          </a:p>
          <a:p>
            <a:pPr marL="285750" indent="-285750">
              <a:buFont typeface="Wingdings" panose="05000000000000000000" pitchFamily="2" charset="2"/>
              <a:buChar char="§"/>
            </a:pPr>
            <a:r>
              <a:rPr lang="en-US" sz="2400" dirty="0"/>
              <a:t>“Here it means native sense of propriety (cf. Rom. 2:14) in addition to mere custom, but one that rests on the objective difference in the constitution of things” (A. T. Robertson)</a:t>
            </a:r>
          </a:p>
          <a:p>
            <a:pPr marL="285750" indent="-285750">
              <a:buFont typeface="Wingdings" panose="05000000000000000000" pitchFamily="2" charset="2"/>
              <a:buChar char="§"/>
            </a:pPr>
            <a:endParaRPr lang="en-US" sz="1000" dirty="0"/>
          </a:p>
          <a:p>
            <a:pPr marL="285750" indent="-285750">
              <a:buFont typeface="Wingdings" panose="05000000000000000000" pitchFamily="2" charset="2"/>
              <a:buChar char="§"/>
            </a:pPr>
            <a:r>
              <a:rPr lang="en-US" sz="2400" dirty="0"/>
              <a:t>“Regular or established order of things” (BDAG)</a:t>
            </a:r>
          </a:p>
          <a:p>
            <a:pPr marL="285750" indent="-285750">
              <a:buFont typeface="Wingdings" panose="05000000000000000000" pitchFamily="2" charset="2"/>
              <a:buChar char="§"/>
            </a:pPr>
            <a:endParaRPr lang="en-US" sz="1000" dirty="0"/>
          </a:p>
          <a:p>
            <a:pPr marL="285750" indent="-285750">
              <a:buFont typeface="Wingdings" panose="05000000000000000000" pitchFamily="2" charset="2"/>
              <a:buChar char="§"/>
            </a:pPr>
            <a:r>
              <a:rPr lang="en-US" sz="2400" dirty="0"/>
              <a:t>Nature makes a natural distinction in hair length of men and women</a:t>
            </a:r>
          </a:p>
        </p:txBody>
      </p:sp>
    </p:spTree>
    <p:extLst>
      <p:ext uri="{BB962C8B-B14F-4D97-AF65-F5344CB8AC3E}">
        <p14:creationId xmlns:p14="http://schemas.microsoft.com/office/powerpoint/2010/main" val="58499400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BB4A4FA-379A-2EEF-F7E4-761C098C8606}"/>
              </a:ext>
            </a:extLst>
          </p:cNvPr>
          <p:cNvSpPr txBox="1"/>
          <p:nvPr/>
        </p:nvSpPr>
        <p:spPr>
          <a:xfrm>
            <a:off x="784578" y="920045"/>
            <a:ext cx="7670800" cy="5262979"/>
          </a:xfrm>
          <a:prstGeom prst="rect">
            <a:avLst/>
          </a:prstGeom>
          <a:noFill/>
        </p:spPr>
        <p:txBody>
          <a:bodyPr wrap="square" rtlCol="0">
            <a:spAutoFit/>
          </a:bodyPr>
          <a:lstStyle/>
          <a:p>
            <a:r>
              <a:rPr lang="en-US" sz="2400" dirty="0"/>
              <a:t>In regard to “nature,” the question arises whether the word is to be taken in the objective sense, as denoting the order and laws of nature, or in the subjective sense, as denoting the instinctive feelings and sentiments, the native sense of propriety existing in every individual, and which may have been more or less affected by custom and habit. The latter interpretation cannot be altogether established from the meaning of the word. But the former yields good sense, as we understand by it here to denote the natural constitution of the sexes, and the richer growth of hair in the woman.</a:t>
            </a:r>
          </a:p>
          <a:p>
            <a:endParaRPr lang="en-US" sz="2400" dirty="0"/>
          </a:p>
          <a:p>
            <a:pPr lvl="1"/>
            <a:r>
              <a:rPr lang="en-US" sz="2400" b="0" i="0" u="none" strike="noStrike" baseline="0" dirty="0"/>
              <a:t>John Peter Lange et al., </a:t>
            </a:r>
            <a:r>
              <a:rPr lang="en-US" sz="2400" b="0" i="1" u="sng" strike="noStrike" baseline="0" dirty="0">
                <a:solidFill>
                  <a:srgbClr val="0000FF"/>
                </a:solidFill>
                <a:hlinkClick r:id="rId2"/>
              </a:rPr>
              <a:t>A Commentary on the Holy Scriptures: 1 Corinthians</a:t>
            </a:r>
            <a:r>
              <a:rPr lang="en-US" sz="2400" b="0" i="0" u="none" strike="noStrike" baseline="0" dirty="0">
                <a:solidFill>
                  <a:srgbClr val="0000FF"/>
                </a:solidFill>
                <a:hlinkClick r:id="rId2"/>
              </a:rPr>
              <a:t> 227.</a:t>
            </a:r>
          </a:p>
          <a:p>
            <a:endParaRPr lang="en-US" sz="2400" dirty="0"/>
          </a:p>
        </p:txBody>
      </p:sp>
    </p:spTree>
    <p:extLst>
      <p:ext uri="{BB962C8B-B14F-4D97-AF65-F5344CB8AC3E}">
        <p14:creationId xmlns:p14="http://schemas.microsoft.com/office/powerpoint/2010/main" val="231959034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CC40E7F4-A10A-4EA2-443B-11F504F14BD1}"/>
              </a:ext>
            </a:extLst>
          </p:cNvPr>
          <p:cNvSpPr/>
          <p:nvPr/>
        </p:nvSpPr>
        <p:spPr>
          <a:xfrm>
            <a:off x="771861" y="301981"/>
            <a:ext cx="7600278" cy="1566330"/>
          </a:xfrm>
          <a:prstGeom prst="roundRect">
            <a:avLst/>
          </a:prstGeom>
          <a:solidFill>
            <a:srgbClr val="0000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n-US" sz="2400" b="1" u="sng" dirty="0">
                <a:effectLst/>
                <a:latin typeface="Calibri" panose="020F0502020204030204" pitchFamily="34" charset="0"/>
                <a:ea typeface="Calibri" panose="020F0502020204030204" pitchFamily="34" charset="0"/>
                <a:cs typeface="Times New Roman" panose="02020603050405020304" pitchFamily="18" charset="0"/>
              </a:rPr>
              <a:t>1 Cor. 11:14-15</a:t>
            </a:r>
            <a:r>
              <a:rPr lang="en-US" sz="2400" dirty="0">
                <a:effectLst/>
                <a:latin typeface="Calibri" panose="020F0502020204030204" pitchFamily="34" charset="0"/>
                <a:ea typeface="Calibri" panose="020F0502020204030204" pitchFamily="34" charset="0"/>
                <a:cs typeface="Times New Roman" panose="02020603050405020304" pitchFamily="18" charset="0"/>
              </a:rPr>
              <a:t> – Do these verses teach that it is wrong for a man to have long hair? Is it wrong for a woman to have short hair? Does this apply today? Is it just cultural?</a:t>
            </a:r>
          </a:p>
        </p:txBody>
      </p:sp>
      <p:sp>
        <p:nvSpPr>
          <p:cNvPr id="4" name="TextBox 3">
            <a:extLst>
              <a:ext uri="{FF2B5EF4-FFF2-40B4-BE49-F238E27FC236}">
                <a16:creationId xmlns:a16="http://schemas.microsoft.com/office/drawing/2014/main" id="{314FA39F-048B-4A6F-3E19-5B6DE9E04DBC}"/>
              </a:ext>
            </a:extLst>
          </p:cNvPr>
          <p:cNvSpPr txBox="1"/>
          <p:nvPr/>
        </p:nvSpPr>
        <p:spPr>
          <a:xfrm>
            <a:off x="719666" y="2138681"/>
            <a:ext cx="7704667" cy="2677656"/>
          </a:xfrm>
          <a:prstGeom prst="rect">
            <a:avLst/>
          </a:prstGeom>
          <a:solidFill>
            <a:srgbClr val="FFFFFF">
              <a:alpha val="74902"/>
            </a:srgbClr>
          </a:solidFill>
        </p:spPr>
        <p:txBody>
          <a:bodyPr wrap="square" rtlCol="0">
            <a:spAutoFit/>
          </a:bodyPr>
          <a:lstStyle/>
          <a:p>
            <a:pPr marL="342900" indent="-342900">
              <a:buFont typeface="+mj-lt"/>
              <a:buAutoNum type="arabicPeriod"/>
            </a:pPr>
            <a:r>
              <a:rPr lang="en-US" sz="2400" dirty="0"/>
              <a:t>Context:</a:t>
            </a:r>
          </a:p>
          <a:p>
            <a:pPr marL="342900" indent="-342900">
              <a:buFont typeface="+mj-lt"/>
              <a:buAutoNum type="arabicPeriod"/>
            </a:pPr>
            <a:r>
              <a:rPr lang="en-US" sz="2400" dirty="0"/>
              <a:t>God established a distinction in men and women</a:t>
            </a:r>
          </a:p>
          <a:p>
            <a:pPr marL="342900" indent="-342900">
              <a:buFont typeface="+mj-lt"/>
              <a:buAutoNum type="arabicPeriod"/>
            </a:pPr>
            <a:r>
              <a:rPr lang="en-US" sz="2400" dirty="0"/>
              <a:t>The word “Nature” (v. 14)</a:t>
            </a:r>
          </a:p>
          <a:p>
            <a:pPr marL="342900" indent="-342900">
              <a:buFont typeface="+mj-lt"/>
              <a:buAutoNum type="arabicPeriod"/>
            </a:pPr>
            <a:r>
              <a:rPr lang="en-US" sz="2400" dirty="0"/>
              <a:t>If the passage has no application today then:</a:t>
            </a:r>
          </a:p>
          <a:p>
            <a:pPr marL="914400" lvl="1" indent="-457200">
              <a:buFont typeface="+mj-lt"/>
              <a:buAutoNum type="alphaLcPeriod"/>
            </a:pPr>
            <a:r>
              <a:rPr lang="en-US" sz="2400" i="1" dirty="0"/>
              <a:t>Man can wear hair to half-way down his back – be approved</a:t>
            </a:r>
          </a:p>
          <a:p>
            <a:pPr marL="914400" lvl="1" indent="-457200">
              <a:buFont typeface="+mj-lt"/>
              <a:buAutoNum type="alphaLcPeriod"/>
            </a:pPr>
            <a:r>
              <a:rPr lang="en-US" sz="2400" i="1" dirty="0"/>
              <a:t>Woman can shave her head (bald) – be approved</a:t>
            </a:r>
          </a:p>
        </p:txBody>
      </p:sp>
    </p:spTree>
    <p:extLst>
      <p:ext uri="{BB962C8B-B14F-4D97-AF65-F5344CB8AC3E}">
        <p14:creationId xmlns:p14="http://schemas.microsoft.com/office/powerpoint/2010/main" val="298843129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CC40E7F4-A10A-4EA2-443B-11F504F14BD1}"/>
              </a:ext>
            </a:extLst>
          </p:cNvPr>
          <p:cNvSpPr/>
          <p:nvPr/>
        </p:nvSpPr>
        <p:spPr>
          <a:xfrm>
            <a:off x="771861" y="301981"/>
            <a:ext cx="7600278" cy="1566330"/>
          </a:xfrm>
          <a:prstGeom prst="roundRect">
            <a:avLst/>
          </a:prstGeom>
          <a:solidFill>
            <a:srgbClr val="0000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n-US" sz="2400" b="1" u="sng" dirty="0">
                <a:effectLst/>
                <a:latin typeface="Calibri" panose="020F0502020204030204" pitchFamily="34" charset="0"/>
                <a:ea typeface="Calibri" panose="020F0502020204030204" pitchFamily="34" charset="0"/>
                <a:cs typeface="Times New Roman" panose="02020603050405020304" pitchFamily="18" charset="0"/>
              </a:rPr>
              <a:t>1 Cor. 11:14-15</a:t>
            </a:r>
            <a:r>
              <a:rPr lang="en-US" sz="2400" dirty="0">
                <a:effectLst/>
                <a:latin typeface="Calibri" panose="020F0502020204030204" pitchFamily="34" charset="0"/>
                <a:ea typeface="Calibri" panose="020F0502020204030204" pitchFamily="34" charset="0"/>
                <a:cs typeface="Times New Roman" panose="02020603050405020304" pitchFamily="18" charset="0"/>
              </a:rPr>
              <a:t> – Do these verses teach that it is wrong for a man to have long hair? Is it wrong for a woman to have short hair? Does this apply today? Is it just cultural?</a:t>
            </a:r>
          </a:p>
        </p:txBody>
      </p:sp>
      <p:sp>
        <p:nvSpPr>
          <p:cNvPr id="4" name="TextBox 3">
            <a:extLst>
              <a:ext uri="{FF2B5EF4-FFF2-40B4-BE49-F238E27FC236}">
                <a16:creationId xmlns:a16="http://schemas.microsoft.com/office/drawing/2014/main" id="{314FA39F-048B-4A6F-3E19-5B6DE9E04DBC}"/>
              </a:ext>
            </a:extLst>
          </p:cNvPr>
          <p:cNvSpPr txBox="1"/>
          <p:nvPr/>
        </p:nvSpPr>
        <p:spPr>
          <a:xfrm>
            <a:off x="719666" y="2138681"/>
            <a:ext cx="7704667" cy="2677656"/>
          </a:xfrm>
          <a:prstGeom prst="rect">
            <a:avLst/>
          </a:prstGeom>
          <a:solidFill>
            <a:srgbClr val="FFFFFF">
              <a:alpha val="74902"/>
            </a:srgbClr>
          </a:solidFill>
        </p:spPr>
        <p:txBody>
          <a:bodyPr wrap="square" rtlCol="0">
            <a:spAutoFit/>
          </a:bodyPr>
          <a:lstStyle/>
          <a:p>
            <a:pPr marL="342900" indent="-342900">
              <a:buFont typeface="+mj-lt"/>
              <a:buAutoNum type="arabicPeriod"/>
            </a:pPr>
            <a:r>
              <a:rPr lang="en-US" sz="2400" dirty="0"/>
              <a:t>Context:</a:t>
            </a:r>
          </a:p>
          <a:p>
            <a:pPr marL="342900" indent="-342900">
              <a:buFont typeface="+mj-lt"/>
              <a:buAutoNum type="arabicPeriod"/>
            </a:pPr>
            <a:r>
              <a:rPr lang="en-US" sz="2400" dirty="0"/>
              <a:t>God established a distinction in men and women</a:t>
            </a:r>
          </a:p>
          <a:p>
            <a:pPr marL="342900" indent="-342900">
              <a:buFont typeface="+mj-lt"/>
              <a:buAutoNum type="arabicPeriod"/>
            </a:pPr>
            <a:r>
              <a:rPr lang="en-US" sz="2400" dirty="0"/>
              <a:t>The word “Nature” (v. 14)</a:t>
            </a:r>
          </a:p>
          <a:p>
            <a:pPr marL="342900" indent="-342900">
              <a:buFont typeface="+mj-lt"/>
              <a:buAutoNum type="arabicPeriod"/>
            </a:pPr>
            <a:r>
              <a:rPr lang="en-US" sz="2400" dirty="0"/>
              <a:t>If the passage has no application today then:</a:t>
            </a:r>
          </a:p>
          <a:p>
            <a:pPr marL="342900" indent="-342900">
              <a:buFont typeface="+mj-lt"/>
              <a:buAutoNum type="arabicPeriod"/>
            </a:pPr>
            <a:r>
              <a:rPr lang="en-US" sz="2400" dirty="0"/>
              <a:t>How long is long? How short is short?</a:t>
            </a:r>
          </a:p>
          <a:p>
            <a:pPr marL="914400" lvl="1" indent="-457200">
              <a:buFont typeface="+mj-lt"/>
              <a:buAutoNum type="alphaLcPeriod"/>
            </a:pPr>
            <a:r>
              <a:rPr lang="en-US" sz="2400" i="1" dirty="0"/>
              <a:t>Not measured by inches – but by comparison</a:t>
            </a:r>
          </a:p>
          <a:p>
            <a:pPr marL="914400" lvl="1" indent="-457200">
              <a:buFont typeface="+mj-lt"/>
              <a:buAutoNum type="alphaLcPeriod"/>
            </a:pPr>
            <a:r>
              <a:rPr lang="en-US" sz="2400" i="1" dirty="0"/>
              <a:t>Some judgment is involved</a:t>
            </a:r>
          </a:p>
        </p:txBody>
      </p:sp>
    </p:spTree>
    <p:extLst>
      <p:ext uri="{BB962C8B-B14F-4D97-AF65-F5344CB8AC3E}">
        <p14:creationId xmlns:p14="http://schemas.microsoft.com/office/powerpoint/2010/main" val="230402856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400" dirty="0" smtClean="0">
            <a:latin typeface="Tahoma" pitchFamily="34" charset="0"/>
            <a:ea typeface="Tahoma" pitchFamily="34" charset="0"/>
            <a:cs typeface="Tahoma" pitchFamily="34" charset="0"/>
          </a:defRPr>
        </a:defPPr>
      </a:lstStyle>
    </a:txDef>
  </a:objectDefaults>
  <a:extraClrSchemeLst/>
</a:theme>
</file>

<file path=ppt/theme/theme7.xml><?xml version="1.0" encoding="utf-8"?>
<a:theme xmlns:a="http://schemas.openxmlformats.org/drawingml/2006/main" name="www-pptbackgrounds-fsnet-co-uk">
  <a:themeElements>
    <a:clrScheme name="">
      <a:dk1>
        <a:srgbClr val="663300"/>
      </a:dk1>
      <a:lt1>
        <a:srgbClr val="FFE2C5"/>
      </a:lt1>
      <a:dk2>
        <a:srgbClr val="BE3200"/>
      </a:dk2>
      <a:lt2>
        <a:srgbClr val="FFCC99"/>
      </a:lt2>
      <a:accent1>
        <a:srgbClr val="3399FF"/>
      </a:accent1>
      <a:accent2>
        <a:srgbClr val="FFFF00"/>
      </a:accent2>
      <a:accent3>
        <a:srgbClr val="FFEEDF"/>
      </a:accent3>
      <a:accent4>
        <a:srgbClr val="562A00"/>
      </a:accent4>
      <a:accent5>
        <a:srgbClr val="ADCAFF"/>
      </a:accent5>
      <a:accent6>
        <a:srgbClr val="E7E700"/>
      </a:accent6>
      <a:hlink>
        <a:srgbClr val="FF0000"/>
      </a:hlink>
      <a:folHlink>
        <a:srgbClr val="969696"/>
      </a:folHlink>
    </a:clrScheme>
    <a:fontScheme name="www-pptbackgrounds-fsnet-co-u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ww-pptbackgrounds-fsnet-co-uk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www-pptbackgrounds-fsnet-co-uk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www-pptbackgrounds-fsnet-co-uk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www-pptbackgrounds-fsnet-co-uk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www-pptbackgrounds-fsnet-co-uk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www-pptbackgrounds-fsnet-co-uk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www-pptbackgrounds-fsnet-co-uk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7388</TotalTime>
  <Words>1920</Words>
  <Application>Microsoft Office PowerPoint</Application>
  <PresentationFormat>On-screen Show (4:3)</PresentationFormat>
  <Paragraphs>298</Paragraphs>
  <Slides>39</Slides>
  <Notes>3</Notes>
  <HiddenSlides>0</HiddenSlides>
  <MMClips>0</MMClips>
  <ScaleCrop>false</ScaleCrop>
  <HeadingPairs>
    <vt:vector size="6" baseType="variant">
      <vt:variant>
        <vt:lpstr>Fonts Used</vt:lpstr>
      </vt:variant>
      <vt:variant>
        <vt:i4>8</vt:i4>
      </vt:variant>
      <vt:variant>
        <vt:lpstr>Theme</vt:lpstr>
      </vt:variant>
      <vt:variant>
        <vt:i4>7</vt:i4>
      </vt:variant>
      <vt:variant>
        <vt:lpstr>Slide Titles</vt:lpstr>
      </vt:variant>
      <vt:variant>
        <vt:i4>39</vt:i4>
      </vt:variant>
    </vt:vector>
  </HeadingPairs>
  <TitlesOfParts>
    <vt:vector size="54" baseType="lpstr">
      <vt:lpstr>Abadi</vt:lpstr>
      <vt:lpstr>Wingdings</vt:lpstr>
      <vt:lpstr>Calibri Light</vt:lpstr>
      <vt:lpstr>Amasis MT Pro Medium</vt:lpstr>
      <vt:lpstr>Calibri</vt:lpstr>
      <vt:lpstr>Ink Draft</vt:lpstr>
      <vt:lpstr>Tahoma</vt:lpstr>
      <vt:lpstr>Arial</vt:lpstr>
      <vt:lpstr>Office Theme</vt:lpstr>
      <vt:lpstr>2_Office Theme</vt:lpstr>
      <vt:lpstr>1_Office Theme</vt:lpstr>
      <vt:lpstr>3_Office Theme</vt:lpstr>
      <vt:lpstr>4_Office Theme</vt:lpstr>
      <vt:lpstr>5_Office Theme</vt:lpstr>
      <vt:lpstr>www-pptbackgrounds-fsnet-co-uk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8</cp:revision>
  <cp:lastPrinted>2023-01-11T22:31:39Z</cp:lastPrinted>
  <dcterms:created xsi:type="dcterms:W3CDTF">2022-12-17T01:56:01Z</dcterms:created>
  <dcterms:modified xsi:type="dcterms:W3CDTF">2023-02-01T22:32:24Z</dcterms:modified>
</cp:coreProperties>
</file>