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8" r:id="rId5"/>
    <p:sldMasterId id="2147483720" r:id="rId6"/>
  </p:sldMasterIdLst>
  <p:notesMasterIdLst>
    <p:notesMasterId r:id="rId41"/>
  </p:notesMasterIdLst>
  <p:sldIdLst>
    <p:sldId id="257" r:id="rId7"/>
    <p:sldId id="265" r:id="rId8"/>
    <p:sldId id="291" r:id="rId9"/>
    <p:sldId id="279" r:id="rId10"/>
    <p:sldId id="287" r:id="rId11"/>
    <p:sldId id="288" r:id="rId12"/>
    <p:sldId id="289" r:id="rId13"/>
    <p:sldId id="281" r:id="rId14"/>
    <p:sldId id="272" r:id="rId15"/>
    <p:sldId id="328" r:id="rId16"/>
    <p:sldId id="259" r:id="rId17"/>
    <p:sldId id="326" r:id="rId18"/>
    <p:sldId id="283" r:id="rId19"/>
    <p:sldId id="330" r:id="rId20"/>
    <p:sldId id="331" r:id="rId21"/>
    <p:sldId id="332" r:id="rId22"/>
    <p:sldId id="261" r:id="rId23"/>
    <p:sldId id="264" r:id="rId24"/>
    <p:sldId id="333" r:id="rId25"/>
    <p:sldId id="327" r:id="rId26"/>
    <p:sldId id="335" r:id="rId27"/>
    <p:sldId id="336" r:id="rId28"/>
    <p:sldId id="337" r:id="rId29"/>
    <p:sldId id="338" r:id="rId30"/>
    <p:sldId id="262" r:id="rId31"/>
    <p:sldId id="339" r:id="rId32"/>
    <p:sldId id="340" r:id="rId33"/>
    <p:sldId id="329" r:id="rId34"/>
    <p:sldId id="318" r:id="rId35"/>
    <p:sldId id="342" r:id="rId36"/>
    <p:sldId id="316" r:id="rId37"/>
    <p:sldId id="317" r:id="rId38"/>
    <p:sldId id="341" r:id="rId39"/>
    <p:sldId id="292" r:id="rId40"/>
  </p:sldIdLst>
  <p:sldSz cx="9144000" cy="6858000" type="screen4x3"/>
  <p:notesSz cx="7010400" cy="9296400"/>
  <p:embeddedFontLst>
    <p:embeddedFont>
      <p:font typeface="Amasis MT Pro Medium" panose="02040604050005020304" pitchFamily="18" charset="0"/>
      <p:regular r:id="rId42"/>
      <p:italic r:id="rId43"/>
    </p:embeddedFon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
      <p:font typeface="Comic Sans MS" panose="030F0702030302020204" pitchFamily="66" charset="0"/>
      <p:regular r:id="rId50"/>
      <p:bold r:id="rId51"/>
      <p:italic r:id="rId52"/>
      <p:boldItalic r:id="rId53"/>
    </p:embeddedFont>
    <p:embeddedFont>
      <p:font typeface="Georgia Pro Cond Semibold" panose="02040706050405020303" pitchFamily="18" charset="0"/>
      <p:bold r:id="rId54"/>
      <p:boldItalic r:id="rId55"/>
    </p:embeddedFont>
    <p:embeddedFont>
      <p:font typeface="Ink Draft" panose="03080402000500000000" pitchFamily="66" charset="0"/>
      <p:regular r:id="rId5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ADE962-059A-45D2-82AB-852EA63988D3}" v="2937" dt="2023-01-18T22:15:29.8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9" d="100"/>
          <a:sy n="79" d="100"/>
        </p:scale>
        <p:origin x="8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viewProps" Target="viewProps.xml"/><Relationship Id="rId5" Type="http://schemas.openxmlformats.org/officeDocument/2006/relationships/slideMaster" Target="slideMasters/slideMaster5.xml"/><Relationship Id="rId61" Type="http://schemas.microsoft.com/office/2015/10/relationships/revisionInfo" Target="revisionInfo.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8" Type="http://schemas.openxmlformats.org/officeDocument/2006/relationships/slide" Target="slides/slide2.xml"/><Relationship Id="rId51" Type="http://schemas.openxmlformats.org/officeDocument/2006/relationships/font" Target="fonts/font10.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5.fntdata"/><Relationship Id="rId59"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notesMaster" Target="notesMasters/notesMaster1.xml"/><Relationship Id="rId54"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8.fntdata"/><Relationship Id="rId57"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6734DDE-5B15-43AA-9F31-715CD8029333}" type="datetimeFigureOut">
              <a:rPr lang="en-US" smtClean="0"/>
              <a:t>1/18/2023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931F208-9A5C-4919-8F24-FACC431ED18E}" type="slidenum">
              <a:rPr lang="en-US" smtClean="0"/>
              <a:t>‹#›</a:t>
            </a:fld>
            <a:endParaRPr lang="en-US"/>
          </a:p>
        </p:txBody>
      </p:sp>
    </p:spTree>
    <p:extLst>
      <p:ext uri="{BB962C8B-B14F-4D97-AF65-F5344CB8AC3E}">
        <p14:creationId xmlns:p14="http://schemas.microsoft.com/office/powerpoint/2010/main" val="39097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58256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7365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49912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117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26978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27962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40681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96452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691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53384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5996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794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28821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70893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085402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6635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3054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94513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3528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4641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35585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40709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3837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724494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838016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264832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66327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9168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84058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437518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013140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77265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135010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0782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33933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961107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59702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0055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0193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00992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41821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2539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4698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28701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295028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25293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09525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884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14437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19030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79180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54974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55585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32103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83865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70278-E92E-496C-9F9F-E898B3B06EB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190241-C325-4F44-8DD6-724D791DEE4E}"/>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992769-0FFA-40D2-8DBB-F9112B9E965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6D06927-1290-420D-91AB-90961AC27B9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39143C5-9469-4C9D-B18E-7C8AD7B8E893}"/>
              </a:ext>
            </a:extLst>
          </p:cNvPr>
          <p:cNvSpPr>
            <a:spLocks noGrp="1"/>
          </p:cNvSpPr>
          <p:nvPr>
            <p:ph type="sldNum" sz="quarter" idx="12"/>
          </p:nvPr>
        </p:nvSpPr>
        <p:spPr/>
        <p:txBody>
          <a:bodyPr/>
          <a:lstStyle>
            <a:lvl1pPr>
              <a:defRPr/>
            </a:lvl1pPr>
          </a:lstStyle>
          <a:p>
            <a:fld id="{CC168D2F-2E93-4281-9D98-4F1F47563FE1}" type="slidenum">
              <a:rPr lang="en-US" altLang="en-US"/>
              <a:pPr/>
              <a:t>‹#›</a:t>
            </a:fld>
            <a:endParaRPr lang="en-US" altLang="en-US"/>
          </a:p>
        </p:txBody>
      </p:sp>
    </p:spTree>
    <p:extLst>
      <p:ext uri="{BB962C8B-B14F-4D97-AF65-F5344CB8AC3E}">
        <p14:creationId xmlns:p14="http://schemas.microsoft.com/office/powerpoint/2010/main" val="2640841081"/>
      </p:ext>
    </p:extLst>
  </p:cSld>
  <p:clrMapOvr>
    <a:masterClrMapping/>
  </p:clrMapOvr>
  <p:transition spd="slow">
    <p:pull dir="d"/>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F610D-FEA3-4F6F-84D5-2EA1AE16E8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BBEFD-8196-4848-9CEB-8098097FDA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5D2FE-4C8D-488C-A8BF-F8CD97B5796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70BE525-A5D4-41FB-99FF-B6FC3492BFD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4E0B951-CE9F-4753-97EF-0C9C3C56DD04}"/>
              </a:ext>
            </a:extLst>
          </p:cNvPr>
          <p:cNvSpPr>
            <a:spLocks noGrp="1"/>
          </p:cNvSpPr>
          <p:nvPr>
            <p:ph type="sldNum" sz="quarter" idx="12"/>
          </p:nvPr>
        </p:nvSpPr>
        <p:spPr/>
        <p:txBody>
          <a:bodyPr/>
          <a:lstStyle>
            <a:lvl1pPr>
              <a:defRPr/>
            </a:lvl1pPr>
          </a:lstStyle>
          <a:p>
            <a:fld id="{B30AFD8B-8765-4F68-910B-5EDE05BFE6E9}" type="slidenum">
              <a:rPr lang="en-US" altLang="en-US"/>
              <a:pPr/>
              <a:t>‹#›</a:t>
            </a:fld>
            <a:endParaRPr lang="en-US" altLang="en-US"/>
          </a:p>
        </p:txBody>
      </p:sp>
    </p:spTree>
    <p:extLst>
      <p:ext uri="{BB962C8B-B14F-4D97-AF65-F5344CB8AC3E}">
        <p14:creationId xmlns:p14="http://schemas.microsoft.com/office/powerpoint/2010/main" val="2052593898"/>
      </p:ext>
    </p:extLst>
  </p:cSld>
  <p:clrMapOvr>
    <a:masterClrMapping/>
  </p:clrMapOvr>
  <p:transition spd="slow">
    <p:pull dir="d"/>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5116-4F37-40A4-A2B0-1CF356F778B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1A9B97-A57D-47BA-984E-6C804B28376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559CCE5B-B14B-4269-B76F-7A349E95B02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D41B84C-52AD-4D3F-A2B0-3F65166D5D0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F19648B-40EB-43CC-8407-C4E1CC9E66E4}"/>
              </a:ext>
            </a:extLst>
          </p:cNvPr>
          <p:cNvSpPr>
            <a:spLocks noGrp="1"/>
          </p:cNvSpPr>
          <p:nvPr>
            <p:ph type="sldNum" sz="quarter" idx="12"/>
          </p:nvPr>
        </p:nvSpPr>
        <p:spPr/>
        <p:txBody>
          <a:bodyPr/>
          <a:lstStyle>
            <a:lvl1pPr>
              <a:defRPr/>
            </a:lvl1pPr>
          </a:lstStyle>
          <a:p>
            <a:fld id="{FB062726-4C41-4AE0-8EBD-B3BC27A72654}" type="slidenum">
              <a:rPr lang="en-US" altLang="en-US"/>
              <a:pPr/>
              <a:t>‹#›</a:t>
            </a:fld>
            <a:endParaRPr lang="en-US" altLang="en-US"/>
          </a:p>
        </p:txBody>
      </p:sp>
    </p:spTree>
    <p:extLst>
      <p:ext uri="{BB962C8B-B14F-4D97-AF65-F5344CB8AC3E}">
        <p14:creationId xmlns:p14="http://schemas.microsoft.com/office/powerpoint/2010/main" val="3553498210"/>
      </p:ext>
    </p:extLst>
  </p:cSld>
  <p:clrMapOvr>
    <a:masterClrMapping/>
  </p:clrMapOvr>
  <p:transition spd="slow">
    <p:pull dir="d"/>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B2D3F-57A9-4935-8B2C-A88A2DFE6F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A50FB-4634-491A-96A5-5395FE68CF07}"/>
              </a:ext>
            </a:extLst>
          </p:cNvPr>
          <p:cNvSpPr>
            <a:spLocks noGrp="1"/>
          </p:cNvSpPr>
          <p:nvPr>
            <p:ph sz="half" idx="1"/>
          </p:nvPr>
        </p:nvSpPr>
        <p:spPr>
          <a:xfrm>
            <a:off x="11049000" y="25908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710AC8-9025-4D65-B02A-2900937E393C}"/>
              </a:ext>
            </a:extLst>
          </p:cNvPr>
          <p:cNvSpPr>
            <a:spLocks noGrp="1"/>
          </p:cNvSpPr>
          <p:nvPr>
            <p:ph sz="half" idx="2"/>
          </p:nvPr>
        </p:nvSpPr>
        <p:spPr>
          <a:xfrm>
            <a:off x="15011400" y="25908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854EA2-AD98-4FF2-A7CF-874F05390A7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C45303F-E37B-4521-9847-D744DC697EE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9DFECD0-DF20-4477-AB5E-94C5E282D11C}"/>
              </a:ext>
            </a:extLst>
          </p:cNvPr>
          <p:cNvSpPr>
            <a:spLocks noGrp="1"/>
          </p:cNvSpPr>
          <p:nvPr>
            <p:ph type="sldNum" sz="quarter" idx="12"/>
          </p:nvPr>
        </p:nvSpPr>
        <p:spPr/>
        <p:txBody>
          <a:bodyPr/>
          <a:lstStyle>
            <a:lvl1pPr>
              <a:defRPr/>
            </a:lvl1pPr>
          </a:lstStyle>
          <a:p>
            <a:fld id="{945AE9F6-D7A1-493B-86C8-5E092D4001C1}" type="slidenum">
              <a:rPr lang="en-US" altLang="en-US"/>
              <a:pPr/>
              <a:t>‹#›</a:t>
            </a:fld>
            <a:endParaRPr lang="en-US" altLang="en-US"/>
          </a:p>
        </p:txBody>
      </p:sp>
    </p:spTree>
    <p:extLst>
      <p:ext uri="{BB962C8B-B14F-4D97-AF65-F5344CB8AC3E}">
        <p14:creationId xmlns:p14="http://schemas.microsoft.com/office/powerpoint/2010/main" val="3115623280"/>
      </p:ext>
    </p:extLst>
  </p:cSld>
  <p:clrMapOvr>
    <a:masterClrMapping/>
  </p:clrMapOvr>
  <p:transition spd="slow">
    <p:pull dir="d"/>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7A699-1A31-4DCC-A33A-7AF03FDE8F6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5094C7-D58B-4968-A918-ED14B27A766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EFD878-BEF6-4F33-8C95-A078E338111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395CE4-F1FE-4D79-AF90-520D571CAD5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E8A7B2-4444-4537-BE34-78EFAA9CC34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C6812E-2FD9-418B-8825-07665187A20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5A6B2DB4-6F35-433C-B5DA-41A19FB1570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022C40E-3E42-40FA-AD53-C8DCE1BF0E42}"/>
              </a:ext>
            </a:extLst>
          </p:cNvPr>
          <p:cNvSpPr>
            <a:spLocks noGrp="1"/>
          </p:cNvSpPr>
          <p:nvPr>
            <p:ph type="sldNum" sz="quarter" idx="12"/>
          </p:nvPr>
        </p:nvSpPr>
        <p:spPr/>
        <p:txBody>
          <a:bodyPr/>
          <a:lstStyle>
            <a:lvl1pPr>
              <a:defRPr/>
            </a:lvl1pPr>
          </a:lstStyle>
          <a:p>
            <a:fld id="{149D1E3C-B3C9-4D24-B2B6-E44D95D74423}" type="slidenum">
              <a:rPr lang="en-US" altLang="en-US"/>
              <a:pPr/>
              <a:t>‹#›</a:t>
            </a:fld>
            <a:endParaRPr lang="en-US" altLang="en-US"/>
          </a:p>
        </p:txBody>
      </p:sp>
    </p:spTree>
    <p:extLst>
      <p:ext uri="{BB962C8B-B14F-4D97-AF65-F5344CB8AC3E}">
        <p14:creationId xmlns:p14="http://schemas.microsoft.com/office/powerpoint/2010/main" val="1996043613"/>
      </p:ext>
    </p:extLst>
  </p:cSld>
  <p:clrMapOvr>
    <a:masterClrMapping/>
  </p:clrMapOvr>
  <p:transition spd="slow">
    <p:pull dir="d"/>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B736-7D38-4ED7-BA5B-A345FE3819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D917DD-FE81-439D-9F79-41CE3FE0945F}"/>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B0D7D548-0825-4A37-A7F3-006AC8021F68}"/>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EEB873F9-8C01-4505-AEAB-C55C0DBA249D}"/>
              </a:ext>
            </a:extLst>
          </p:cNvPr>
          <p:cNvSpPr>
            <a:spLocks noGrp="1"/>
          </p:cNvSpPr>
          <p:nvPr>
            <p:ph type="sldNum" sz="quarter" idx="12"/>
          </p:nvPr>
        </p:nvSpPr>
        <p:spPr/>
        <p:txBody>
          <a:bodyPr/>
          <a:lstStyle>
            <a:lvl1pPr>
              <a:defRPr/>
            </a:lvl1pPr>
          </a:lstStyle>
          <a:p>
            <a:fld id="{6AF1D344-535D-4A27-928A-9AFC54DA5B94}" type="slidenum">
              <a:rPr lang="en-US" altLang="en-US"/>
              <a:pPr/>
              <a:t>‹#›</a:t>
            </a:fld>
            <a:endParaRPr lang="en-US" altLang="en-US"/>
          </a:p>
        </p:txBody>
      </p:sp>
    </p:spTree>
    <p:extLst>
      <p:ext uri="{BB962C8B-B14F-4D97-AF65-F5344CB8AC3E}">
        <p14:creationId xmlns:p14="http://schemas.microsoft.com/office/powerpoint/2010/main" val="1974099015"/>
      </p:ext>
    </p:extLst>
  </p:cSld>
  <p:clrMapOvr>
    <a:masterClrMapping/>
  </p:clrMapOvr>
  <p:transition spd="slow">
    <p:pull dir="d"/>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29CAEE-4E8D-4459-9864-18DCBE14D0E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7D8D6339-D7DC-4B87-8D33-6E32DB2A7873}"/>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4B73250E-D1D9-4463-95BB-484947192DD5}"/>
              </a:ext>
            </a:extLst>
          </p:cNvPr>
          <p:cNvSpPr>
            <a:spLocks noGrp="1"/>
          </p:cNvSpPr>
          <p:nvPr>
            <p:ph type="sldNum" sz="quarter" idx="12"/>
          </p:nvPr>
        </p:nvSpPr>
        <p:spPr/>
        <p:txBody>
          <a:bodyPr/>
          <a:lstStyle>
            <a:lvl1pPr>
              <a:defRPr/>
            </a:lvl1pPr>
          </a:lstStyle>
          <a:p>
            <a:fld id="{9D99FF4A-8EBE-40A4-ACAC-8C6F4972F9FE}" type="slidenum">
              <a:rPr lang="en-US" altLang="en-US"/>
              <a:pPr/>
              <a:t>‹#›</a:t>
            </a:fld>
            <a:endParaRPr lang="en-US" altLang="en-US"/>
          </a:p>
        </p:txBody>
      </p:sp>
    </p:spTree>
    <p:extLst>
      <p:ext uri="{BB962C8B-B14F-4D97-AF65-F5344CB8AC3E}">
        <p14:creationId xmlns:p14="http://schemas.microsoft.com/office/powerpoint/2010/main" val="625118403"/>
      </p:ext>
    </p:extLst>
  </p:cSld>
  <p:clrMapOvr>
    <a:masterClrMapping/>
  </p:clrMapOvr>
  <p:transition spd="slow">
    <p:pull dir="d"/>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F1C73-6B97-4ED9-99F6-C70854B6447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D8C9CA-7AFF-43CF-B0D7-919F6834401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AF5D36-DD24-4A54-B879-DFEBA17B077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088EAB-F3EC-47FF-AF71-EAAB60B006F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29A7FC1-1FC1-4916-AB3D-DFB02CB9602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D6A9049-ACBE-48A2-A182-18E7002222EA}"/>
              </a:ext>
            </a:extLst>
          </p:cNvPr>
          <p:cNvSpPr>
            <a:spLocks noGrp="1"/>
          </p:cNvSpPr>
          <p:nvPr>
            <p:ph type="sldNum" sz="quarter" idx="12"/>
          </p:nvPr>
        </p:nvSpPr>
        <p:spPr/>
        <p:txBody>
          <a:bodyPr/>
          <a:lstStyle>
            <a:lvl1pPr>
              <a:defRPr/>
            </a:lvl1pPr>
          </a:lstStyle>
          <a:p>
            <a:fld id="{3501459D-0CC7-4225-9105-27A75C393A36}" type="slidenum">
              <a:rPr lang="en-US" altLang="en-US"/>
              <a:pPr/>
              <a:t>‹#›</a:t>
            </a:fld>
            <a:endParaRPr lang="en-US" altLang="en-US"/>
          </a:p>
        </p:txBody>
      </p:sp>
    </p:spTree>
    <p:extLst>
      <p:ext uri="{BB962C8B-B14F-4D97-AF65-F5344CB8AC3E}">
        <p14:creationId xmlns:p14="http://schemas.microsoft.com/office/powerpoint/2010/main" val="4006397846"/>
      </p:ext>
    </p:extLst>
  </p:cSld>
  <p:clrMapOvr>
    <a:masterClrMapping/>
  </p:clrMapOvr>
  <p:transition spd="slow">
    <p:pull dir="d"/>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28EBB-6868-4F26-AF4E-74225779A05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9FA6FE-587E-4051-AC4E-357FDD9FFAA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E4BCCD-8871-4CF2-A40C-2FAF6174070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13BD5F-67C4-462A-A50B-8FCB1317815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8052DDD-5FA2-41F5-9BE2-6A1BF91E42F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8A55DBD-446A-4D9D-B19E-C1A8DFC49AD3}"/>
              </a:ext>
            </a:extLst>
          </p:cNvPr>
          <p:cNvSpPr>
            <a:spLocks noGrp="1"/>
          </p:cNvSpPr>
          <p:nvPr>
            <p:ph type="sldNum" sz="quarter" idx="12"/>
          </p:nvPr>
        </p:nvSpPr>
        <p:spPr/>
        <p:txBody>
          <a:bodyPr/>
          <a:lstStyle>
            <a:lvl1pPr>
              <a:defRPr/>
            </a:lvl1pPr>
          </a:lstStyle>
          <a:p>
            <a:fld id="{1A1F2BB6-2922-4D14-8509-7098C91DD833}" type="slidenum">
              <a:rPr lang="en-US" altLang="en-US"/>
              <a:pPr/>
              <a:t>‹#›</a:t>
            </a:fld>
            <a:endParaRPr lang="en-US" altLang="en-US"/>
          </a:p>
        </p:txBody>
      </p:sp>
    </p:spTree>
    <p:extLst>
      <p:ext uri="{BB962C8B-B14F-4D97-AF65-F5344CB8AC3E}">
        <p14:creationId xmlns:p14="http://schemas.microsoft.com/office/powerpoint/2010/main" val="3980162485"/>
      </p:ext>
    </p:extLst>
  </p:cSld>
  <p:clrMapOvr>
    <a:masterClrMapping/>
  </p:clrMapOvr>
  <p:transition spd="slow">
    <p:pull dir="d"/>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028A-A8F3-44DF-BC42-E33AC815BE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1F5939-EFBB-432C-A0BD-03FEFC366D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18018-A938-462F-9022-0DF7B63353A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AA841C3-AD20-4987-9F85-D9FC7E57E8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131E028-BE6C-4A36-A287-343A7EEB8D05}"/>
              </a:ext>
            </a:extLst>
          </p:cNvPr>
          <p:cNvSpPr>
            <a:spLocks noGrp="1"/>
          </p:cNvSpPr>
          <p:nvPr>
            <p:ph type="sldNum" sz="quarter" idx="12"/>
          </p:nvPr>
        </p:nvSpPr>
        <p:spPr/>
        <p:txBody>
          <a:bodyPr/>
          <a:lstStyle>
            <a:lvl1pPr>
              <a:defRPr/>
            </a:lvl1pPr>
          </a:lstStyle>
          <a:p>
            <a:fld id="{9D83584C-73EA-411A-8E03-D9447A79FBB2}" type="slidenum">
              <a:rPr lang="en-US" altLang="en-US"/>
              <a:pPr/>
              <a:t>‹#›</a:t>
            </a:fld>
            <a:endParaRPr lang="en-US" altLang="en-US"/>
          </a:p>
        </p:txBody>
      </p:sp>
    </p:spTree>
    <p:extLst>
      <p:ext uri="{BB962C8B-B14F-4D97-AF65-F5344CB8AC3E}">
        <p14:creationId xmlns:p14="http://schemas.microsoft.com/office/powerpoint/2010/main" val="1056332213"/>
      </p:ext>
    </p:extLst>
  </p:cSld>
  <p:clrMapOvr>
    <a:masterClrMapping/>
  </p:clrMapOvr>
  <p:transition spd="slow">
    <p:pull dir="d"/>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391ADD-B6D5-476F-B624-A74C6C41739D}"/>
              </a:ext>
            </a:extLst>
          </p:cNvPr>
          <p:cNvSpPr>
            <a:spLocks noGrp="1"/>
          </p:cNvSpPr>
          <p:nvPr>
            <p:ph type="title" orient="vert"/>
          </p:nvPr>
        </p:nvSpPr>
        <p:spPr>
          <a:xfrm>
            <a:off x="16878300" y="12192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7B39FE-3E42-406E-883F-DB72CD340497}"/>
              </a:ext>
            </a:extLst>
          </p:cNvPr>
          <p:cNvSpPr>
            <a:spLocks noGrp="1"/>
          </p:cNvSpPr>
          <p:nvPr>
            <p:ph type="body" orient="vert" idx="1"/>
          </p:nvPr>
        </p:nvSpPr>
        <p:spPr>
          <a:xfrm>
            <a:off x="11049000" y="1219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0E3B72-CC2D-4648-B13C-684100696C7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399BE6C-921B-4304-8F5F-F5064A73DDD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FD1B679-78D3-49EE-9CF1-2E7FB6AB23F5}"/>
              </a:ext>
            </a:extLst>
          </p:cNvPr>
          <p:cNvSpPr>
            <a:spLocks noGrp="1"/>
          </p:cNvSpPr>
          <p:nvPr>
            <p:ph type="sldNum" sz="quarter" idx="12"/>
          </p:nvPr>
        </p:nvSpPr>
        <p:spPr/>
        <p:txBody>
          <a:bodyPr/>
          <a:lstStyle>
            <a:lvl1pPr>
              <a:defRPr/>
            </a:lvl1pPr>
          </a:lstStyle>
          <a:p>
            <a:fld id="{8F452783-BAB8-45DE-8A70-D8D96439112B}" type="slidenum">
              <a:rPr lang="en-US" altLang="en-US"/>
              <a:pPr/>
              <a:t>‹#›</a:t>
            </a:fld>
            <a:endParaRPr lang="en-US" altLang="en-US"/>
          </a:p>
        </p:txBody>
      </p:sp>
    </p:spTree>
    <p:extLst>
      <p:ext uri="{BB962C8B-B14F-4D97-AF65-F5344CB8AC3E}">
        <p14:creationId xmlns:p14="http://schemas.microsoft.com/office/powerpoint/2010/main" val="2396350237"/>
      </p:ext>
    </p:extLst>
  </p:cSld>
  <p:clrMapOvr>
    <a:masterClrMapping/>
  </p:clrMapOvr>
  <p:transition spd="slow">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1316479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8775531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9" name="Picture 8" descr="Text, letter&#10;&#10;Description automatically generated">
            <a:extLst>
              <a:ext uri="{FF2B5EF4-FFF2-40B4-BE49-F238E27FC236}">
                <a16:creationId xmlns:a16="http://schemas.microsoft.com/office/drawing/2014/main" id="{17D528B9-C118-7370-1262-1D75B1D521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3917" y="2521084"/>
            <a:ext cx="3955311" cy="2803327"/>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A09350B6-3402-AEDE-F4DA-CAADA782E402}"/>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4108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10" name="Rectangle: Rounded Corners 9">
            <a:extLst>
              <a:ext uri="{FF2B5EF4-FFF2-40B4-BE49-F238E27FC236}">
                <a16:creationId xmlns:a16="http://schemas.microsoft.com/office/drawing/2014/main" id="{3DEDBEF6-A55D-212B-EAFC-2E6680142DE0}"/>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 letter&#10;&#10;Description automatically generated">
            <a:extLst>
              <a:ext uri="{FF2B5EF4-FFF2-40B4-BE49-F238E27FC236}">
                <a16:creationId xmlns:a16="http://schemas.microsoft.com/office/drawing/2014/main" id="{1E58B7F4-F7E8-DC58-1487-114F88E2E4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0676503">
            <a:off x="39964" y="39204"/>
            <a:ext cx="2458905" cy="1742749"/>
          </a:xfrm>
          <a:prstGeom prst="rect">
            <a:avLst/>
          </a:prstGeom>
          <a:ln>
            <a:noFill/>
          </a:ln>
          <a:effectLst>
            <a:softEdge rad="112500"/>
          </a:effectLst>
        </p:spPr>
      </p:pic>
    </p:spTree>
    <p:extLst>
      <p:ext uri="{BB962C8B-B14F-4D97-AF65-F5344CB8AC3E}">
        <p14:creationId xmlns:p14="http://schemas.microsoft.com/office/powerpoint/2010/main" val="11018138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1/18/2023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8" name="Rectangle: Rounded Corners 7">
            <a:extLst>
              <a:ext uri="{FF2B5EF4-FFF2-40B4-BE49-F238E27FC236}">
                <a16:creationId xmlns:a16="http://schemas.microsoft.com/office/drawing/2014/main" id="{70E19F73-1869-F2D7-FEDC-8D7EAFE61F05}"/>
              </a:ext>
            </a:extLst>
          </p:cNvPr>
          <p:cNvSpPr/>
          <p:nvPr userDrawn="1"/>
        </p:nvSpPr>
        <p:spPr>
          <a:xfrm>
            <a:off x="388345" y="253388"/>
            <a:ext cx="8367310" cy="6351224"/>
          </a:xfrm>
          <a:custGeom>
            <a:avLst/>
            <a:gdLst>
              <a:gd name="connsiteX0" fmla="*/ 0 w 8367310"/>
              <a:gd name="connsiteY0" fmla="*/ 182153 h 6351224"/>
              <a:gd name="connsiteX1" fmla="*/ 182153 w 8367310"/>
              <a:gd name="connsiteY1" fmla="*/ 0 h 6351224"/>
              <a:gd name="connsiteX2" fmla="*/ 8185157 w 8367310"/>
              <a:gd name="connsiteY2" fmla="*/ 0 h 6351224"/>
              <a:gd name="connsiteX3" fmla="*/ 8367310 w 8367310"/>
              <a:gd name="connsiteY3" fmla="*/ 182153 h 6351224"/>
              <a:gd name="connsiteX4" fmla="*/ 8367310 w 8367310"/>
              <a:gd name="connsiteY4" fmla="*/ 6169071 h 6351224"/>
              <a:gd name="connsiteX5" fmla="*/ 8185157 w 8367310"/>
              <a:gd name="connsiteY5" fmla="*/ 6351224 h 6351224"/>
              <a:gd name="connsiteX6" fmla="*/ 182153 w 8367310"/>
              <a:gd name="connsiteY6" fmla="*/ 6351224 h 6351224"/>
              <a:gd name="connsiteX7" fmla="*/ 0 w 8367310"/>
              <a:gd name="connsiteY7" fmla="*/ 6169071 h 6351224"/>
              <a:gd name="connsiteX8" fmla="*/ 0 w 8367310"/>
              <a:gd name="connsiteY8" fmla="*/ 182153 h 63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7310" h="6351224" extrusionOk="0">
                <a:moveTo>
                  <a:pt x="0" y="182153"/>
                </a:moveTo>
                <a:cubicBezTo>
                  <a:pt x="2204" y="67351"/>
                  <a:pt x="75941" y="8181"/>
                  <a:pt x="182153" y="0"/>
                </a:cubicBezTo>
                <a:cubicBezTo>
                  <a:pt x="1750638" y="30241"/>
                  <a:pt x="6042245" y="128560"/>
                  <a:pt x="8185157" y="0"/>
                </a:cubicBezTo>
                <a:cubicBezTo>
                  <a:pt x="8295405" y="1775"/>
                  <a:pt x="8367988" y="86190"/>
                  <a:pt x="8367310" y="182153"/>
                </a:cubicBezTo>
                <a:cubicBezTo>
                  <a:pt x="8397895" y="887635"/>
                  <a:pt x="8272011" y="3581836"/>
                  <a:pt x="8367310" y="6169071"/>
                </a:cubicBezTo>
                <a:cubicBezTo>
                  <a:pt x="8367607" y="6276954"/>
                  <a:pt x="8279546" y="6350541"/>
                  <a:pt x="8185157" y="6351224"/>
                </a:cubicBezTo>
                <a:cubicBezTo>
                  <a:pt x="5508987" y="6365686"/>
                  <a:pt x="1875813" y="6305795"/>
                  <a:pt x="182153" y="6351224"/>
                </a:cubicBezTo>
                <a:cubicBezTo>
                  <a:pt x="74751" y="6337464"/>
                  <a:pt x="5438" y="6280092"/>
                  <a:pt x="0" y="6169071"/>
                </a:cubicBezTo>
                <a:cubicBezTo>
                  <a:pt x="167982" y="4423463"/>
                  <a:pt x="76769" y="2063576"/>
                  <a:pt x="0" y="182153"/>
                </a:cubicBezTo>
                <a:close/>
              </a:path>
            </a:pathLst>
          </a:custGeom>
          <a:noFill/>
          <a:ln>
            <a:solidFill>
              <a:schemeClr val="accent6">
                <a:lumMod val="75000"/>
              </a:schemeClr>
            </a:solidFill>
            <a:extLst>
              <a:ext uri="{C807C97D-BFC1-408E-A445-0C87EB9F89A2}">
                <ask:lineSketchStyleProps xmlns:ask="http://schemas.microsoft.com/office/drawing/2018/sketchyshapes" sd="1693993750">
                  <a:prstGeom prst="roundRect">
                    <a:avLst>
                      <a:gd name="adj" fmla="val 286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83160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10FC614-E97E-4DB1-AECC-FDFCB1400F53}"/>
              </a:ext>
            </a:extLst>
          </p:cNvPr>
          <p:cNvSpPr>
            <a:spLocks noGrp="1" noChangeArrowheads="1"/>
          </p:cNvSpPr>
          <p:nvPr>
            <p:ph type="title"/>
          </p:nvPr>
        </p:nvSpPr>
        <p:spPr bwMode="auto">
          <a:xfrm>
            <a:off x="11049000" y="12192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D4B9B9C-B59B-4179-9802-A4045ADFDB88}"/>
              </a:ext>
            </a:extLst>
          </p:cNvPr>
          <p:cNvSpPr>
            <a:spLocks noGrp="1" noChangeArrowheads="1"/>
          </p:cNvSpPr>
          <p:nvPr>
            <p:ph type="body" idx="1"/>
          </p:nvPr>
        </p:nvSpPr>
        <p:spPr bwMode="auto">
          <a:xfrm>
            <a:off x="11049000" y="2590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7C324B8-D534-4ECC-B578-3F9E84524D3B}"/>
              </a:ext>
            </a:extLst>
          </p:cNvPr>
          <p:cNvSpPr>
            <a:spLocks noGrp="1" noChangeArrowheads="1"/>
          </p:cNvSpPr>
          <p:nvPr>
            <p:ph type="dt" sz="half" idx="2"/>
          </p:nvPr>
        </p:nvSpPr>
        <p:spPr bwMode="auto">
          <a:xfrm>
            <a:off x="11049000" y="68580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E36C4717-386F-4EA9-92B0-CC6D2771B0CB}"/>
              </a:ext>
            </a:extLst>
          </p:cNvPr>
          <p:cNvSpPr>
            <a:spLocks noGrp="1" noChangeArrowheads="1"/>
          </p:cNvSpPr>
          <p:nvPr>
            <p:ph type="ftr" sz="quarter" idx="3"/>
          </p:nvPr>
        </p:nvSpPr>
        <p:spPr bwMode="auto">
          <a:xfrm>
            <a:off x="13487400" y="68580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DB62B335-EC6F-4AA0-A9CE-4CD6E2DA5237}"/>
              </a:ext>
            </a:extLst>
          </p:cNvPr>
          <p:cNvSpPr>
            <a:spLocks noGrp="1" noChangeArrowheads="1"/>
          </p:cNvSpPr>
          <p:nvPr>
            <p:ph type="sldNum" sz="quarter" idx="4"/>
          </p:nvPr>
        </p:nvSpPr>
        <p:spPr bwMode="auto">
          <a:xfrm>
            <a:off x="16916400" y="68580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461D924-9C6E-42AA-9BA3-68E6D7EA3EF8}" type="slidenum">
              <a:rPr lang="en-US" altLang="en-US"/>
              <a:pPr/>
              <a:t>‹#›</a:t>
            </a:fld>
            <a:endParaRPr lang="en-US" altLang="en-US"/>
          </a:p>
        </p:txBody>
      </p:sp>
      <p:pic>
        <p:nvPicPr>
          <p:cNvPr id="1031" name="Picture 7" descr="StripeBack2">
            <a:extLst>
              <a:ext uri="{FF2B5EF4-FFF2-40B4-BE49-F238E27FC236}">
                <a16:creationId xmlns:a16="http://schemas.microsoft.com/office/drawing/2014/main" id="{B911316A-35FD-4BF9-B2E8-C6F110A8F7E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tripeBack2">
            <a:extLst>
              <a:ext uri="{FF2B5EF4-FFF2-40B4-BE49-F238E27FC236}">
                <a16:creationId xmlns:a16="http://schemas.microsoft.com/office/drawing/2014/main" id="{25280D25-B624-4364-AEFA-7B962FF228C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858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StripeBack2">
            <a:extLst>
              <a:ext uri="{FF2B5EF4-FFF2-40B4-BE49-F238E27FC236}">
                <a16:creationId xmlns:a16="http://schemas.microsoft.com/office/drawing/2014/main" id="{77737E3C-8F0B-4262-B08C-6436E560526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13716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tripeBack2">
            <a:extLst>
              <a:ext uri="{FF2B5EF4-FFF2-40B4-BE49-F238E27FC236}">
                <a16:creationId xmlns:a16="http://schemas.microsoft.com/office/drawing/2014/main" id="{7204D0AA-B807-4F1A-8FF6-0C81A8DEA8C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20574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StripeBack2">
            <a:extLst>
              <a:ext uri="{FF2B5EF4-FFF2-40B4-BE49-F238E27FC236}">
                <a16:creationId xmlns:a16="http://schemas.microsoft.com/office/drawing/2014/main" id="{204B9930-FEF8-42CD-8E18-BE578D80B4B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27432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tripeBack2">
            <a:extLst>
              <a:ext uri="{FF2B5EF4-FFF2-40B4-BE49-F238E27FC236}">
                <a16:creationId xmlns:a16="http://schemas.microsoft.com/office/drawing/2014/main" id="{9AB909B0-CC61-4ECF-84BE-2730908A660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34290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StripeBack2">
            <a:extLst>
              <a:ext uri="{FF2B5EF4-FFF2-40B4-BE49-F238E27FC236}">
                <a16:creationId xmlns:a16="http://schemas.microsoft.com/office/drawing/2014/main" id="{AF4064F3-63B9-4777-9A7A-4F2B2F84172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41148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tripeBack2">
            <a:extLst>
              <a:ext uri="{FF2B5EF4-FFF2-40B4-BE49-F238E27FC236}">
                <a16:creationId xmlns:a16="http://schemas.microsoft.com/office/drawing/2014/main" id="{BAC869BE-9D3C-412A-B27B-1445C75674C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48006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StripeBack2">
            <a:extLst>
              <a:ext uri="{FF2B5EF4-FFF2-40B4-BE49-F238E27FC236}">
                <a16:creationId xmlns:a16="http://schemas.microsoft.com/office/drawing/2014/main" id="{10DF27F0-58F9-46E1-9124-4198C7A4A45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5486400"/>
            <a:ext cx="91440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StripeBack2">
            <a:extLst>
              <a:ext uri="{FF2B5EF4-FFF2-40B4-BE49-F238E27FC236}">
                <a16:creationId xmlns:a16="http://schemas.microsoft.com/office/drawing/2014/main" id="{9F8357EF-8A17-4CDF-B31F-F49B866FE96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172200"/>
            <a:ext cx="91440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5379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p:pull di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BFC352-5EED-BB43-80C2-1D493AA01BF0}"/>
              </a:ext>
            </a:extLst>
          </p:cNvPr>
          <p:cNvSpPr/>
          <p:nvPr/>
        </p:nvSpPr>
        <p:spPr>
          <a:xfrm>
            <a:off x="1726601" y="1242507"/>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6" name="TextBox 5">
            <a:extLst>
              <a:ext uri="{FF2B5EF4-FFF2-40B4-BE49-F238E27FC236}">
                <a16:creationId xmlns:a16="http://schemas.microsoft.com/office/drawing/2014/main" id="{24319AE8-0295-2380-21AD-3E057F1A19C5}"/>
              </a:ext>
            </a:extLst>
          </p:cNvPr>
          <p:cNvSpPr txBox="1"/>
          <p:nvPr/>
        </p:nvSpPr>
        <p:spPr>
          <a:xfrm rot="193147">
            <a:off x="5623358" y="3322744"/>
            <a:ext cx="2531169" cy="523220"/>
          </a:xfrm>
          <a:prstGeom prst="rect">
            <a:avLst/>
          </a:prstGeom>
          <a:noFill/>
        </p:spPr>
        <p:txBody>
          <a:bodyPr wrap="square" rtlCol="0">
            <a:spAutoFit/>
          </a:bodyPr>
          <a:lstStyle/>
          <a:p>
            <a:r>
              <a:rPr lang="en-US" sz="2800" dirty="0">
                <a:latin typeface="Ink Draft" panose="03080402000500000000" pitchFamily="66" charset="0"/>
              </a:rPr>
              <a:t>January 18, 2023</a:t>
            </a:r>
          </a:p>
        </p:txBody>
      </p:sp>
      <p:sp>
        <p:nvSpPr>
          <p:cNvPr id="7" name="TextBox 6">
            <a:extLst>
              <a:ext uri="{FF2B5EF4-FFF2-40B4-BE49-F238E27FC236}">
                <a16:creationId xmlns:a16="http://schemas.microsoft.com/office/drawing/2014/main" id="{DE309375-A127-ABAB-DCED-F99A8AAEBFBB}"/>
              </a:ext>
            </a:extLst>
          </p:cNvPr>
          <p:cNvSpPr txBox="1"/>
          <p:nvPr/>
        </p:nvSpPr>
        <p:spPr>
          <a:xfrm rot="193147">
            <a:off x="1621890" y="3275725"/>
            <a:ext cx="2946886" cy="1107996"/>
          </a:xfrm>
          <a:prstGeom prst="rect">
            <a:avLst/>
          </a:prstGeom>
          <a:noFill/>
        </p:spPr>
        <p:txBody>
          <a:bodyPr wrap="square" rtlCol="0">
            <a:spAutoFit/>
          </a:bodyPr>
          <a:lstStyle/>
          <a:p>
            <a:r>
              <a:rPr lang="en-US" sz="2800" dirty="0">
                <a:latin typeface="Ink Draft" panose="03080402000500000000" pitchFamily="66" charset="0"/>
              </a:rPr>
              <a:t>Tonight’s Lesson:</a:t>
            </a:r>
          </a:p>
          <a:p>
            <a:endParaRPr lang="en-US" sz="1000" dirty="0">
              <a:latin typeface="Ink Draft" panose="03080402000500000000" pitchFamily="66" charset="0"/>
            </a:endParaRPr>
          </a:p>
          <a:p>
            <a:pPr marL="342900" indent="-342900">
              <a:buFont typeface="Wingdings" panose="05000000000000000000" pitchFamily="2" charset="2"/>
              <a:buChar char="§"/>
            </a:pPr>
            <a:r>
              <a:rPr lang="en-US" sz="2800" b="1" dirty="0">
                <a:latin typeface="Ink Draft" panose="03080402000500000000" pitchFamily="66" charset="0"/>
              </a:rPr>
              <a:t>Context (part 1)</a:t>
            </a:r>
          </a:p>
        </p:txBody>
      </p:sp>
    </p:spTree>
    <p:extLst>
      <p:ext uri="{BB962C8B-B14F-4D97-AF65-F5344CB8AC3E}">
        <p14:creationId xmlns:p14="http://schemas.microsoft.com/office/powerpoint/2010/main" val="2580326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7C305-4884-77C4-FDF0-09E14D3EBB5F}"/>
              </a:ext>
            </a:extLst>
          </p:cNvPr>
          <p:cNvSpPr txBox="1"/>
          <p:nvPr/>
        </p:nvSpPr>
        <p:spPr>
          <a:xfrm>
            <a:off x="774550" y="580913"/>
            <a:ext cx="7594899" cy="707886"/>
          </a:xfrm>
          <a:prstGeom prst="rect">
            <a:avLst/>
          </a:prstGeom>
          <a:noFill/>
        </p:spPr>
        <p:txBody>
          <a:bodyPr wrap="square" rtlCol="0">
            <a:spAutoFit/>
          </a:bodyPr>
          <a:lstStyle/>
          <a:p>
            <a:pPr algn="ctr"/>
            <a:r>
              <a:rPr lang="en-US" sz="4000" dirty="0">
                <a:latin typeface="Amasis MT Pro Medium" panose="02040604050005020304" pitchFamily="18" charset="0"/>
              </a:rPr>
              <a:t>Bible Study - Challenge</a:t>
            </a:r>
          </a:p>
        </p:txBody>
      </p:sp>
      <p:sp>
        <p:nvSpPr>
          <p:cNvPr id="3" name="Rectangle 2">
            <a:extLst>
              <a:ext uri="{FF2B5EF4-FFF2-40B4-BE49-F238E27FC236}">
                <a16:creationId xmlns:a16="http://schemas.microsoft.com/office/drawing/2014/main" id="{C5A665CF-3EC9-F797-15D8-69BE74F2F430}"/>
              </a:ext>
            </a:extLst>
          </p:cNvPr>
          <p:cNvSpPr/>
          <p:nvPr/>
        </p:nvSpPr>
        <p:spPr>
          <a:xfrm>
            <a:off x="1005840" y="1582890"/>
            <a:ext cx="7132320" cy="1926792"/>
          </a:xfrm>
          <a:custGeom>
            <a:avLst/>
            <a:gdLst>
              <a:gd name="connsiteX0" fmla="*/ 0 w 7132320"/>
              <a:gd name="connsiteY0" fmla="*/ 0 h 1926792"/>
              <a:gd name="connsiteX1" fmla="*/ 7132320 w 7132320"/>
              <a:gd name="connsiteY1" fmla="*/ 0 h 1926792"/>
              <a:gd name="connsiteX2" fmla="*/ 7132320 w 7132320"/>
              <a:gd name="connsiteY2" fmla="*/ 1926792 h 1926792"/>
              <a:gd name="connsiteX3" fmla="*/ 0 w 7132320"/>
              <a:gd name="connsiteY3" fmla="*/ 1926792 h 1926792"/>
              <a:gd name="connsiteX4" fmla="*/ 0 w 7132320"/>
              <a:gd name="connsiteY4" fmla="*/ 0 h 1926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320" h="1926792" fill="none" extrusionOk="0">
                <a:moveTo>
                  <a:pt x="0" y="0"/>
                </a:moveTo>
                <a:cubicBezTo>
                  <a:pt x="961502" y="-33775"/>
                  <a:pt x="5838145" y="138873"/>
                  <a:pt x="7132320" y="0"/>
                </a:cubicBezTo>
                <a:cubicBezTo>
                  <a:pt x="7058549" y="644427"/>
                  <a:pt x="6976437" y="1147639"/>
                  <a:pt x="7132320" y="1926792"/>
                </a:cubicBezTo>
                <a:cubicBezTo>
                  <a:pt x="5442587" y="1789462"/>
                  <a:pt x="3427694" y="1788936"/>
                  <a:pt x="0" y="1926792"/>
                </a:cubicBezTo>
                <a:cubicBezTo>
                  <a:pt x="152408" y="1699888"/>
                  <a:pt x="73868" y="867540"/>
                  <a:pt x="0" y="0"/>
                </a:cubicBezTo>
                <a:close/>
              </a:path>
              <a:path w="7132320" h="1926792" stroke="0" extrusionOk="0">
                <a:moveTo>
                  <a:pt x="0" y="0"/>
                </a:moveTo>
                <a:cubicBezTo>
                  <a:pt x="1837514" y="-101487"/>
                  <a:pt x="4070469" y="-162162"/>
                  <a:pt x="7132320" y="0"/>
                </a:cubicBezTo>
                <a:cubicBezTo>
                  <a:pt x="7193033" y="807842"/>
                  <a:pt x="7071248" y="1121230"/>
                  <a:pt x="7132320" y="1926792"/>
                </a:cubicBezTo>
                <a:cubicBezTo>
                  <a:pt x="5143511" y="1976857"/>
                  <a:pt x="3455618" y="1768343"/>
                  <a:pt x="0" y="1926792"/>
                </a:cubicBezTo>
                <a:cubicBezTo>
                  <a:pt x="-24452" y="1428414"/>
                  <a:pt x="-67663" y="199708"/>
                  <a:pt x="0" y="0"/>
                </a:cubicBezTo>
                <a:close/>
              </a:path>
            </a:pathLst>
          </a:custGeom>
          <a:solidFill>
            <a:srgbClr val="FFFF00"/>
          </a:solidFill>
          <a:ln w="28575">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masis MT Pro Medium" panose="02040604050005020304" pitchFamily="18" charset="0"/>
              </a:rPr>
              <a:t>Read 1, 2 &amp; 3 John</a:t>
            </a:r>
          </a:p>
          <a:p>
            <a:pPr algn="ctr"/>
            <a:endParaRPr lang="en-US" sz="1000" dirty="0">
              <a:solidFill>
                <a:srgbClr val="002060"/>
              </a:solidFill>
              <a:latin typeface="Amasis MT Pro Medium" panose="02040604050005020304" pitchFamily="18" charset="0"/>
            </a:endParaRPr>
          </a:p>
          <a:p>
            <a:pPr algn="ctr"/>
            <a:r>
              <a:rPr lang="en-US" sz="2800" dirty="0">
                <a:solidFill>
                  <a:srgbClr val="002060"/>
                </a:solidFill>
                <a:latin typeface="Amasis MT Pro Medium" panose="02040604050005020304" pitchFamily="18" charset="0"/>
              </a:rPr>
              <a:t>At least 50 times</a:t>
            </a:r>
          </a:p>
          <a:p>
            <a:pPr algn="ctr"/>
            <a:r>
              <a:rPr lang="en-US" sz="2800" dirty="0">
                <a:solidFill>
                  <a:srgbClr val="002060"/>
                </a:solidFill>
                <a:latin typeface="Amasis MT Pro Medium" panose="02040604050005020304" pitchFamily="18" charset="0"/>
              </a:rPr>
              <a:t>by the end of April</a:t>
            </a:r>
          </a:p>
        </p:txBody>
      </p:sp>
      <p:sp>
        <p:nvSpPr>
          <p:cNvPr id="4" name="TextBox 3">
            <a:extLst>
              <a:ext uri="{FF2B5EF4-FFF2-40B4-BE49-F238E27FC236}">
                <a16:creationId xmlns:a16="http://schemas.microsoft.com/office/drawing/2014/main" id="{6B3038BA-79A8-D295-D94D-B8E030FF2D22}"/>
              </a:ext>
            </a:extLst>
          </p:cNvPr>
          <p:cNvSpPr txBox="1"/>
          <p:nvPr/>
        </p:nvSpPr>
        <p:spPr>
          <a:xfrm>
            <a:off x="1280160" y="3666244"/>
            <a:ext cx="7186108"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2800" dirty="0"/>
              <a:t> Can be read in 15 minutes</a:t>
            </a:r>
          </a:p>
          <a:p>
            <a:pPr marL="285750" indent="-285750">
              <a:lnSpc>
                <a:spcPct val="150000"/>
              </a:lnSpc>
              <a:buFont typeface="Wingdings" panose="05000000000000000000" pitchFamily="2" charset="2"/>
              <a:buChar char="ü"/>
            </a:pPr>
            <a:r>
              <a:rPr lang="en-US" sz="2800" dirty="0"/>
              <a:t> With each reading you will see more</a:t>
            </a:r>
          </a:p>
          <a:p>
            <a:pPr marL="285750" indent="-285750">
              <a:lnSpc>
                <a:spcPct val="150000"/>
              </a:lnSpc>
              <a:buFont typeface="Wingdings" panose="05000000000000000000" pitchFamily="2" charset="2"/>
              <a:buChar char="ü"/>
            </a:pPr>
            <a:r>
              <a:rPr lang="en-US" sz="2800" dirty="0"/>
              <a:t> May try another translation a few times</a:t>
            </a:r>
          </a:p>
          <a:p>
            <a:pPr marL="285750" indent="-285750">
              <a:lnSpc>
                <a:spcPct val="150000"/>
              </a:lnSpc>
              <a:buFont typeface="Wingdings" panose="05000000000000000000" pitchFamily="2" charset="2"/>
              <a:buChar char="ü"/>
            </a:pPr>
            <a:r>
              <a:rPr lang="en-US" sz="2800" dirty="0"/>
              <a:t> Take note of key concepts / words / contrast</a:t>
            </a:r>
          </a:p>
        </p:txBody>
      </p:sp>
    </p:spTree>
    <p:extLst>
      <p:ext uri="{BB962C8B-B14F-4D97-AF65-F5344CB8AC3E}">
        <p14:creationId xmlns:p14="http://schemas.microsoft.com/office/powerpoint/2010/main" val="122363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4BEB8F-C207-12A8-CB0D-5B24037BC037}"/>
              </a:ext>
            </a:extLst>
          </p:cNvPr>
          <p:cNvSpPr txBox="1"/>
          <p:nvPr/>
        </p:nvSpPr>
        <p:spPr>
          <a:xfrm>
            <a:off x="1436145" y="322729"/>
            <a:ext cx="6271709" cy="646331"/>
          </a:xfrm>
          <a:prstGeom prst="rect">
            <a:avLst/>
          </a:prstGeom>
          <a:solidFill>
            <a:schemeClr val="bg1"/>
          </a:solidFill>
          <a:ln>
            <a:solidFill>
              <a:srgbClr val="0000FF"/>
            </a:solidFill>
          </a:ln>
        </p:spPr>
        <p:txBody>
          <a:bodyPr wrap="square" rtlCol="0">
            <a:spAutoFit/>
          </a:bodyPr>
          <a:lstStyle/>
          <a:p>
            <a:pPr algn="ctr"/>
            <a:r>
              <a:rPr lang="en-US" sz="3600" b="1" dirty="0">
                <a:solidFill>
                  <a:srgbClr val="0000FF"/>
                </a:solidFill>
              </a:rPr>
              <a:t>Two Levels Going Throughout</a:t>
            </a:r>
          </a:p>
        </p:txBody>
      </p:sp>
      <p:sp>
        <p:nvSpPr>
          <p:cNvPr id="3" name="Rectangle: Rounded Corners 2">
            <a:extLst>
              <a:ext uri="{FF2B5EF4-FFF2-40B4-BE49-F238E27FC236}">
                <a16:creationId xmlns:a16="http://schemas.microsoft.com/office/drawing/2014/main" id="{3E568403-185C-9BF2-F060-AD5B8B2B1D61}"/>
              </a:ext>
            </a:extLst>
          </p:cNvPr>
          <p:cNvSpPr/>
          <p:nvPr/>
        </p:nvSpPr>
        <p:spPr>
          <a:xfrm>
            <a:off x="457201" y="1551791"/>
            <a:ext cx="4883972" cy="1877209"/>
          </a:xfrm>
          <a:prstGeom prst="roundRect">
            <a:avLst>
              <a:gd name="adj" fmla="val 19532"/>
            </a:avLst>
          </a:prstGeom>
          <a:solidFill>
            <a:srgbClr val="0000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Basic Level</a:t>
            </a:r>
          </a:p>
        </p:txBody>
      </p:sp>
      <p:sp>
        <p:nvSpPr>
          <p:cNvPr id="4" name="Rectangle: Rounded Corners 3">
            <a:extLst>
              <a:ext uri="{FF2B5EF4-FFF2-40B4-BE49-F238E27FC236}">
                <a16:creationId xmlns:a16="http://schemas.microsoft.com/office/drawing/2014/main" id="{1063E298-81B2-C5AC-2013-6CD6705B438D}"/>
              </a:ext>
            </a:extLst>
          </p:cNvPr>
          <p:cNvSpPr/>
          <p:nvPr/>
        </p:nvSpPr>
        <p:spPr>
          <a:xfrm>
            <a:off x="3982123" y="3758902"/>
            <a:ext cx="4883972" cy="1877209"/>
          </a:xfrm>
          <a:prstGeom prst="roundRect">
            <a:avLst>
              <a:gd name="adj" fmla="val 19532"/>
            </a:avLst>
          </a:prstGeom>
          <a:solidFill>
            <a:schemeClr val="tx1">
              <a:alpha val="69804"/>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Deeper Dives</a:t>
            </a:r>
          </a:p>
        </p:txBody>
      </p:sp>
    </p:spTree>
    <p:extLst>
      <p:ext uri="{BB962C8B-B14F-4D97-AF65-F5344CB8AC3E}">
        <p14:creationId xmlns:p14="http://schemas.microsoft.com/office/powerpoint/2010/main" val="2588715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27B826-397F-0636-350D-E813FC41985C}"/>
              </a:ext>
            </a:extLst>
          </p:cNvPr>
          <p:cNvSpPr txBox="1"/>
          <p:nvPr/>
        </p:nvSpPr>
        <p:spPr>
          <a:xfrm>
            <a:off x="806823" y="1887967"/>
            <a:ext cx="8186568" cy="4549835"/>
          </a:xfrm>
          <a:prstGeom prst="rect">
            <a:avLst/>
          </a:prstGeom>
          <a:noFill/>
        </p:spPr>
        <p:txBody>
          <a:bodyPr wrap="square" rtlCol="0">
            <a:spAutoFit/>
          </a:bodyPr>
          <a:lstStyle/>
          <a:p>
            <a:pPr marL="457200" indent="-457200">
              <a:lnSpc>
                <a:spcPct val="150000"/>
              </a:lnSpc>
              <a:buFont typeface="+mj-lt"/>
              <a:buAutoNum type="alphaUcPeriod"/>
            </a:pPr>
            <a:r>
              <a:rPr lang="en-US" sz="2800" b="1" dirty="0"/>
              <a:t>The Text </a:t>
            </a:r>
            <a:r>
              <a:rPr lang="en-US" sz="2800" dirty="0"/>
              <a:t>(Read, Read, &amp; Read)</a:t>
            </a:r>
          </a:p>
          <a:p>
            <a:pPr marL="457200" indent="-457200">
              <a:lnSpc>
                <a:spcPct val="150000"/>
              </a:lnSpc>
              <a:buFont typeface="+mj-lt"/>
              <a:buAutoNum type="alphaUcPeriod"/>
            </a:pPr>
            <a:r>
              <a:rPr lang="en-US" sz="2800" b="1" dirty="0"/>
              <a:t>What is the Context?</a:t>
            </a:r>
          </a:p>
          <a:p>
            <a:pPr marL="457200" indent="-457200">
              <a:lnSpc>
                <a:spcPct val="150000"/>
              </a:lnSpc>
              <a:buFont typeface="+mj-lt"/>
              <a:buAutoNum type="alphaUcPeriod"/>
            </a:pPr>
            <a:r>
              <a:rPr lang="en-US" sz="2800" b="1" dirty="0"/>
              <a:t>Structure / Thought Patterns</a:t>
            </a:r>
          </a:p>
          <a:p>
            <a:pPr marL="457200" indent="-457200">
              <a:lnSpc>
                <a:spcPct val="150000"/>
              </a:lnSpc>
              <a:buFont typeface="+mj-lt"/>
              <a:buAutoNum type="alphaUcPeriod"/>
            </a:pPr>
            <a:r>
              <a:rPr lang="en-US" sz="2800" b="1" dirty="0"/>
              <a:t>Check Translations</a:t>
            </a:r>
          </a:p>
          <a:p>
            <a:pPr marL="457200" indent="-457200">
              <a:lnSpc>
                <a:spcPct val="150000"/>
              </a:lnSpc>
              <a:buFont typeface="+mj-lt"/>
              <a:buAutoNum type="alphaUcPeriod"/>
            </a:pPr>
            <a:r>
              <a:rPr lang="en-US" sz="2800" b="1" dirty="0"/>
              <a:t>Word meaning</a:t>
            </a:r>
          </a:p>
          <a:p>
            <a:pPr marL="457200" indent="-457200">
              <a:lnSpc>
                <a:spcPct val="150000"/>
              </a:lnSpc>
              <a:buFont typeface="+mj-lt"/>
              <a:buAutoNum type="alphaUcPeriod"/>
            </a:pPr>
            <a:r>
              <a:rPr lang="en-US" sz="2800" b="1" dirty="0"/>
              <a:t>What Did This Mean to Original Audience?</a:t>
            </a:r>
          </a:p>
          <a:p>
            <a:pPr marL="457200" indent="-457200">
              <a:lnSpc>
                <a:spcPct val="150000"/>
              </a:lnSpc>
              <a:buFont typeface="+mj-lt"/>
              <a:buAutoNum type="alphaUcPeriod"/>
            </a:pPr>
            <a:r>
              <a:rPr lang="en-US" sz="2800" b="1" dirty="0"/>
              <a:t>Application</a:t>
            </a:r>
            <a:endParaRPr lang="en-US" sz="2400" dirty="0"/>
          </a:p>
        </p:txBody>
      </p:sp>
      <p:sp>
        <p:nvSpPr>
          <p:cNvPr id="4" name="Rectangle: Rounded Corners 3">
            <a:extLst>
              <a:ext uri="{FF2B5EF4-FFF2-40B4-BE49-F238E27FC236}">
                <a16:creationId xmlns:a16="http://schemas.microsoft.com/office/drawing/2014/main" id="{BBFF0927-980F-A384-11CE-2CAC38D97FB0}"/>
              </a:ext>
            </a:extLst>
          </p:cNvPr>
          <p:cNvSpPr/>
          <p:nvPr/>
        </p:nvSpPr>
        <p:spPr>
          <a:xfrm>
            <a:off x="3178886" y="236668"/>
            <a:ext cx="4883972" cy="1210235"/>
          </a:xfrm>
          <a:prstGeom prst="roundRect">
            <a:avLst>
              <a:gd name="adj" fmla="val 19532"/>
            </a:avLst>
          </a:prstGeom>
          <a:solidFill>
            <a:srgbClr val="0000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Basic Level</a:t>
            </a:r>
          </a:p>
        </p:txBody>
      </p:sp>
    </p:spTree>
    <p:extLst>
      <p:ext uri="{BB962C8B-B14F-4D97-AF65-F5344CB8AC3E}">
        <p14:creationId xmlns:p14="http://schemas.microsoft.com/office/powerpoint/2010/main" val="4109927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957D7A7-D232-BBF1-CD3B-1DA7CBC89668}"/>
              </a:ext>
            </a:extLst>
          </p:cNvPr>
          <p:cNvSpPr/>
          <p:nvPr/>
        </p:nvSpPr>
        <p:spPr>
          <a:xfrm>
            <a:off x="763792" y="253570"/>
            <a:ext cx="7745506" cy="1284774"/>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Observation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What does it say?</a:t>
            </a:r>
          </a:p>
        </p:txBody>
      </p:sp>
      <p:sp>
        <p:nvSpPr>
          <p:cNvPr id="4" name="TextBox 3">
            <a:extLst>
              <a:ext uri="{FF2B5EF4-FFF2-40B4-BE49-F238E27FC236}">
                <a16:creationId xmlns:a16="http://schemas.microsoft.com/office/drawing/2014/main" id="{28BB1F6D-255B-9CA7-7D4C-9DF76A59CE93}"/>
              </a:ext>
            </a:extLst>
          </p:cNvPr>
          <p:cNvSpPr txBox="1"/>
          <p:nvPr/>
        </p:nvSpPr>
        <p:spPr>
          <a:xfrm>
            <a:off x="2022437" y="1495339"/>
            <a:ext cx="522821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0000FF"/>
                </a:solidFill>
                <a:effectLst/>
                <a:uLnTx/>
                <a:uFillTx/>
                <a:latin typeface="Calibri" panose="020F0502020204030204"/>
                <a:ea typeface="+mn-ea"/>
                <a:cs typeface="+mn-cs"/>
              </a:rPr>
              <a:t>Read, Read, and Read the Text</a:t>
            </a:r>
          </a:p>
        </p:txBody>
      </p:sp>
      <p:sp>
        <p:nvSpPr>
          <p:cNvPr id="5" name="TextBox 4">
            <a:extLst>
              <a:ext uri="{FF2B5EF4-FFF2-40B4-BE49-F238E27FC236}">
                <a16:creationId xmlns:a16="http://schemas.microsoft.com/office/drawing/2014/main" id="{AB94D0D6-47C1-17D5-1D86-EC4496AA8AF6}"/>
              </a:ext>
            </a:extLst>
          </p:cNvPr>
          <p:cNvSpPr txBox="1"/>
          <p:nvPr/>
        </p:nvSpPr>
        <p:spPr>
          <a:xfrm>
            <a:off x="699247" y="2018559"/>
            <a:ext cx="7745506" cy="458587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This is not interpreting – just observing – gathering facts</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Looking for:</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Who?</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What?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Where?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When?</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Why?</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How?</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Watch for:</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Words repeated multiple times in a passage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Anything that can be grouped together (list)</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Words that indicate a change in topic or time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Any indication of reason (“for”) or cause and effect</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Any contrast</a:t>
            </a:r>
          </a:p>
        </p:txBody>
      </p:sp>
      <p:sp>
        <p:nvSpPr>
          <p:cNvPr id="3" name="TextBox 2">
            <a:extLst>
              <a:ext uri="{FF2B5EF4-FFF2-40B4-BE49-F238E27FC236}">
                <a16:creationId xmlns:a16="http://schemas.microsoft.com/office/drawing/2014/main" id="{24C4DABD-0524-25DC-9A6C-93EE7908E107}"/>
              </a:ext>
            </a:extLst>
          </p:cNvPr>
          <p:cNvSpPr txBox="1"/>
          <p:nvPr/>
        </p:nvSpPr>
        <p:spPr>
          <a:xfrm>
            <a:off x="0" y="0"/>
            <a:ext cx="1726602" cy="830997"/>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Inductive Bible Study</a:t>
            </a:r>
          </a:p>
        </p:txBody>
      </p:sp>
    </p:spTree>
    <p:extLst>
      <p:ext uri="{BB962C8B-B14F-4D97-AF65-F5344CB8AC3E}">
        <p14:creationId xmlns:p14="http://schemas.microsoft.com/office/powerpoint/2010/main" val="3886195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94D0D6-47C1-17D5-1D86-EC4496AA8AF6}"/>
              </a:ext>
            </a:extLst>
          </p:cNvPr>
          <p:cNvSpPr txBox="1"/>
          <p:nvPr/>
        </p:nvSpPr>
        <p:spPr>
          <a:xfrm>
            <a:off x="699247" y="1739625"/>
            <a:ext cx="7745506" cy="470898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Historical: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is the cultural /or historical setting of this passage?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do I know about author &amp; recipient(s)? </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Context: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is the immediate context?</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is the broader context?</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Compatibility: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Are there other passages that help with this one?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Does my interpretation contradict other passages?</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Textual: </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Am I making any assumptions?</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Let key words guide you: therefore, and, but, that, for, because, and if</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Literal: What is the clearest meaning?</a:t>
            </a:r>
          </a:p>
        </p:txBody>
      </p:sp>
      <p:sp>
        <p:nvSpPr>
          <p:cNvPr id="7" name="Rectangle: Rounded Corners 6">
            <a:extLst>
              <a:ext uri="{FF2B5EF4-FFF2-40B4-BE49-F238E27FC236}">
                <a16:creationId xmlns:a16="http://schemas.microsoft.com/office/drawing/2014/main" id="{3CE72FA2-4D21-9142-F977-6001AB09BE81}"/>
              </a:ext>
            </a:extLst>
          </p:cNvPr>
          <p:cNvSpPr/>
          <p:nvPr/>
        </p:nvSpPr>
        <p:spPr>
          <a:xfrm>
            <a:off x="763792" y="253570"/>
            <a:ext cx="7745506" cy="1284774"/>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Interpretation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What does it mean?</a:t>
            </a:r>
          </a:p>
        </p:txBody>
      </p:sp>
      <p:sp>
        <p:nvSpPr>
          <p:cNvPr id="2" name="TextBox 1">
            <a:extLst>
              <a:ext uri="{FF2B5EF4-FFF2-40B4-BE49-F238E27FC236}">
                <a16:creationId xmlns:a16="http://schemas.microsoft.com/office/drawing/2014/main" id="{66D07F24-CE3F-64A7-B964-9DC06801BD1C}"/>
              </a:ext>
            </a:extLst>
          </p:cNvPr>
          <p:cNvSpPr txBox="1"/>
          <p:nvPr/>
        </p:nvSpPr>
        <p:spPr>
          <a:xfrm>
            <a:off x="0" y="0"/>
            <a:ext cx="1726602" cy="830997"/>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Inductive Bible Study</a:t>
            </a:r>
          </a:p>
        </p:txBody>
      </p:sp>
    </p:spTree>
    <p:extLst>
      <p:ext uri="{BB962C8B-B14F-4D97-AF65-F5344CB8AC3E}">
        <p14:creationId xmlns:p14="http://schemas.microsoft.com/office/powerpoint/2010/main" val="2373939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D47F1B6-FBEB-2946-3AC6-5C2AC02F21D9}"/>
              </a:ext>
            </a:extLst>
          </p:cNvPr>
          <p:cNvSpPr/>
          <p:nvPr/>
        </p:nvSpPr>
        <p:spPr>
          <a:xfrm>
            <a:off x="763792" y="253570"/>
            <a:ext cx="7745506" cy="1284774"/>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Application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What does it mean to me?</a:t>
            </a:r>
          </a:p>
        </p:txBody>
      </p:sp>
      <p:sp>
        <p:nvSpPr>
          <p:cNvPr id="4" name="TextBox 3">
            <a:extLst>
              <a:ext uri="{FF2B5EF4-FFF2-40B4-BE49-F238E27FC236}">
                <a16:creationId xmlns:a16="http://schemas.microsoft.com/office/drawing/2014/main" id="{81C2A4ED-D4E7-33D6-336A-1C79747827AE}"/>
              </a:ext>
            </a:extLst>
          </p:cNvPr>
          <p:cNvSpPr txBox="1"/>
          <p:nvPr/>
        </p:nvSpPr>
        <p:spPr>
          <a:xfrm>
            <a:off x="699247" y="1949399"/>
            <a:ext cx="7745506" cy="350865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are not just trying to get through the Bible; we’re letting the Bible get through us.” (West, 36)</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Would include: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Promise – need to believe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Command – need to obey</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Warning – need to heed</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Example – need to follow</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Doctrine – need to accept</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Look for practical lessons</a:t>
            </a:r>
          </a:p>
        </p:txBody>
      </p:sp>
      <p:sp>
        <p:nvSpPr>
          <p:cNvPr id="3" name="TextBox 2">
            <a:extLst>
              <a:ext uri="{FF2B5EF4-FFF2-40B4-BE49-F238E27FC236}">
                <a16:creationId xmlns:a16="http://schemas.microsoft.com/office/drawing/2014/main" id="{3B43B48F-C11E-4E55-6F76-671D08CFDC64}"/>
              </a:ext>
            </a:extLst>
          </p:cNvPr>
          <p:cNvSpPr txBox="1"/>
          <p:nvPr/>
        </p:nvSpPr>
        <p:spPr>
          <a:xfrm>
            <a:off x="0" y="0"/>
            <a:ext cx="1726602" cy="830997"/>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Inductive Bible Study</a:t>
            </a:r>
          </a:p>
        </p:txBody>
      </p:sp>
    </p:spTree>
    <p:extLst>
      <p:ext uri="{BB962C8B-B14F-4D97-AF65-F5344CB8AC3E}">
        <p14:creationId xmlns:p14="http://schemas.microsoft.com/office/powerpoint/2010/main" val="716131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C1DFE5-DED7-3DBC-8CA1-B572F6339BB5}"/>
              </a:ext>
            </a:extLst>
          </p:cNvPr>
          <p:cNvSpPr/>
          <p:nvPr/>
        </p:nvSpPr>
        <p:spPr>
          <a:xfrm rot="16200000">
            <a:off x="-1499435" y="2772783"/>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3" name="Rectangle 2">
            <a:extLst>
              <a:ext uri="{FF2B5EF4-FFF2-40B4-BE49-F238E27FC236}">
                <a16:creationId xmlns:a16="http://schemas.microsoft.com/office/drawing/2014/main" id="{3177E09C-34DD-9CB0-2284-9735CE27129A}"/>
              </a:ext>
            </a:extLst>
          </p:cNvPr>
          <p:cNvSpPr/>
          <p:nvPr/>
        </p:nvSpPr>
        <p:spPr>
          <a:xfrm>
            <a:off x="2119256" y="1081144"/>
            <a:ext cx="5814509" cy="44106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53E6961-D4E5-4D0A-794C-4BF90F90DEC7}"/>
              </a:ext>
            </a:extLst>
          </p:cNvPr>
          <p:cNvSpPr txBox="1"/>
          <p:nvPr/>
        </p:nvSpPr>
        <p:spPr>
          <a:xfrm>
            <a:off x="2234925" y="304492"/>
            <a:ext cx="6259670" cy="6370975"/>
          </a:xfrm>
          <a:prstGeom prst="rect">
            <a:avLst/>
          </a:prstGeom>
          <a:noFill/>
        </p:spPr>
        <p:txBody>
          <a:bodyPr wrap="square" rtlCol="0">
            <a:spAutoFit/>
          </a:bodyPr>
          <a:lstStyle/>
          <a:p>
            <a:pPr marL="342900" indent="-342900">
              <a:buFont typeface="+mj-lt"/>
              <a:buAutoNum type="arabicPeriod"/>
            </a:pPr>
            <a:r>
              <a:rPr lang="en-US" sz="2400" dirty="0"/>
              <a:t>Jan. 4 – Introduction to Inductive Bible Study</a:t>
            </a:r>
          </a:p>
          <a:p>
            <a:pPr marL="342900" indent="-342900">
              <a:buFont typeface="+mj-lt"/>
              <a:buAutoNum type="arabicPeriod"/>
            </a:pPr>
            <a:r>
              <a:rPr lang="en-US" sz="2400" dirty="0"/>
              <a:t>Jan. 11 – Background – Intro Information</a:t>
            </a:r>
          </a:p>
          <a:p>
            <a:pPr marL="342900" indent="-342900">
              <a:buFont typeface="+mj-lt"/>
              <a:buAutoNum type="arabicPeriod"/>
            </a:pPr>
            <a:r>
              <a:rPr lang="en-US" sz="2400" dirty="0"/>
              <a:t>Jan. 18 – Context</a:t>
            </a:r>
          </a:p>
          <a:p>
            <a:pPr marL="342900" indent="-342900">
              <a:buFont typeface="+mj-lt"/>
              <a:buAutoNum type="arabicPeriod"/>
            </a:pPr>
            <a:r>
              <a:rPr lang="en-US" sz="2400" dirty="0"/>
              <a:t>Jan. 25 – Context</a:t>
            </a:r>
          </a:p>
          <a:p>
            <a:pPr marL="342900" indent="-342900">
              <a:buFont typeface="+mj-lt"/>
              <a:buAutoNum type="arabicPeriod"/>
            </a:pPr>
            <a:r>
              <a:rPr lang="en-US" sz="2400" dirty="0"/>
              <a:t>Feb. 1 – Outlining the Text</a:t>
            </a:r>
          </a:p>
          <a:p>
            <a:pPr marL="342900" indent="-342900">
              <a:buFont typeface="+mj-lt"/>
              <a:buAutoNum type="arabicPeriod"/>
            </a:pPr>
            <a:r>
              <a:rPr lang="en-US" sz="2400" dirty="0"/>
              <a:t>Feb. 8 – Outlining the Text</a:t>
            </a:r>
          </a:p>
          <a:p>
            <a:pPr marL="342900" indent="-342900">
              <a:buFont typeface="+mj-lt"/>
              <a:buAutoNum type="arabicPeriod"/>
            </a:pPr>
            <a:r>
              <a:rPr lang="en-US" sz="2400" dirty="0"/>
              <a:t>Feb. 15 – Bible Study Aids</a:t>
            </a:r>
          </a:p>
          <a:p>
            <a:pPr marL="342900" indent="-342900">
              <a:buFont typeface="+mj-lt"/>
              <a:buAutoNum type="arabicPeriod"/>
            </a:pPr>
            <a:r>
              <a:rPr lang="en-US" sz="2400" dirty="0"/>
              <a:t>Feb. 22 – Use of Translations</a:t>
            </a:r>
          </a:p>
          <a:p>
            <a:pPr marL="342900" indent="-342900">
              <a:buFont typeface="+mj-lt"/>
              <a:buAutoNum type="arabicPeriod"/>
            </a:pPr>
            <a:r>
              <a:rPr lang="en-US" sz="2400" dirty="0"/>
              <a:t>Mar. 1 – Words</a:t>
            </a:r>
          </a:p>
          <a:p>
            <a:pPr marL="342900" indent="-342900">
              <a:buFont typeface="+mj-lt"/>
              <a:buAutoNum type="arabicPeriod"/>
            </a:pPr>
            <a:r>
              <a:rPr lang="en-US" sz="2400" dirty="0"/>
              <a:t> Mar. 8 – Hebrew / Greek Words</a:t>
            </a:r>
          </a:p>
          <a:p>
            <a:pPr marL="342900" indent="-342900">
              <a:buFont typeface="+mj-lt"/>
              <a:buAutoNum type="arabicPeriod"/>
            </a:pPr>
            <a:r>
              <a:rPr lang="en-US" sz="2400" dirty="0"/>
              <a:t> Mar. 15 – Hebrew / Greek Words</a:t>
            </a:r>
          </a:p>
          <a:p>
            <a:pPr marL="342900" indent="-342900">
              <a:buFont typeface="+mj-lt"/>
              <a:buAutoNum type="arabicPeriod"/>
            </a:pPr>
            <a:r>
              <a:rPr lang="en-US" sz="2400" dirty="0"/>
              <a:t> Mar. 22 – Use of Commentaries</a:t>
            </a:r>
          </a:p>
          <a:p>
            <a:pPr marL="342900" indent="-342900">
              <a:buFont typeface="+mj-lt"/>
              <a:buAutoNum type="arabicPeriod"/>
            </a:pPr>
            <a:r>
              <a:rPr lang="en-US" sz="2400" dirty="0"/>
              <a:t> Mar. 29 – Figurative Language</a:t>
            </a:r>
          </a:p>
          <a:p>
            <a:pPr marL="342900" indent="-342900">
              <a:buFont typeface="+mj-lt"/>
              <a:buAutoNum type="arabicPeriod"/>
            </a:pPr>
            <a:r>
              <a:rPr lang="en-US" sz="2400" dirty="0"/>
              <a:t> Apr. 5 – Figurative Language</a:t>
            </a:r>
          </a:p>
          <a:p>
            <a:pPr marL="342900" indent="-342900">
              <a:buFont typeface="+mj-lt"/>
              <a:buAutoNum type="arabicPeriod"/>
            </a:pPr>
            <a:r>
              <a:rPr lang="en-US" sz="2400" dirty="0"/>
              <a:t> Apr. 12 – Apocalyptic Literature &amp; Numbers</a:t>
            </a:r>
          </a:p>
          <a:p>
            <a:pPr marL="342900" indent="-342900">
              <a:buFont typeface="+mj-lt"/>
              <a:buAutoNum type="arabicPeriod"/>
            </a:pPr>
            <a:r>
              <a:rPr lang="en-US" sz="2400" dirty="0"/>
              <a:t> Apr. 19 – Hebrews and Hermeneutics</a:t>
            </a:r>
          </a:p>
          <a:p>
            <a:pPr marL="342900" indent="-342900">
              <a:buFont typeface="+mj-lt"/>
              <a:buAutoNum type="arabicPeriod"/>
            </a:pPr>
            <a:r>
              <a:rPr lang="en-US" sz="2400" dirty="0"/>
              <a:t> Apr. 26 – Application / Practical Lessons</a:t>
            </a:r>
          </a:p>
        </p:txBody>
      </p:sp>
    </p:spTree>
    <p:extLst>
      <p:ext uri="{BB962C8B-B14F-4D97-AF65-F5344CB8AC3E}">
        <p14:creationId xmlns:p14="http://schemas.microsoft.com/office/powerpoint/2010/main" val="1795707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1722E4-109A-1C16-3B36-B6172B7B7B71}"/>
              </a:ext>
            </a:extLst>
          </p:cNvPr>
          <p:cNvSpPr txBox="1"/>
          <p:nvPr/>
        </p:nvSpPr>
        <p:spPr>
          <a:xfrm>
            <a:off x="900952" y="621972"/>
            <a:ext cx="7342094" cy="2009974"/>
          </a:xfrm>
          <a:prstGeom prst="rect">
            <a:avLst/>
          </a:prstGeom>
          <a:noFill/>
        </p:spPr>
        <p:txBody>
          <a:bodyPr wrap="square" rtlCol="0">
            <a:spAutoFit/>
          </a:bodyPr>
          <a:lstStyle/>
          <a:p>
            <a:pPr marL="0" marR="0" lvl="0" indent="0" algn="ctr" defTabSz="457200" rtl="0" eaLnBrk="1" fontAlgn="auto" latinLnBrk="0" hangingPunct="1">
              <a:lnSpc>
                <a:spcPct val="115000"/>
              </a:lnSpc>
              <a:spcBef>
                <a:spcPts val="0"/>
              </a:spcBef>
              <a:spcAft>
                <a:spcPts val="100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 Timothy 2:15 (NKJV) </a:t>
            </a:r>
          </a:p>
          <a:p>
            <a:pPr marL="0" marR="0" lvl="0" indent="0" algn="l" defTabSz="457200" rtl="0" eaLnBrk="1" fontAlgn="auto" latinLnBrk="0" hangingPunct="1">
              <a:lnSpc>
                <a:spcPct val="115000"/>
              </a:lnSpc>
              <a:spcBef>
                <a:spcPts val="900"/>
              </a:spcBef>
              <a:spcAft>
                <a:spcPts val="1000"/>
              </a:spcAft>
              <a:buClrTx/>
              <a:buSzTx/>
              <a:buFontTx/>
              <a:buNone/>
              <a:tabLst/>
              <a:defRPr/>
            </a:pP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15 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Be diligent to present yourself approved to God, a worker who does not need to be ashamed, </a:t>
            </a:r>
            <a:r>
              <a:rPr kumimoji="0" lang="en-US" sz="2400" b="1" i="0" u="sng" strike="noStrike" kern="1200" cap="none" spc="0" normalizeH="0" baseline="0" noProof="0" dirty="0">
                <a:ln>
                  <a:noFill/>
                </a:ln>
                <a:solidFill>
                  <a:prstClr val="black"/>
                </a:solidFill>
                <a:effectLst/>
                <a:uLnTx/>
                <a:uFillTx/>
                <a:latin typeface="Calibri" panose="020F0502020204030204" pitchFamily="34" charset="0"/>
                <a:ea typeface="+mn-ea"/>
                <a:cs typeface="+mn-cs"/>
              </a:rPr>
              <a:t>rightly dividing</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the word of truth. </a:t>
            </a:r>
          </a:p>
        </p:txBody>
      </p:sp>
      <p:sp>
        <p:nvSpPr>
          <p:cNvPr id="3" name="TextBox 2">
            <a:extLst>
              <a:ext uri="{FF2B5EF4-FFF2-40B4-BE49-F238E27FC236}">
                <a16:creationId xmlns:a16="http://schemas.microsoft.com/office/drawing/2014/main" id="{30AE4073-B6AA-FA15-F948-524647EED27A}"/>
              </a:ext>
            </a:extLst>
          </p:cNvPr>
          <p:cNvSpPr txBox="1"/>
          <p:nvPr/>
        </p:nvSpPr>
        <p:spPr>
          <a:xfrm>
            <a:off x="900952" y="3065929"/>
            <a:ext cx="7629862" cy="329320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Means: </a:t>
            </a:r>
            <a:r>
              <a:rPr lang="en-US" sz="2400" i="1" u="sng" dirty="0">
                <a:solidFill>
                  <a:srgbClr val="002060"/>
                </a:solidFill>
                <a:latin typeface="Calibri" panose="020F0502020204030204"/>
              </a:rPr>
              <a:t>to c</a:t>
            </a:r>
            <a:r>
              <a:rPr kumimoji="0" lang="en-US" sz="2400" b="0" i="1" u="sng" strike="noStrike" kern="1200" cap="none" spc="0" normalizeH="0" baseline="0" noProof="0" dirty="0" err="1">
                <a:ln>
                  <a:noFill/>
                </a:ln>
                <a:solidFill>
                  <a:srgbClr val="002060"/>
                </a:solidFill>
                <a:effectLst/>
                <a:uLnTx/>
                <a:uFillTx/>
                <a:latin typeface="Calibri" panose="020F0502020204030204"/>
              </a:rPr>
              <a:t>ut</a:t>
            </a:r>
            <a:r>
              <a:rPr kumimoji="0" lang="en-US" sz="2400" b="0" i="1" u="sng" strike="noStrike" kern="1200" cap="none" spc="0" normalizeH="0" baseline="0" noProof="0" dirty="0">
                <a:ln>
                  <a:noFill/>
                </a:ln>
                <a:solidFill>
                  <a:srgbClr val="002060"/>
                </a:solidFill>
                <a:effectLst/>
                <a:uLnTx/>
                <a:uFillTx/>
                <a:latin typeface="Calibri" panose="020F0502020204030204"/>
              </a:rPr>
              <a:t> a straight line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(BDAG &amp; A T Robertson)</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2400" dirty="0">
                <a:solidFill>
                  <a:prstClr val="black"/>
                </a:solidFill>
                <a:latin typeface="Calibri" panose="020F0502020204030204"/>
              </a:rPr>
              <a:t>T</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ranslations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marR="0" lvl="1"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2060"/>
                </a:solidFill>
                <a:effectLst/>
                <a:uLnTx/>
                <a:uFillTx/>
                <a:latin typeface="Calibri" panose="020F0502020204030204"/>
                <a:ea typeface="+mn-ea"/>
                <a:cs typeface="+mn-cs"/>
              </a:rPr>
              <a:t>“Strive diligently to present thyself approved to God, a workman that has not to be ashamed, cutting in a straight line the word of truth.” (Darby)</a:t>
            </a:r>
          </a:p>
          <a:p>
            <a:pPr marL="800100" marR="0" lvl="1"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800100" marR="0" lvl="1"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2060"/>
                </a:solidFill>
                <a:effectLst/>
                <a:uLnTx/>
                <a:uFillTx/>
                <a:latin typeface="Calibri" panose="020F0502020204030204"/>
                <a:ea typeface="+mn-ea"/>
                <a:cs typeface="+mn-cs"/>
              </a:rPr>
              <a:t>“Make every effort to present yourself approved to God, a worker having no need to be ashamed, guiding the word of truth along a straight path.” (</a:t>
            </a:r>
            <a:r>
              <a:rPr kumimoji="0" lang="en-US" sz="2200" b="0" i="0" u="none" strike="noStrike" kern="1200" cap="none" spc="0" normalizeH="0" baseline="0" noProof="0" dirty="0" err="1">
                <a:ln>
                  <a:noFill/>
                </a:ln>
                <a:solidFill>
                  <a:srgbClr val="002060"/>
                </a:solidFill>
                <a:effectLst/>
                <a:uLnTx/>
                <a:uFillTx/>
                <a:latin typeface="Calibri" panose="020F0502020204030204"/>
                <a:ea typeface="+mn-ea"/>
                <a:cs typeface="+mn-cs"/>
              </a:rPr>
              <a:t>Lexham</a:t>
            </a:r>
            <a:r>
              <a:rPr kumimoji="0" lang="en-US" sz="2200" b="0" i="0" u="none" strike="noStrike" kern="1200" cap="none" spc="0" normalizeH="0" baseline="0" noProof="0" dirty="0">
                <a:ln>
                  <a:noFill/>
                </a:ln>
                <a:solidFill>
                  <a:srgbClr val="002060"/>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809937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Context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2893100"/>
          </a:xfrm>
          <a:prstGeom prst="rect">
            <a:avLst/>
          </a:prstGeom>
          <a:noFill/>
        </p:spPr>
        <p:txBody>
          <a:bodyPr wrap="square" rtlCol="0">
            <a:spAutoFit/>
          </a:bodyPr>
          <a:lstStyle/>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Context Defined</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Why Context is Important</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How to Study the Context</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Examples of How Context Determines Meaning</a:t>
            </a:r>
          </a:p>
        </p:txBody>
      </p:sp>
    </p:spTree>
    <p:extLst>
      <p:ext uri="{BB962C8B-B14F-4D97-AF65-F5344CB8AC3E}">
        <p14:creationId xmlns:p14="http://schemas.microsoft.com/office/powerpoint/2010/main" val="2628955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Context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2893100"/>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Context Defined</a:t>
            </a:r>
          </a:p>
          <a:p>
            <a:pPr marL="400050" indent="-400050">
              <a:lnSpc>
                <a:spcPct val="150000"/>
              </a:lnSpc>
              <a:buFont typeface="+mj-lt"/>
              <a:buAutoNum type="romanUcPeriod"/>
            </a:pPr>
            <a:r>
              <a:rPr lang="en-US" sz="2800" dirty="0">
                <a:latin typeface="Amasis MT Pro Medium" panose="02040604050005020304" pitchFamily="18" charset="0"/>
              </a:rPr>
              <a:t>Why Context is Important</a:t>
            </a:r>
            <a:endParaRPr lang="en-US" sz="2800" dirty="0">
              <a:solidFill>
                <a:schemeClr val="bg1">
                  <a:lumMod val="50000"/>
                </a:schemeClr>
              </a:solidFill>
              <a:latin typeface="Amasis MT Pro Medium" panose="02040604050005020304" pitchFamily="18" charset="0"/>
            </a:endParaRPr>
          </a:p>
          <a:p>
            <a:pPr marL="400050" indent="-400050">
              <a:lnSpc>
                <a:spcPct val="150000"/>
              </a:lnSpc>
              <a:buFont typeface="+mj-lt"/>
              <a:buAutoNum type="romanUcPeriod"/>
            </a:pPr>
            <a:r>
              <a:rPr lang="en-US" sz="2800" dirty="0">
                <a:solidFill>
                  <a:schemeClr val="bg1">
                    <a:lumMod val="50000"/>
                  </a:schemeClr>
                </a:solidFill>
                <a:latin typeface="Amasis MT Pro Medium" panose="02040604050005020304" pitchFamily="18" charset="0"/>
              </a:rPr>
              <a:t> How to Study the Context</a:t>
            </a:r>
          </a:p>
          <a:p>
            <a:pPr marL="400050" indent="-400050">
              <a:buFont typeface="+mj-lt"/>
              <a:buAutoNum type="romanUcPeriod"/>
            </a:pPr>
            <a:r>
              <a:rPr lang="en-US" sz="2800" dirty="0">
                <a:solidFill>
                  <a:schemeClr val="bg1">
                    <a:lumMod val="50000"/>
                  </a:schemeClr>
                </a:solidFill>
                <a:latin typeface="Amasis MT Pro Medium" panose="02040604050005020304" pitchFamily="18" charset="0"/>
              </a:rPr>
              <a:t> Examples of How Context Determines Meaning</a:t>
            </a:r>
          </a:p>
        </p:txBody>
      </p:sp>
    </p:spTree>
    <p:extLst>
      <p:ext uri="{BB962C8B-B14F-4D97-AF65-F5344CB8AC3E}">
        <p14:creationId xmlns:p14="http://schemas.microsoft.com/office/powerpoint/2010/main" val="449867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Context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662874"/>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Context Defined</a:t>
            </a:r>
          </a:p>
        </p:txBody>
      </p:sp>
    </p:spTree>
    <p:extLst>
      <p:ext uri="{BB962C8B-B14F-4D97-AF65-F5344CB8AC3E}">
        <p14:creationId xmlns:p14="http://schemas.microsoft.com/office/powerpoint/2010/main" val="772225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Context Defined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308324"/>
          </a:xfrm>
          <a:prstGeom prst="rect">
            <a:avLst/>
          </a:prstGeom>
          <a:noFill/>
        </p:spPr>
        <p:txBody>
          <a:bodyPr wrap="square" rtlCol="0">
            <a:spAutoFit/>
          </a:bodyPr>
          <a:lstStyle/>
          <a:p>
            <a:pPr marL="457200" indent="-457200">
              <a:buFont typeface="+mj-lt"/>
              <a:buAutoNum type="alphaUcPeriod"/>
            </a:pPr>
            <a:r>
              <a:rPr lang="en-US" sz="2400" b="1" dirty="0"/>
              <a:t>Word “context”</a:t>
            </a:r>
            <a:endParaRPr lang="en-US" sz="2400" b="1" i="1" dirty="0"/>
          </a:p>
          <a:p>
            <a:endParaRPr lang="en-US" sz="800" b="1" i="1" dirty="0"/>
          </a:p>
          <a:p>
            <a:pPr marL="914400" lvl="1" indent="-457200">
              <a:buFont typeface="+mj-lt"/>
              <a:buAutoNum type="arabicPeriod"/>
            </a:pPr>
            <a:r>
              <a:rPr lang="en-US" sz="2200" i="1" dirty="0"/>
              <a:t>From Latin, </a:t>
            </a:r>
            <a:r>
              <a:rPr lang="en-US" sz="2200" dirty="0"/>
              <a:t>con</a:t>
            </a:r>
            <a:r>
              <a:rPr lang="en-US" sz="2200" i="1" dirty="0"/>
              <a:t>, together, and </a:t>
            </a:r>
            <a:r>
              <a:rPr lang="en-US" sz="2200" dirty="0"/>
              <a:t>textus</a:t>
            </a:r>
            <a:r>
              <a:rPr lang="en-US" sz="2200" i="1" dirty="0"/>
              <a:t>, woven – woven together</a:t>
            </a:r>
          </a:p>
          <a:p>
            <a:pPr marL="914400" lvl="1" indent="-457200">
              <a:buFont typeface="+mj-lt"/>
              <a:buAutoNum type="arabicPeriod"/>
            </a:pPr>
            <a:r>
              <a:rPr lang="en-US" sz="2200" i="1" dirty="0"/>
              <a:t>Terry: “applied to a written document, it means the </a:t>
            </a:r>
            <a:r>
              <a:rPr lang="en-US" sz="2200" i="1" dirty="0" err="1"/>
              <a:t>connexion</a:t>
            </a:r>
            <a:r>
              <a:rPr lang="en-US" sz="2200" i="1" dirty="0"/>
              <a:t> of thought supposed to run through every passage which constitutes by itself a whole” (p. 210)</a:t>
            </a:r>
          </a:p>
          <a:p>
            <a:pPr marL="914400" lvl="1" indent="-457200">
              <a:buFont typeface="+mj-lt"/>
              <a:buAutoNum type="arabicPeriod"/>
            </a:pPr>
            <a:r>
              <a:rPr lang="en-US" sz="2200" i="1" dirty="0"/>
              <a:t>That which surrounds the text (a phrase, verse or section)</a:t>
            </a:r>
            <a:endParaRPr lang="en-US" sz="2400" dirty="0"/>
          </a:p>
        </p:txBody>
      </p:sp>
    </p:spTree>
    <p:extLst>
      <p:ext uri="{BB962C8B-B14F-4D97-AF65-F5344CB8AC3E}">
        <p14:creationId xmlns:p14="http://schemas.microsoft.com/office/powerpoint/2010/main" val="3518149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Context Defined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2769989"/>
          </a:xfrm>
          <a:prstGeom prst="rect">
            <a:avLst/>
          </a:prstGeom>
          <a:noFill/>
        </p:spPr>
        <p:txBody>
          <a:bodyPr wrap="square" rtlCol="0">
            <a:spAutoFit/>
          </a:bodyPr>
          <a:lstStyle/>
          <a:p>
            <a:pPr marL="457200" indent="-457200">
              <a:buFont typeface="+mj-lt"/>
              <a:buAutoNum type="alphaUcPeriod"/>
            </a:pPr>
            <a:r>
              <a:rPr lang="en-US" sz="2400" b="1" dirty="0"/>
              <a:t>Word “context”</a:t>
            </a:r>
          </a:p>
          <a:p>
            <a:pPr marL="457200" indent="-457200">
              <a:buFont typeface="+mj-lt"/>
              <a:buAutoNum type="alphaUcPeriod"/>
            </a:pPr>
            <a:r>
              <a:rPr lang="en-US" sz="2400" b="1" dirty="0"/>
              <a:t>Two types of context</a:t>
            </a:r>
          </a:p>
          <a:p>
            <a:endParaRPr lang="en-US" sz="800" b="1" i="1" dirty="0"/>
          </a:p>
          <a:p>
            <a:pPr marL="914400" lvl="1" indent="-457200">
              <a:buFont typeface="+mj-lt"/>
              <a:buAutoNum type="arabicPeriod"/>
            </a:pPr>
            <a:r>
              <a:rPr lang="en-US" sz="2200" i="1" dirty="0"/>
              <a:t>Historical Context</a:t>
            </a:r>
          </a:p>
          <a:p>
            <a:pPr marL="1371600" lvl="2" indent="-457200">
              <a:buFont typeface="Arial" panose="020B0604020202020204" pitchFamily="34" charset="0"/>
              <a:buChar char="•"/>
            </a:pPr>
            <a:r>
              <a:rPr lang="en-US" sz="2400" dirty="0"/>
              <a:t>Time period – dispensation – which covenant</a:t>
            </a:r>
          </a:p>
          <a:p>
            <a:pPr marL="1371600" lvl="2" indent="-457200">
              <a:buFont typeface="Arial" panose="020B0604020202020204" pitchFamily="34" charset="0"/>
              <a:buChar char="•"/>
            </a:pPr>
            <a:r>
              <a:rPr lang="en-US" sz="2400" dirty="0"/>
              <a:t>The customs of the time (Jew &amp; Gentile)</a:t>
            </a:r>
          </a:p>
          <a:p>
            <a:pPr marL="1371600" lvl="2" indent="-457200">
              <a:buFont typeface="Arial" panose="020B0604020202020204" pitchFamily="34" charset="0"/>
              <a:buChar char="•"/>
            </a:pPr>
            <a:r>
              <a:rPr lang="en-US" sz="2400" dirty="0"/>
              <a:t>The cultural matters</a:t>
            </a:r>
          </a:p>
          <a:p>
            <a:pPr marL="1371600" lvl="2" indent="-457200">
              <a:buFont typeface="Arial" panose="020B0604020202020204" pitchFamily="34" charset="0"/>
              <a:buChar char="•"/>
            </a:pPr>
            <a:r>
              <a:rPr lang="en-US" sz="2400" dirty="0"/>
              <a:t>The errors of the day</a:t>
            </a:r>
          </a:p>
        </p:txBody>
      </p:sp>
    </p:spTree>
    <p:extLst>
      <p:ext uri="{BB962C8B-B14F-4D97-AF65-F5344CB8AC3E}">
        <p14:creationId xmlns:p14="http://schemas.microsoft.com/office/powerpoint/2010/main" val="3887203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Context Defined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3108543"/>
          </a:xfrm>
          <a:prstGeom prst="rect">
            <a:avLst/>
          </a:prstGeom>
          <a:noFill/>
        </p:spPr>
        <p:txBody>
          <a:bodyPr wrap="square" rtlCol="0">
            <a:spAutoFit/>
          </a:bodyPr>
          <a:lstStyle/>
          <a:p>
            <a:pPr marL="457200" indent="-457200">
              <a:buFont typeface="+mj-lt"/>
              <a:buAutoNum type="alphaUcPeriod"/>
            </a:pPr>
            <a:r>
              <a:rPr lang="en-US" sz="2400" b="1" dirty="0"/>
              <a:t>Word “context”</a:t>
            </a:r>
          </a:p>
          <a:p>
            <a:pPr marL="457200" indent="-457200">
              <a:buFont typeface="+mj-lt"/>
              <a:buAutoNum type="alphaUcPeriod"/>
            </a:pPr>
            <a:r>
              <a:rPr lang="en-US" sz="2400" b="1" dirty="0"/>
              <a:t>Two types of context</a:t>
            </a:r>
          </a:p>
          <a:p>
            <a:endParaRPr lang="en-US" sz="800" b="1" i="1" dirty="0"/>
          </a:p>
          <a:p>
            <a:pPr marL="914400" lvl="1" indent="-457200">
              <a:buFont typeface="+mj-lt"/>
              <a:buAutoNum type="arabicPeriod"/>
            </a:pPr>
            <a:r>
              <a:rPr lang="en-US" sz="2200" i="1" dirty="0"/>
              <a:t>Historical Context</a:t>
            </a:r>
          </a:p>
          <a:p>
            <a:pPr marL="914400" lvl="1" indent="-457200">
              <a:buFont typeface="+mj-lt"/>
              <a:buAutoNum type="arabicPeriod"/>
            </a:pPr>
            <a:r>
              <a:rPr lang="en-US" sz="2200" i="1" dirty="0"/>
              <a:t>Textual Context</a:t>
            </a:r>
          </a:p>
          <a:p>
            <a:pPr marL="1371600" lvl="2" indent="-457200">
              <a:buFont typeface="Arial" panose="020B0604020202020204" pitchFamily="34" charset="0"/>
              <a:buChar char="•"/>
            </a:pPr>
            <a:r>
              <a:rPr lang="en-US" sz="2400" u="sng" dirty="0"/>
              <a:t>Immediate</a:t>
            </a:r>
            <a:r>
              <a:rPr lang="en-US" sz="2400" dirty="0"/>
              <a:t> context (immediately precedes or follows a word or verse)</a:t>
            </a:r>
          </a:p>
          <a:p>
            <a:pPr marL="1371600" lvl="2" indent="-457200">
              <a:buFont typeface="Arial" panose="020B0604020202020204" pitchFamily="34" charset="0"/>
              <a:buChar char="•"/>
            </a:pPr>
            <a:r>
              <a:rPr lang="en-US" sz="2400" u="sng" dirty="0"/>
              <a:t>Remote</a:t>
            </a:r>
            <a:r>
              <a:rPr lang="en-US" sz="2400" dirty="0"/>
              <a:t> context (the chapter or surrounding chapters or book)</a:t>
            </a:r>
          </a:p>
        </p:txBody>
      </p:sp>
    </p:spTree>
    <p:extLst>
      <p:ext uri="{BB962C8B-B14F-4D97-AF65-F5344CB8AC3E}">
        <p14:creationId xmlns:p14="http://schemas.microsoft.com/office/powerpoint/2010/main" val="2327715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Context Defined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3046988"/>
          </a:xfrm>
          <a:prstGeom prst="rect">
            <a:avLst/>
          </a:prstGeom>
          <a:noFill/>
        </p:spPr>
        <p:txBody>
          <a:bodyPr wrap="square" rtlCol="0">
            <a:spAutoFit/>
          </a:bodyPr>
          <a:lstStyle/>
          <a:p>
            <a:pPr marL="457200" indent="-457200">
              <a:buFont typeface="+mj-lt"/>
              <a:buAutoNum type="alphaUcPeriod"/>
            </a:pPr>
            <a:r>
              <a:rPr lang="en-US" sz="2400" b="1" dirty="0"/>
              <a:t>Word “context”</a:t>
            </a:r>
          </a:p>
          <a:p>
            <a:pPr marL="457200" indent="-457200">
              <a:buFont typeface="+mj-lt"/>
              <a:buAutoNum type="alphaUcPeriod"/>
            </a:pPr>
            <a:r>
              <a:rPr lang="en-US" sz="2400" b="1" dirty="0"/>
              <a:t>Two types of context</a:t>
            </a:r>
          </a:p>
          <a:p>
            <a:pPr marL="457200" indent="-457200">
              <a:buFont typeface="+mj-lt"/>
              <a:buAutoNum type="alphaUcPeriod"/>
            </a:pPr>
            <a:r>
              <a:rPr lang="en-US" sz="2400" b="1" dirty="0"/>
              <a:t>Involves all from the same verse to whole Bible</a:t>
            </a:r>
          </a:p>
          <a:p>
            <a:endParaRPr lang="en-US" sz="800" b="1" i="1" dirty="0"/>
          </a:p>
          <a:p>
            <a:pPr marL="914400" lvl="1" indent="-457200">
              <a:buFont typeface="+mj-lt"/>
              <a:buAutoNum type="arabicPeriod"/>
            </a:pPr>
            <a:r>
              <a:rPr lang="en-US" sz="2200" i="1" dirty="0"/>
              <a:t>Key to understanding may be in same verse</a:t>
            </a:r>
          </a:p>
          <a:p>
            <a:pPr marL="914400" lvl="1" indent="-457200">
              <a:buFont typeface="+mj-lt"/>
              <a:buAutoNum type="arabicPeriod"/>
            </a:pPr>
            <a:r>
              <a:rPr lang="en-US" sz="2200" i="1" dirty="0"/>
              <a:t>Key to understanding may be in same chapter</a:t>
            </a:r>
          </a:p>
          <a:p>
            <a:pPr marL="914400" lvl="1" indent="-457200">
              <a:buFont typeface="+mj-lt"/>
              <a:buAutoNum type="arabicPeriod"/>
            </a:pPr>
            <a:r>
              <a:rPr lang="en-US" sz="2200" i="1" dirty="0"/>
              <a:t>Key to understanding may be in a unit of chapters</a:t>
            </a:r>
          </a:p>
          <a:p>
            <a:pPr marL="914400" lvl="1" indent="-457200">
              <a:buFont typeface="+mj-lt"/>
              <a:buAutoNum type="arabicPeriod"/>
            </a:pPr>
            <a:r>
              <a:rPr lang="en-US" sz="2200" i="1" dirty="0"/>
              <a:t>Key to understanding may be in the book</a:t>
            </a:r>
          </a:p>
          <a:p>
            <a:pPr marL="914400" lvl="1" indent="-457200">
              <a:buFont typeface="+mj-lt"/>
              <a:buAutoNum type="arabicPeriod"/>
            </a:pPr>
            <a:r>
              <a:rPr lang="en-US" sz="2200" i="1" dirty="0"/>
              <a:t>Key to understanding may be elsewhere in the Bible</a:t>
            </a:r>
            <a:endParaRPr lang="en-US" sz="2400" dirty="0"/>
          </a:p>
        </p:txBody>
      </p:sp>
    </p:spTree>
    <p:extLst>
      <p:ext uri="{BB962C8B-B14F-4D97-AF65-F5344CB8AC3E}">
        <p14:creationId xmlns:p14="http://schemas.microsoft.com/office/powerpoint/2010/main" val="3085126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a:extLst>
              <a:ext uri="{FF2B5EF4-FFF2-40B4-BE49-F238E27FC236}">
                <a16:creationId xmlns:a16="http://schemas.microsoft.com/office/drawing/2014/main" id="{55A790CE-F1EC-1F2C-B32D-F7828A723585}"/>
              </a:ext>
            </a:extLst>
          </p:cNvPr>
          <p:cNvSpPr/>
          <p:nvPr/>
        </p:nvSpPr>
        <p:spPr>
          <a:xfrm rot="10800000">
            <a:off x="1710466" y="1156445"/>
            <a:ext cx="5723068" cy="5475640"/>
          </a:xfrm>
          <a:prstGeom prst="triangle">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38D7245-AE3A-B3D1-1251-C876F1DDB99F}"/>
              </a:ext>
            </a:extLst>
          </p:cNvPr>
          <p:cNvSpPr txBox="1"/>
          <p:nvPr/>
        </p:nvSpPr>
        <p:spPr>
          <a:xfrm>
            <a:off x="4050253" y="5394960"/>
            <a:ext cx="1043492"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Word</a:t>
            </a:r>
          </a:p>
        </p:txBody>
      </p:sp>
      <p:sp>
        <p:nvSpPr>
          <p:cNvPr id="6" name="TextBox 5">
            <a:extLst>
              <a:ext uri="{FF2B5EF4-FFF2-40B4-BE49-F238E27FC236}">
                <a16:creationId xmlns:a16="http://schemas.microsoft.com/office/drawing/2014/main" id="{9BB9877B-E5D3-C90F-87BD-4CA4B1F65B6A}"/>
              </a:ext>
            </a:extLst>
          </p:cNvPr>
          <p:cNvSpPr txBox="1"/>
          <p:nvPr/>
        </p:nvSpPr>
        <p:spPr>
          <a:xfrm>
            <a:off x="3719455" y="4847799"/>
            <a:ext cx="170508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Phrase</a:t>
            </a:r>
          </a:p>
        </p:txBody>
      </p:sp>
      <p:sp>
        <p:nvSpPr>
          <p:cNvPr id="7" name="TextBox 6">
            <a:extLst>
              <a:ext uri="{FF2B5EF4-FFF2-40B4-BE49-F238E27FC236}">
                <a16:creationId xmlns:a16="http://schemas.microsoft.com/office/drawing/2014/main" id="{2144F7E6-B3A4-911D-E15B-8FF143536E88}"/>
              </a:ext>
            </a:extLst>
          </p:cNvPr>
          <p:cNvSpPr txBox="1"/>
          <p:nvPr/>
        </p:nvSpPr>
        <p:spPr>
          <a:xfrm>
            <a:off x="3679563" y="4324579"/>
            <a:ext cx="170508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Verse</a:t>
            </a:r>
          </a:p>
        </p:txBody>
      </p:sp>
      <p:sp>
        <p:nvSpPr>
          <p:cNvPr id="8" name="TextBox 7">
            <a:extLst>
              <a:ext uri="{FF2B5EF4-FFF2-40B4-BE49-F238E27FC236}">
                <a16:creationId xmlns:a16="http://schemas.microsoft.com/office/drawing/2014/main" id="{55A743D0-E7DF-BEE1-F657-D80E7408FEDA}"/>
              </a:ext>
            </a:extLst>
          </p:cNvPr>
          <p:cNvSpPr txBox="1"/>
          <p:nvPr/>
        </p:nvSpPr>
        <p:spPr>
          <a:xfrm>
            <a:off x="2856153" y="3795813"/>
            <a:ext cx="343168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Section of Verses</a:t>
            </a:r>
          </a:p>
        </p:txBody>
      </p:sp>
      <p:sp>
        <p:nvSpPr>
          <p:cNvPr id="9" name="TextBox 8">
            <a:extLst>
              <a:ext uri="{FF2B5EF4-FFF2-40B4-BE49-F238E27FC236}">
                <a16:creationId xmlns:a16="http://schemas.microsoft.com/office/drawing/2014/main" id="{514D08CF-089F-60D7-14AE-F36FAE09FFB8}"/>
              </a:ext>
            </a:extLst>
          </p:cNvPr>
          <p:cNvSpPr txBox="1"/>
          <p:nvPr/>
        </p:nvSpPr>
        <p:spPr>
          <a:xfrm>
            <a:off x="2927872" y="1339205"/>
            <a:ext cx="320846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Whole Bible</a:t>
            </a:r>
          </a:p>
        </p:txBody>
      </p:sp>
      <p:sp>
        <p:nvSpPr>
          <p:cNvPr id="10" name="TextBox 9">
            <a:extLst>
              <a:ext uri="{FF2B5EF4-FFF2-40B4-BE49-F238E27FC236}">
                <a16:creationId xmlns:a16="http://schemas.microsoft.com/office/drawing/2014/main" id="{168B4BBB-B187-2E04-63FB-D4C2E034DC2A}"/>
              </a:ext>
            </a:extLst>
          </p:cNvPr>
          <p:cNvSpPr txBox="1"/>
          <p:nvPr/>
        </p:nvSpPr>
        <p:spPr>
          <a:xfrm>
            <a:off x="3174847" y="2861882"/>
            <a:ext cx="2849881"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Unit of Chapters</a:t>
            </a:r>
          </a:p>
        </p:txBody>
      </p:sp>
      <p:sp>
        <p:nvSpPr>
          <p:cNvPr id="11" name="TextBox 10">
            <a:extLst>
              <a:ext uri="{FF2B5EF4-FFF2-40B4-BE49-F238E27FC236}">
                <a16:creationId xmlns:a16="http://schemas.microsoft.com/office/drawing/2014/main" id="{208F8C26-48D3-5BB7-CC3D-A49E9072168A}"/>
              </a:ext>
            </a:extLst>
          </p:cNvPr>
          <p:cNvSpPr txBox="1"/>
          <p:nvPr/>
        </p:nvSpPr>
        <p:spPr>
          <a:xfrm>
            <a:off x="3714974" y="2412476"/>
            <a:ext cx="170508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Book</a:t>
            </a:r>
          </a:p>
        </p:txBody>
      </p:sp>
      <p:sp>
        <p:nvSpPr>
          <p:cNvPr id="12" name="TextBox 11">
            <a:extLst>
              <a:ext uri="{FF2B5EF4-FFF2-40B4-BE49-F238E27FC236}">
                <a16:creationId xmlns:a16="http://schemas.microsoft.com/office/drawing/2014/main" id="{A2235F93-26DA-C389-1395-BB48798FD881}"/>
              </a:ext>
            </a:extLst>
          </p:cNvPr>
          <p:cNvSpPr txBox="1"/>
          <p:nvPr/>
        </p:nvSpPr>
        <p:spPr>
          <a:xfrm>
            <a:off x="3134057" y="1904030"/>
            <a:ext cx="293145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“Library Section”</a:t>
            </a:r>
          </a:p>
        </p:txBody>
      </p:sp>
      <p:sp>
        <p:nvSpPr>
          <p:cNvPr id="13" name="TextBox 12">
            <a:extLst>
              <a:ext uri="{FF2B5EF4-FFF2-40B4-BE49-F238E27FC236}">
                <a16:creationId xmlns:a16="http://schemas.microsoft.com/office/drawing/2014/main" id="{FC05CBBD-892A-5860-69EF-89292323F52C}"/>
              </a:ext>
            </a:extLst>
          </p:cNvPr>
          <p:cNvSpPr txBox="1"/>
          <p:nvPr/>
        </p:nvSpPr>
        <p:spPr>
          <a:xfrm>
            <a:off x="3747245" y="3325122"/>
            <a:ext cx="170508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Chapter</a:t>
            </a:r>
          </a:p>
        </p:txBody>
      </p:sp>
      <p:cxnSp>
        <p:nvCxnSpPr>
          <p:cNvPr id="3" name="Straight Connector 2">
            <a:extLst>
              <a:ext uri="{FF2B5EF4-FFF2-40B4-BE49-F238E27FC236}">
                <a16:creationId xmlns:a16="http://schemas.microsoft.com/office/drawing/2014/main" id="{CA475D01-05AE-A4FA-08D0-CA4DE8C5188F}"/>
              </a:ext>
            </a:extLst>
          </p:cNvPr>
          <p:cNvCxnSpPr/>
          <p:nvPr/>
        </p:nvCxnSpPr>
        <p:spPr>
          <a:xfrm>
            <a:off x="2038574" y="1855695"/>
            <a:ext cx="503457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D80831E-1031-6D6F-3E5C-28867E19072E}"/>
              </a:ext>
            </a:extLst>
          </p:cNvPr>
          <p:cNvCxnSpPr/>
          <p:nvPr/>
        </p:nvCxnSpPr>
        <p:spPr>
          <a:xfrm flipV="1">
            <a:off x="2468880" y="2412476"/>
            <a:ext cx="4152452" cy="147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C98E5D8-2E0C-3C32-1ED7-08D652C8EA03}"/>
              </a:ext>
            </a:extLst>
          </p:cNvPr>
          <p:cNvCxnSpPr>
            <a:cxnSpLocks/>
          </p:cNvCxnSpPr>
          <p:nvPr/>
        </p:nvCxnSpPr>
        <p:spPr>
          <a:xfrm flipV="1">
            <a:off x="2775473" y="2845398"/>
            <a:ext cx="3641463" cy="3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E420F9-1A7D-E426-2A15-169A8749EEF5}"/>
              </a:ext>
            </a:extLst>
          </p:cNvPr>
          <p:cNvCxnSpPr>
            <a:cxnSpLocks/>
          </p:cNvCxnSpPr>
          <p:nvPr/>
        </p:nvCxnSpPr>
        <p:spPr>
          <a:xfrm flipV="1">
            <a:off x="2979869" y="3339665"/>
            <a:ext cx="3156471" cy="257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0F97983-E831-9F31-4FD3-2626099AB80D}"/>
              </a:ext>
            </a:extLst>
          </p:cNvPr>
          <p:cNvCxnSpPr>
            <a:cxnSpLocks/>
          </p:cNvCxnSpPr>
          <p:nvPr/>
        </p:nvCxnSpPr>
        <p:spPr>
          <a:xfrm flipV="1">
            <a:off x="3277047" y="3774528"/>
            <a:ext cx="2548219" cy="2276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21E0ED0-2FD7-C47F-8316-D6B5990AC4BB}"/>
              </a:ext>
            </a:extLst>
          </p:cNvPr>
          <p:cNvCxnSpPr>
            <a:cxnSpLocks/>
          </p:cNvCxnSpPr>
          <p:nvPr/>
        </p:nvCxnSpPr>
        <p:spPr>
          <a:xfrm>
            <a:off x="3515509" y="4330351"/>
            <a:ext cx="20730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44151F5-D0C3-322E-4434-CECF500084B7}"/>
              </a:ext>
            </a:extLst>
          </p:cNvPr>
          <p:cNvCxnSpPr>
            <a:cxnSpLocks/>
          </p:cNvCxnSpPr>
          <p:nvPr/>
        </p:nvCxnSpPr>
        <p:spPr>
          <a:xfrm>
            <a:off x="3845410" y="4847799"/>
            <a:ext cx="13612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374FAC4-B560-5C79-23FC-DE73A8AA7B80}"/>
              </a:ext>
            </a:extLst>
          </p:cNvPr>
          <p:cNvCxnSpPr>
            <a:cxnSpLocks/>
          </p:cNvCxnSpPr>
          <p:nvPr/>
        </p:nvCxnSpPr>
        <p:spPr>
          <a:xfrm>
            <a:off x="4101576" y="5394960"/>
            <a:ext cx="92224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Arrow: Right 1">
            <a:extLst>
              <a:ext uri="{FF2B5EF4-FFF2-40B4-BE49-F238E27FC236}">
                <a16:creationId xmlns:a16="http://schemas.microsoft.com/office/drawing/2014/main" id="{FF394A34-A13A-4DD5-E5F1-72E8C8D47BFB}"/>
              </a:ext>
            </a:extLst>
          </p:cNvPr>
          <p:cNvSpPr/>
          <p:nvPr/>
        </p:nvSpPr>
        <p:spPr>
          <a:xfrm rot="3725119">
            <a:off x="-201707" y="3604670"/>
            <a:ext cx="4970033" cy="7220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Right 13">
            <a:extLst>
              <a:ext uri="{FF2B5EF4-FFF2-40B4-BE49-F238E27FC236}">
                <a16:creationId xmlns:a16="http://schemas.microsoft.com/office/drawing/2014/main" id="{CA0C9F62-AC69-C0F2-7550-3AF955FD351E}"/>
              </a:ext>
            </a:extLst>
          </p:cNvPr>
          <p:cNvSpPr/>
          <p:nvPr/>
        </p:nvSpPr>
        <p:spPr>
          <a:xfrm rot="7013040" flipH="1" flipV="1">
            <a:off x="4320385" y="3619476"/>
            <a:ext cx="4970033" cy="7220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02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689EB3-6CA6-32B1-9B7E-C299CF5F9487}"/>
              </a:ext>
            </a:extLst>
          </p:cNvPr>
          <p:cNvSpPr txBox="1"/>
          <p:nvPr/>
        </p:nvSpPr>
        <p:spPr>
          <a:xfrm>
            <a:off x="895574" y="1549100"/>
            <a:ext cx="7581906" cy="31085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“Martin Luther used to say that he studied the Bible as he gathered apples. He shook the tree first, then the limbs, then the branches, and after he reached out under the leaves for the remaining fruit.”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James M. Gray,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How to Master the English Bible,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30</a:t>
            </a:r>
          </a:p>
        </p:txBody>
      </p:sp>
    </p:spTree>
    <p:extLst>
      <p:ext uri="{BB962C8B-B14F-4D97-AF65-F5344CB8AC3E}">
        <p14:creationId xmlns:p14="http://schemas.microsoft.com/office/powerpoint/2010/main" val="1023401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Context Defined</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493538"/>
          </a:xfrm>
          <a:prstGeom prst="rect">
            <a:avLst/>
          </a:prstGeom>
          <a:noFill/>
        </p:spPr>
        <p:txBody>
          <a:bodyPr wrap="square" rtlCol="0">
            <a:spAutoFit/>
          </a:bodyPr>
          <a:lstStyle/>
          <a:p>
            <a:pPr marL="457200" indent="-457200">
              <a:buFont typeface="+mj-lt"/>
              <a:buAutoNum type="alphaUcPeriod"/>
            </a:pPr>
            <a:r>
              <a:rPr lang="en-US" sz="2400" b="1" dirty="0"/>
              <a:t>Word “context”</a:t>
            </a:r>
          </a:p>
          <a:p>
            <a:pPr marL="457200" indent="-457200">
              <a:buFont typeface="+mj-lt"/>
              <a:buAutoNum type="alphaUcPeriod"/>
            </a:pPr>
            <a:r>
              <a:rPr lang="en-US" sz="2400" b="1" dirty="0"/>
              <a:t>Two types of context</a:t>
            </a:r>
          </a:p>
          <a:p>
            <a:pPr marL="457200" indent="-457200">
              <a:buFont typeface="+mj-lt"/>
              <a:buAutoNum type="alphaUcPeriod"/>
            </a:pPr>
            <a:r>
              <a:rPr lang="en-US" sz="2400" b="1" dirty="0"/>
              <a:t>Involves all from same verse to whole Bible</a:t>
            </a:r>
          </a:p>
          <a:p>
            <a:pPr marL="457200" indent="-457200">
              <a:buFont typeface="+mj-lt"/>
              <a:buAutoNum type="alphaUcPeriod"/>
            </a:pPr>
            <a:r>
              <a:rPr lang="en-US" sz="2400" b="1" dirty="0"/>
              <a:t>Parallel passages / accounts are included in the context</a:t>
            </a:r>
          </a:p>
          <a:p>
            <a:endParaRPr lang="en-US" sz="800" b="1" i="1" dirty="0"/>
          </a:p>
          <a:p>
            <a:pPr marL="914400" lvl="1" indent="-457200">
              <a:buFont typeface="+mj-lt"/>
              <a:buAutoNum type="arabicPeriod"/>
            </a:pPr>
            <a:r>
              <a:rPr lang="en-US" sz="2200" i="1" dirty="0"/>
              <a:t>Matthew, Mark, Luke, and (John) [Example: Mk. 10:46; Mt. 20:30 / “hate” in Luke 14:26 – Matt. 10:37]</a:t>
            </a:r>
          </a:p>
          <a:p>
            <a:pPr marL="914400" lvl="1" indent="-457200">
              <a:buFont typeface="+mj-lt"/>
              <a:buAutoNum type="arabicPeriod"/>
            </a:pPr>
            <a:r>
              <a:rPr lang="en-US" sz="2200" i="1" dirty="0"/>
              <a:t>Ephesians &amp; Colossians  [Example: Eph. 5:18; Col. 3:16]</a:t>
            </a:r>
          </a:p>
          <a:p>
            <a:pPr marL="914400" lvl="1" indent="-457200">
              <a:buFont typeface="+mj-lt"/>
              <a:buAutoNum type="arabicPeriod"/>
            </a:pPr>
            <a:r>
              <a:rPr lang="en-US" sz="2200" i="1" dirty="0"/>
              <a:t>Timothy &amp; Titus [1 Tim. 3:4; Tit. 1:6]</a:t>
            </a:r>
          </a:p>
          <a:p>
            <a:pPr marL="914400" lvl="1" indent="-457200">
              <a:buFont typeface="+mj-lt"/>
              <a:buAutoNum type="arabicPeriod"/>
            </a:pPr>
            <a:r>
              <a:rPr lang="en-US" sz="2200" i="1" dirty="0"/>
              <a:t>Other accounts</a:t>
            </a:r>
          </a:p>
          <a:p>
            <a:pPr marL="1371600" lvl="2" indent="-457200">
              <a:buFont typeface="Wingdings" panose="05000000000000000000" pitchFamily="2" charset="2"/>
              <a:buChar char="§"/>
            </a:pPr>
            <a:r>
              <a:rPr lang="en-US" sz="2400" i="1" dirty="0"/>
              <a:t>Conversion of Saul (Acts 9, 22, 26)</a:t>
            </a:r>
          </a:p>
          <a:p>
            <a:pPr marL="1371600" lvl="2" indent="-457200">
              <a:buFont typeface="Wingdings" panose="05000000000000000000" pitchFamily="2" charset="2"/>
              <a:buChar char="§"/>
            </a:pPr>
            <a:r>
              <a:rPr lang="en-US" sz="2400" i="1" dirty="0"/>
              <a:t>Conversion of Cornelius (Acts 10, 11, 15)</a:t>
            </a:r>
          </a:p>
          <a:p>
            <a:pPr marL="914400" lvl="1" indent="-457200">
              <a:buFont typeface="+mj-lt"/>
              <a:buAutoNum type="arabicPeriod"/>
            </a:pPr>
            <a:r>
              <a:rPr lang="en-US" sz="2400" i="1" dirty="0"/>
              <a:t>Parallel in subject or content (baptism, Holy Spirit)</a:t>
            </a:r>
            <a:endParaRPr lang="en-US" sz="2400" dirty="0"/>
          </a:p>
        </p:txBody>
      </p:sp>
    </p:spTree>
    <p:extLst>
      <p:ext uri="{BB962C8B-B14F-4D97-AF65-F5344CB8AC3E}">
        <p14:creationId xmlns:p14="http://schemas.microsoft.com/office/powerpoint/2010/main" val="3138271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Context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1309205"/>
          </a:xfrm>
          <a:prstGeom prst="rect">
            <a:avLst/>
          </a:prstGeom>
          <a:noFill/>
        </p:spPr>
        <p:txBody>
          <a:bodyPr wrap="square" rtlCol="0">
            <a:spAutoFit/>
          </a:bodyPr>
          <a:lstStyle/>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Context Defined</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Why Context is Important</a:t>
            </a:r>
          </a:p>
        </p:txBody>
      </p:sp>
    </p:spTree>
    <p:extLst>
      <p:ext uri="{BB962C8B-B14F-4D97-AF65-F5344CB8AC3E}">
        <p14:creationId xmlns:p14="http://schemas.microsoft.com/office/powerpoint/2010/main" val="41913285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Why Context is Important</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49330"/>
            <a:ext cx="8186568" cy="363176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It lets the Bible</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explain itself</a:t>
            </a:r>
            <a:endPar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200" i="1" dirty="0">
                <a:solidFill>
                  <a:prstClr val="black"/>
                </a:solidFill>
                <a:latin typeface="Calibri" panose="020F0502020204030204"/>
              </a:rPr>
              <a:t>“The o</a:t>
            </a:r>
            <a:r>
              <a:rPr kumimoji="0" lang="en-US" sz="2200" b="0" i="1" u="none" strike="noStrike" kern="1200" cap="none" spc="0" normalizeH="0" baseline="0" noProof="0" dirty="0" err="1">
                <a:ln>
                  <a:noFill/>
                </a:ln>
                <a:solidFill>
                  <a:prstClr val="black"/>
                </a:solidFill>
                <a:effectLst/>
                <a:uLnTx/>
                <a:uFillTx/>
                <a:latin typeface="Calibri" panose="020F0502020204030204"/>
                <a:ea typeface="+mn-ea"/>
                <a:cs typeface="+mn-cs"/>
              </a:rPr>
              <a:t>ld</a:t>
            </a: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 rule, therefore, that ‘Scripture must be interpreted by Scripture,’ is a</a:t>
            </a:r>
            <a:r>
              <a:rPr kumimoji="0" lang="en-US" sz="2200" b="0" i="1" u="none" strike="noStrike" kern="1200" cap="none" spc="0" normalizeH="0" noProof="0" dirty="0">
                <a:ln>
                  <a:noFill/>
                </a:ln>
                <a:solidFill>
                  <a:prstClr val="black"/>
                </a:solidFill>
                <a:effectLst/>
                <a:uLnTx/>
                <a:uFillTx/>
                <a:latin typeface="Calibri" panose="020F0502020204030204"/>
                <a:ea typeface="+mn-ea"/>
                <a:cs typeface="+mn-cs"/>
              </a:rPr>
              <a:t> most important principle of sacred hermeneutics” (Terry, 222)</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200" i="1" baseline="0" dirty="0">
                <a:solidFill>
                  <a:prstClr val="black"/>
                </a:solidFill>
                <a:latin typeface="Calibri" panose="020F0502020204030204"/>
              </a:rPr>
              <a:t>The Bible is its</a:t>
            </a:r>
            <a:r>
              <a:rPr lang="en-US" sz="2200" i="1" dirty="0">
                <a:solidFill>
                  <a:prstClr val="black"/>
                </a:solidFill>
                <a:latin typeface="Calibri" panose="020F0502020204030204"/>
              </a:rPr>
              <a:t> own best commentary</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200" i="1" dirty="0">
                <a:solidFill>
                  <a:prstClr val="black"/>
                </a:solidFill>
                <a:latin typeface="Calibri" panose="020F0502020204030204"/>
              </a:rPr>
              <a:t>When the Bible explains itself – you know that is correct</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200" i="1" dirty="0">
                <a:solidFill>
                  <a:prstClr val="black"/>
                </a:solidFill>
                <a:latin typeface="Calibri" panose="020F0502020204030204"/>
              </a:rPr>
              <a:t>Illustration: If you make a statement that others don’t really understand:</a:t>
            </a:r>
            <a:endParaRPr lang="en-US" sz="2200" dirty="0">
              <a:solidFill>
                <a:prstClr val="black"/>
              </a:solidFill>
              <a:latin typeface="Calibri" panose="020F0502020204030204"/>
            </a:endParaRPr>
          </a:p>
          <a:p>
            <a:pPr marL="1371600" lvl="2" indent="-457200">
              <a:buFont typeface="Wingdings" panose="05000000000000000000" pitchFamily="2" charset="2"/>
              <a:buChar char="§"/>
            </a:pPr>
            <a:r>
              <a:rPr kumimoji="0" lang="en-US" sz="2200" b="0" u="none" strike="noStrike" kern="1200" cap="none" spc="0" normalizeH="0" baseline="0" noProof="0" dirty="0">
                <a:ln>
                  <a:noFill/>
                </a:ln>
                <a:solidFill>
                  <a:prstClr val="black"/>
                </a:solidFill>
                <a:effectLst/>
                <a:uLnTx/>
                <a:uFillTx/>
                <a:latin typeface="Calibri" panose="020F0502020204030204"/>
              </a:rPr>
              <a:t>Would you rather</a:t>
            </a:r>
            <a:r>
              <a:rPr kumimoji="0" lang="en-US" sz="2200" b="0" u="none" strike="noStrike" kern="1200" cap="none" spc="0" normalizeH="0" noProof="0" dirty="0">
                <a:ln>
                  <a:noFill/>
                </a:ln>
                <a:solidFill>
                  <a:prstClr val="black"/>
                </a:solidFill>
                <a:effectLst/>
                <a:uLnTx/>
                <a:uFillTx/>
                <a:latin typeface="Calibri" panose="020F0502020204030204"/>
              </a:rPr>
              <a:t> someone else explain it</a:t>
            </a:r>
          </a:p>
          <a:p>
            <a:pPr marL="1371600" lvl="2" indent="-457200">
              <a:buFont typeface="Wingdings" panose="05000000000000000000" pitchFamily="2" charset="2"/>
              <a:buChar char="§"/>
            </a:pPr>
            <a:r>
              <a:rPr lang="en-US" sz="2200" baseline="0" dirty="0">
                <a:solidFill>
                  <a:prstClr val="black"/>
                </a:solidFill>
                <a:latin typeface="Calibri" panose="020F0502020204030204"/>
              </a:rPr>
              <a:t>Or,</a:t>
            </a:r>
            <a:r>
              <a:rPr lang="en-US" sz="2200" dirty="0">
                <a:solidFill>
                  <a:prstClr val="black"/>
                </a:solidFill>
                <a:latin typeface="Calibri" panose="020F0502020204030204"/>
              </a:rPr>
              <a:t> would you rather explain it yourself?</a:t>
            </a:r>
            <a:endParaRPr kumimoji="0" lang="en-US" sz="2200" b="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320826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Why Context is Important</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49330"/>
            <a:ext cx="8186568" cy="484748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It lets the Bible</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explain itself</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baseline="0" dirty="0">
                <a:solidFill>
                  <a:prstClr val="black"/>
                </a:solidFill>
                <a:latin typeface="Calibri" panose="020F0502020204030204"/>
              </a:rPr>
              <a:t>Words have more</a:t>
            </a:r>
            <a:r>
              <a:rPr lang="en-US" sz="2400" b="1" dirty="0">
                <a:solidFill>
                  <a:prstClr val="black"/>
                </a:solidFill>
                <a:latin typeface="Calibri" panose="020F0502020204030204"/>
              </a:rPr>
              <a:t> than one meaning</a:t>
            </a:r>
            <a:endPar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200" i="1" dirty="0">
                <a:solidFill>
                  <a:prstClr val="black"/>
                </a:solidFill>
                <a:latin typeface="Calibri" panose="020F0502020204030204"/>
              </a:rPr>
              <a:t>Faith</a:t>
            </a:r>
          </a:p>
          <a:p>
            <a:pPr marL="1371600" lvl="2" indent="-457200">
              <a:buFont typeface="Wingdings" panose="05000000000000000000" pitchFamily="2" charset="2"/>
              <a:buChar char="§"/>
            </a:pPr>
            <a:r>
              <a:rPr kumimoji="0" lang="en-US" sz="2000" b="0" u="none" strike="noStrike" kern="1200" cap="none" spc="0" normalizeH="0" baseline="0" noProof="0" dirty="0">
                <a:ln>
                  <a:noFill/>
                </a:ln>
                <a:solidFill>
                  <a:prstClr val="black"/>
                </a:solidFill>
                <a:effectLst/>
                <a:uLnTx/>
                <a:uFillTx/>
                <a:latin typeface="Calibri" panose="020F0502020204030204"/>
              </a:rPr>
              <a:t>Belief in God (Heb. 11:6)</a:t>
            </a:r>
          </a:p>
          <a:p>
            <a:pPr marL="1371600" lvl="2" indent="-457200">
              <a:buFont typeface="Wingdings" panose="05000000000000000000" pitchFamily="2" charset="2"/>
              <a:buChar char="§"/>
            </a:pPr>
            <a:r>
              <a:rPr lang="en-US" sz="2000" dirty="0">
                <a:solidFill>
                  <a:prstClr val="black"/>
                </a:solidFill>
                <a:latin typeface="Calibri" panose="020F0502020204030204"/>
              </a:rPr>
              <a:t>Revelation / Word (Jude 3; Gal. 1:23)</a:t>
            </a:r>
          </a:p>
          <a:p>
            <a:pPr marL="1371600" lvl="2" indent="-457200">
              <a:buFont typeface="Wingdings" panose="05000000000000000000" pitchFamily="2" charset="2"/>
              <a:buChar char="§"/>
            </a:pPr>
            <a:r>
              <a:rPr lang="en-US" sz="2000" dirty="0">
                <a:solidFill>
                  <a:prstClr val="black"/>
                </a:solidFill>
                <a:latin typeface="Calibri" panose="020F0502020204030204"/>
              </a:rPr>
              <a:t>Conscience / Opinion (Rom. 14:23)</a:t>
            </a:r>
          </a:p>
          <a:p>
            <a:pPr marL="1371600" lvl="2" indent="-457200">
              <a:buFont typeface="Wingdings" panose="05000000000000000000" pitchFamily="2" charset="2"/>
              <a:buChar char="§"/>
            </a:pPr>
            <a:r>
              <a:rPr kumimoji="0" lang="en-US" sz="2000" b="0" u="none" strike="noStrike" kern="1200" cap="none" spc="0" normalizeH="0" baseline="0" noProof="0" dirty="0">
                <a:ln>
                  <a:noFill/>
                </a:ln>
                <a:solidFill>
                  <a:prstClr val="black"/>
                </a:solidFill>
                <a:effectLst/>
                <a:uLnTx/>
                <a:uFillTx/>
                <a:latin typeface="Calibri" panose="020F0502020204030204"/>
              </a:rPr>
              <a:t>Abilities</a:t>
            </a:r>
            <a:r>
              <a:rPr kumimoji="0" lang="en-US" sz="2000" b="0" u="none" strike="noStrike" kern="1200" cap="none" spc="0" normalizeH="0" noProof="0" dirty="0">
                <a:ln>
                  <a:noFill/>
                </a:ln>
                <a:solidFill>
                  <a:prstClr val="black"/>
                </a:solidFill>
                <a:effectLst/>
                <a:uLnTx/>
                <a:uFillTx/>
                <a:latin typeface="Calibri" panose="020F0502020204030204"/>
              </a:rPr>
              <a:t> (Rom. 12:3)</a:t>
            </a:r>
          </a:p>
          <a:p>
            <a:pPr marL="1371600" lvl="2" indent="-457200">
              <a:buFont typeface="Wingdings" panose="05000000000000000000" pitchFamily="2" charset="2"/>
              <a:buChar char="§"/>
            </a:pPr>
            <a:endParaRPr lang="en-US" sz="500" i="1" baseline="0" dirty="0">
              <a:solidFill>
                <a:prstClr val="black"/>
              </a:solidFill>
              <a:latin typeface="Calibri" panose="020F0502020204030204"/>
            </a:endParaRPr>
          </a:p>
          <a:p>
            <a:pPr marL="914400" lvl="1" indent="-457200">
              <a:buFont typeface="+mj-lt"/>
              <a:buAutoNum type="arabicPeriod"/>
            </a:pPr>
            <a:r>
              <a:rPr kumimoji="0" lang="en-US" sz="2200" b="0" i="1" u="none" strike="noStrike" kern="1200" cap="none" spc="0" normalizeH="0" noProof="0" dirty="0">
                <a:ln>
                  <a:noFill/>
                </a:ln>
                <a:solidFill>
                  <a:prstClr val="black"/>
                </a:solidFill>
                <a:effectLst/>
                <a:uLnTx/>
                <a:uFillTx/>
                <a:latin typeface="Calibri" panose="020F0502020204030204"/>
              </a:rPr>
              <a:t>Law (same meaning but different laws)</a:t>
            </a:r>
          </a:p>
          <a:p>
            <a:pPr marL="1371600" lvl="2" indent="-457200">
              <a:buFont typeface="Wingdings" panose="05000000000000000000" pitchFamily="2" charset="2"/>
              <a:buChar char="§"/>
            </a:pPr>
            <a:r>
              <a:rPr lang="en-US" sz="2000" baseline="0" dirty="0">
                <a:solidFill>
                  <a:prstClr val="black"/>
                </a:solidFill>
                <a:latin typeface="Calibri" panose="020F0502020204030204"/>
              </a:rPr>
              <a:t>Old Testament (Rom.2:12; 3:28)</a:t>
            </a:r>
          </a:p>
          <a:p>
            <a:pPr marL="1371600" lvl="2" indent="-457200">
              <a:buFont typeface="Wingdings" panose="05000000000000000000" pitchFamily="2" charset="2"/>
              <a:buChar char="§"/>
            </a:pPr>
            <a:r>
              <a:rPr kumimoji="0" lang="en-US" sz="2000" b="0" u="none" strike="noStrike" kern="1200" cap="none" spc="0" normalizeH="0" noProof="0" dirty="0">
                <a:ln>
                  <a:noFill/>
                </a:ln>
                <a:solidFill>
                  <a:prstClr val="black"/>
                </a:solidFill>
                <a:effectLst/>
                <a:uLnTx/>
                <a:uFillTx/>
                <a:latin typeface="Calibri" panose="020F0502020204030204"/>
              </a:rPr>
              <a:t>New Testament (Rom. 8:1; Jas. 1:25)</a:t>
            </a:r>
          </a:p>
          <a:p>
            <a:pPr marL="1371600" lvl="2" indent="-457200">
              <a:buFont typeface="+mj-lt"/>
              <a:buAutoNum type="arabicPeriod"/>
            </a:pPr>
            <a:endParaRPr lang="en-US" sz="500" i="1" baseline="0" dirty="0">
              <a:solidFill>
                <a:prstClr val="black"/>
              </a:solidFill>
              <a:latin typeface="Calibri" panose="020F0502020204030204"/>
            </a:endParaRPr>
          </a:p>
          <a:p>
            <a:pPr marL="914400" lvl="1" indent="-457200">
              <a:buFont typeface="+mj-lt"/>
              <a:buAutoNum type="arabicPeriod"/>
            </a:pPr>
            <a:r>
              <a:rPr kumimoji="0" lang="en-US" sz="2200" b="0" i="1" u="none" strike="noStrike" kern="1200" cap="none" spc="0" normalizeH="0" noProof="0" dirty="0">
                <a:ln>
                  <a:noFill/>
                </a:ln>
                <a:solidFill>
                  <a:prstClr val="black"/>
                </a:solidFill>
                <a:effectLst/>
                <a:uLnTx/>
                <a:uFillTx/>
                <a:latin typeface="Calibri" panose="020F0502020204030204"/>
              </a:rPr>
              <a:t>World</a:t>
            </a:r>
          </a:p>
          <a:p>
            <a:pPr marL="1371600" lvl="2" indent="-457200">
              <a:buFont typeface="Arial" panose="020B0604020202020204" pitchFamily="34" charset="0"/>
              <a:buChar char="•"/>
            </a:pPr>
            <a:r>
              <a:rPr lang="en-US" sz="2000" baseline="0" dirty="0">
                <a:solidFill>
                  <a:prstClr val="black"/>
                </a:solidFill>
                <a:latin typeface="Calibri" panose="020F0502020204030204"/>
              </a:rPr>
              <a:t>People</a:t>
            </a:r>
            <a:r>
              <a:rPr lang="en-US" sz="2000" dirty="0">
                <a:solidFill>
                  <a:prstClr val="black"/>
                </a:solidFill>
                <a:latin typeface="Calibri" panose="020F0502020204030204"/>
              </a:rPr>
              <a:t> (John 3:16)</a:t>
            </a:r>
          </a:p>
          <a:p>
            <a:pPr marL="1371600" lvl="2" indent="-457200">
              <a:buFont typeface="Arial" panose="020B0604020202020204" pitchFamily="34" charset="0"/>
              <a:buChar char="•"/>
            </a:pPr>
            <a:r>
              <a:rPr kumimoji="0" lang="en-US" sz="2000" b="0" u="none" strike="noStrike" kern="1200" cap="none" spc="0" normalizeH="0" baseline="0" noProof="0" dirty="0">
                <a:ln>
                  <a:noFill/>
                </a:ln>
                <a:solidFill>
                  <a:prstClr val="black"/>
                </a:solidFill>
                <a:effectLst/>
                <a:uLnTx/>
                <a:uFillTx/>
                <a:latin typeface="Calibri" panose="020F0502020204030204"/>
              </a:rPr>
              <a:t>Sphere</a:t>
            </a:r>
            <a:r>
              <a:rPr kumimoji="0" lang="en-US" sz="2000" b="0" u="none" strike="noStrike" kern="1200" cap="none" spc="0" normalizeH="0" noProof="0" dirty="0">
                <a:ln>
                  <a:noFill/>
                </a:ln>
                <a:solidFill>
                  <a:prstClr val="black"/>
                </a:solidFill>
                <a:effectLst/>
                <a:uLnTx/>
                <a:uFillTx/>
                <a:latin typeface="Calibri" panose="020F0502020204030204"/>
              </a:rPr>
              <a:t> of sin (1 John 2:15-17)</a:t>
            </a:r>
          </a:p>
          <a:p>
            <a:pPr marL="1371600" lvl="2" indent="-457200">
              <a:buFont typeface="Arial" panose="020B0604020202020204" pitchFamily="34" charset="0"/>
              <a:buChar char="•"/>
            </a:pPr>
            <a:r>
              <a:rPr lang="en-US" sz="2000" baseline="0" dirty="0">
                <a:solidFill>
                  <a:prstClr val="black"/>
                </a:solidFill>
                <a:latin typeface="Calibri" panose="020F0502020204030204"/>
              </a:rPr>
              <a:t>Creation</a:t>
            </a:r>
            <a:r>
              <a:rPr lang="en-US" sz="2000" dirty="0">
                <a:solidFill>
                  <a:prstClr val="black"/>
                </a:solidFill>
                <a:latin typeface="Calibri" panose="020F0502020204030204"/>
              </a:rPr>
              <a:t> (Rom. 1:20)</a:t>
            </a:r>
            <a:endParaRPr kumimoji="0" lang="en-US" sz="2000" b="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1846386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1000"/>
                                        <p:tgtEl>
                                          <p:spTgt spid="3">
                                            <p:txEl>
                                              <p:pRg st="13" end="13"/>
                                            </p:txEl>
                                          </p:spTgt>
                                        </p:tgtEl>
                                      </p:cBhvr>
                                    </p:animEffect>
                                    <p:anim calcmode="lin" valueType="num">
                                      <p:cBhvr>
                                        <p:cTn id="6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4" end="14"/>
                                            </p:txEl>
                                          </p:spTgt>
                                        </p:tgtEl>
                                        <p:attrNameLst>
                                          <p:attrName>style.visibility</p:attrName>
                                        </p:attrNameLst>
                                      </p:cBhvr>
                                      <p:to>
                                        <p:strVal val="visible"/>
                                      </p:to>
                                    </p:set>
                                    <p:animEffect transition="in" filter="fade">
                                      <p:cBhvr>
                                        <p:cTn id="70" dur="1000"/>
                                        <p:tgtEl>
                                          <p:spTgt spid="3">
                                            <p:txEl>
                                              <p:pRg st="14" end="14"/>
                                            </p:txEl>
                                          </p:spTgt>
                                        </p:tgtEl>
                                      </p:cBhvr>
                                    </p:animEffect>
                                    <p:anim calcmode="lin" valueType="num">
                                      <p:cBhvr>
                                        <p:cTn id="71"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5" end="15"/>
                                            </p:txEl>
                                          </p:spTgt>
                                        </p:tgtEl>
                                        <p:attrNameLst>
                                          <p:attrName>style.visibility</p:attrName>
                                        </p:attrNameLst>
                                      </p:cBhvr>
                                      <p:to>
                                        <p:strVal val="visible"/>
                                      </p:to>
                                    </p:set>
                                    <p:animEffect transition="in" filter="fade">
                                      <p:cBhvr>
                                        <p:cTn id="77" dur="1000"/>
                                        <p:tgtEl>
                                          <p:spTgt spid="3">
                                            <p:txEl>
                                              <p:pRg st="15" end="15"/>
                                            </p:txEl>
                                          </p:spTgt>
                                        </p:tgtEl>
                                      </p:cBhvr>
                                    </p:animEffect>
                                    <p:anim calcmode="lin" valueType="num">
                                      <p:cBhvr>
                                        <p:cTn id="78"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6" end="16"/>
                                            </p:txEl>
                                          </p:spTgt>
                                        </p:tgtEl>
                                        <p:attrNameLst>
                                          <p:attrName>style.visibility</p:attrName>
                                        </p:attrNameLst>
                                      </p:cBhvr>
                                      <p:to>
                                        <p:strVal val="visible"/>
                                      </p:to>
                                    </p:set>
                                    <p:animEffect transition="in" filter="fade">
                                      <p:cBhvr>
                                        <p:cTn id="84" dur="1000"/>
                                        <p:tgtEl>
                                          <p:spTgt spid="3">
                                            <p:txEl>
                                              <p:pRg st="16" end="16"/>
                                            </p:txEl>
                                          </p:spTgt>
                                        </p:tgtEl>
                                      </p:cBhvr>
                                    </p:animEffect>
                                    <p:anim calcmode="lin" valueType="num">
                                      <p:cBhvr>
                                        <p:cTn id="85"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Why Context is Important</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49330"/>
            <a:ext cx="8186568" cy="2292935"/>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It lets the Bible</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explain itself</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baseline="0" dirty="0">
                <a:solidFill>
                  <a:prstClr val="black"/>
                </a:solidFill>
                <a:latin typeface="Calibri" panose="020F0502020204030204"/>
              </a:rPr>
              <a:t>Words have more</a:t>
            </a:r>
            <a:r>
              <a:rPr lang="en-US" sz="2400" b="1" dirty="0">
                <a:solidFill>
                  <a:prstClr val="black"/>
                </a:solidFill>
                <a:latin typeface="Calibri" panose="020F0502020204030204"/>
              </a:rPr>
              <a:t> than one meaning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u="none" strike="noStrike" kern="1200" cap="none" spc="0" normalizeH="0" baseline="0" noProof="0" dirty="0">
                <a:ln>
                  <a:noFill/>
                </a:ln>
                <a:solidFill>
                  <a:prstClr val="black"/>
                </a:solidFill>
                <a:effectLst/>
                <a:uLnTx/>
                <a:uFillTx/>
                <a:latin typeface="Calibri" panose="020F0502020204030204"/>
                <a:ea typeface="+mn-ea"/>
                <a:cs typeface="+mn-cs"/>
              </a:rPr>
              <a:t>Want to use the text correctly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200" i="1" dirty="0">
                <a:solidFill>
                  <a:prstClr val="black"/>
                </a:solidFill>
                <a:latin typeface="Calibri" panose="020F0502020204030204"/>
              </a:rPr>
              <a:t>Gain the understanding intended</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200" b="0" i="1" u="none" strike="noStrike" kern="1200" cap="none" spc="0" normalizeH="0" noProof="0" dirty="0">
                <a:ln>
                  <a:noFill/>
                </a:ln>
                <a:solidFill>
                  <a:prstClr val="black"/>
                </a:solidFill>
                <a:effectLst/>
                <a:uLnTx/>
                <a:uFillTx/>
                <a:latin typeface="Calibri" panose="020F0502020204030204"/>
              </a:rPr>
              <a:t>Even if our incorrect use doesn’t involve err</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200" i="1" noProof="0" dirty="0">
                <a:solidFill>
                  <a:prstClr val="black"/>
                </a:solidFill>
                <a:latin typeface="Calibri" panose="020F0502020204030204"/>
              </a:rPr>
              <a:t>Our argument or stand is weakened by incorrect use of text</a:t>
            </a:r>
            <a:endParaRPr kumimoji="0" lang="en-US" sz="2200" b="0" i="1"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2899825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Why Context is Important</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49330"/>
            <a:ext cx="8186568" cy="232371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It lets the Bible</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explain itself</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baseline="0" dirty="0">
                <a:solidFill>
                  <a:prstClr val="black"/>
                </a:solidFill>
                <a:latin typeface="Calibri" panose="020F0502020204030204"/>
              </a:rPr>
              <a:t>Words have more</a:t>
            </a:r>
            <a:r>
              <a:rPr lang="en-US" sz="2400" b="1" dirty="0">
                <a:solidFill>
                  <a:prstClr val="black"/>
                </a:solidFill>
                <a:latin typeface="Calibri" panose="020F0502020204030204"/>
              </a:rPr>
              <a:t> than one meaning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u="none" strike="noStrike" kern="1200" cap="none" spc="0" normalizeH="0" baseline="0" noProof="0" dirty="0">
                <a:ln>
                  <a:noFill/>
                </a:ln>
                <a:solidFill>
                  <a:prstClr val="black"/>
                </a:solidFill>
                <a:effectLst/>
                <a:uLnTx/>
                <a:uFillTx/>
                <a:latin typeface="Calibri" panose="020F0502020204030204"/>
                <a:ea typeface="+mn-ea"/>
                <a:cs typeface="+mn-cs"/>
              </a:rPr>
              <a:t>Want to use the text correctly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Helps prevent influence of false teachers</a:t>
            </a:r>
            <a:endParaRPr kumimoji="0" lang="en-US" sz="2400" b="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200" i="1" dirty="0">
                <a:solidFill>
                  <a:prstClr val="black"/>
                </a:solidFill>
                <a:latin typeface="Calibri" panose="020F0502020204030204"/>
              </a:rPr>
              <a:t>False teaching – perverts the text (takes it out of context)</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200" b="0" i="1" u="none" strike="noStrike" kern="1200" cap="none" spc="0" normalizeH="0" baseline="0" noProof="0" dirty="0">
                <a:ln>
                  <a:noFill/>
                </a:ln>
                <a:solidFill>
                  <a:prstClr val="black"/>
                </a:solidFill>
                <a:effectLst/>
                <a:uLnTx/>
                <a:uFillTx/>
                <a:latin typeface="Calibri" panose="020F0502020204030204"/>
              </a:rPr>
              <a:t>Knowing text in context</a:t>
            </a:r>
            <a:r>
              <a:rPr kumimoji="0" lang="en-US" sz="2200" b="0" i="1" u="none" strike="noStrike" kern="1200" cap="none" spc="0" normalizeH="0" noProof="0" dirty="0">
                <a:ln>
                  <a:noFill/>
                </a:ln>
                <a:solidFill>
                  <a:prstClr val="black"/>
                </a:solidFill>
                <a:effectLst/>
                <a:uLnTx/>
                <a:uFillTx/>
                <a:latin typeface="Calibri" panose="020F0502020204030204"/>
              </a:rPr>
              <a:t> – prevents apostasy</a:t>
            </a:r>
            <a:endParaRPr kumimoji="0" lang="en-US" sz="2200" b="0" i="1"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490285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E5360A-EC04-1CD1-F8D3-B3B9FACF52CE}"/>
              </a:ext>
            </a:extLst>
          </p:cNvPr>
          <p:cNvSpPr txBox="1"/>
          <p:nvPr/>
        </p:nvSpPr>
        <p:spPr>
          <a:xfrm>
            <a:off x="462578" y="243448"/>
            <a:ext cx="5524053" cy="5981766"/>
          </a:xfrm>
          <a:prstGeom prst="rect">
            <a:avLst/>
          </a:prstGeom>
          <a:noFill/>
        </p:spPr>
        <p:txBody>
          <a:bodyPr wrap="square">
            <a:spAutoFit/>
          </a:bodyPr>
          <a:lstStyle/>
          <a:p>
            <a:pPr marL="0" marR="0" lvl="0" indent="0" algn="ctr" defTabSz="457200" rtl="0" eaLnBrk="1" fontAlgn="auto" latinLnBrk="0" hangingPunct="1">
              <a:lnSpc>
                <a:spcPct val="115000"/>
              </a:lnSpc>
              <a:spcBef>
                <a:spcPts val="0"/>
              </a:spcBef>
              <a:spcAft>
                <a:spcPts val="100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 Peter 3:16–18</a:t>
            </a:r>
          </a:p>
          <a:p>
            <a:pPr marL="0" marR="0" lvl="0" indent="0" algn="l" defTabSz="457200" rtl="0" eaLnBrk="1" fontAlgn="auto" latinLnBrk="0" hangingPunct="1">
              <a:lnSpc>
                <a:spcPct val="115000"/>
              </a:lnSpc>
              <a:spcBef>
                <a:spcPts val="900"/>
              </a:spcBef>
              <a:spcAft>
                <a:spcPts val="1000"/>
              </a:spcAft>
              <a:buClrTx/>
              <a:buSzTx/>
              <a:buFontTx/>
              <a:buNone/>
              <a:tabLst/>
              <a:defRPr/>
            </a:pPr>
            <a:r>
              <a:rPr kumimoji="0" lang="en-US" sz="22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16 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as also in all his epistles, speaking in them of these things, in which are some things </a:t>
            </a:r>
            <a:r>
              <a:rPr kumimoji="0" lang="en-US" sz="2200" b="1" i="0" u="sng"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hard to understand</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which </a:t>
            </a:r>
            <a:r>
              <a:rPr kumimoji="0" lang="en-US" sz="22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untaught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a:t>
            </a:r>
            <a:r>
              <a:rPr kumimoji="0" lang="en-US" sz="22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unstable</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people</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200" b="1" i="0" u="sng"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twist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to their own destruction, as </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they do</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also the rest of the Scriptures. </a:t>
            </a:r>
          </a:p>
          <a:p>
            <a:pPr marL="0" marR="0" lvl="0" indent="0" algn="l" defTabSz="457200" rtl="0" eaLnBrk="1" fontAlgn="auto" latinLnBrk="0" hangingPunct="1">
              <a:lnSpc>
                <a:spcPct val="115000"/>
              </a:lnSpc>
              <a:spcBef>
                <a:spcPts val="900"/>
              </a:spcBef>
              <a:spcAft>
                <a:spcPts val="1000"/>
              </a:spcAft>
              <a:buClrTx/>
              <a:buSzTx/>
              <a:buFontTx/>
              <a:buNone/>
              <a:tabLst/>
              <a:defRPr/>
            </a:pPr>
            <a:r>
              <a:rPr kumimoji="0" lang="en-US" sz="22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17 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You therefore, beloved, since you know </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this</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beforehand, beware lest you also fall from your own steadfastness, being led away with the error of the wicked; </a:t>
            </a:r>
          </a:p>
          <a:p>
            <a:pPr marL="0" marR="0" lvl="0" indent="0" algn="l" defTabSz="457200" rtl="0" eaLnBrk="1" fontAlgn="auto" latinLnBrk="0" hangingPunct="1">
              <a:lnSpc>
                <a:spcPct val="115000"/>
              </a:lnSpc>
              <a:spcBef>
                <a:spcPts val="900"/>
              </a:spcBef>
              <a:spcAft>
                <a:spcPts val="1000"/>
              </a:spcAft>
              <a:buClrTx/>
              <a:buSzTx/>
              <a:buFontTx/>
              <a:buNone/>
              <a:tabLst/>
              <a:defRPr/>
            </a:pPr>
            <a:r>
              <a:rPr kumimoji="0" lang="en-US" sz="22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18 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but </a:t>
            </a:r>
            <a:r>
              <a:rPr kumimoji="0" lang="en-US" sz="2200" b="1" i="0" u="sng"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grow in the grace and knowledge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of our Lord and Savior Jesus Christ. </a:t>
            </a:r>
          </a:p>
          <a:p>
            <a:pPr marL="0" marR="0" lvl="0" indent="228600" algn="l" defTabSz="457200" rtl="0" eaLnBrk="1" fontAlgn="auto" latinLnBrk="0" hangingPunct="1">
              <a:lnSpc>
                <a:spcPct val="115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To Him </a:t>
            </a:r>
            <a:r>
              <a:rPr kumimoji="0" lang="en-US" sz="22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the glory both now and forever. </a:t>
            </a:r>
          </a:p>
        </p:txBody>
      </p:sp>
      <p:sp>
        <p:nvSpPr>
          <p:cNvPr id="4" name="Rectangle: Rounded Corners 3">
            <a:extLst>
              <a:ext uri="{FF2B5EF4-FFF2-40B4-BE49-F238E27FC236}">
                <a16:creationId xmlns:a16="http://schemas.microsoft.com/office/drawing/2014/main" id="{B36BE6D4-C30F-F113-69CE-D0F1E25A0FCE}"/>
              </a:ext>
            </a:extLst>
          </p:cNvPr>
          <p:cNvSpPr/>
          <p:nvPr/>
        </p:nvSpPr>
        <p:spPr>
          <a:xfrm>
            <a:off x="5986631" y="946673"/>
            <a:ext cx="2700169" cy="87674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Misinterpretation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of text</a:t>
            </a:r>
          </a:p>
        </p:txBody>
      </p:sp>
      <p:sp>
        <p:nvSpPr>
          <p:cNvPr id="5" name="Rectangle: Rounded Corners 4">
            <a:extLst>
              <a:ext uri="{FF2B5EF4-FFF2-40B4-BE49-F238E27FC236}">
                <a16:creationId xmlns:a16="http://schemas.microsoft.com/office/drawing/2014/main" id="{507A3496-396E-C50F-94E4-9EF589A20E04}"/>
              </a:ext>
            </a:extLst>
          </p:cNvPr>
          <p:cNvSpPr/>
          <p:nvPr/>
        </p:nvSpPr>
        <p:spPr>
          <a:xfrm>
            <a:off x="5972289" y="2088272"/>
            <a:ext cx="2700169" cy="87674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Reason for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misinterpretation</a:t>
            </a:r>
          </a:p>
        </p:txBody>
      </p:sp>
      <p:sp>
        <p:nvSpPr>
          <p:cNvPr id="6" name="Rectangle: Rounded Corners 5">
            <a:extLst>
              <a:ext uri="{FF2B5EF4-FFF2-40B4-BE49-F238E27FC236}">
                <a16:creationId xmlns:a16="http://schemas.microsoft.com/office/drawing/2014/main" id="{7B675C7A-3D72-1744-1521-1C9AABB7DD6D}"/>
              </a:ext>
            </a:extLst>
          </p:cNvPr>
          <p:cNvSpPr/>
          <p:nvPr/>
        </p:nvSpPr>
        <p:spPr>
          <a:xfrm>
            <a:off x="5963323" y="4596206"/>
            <a:ext cx="2700169" cy="87674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Learn the text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in context</a:t>
            </a:r>
          </a:p>
        </p:txBody>
      </p:sp>
      <p:sp>
        <p:nvSpPr>
          <p:cNvPr id="2" name="Rectangle: Rounded Corners 1">
            <a:extLst>
              <a:ext uri="{FF2B5EF4-FFF2-40B4-BE49-F238E27FC236}">
                <a16:creationId xmlns:a16="http://schemas.microsoft.com/office/drawing/2014/main" id="{E98F65EA-323A-DD25-8DEA-AC40CEAF0C6D}"/>
              </a:ext>
            </a:extLst>
          </p:cNvPr>
          <p:cNvSpPr/>
          <p:nvPr/>
        </p:nvSpPr>
        <p:spPr>
          <a:xfrm>
            <a:off x="5972289" y="3290945"/>
            <a:ext cx="2700169" cy="87674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Danger of being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led away</a:t>
            </a:r>
          </a:p>
        </p:txBody>
      </p:sp>
    </p:spTree>
    <p:extLst>
      <p:ext uri="{BB962C8B-B14F-4D97-AF65-F5344CB8AC3E}">
        <p14:creationId xmlns:p14="http://schemas.microsoft.com/office/powerpoint/2010/main" val="3046421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strVal val="#ppt_w*0.70"/>
                                          </p:val>
                                        </p:tav>
                                        <p:tav tm="100000">
                                          <p:val>
                                            <p:strVal val="#ppt_w"/>
                                          </p:val>
                                        </p:tav>
                                      </p:tavLst>
                                    </p:anim>
                                    <p:anim calcmode="lin" valueType="num">
                                      <p:cBhvr>
                                        <p:cTn id="22" dur="1000" fill="hold"/>
                                        <p:tgtEl>
                                          <p:spTgt spid="2"/>
                                        </p:tgtEl>
                                        <p:attrNameLst>
                                          <p:attrName>ppt_h</p:attrName>
                                        </p:attrNameLst>
                                      </p:cBhvr>
                                      <p:tavLst>
                                        <p:tav tm="0">
                                          <p:val>
                                            <p:strVal val="#ppt_h"/>
                                          </p:val>
                                        </p:tav>
                                        <p:tav tm="100000">
                                          <p:val>
                                            <p:strVal val="#ppt_h"/>
                                          </p:val>
                                        </p:tav>
                                      </p:tavLst>
                                    </p:anim>
                                    <p:animEffect transition="in" filter="fade">
                                      <p:cBhvr>
                                        <p:cTn id="23" dur="1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0.70"/>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F29E91-6EE4-E030-0E90-E643943476BE}"/>
              </a:ext>
            </a:extLst>
          </p:cNvPr>
          <p:cNvSpPr txBox="1"/>
          <p:nvPr/>
        </p:nvSpPr>
        <p:spPr>
          <a:xfrm>
            <a:off x="462579" y="2377440"/>
            <a:ext cx="8288767" cy="1231106"/>
          </a:xfrm>
          <a:prstGeom prst="rect">
            <a:avLst/>
          </a:prstGeom>
          <a:noFill/>
        </p:spPr>
        <p:txBody>
          <a:bodyPr wrap="square" rtlCol="0">
            <a:spAutoFit/>
          </a:bodyPr>
          <a:lstStyle/>
          <a:p>
            <a:pPr algn="ctr"/>
            <a:r>
              <a:rPr lang="en-US" sz="3200" dirty="0">
                <a:solidFill>
                  <a:srgbClr val="0000FF"/>
                </a:solidFill>
                <a:latin typeface="Georgia Pro Cond Semibold" panose="02040706050405020303" pitchFamily="18" charset="0"/>
              </a:rPr>
              <a:t>Answer to almost all error (misuse of a text) </a:t>
            </a:r>
          </a:p>
          <a:p>
            <a:pPr algn="ctr"/>
            <a:endParaRPr lang="en-US" sz="1000" dirty="0">
              <a:solidFill>
                <a:srgbClr val="0000FF"/>
              </a:solidFill>
              <a:latin typeface="Georgia Pro Cond Semibold" panose="02040706050405020303" pitchFamily="18" charset="0"/>
            </a:endParaRPr>
          </a:p>
          <a:p>
            <a:pPr algn="ctr"/>
            <a:r>
              <a:rPr lang="en-US" sz="3200" dirty="0">
                <a:solidFill>
                  <a:srgbClr val="0000FF"/>
                </a:solidFill>
                <a:latin typeface="Georgia Pro Cond Semibold" panose="02040706050405020303" pitchFamily="18" charset="0"/>
              </a:rPr>
              <a:t>Will be found in the context!</a:t>
            </a:r>
          </a:p>
        </p:txBody>
      </p:sp>
    </p:spTree>
    <p:extLst>
      <p:ext uri="{BB962C8B-B14F-4D97-AF65-F5344CB8AC3E}">
        <p14:creationId xmlns:p14="http://schemas.microsoft.com/office/powerpoint/2010/main" val="4067000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36EDA2-61F3-0269-639C-B3A74565677B}"/>
              </a:ext>
            </a:extLst>
          </p:cNvPr>
          <p:cNvSpPr txBox="1"/>
          <p:nvPr/>
        </p:nvSpPr>
        <p:spPr>
          <a:xfrm>
            <a:off x="2479638" y="527125"/>
            <a:ext cx="5970494" cy="584775"/>
          </a:xfrm>
          <a:prstGeom prst="rect">
            <a:avLst/>
          </a:prstGeom>
          <a:noFill/>
        </p:spPr>
        <p:txBody>
          <a:bodyPr wrap="square" rtlCol="0">
            <a:spAutoFit/>
          </a:bodyPr>
          <a:lstStyle/>
          <a:p>
            <a:pPr algn="ctr"/>
            <a:r>
              <a:rPr lang="en-US" sz="3200" b="1" dirty="0"/>
              <a:t>Examples</a:t>
            </a:r>
          </a:p>
        </p:txBody>
      </p:sp>
      <p:sp>
        <p:nvSpPr>
          <p:cNvPr id="3" name="TextBox 2">
            <a:extLst>
              <a:ext uri="{FF2B5EF4-FFF2-40B4-BE49-F238E27FC236}">
                <a16:creationId xmlns:a16="http://schemas.microsoft.com/office/drawing/2014/main" id="{11260C41-5110-55C9-6D2D-2BB1065ED90E}"/>
              </a:ext>
            </a:extLst>
          </p:cNvPr>
          <p:cNvSpPr txBox="1"/>
          <p:nvPr/>
        </p:nvSpPr>
        <p:spPr>
          <a:xfrm>
            <a:off x="1420009" y="2736502"/>
            <a:ext cx="6303981" cy="1384995"/>
          </a:xfrm>
          <a:prstGeom prst="rect">
            <a:avLst/>
          </a:prstGeom>
          <a:noFill/>
        </p:spPr>
        <p:txBody>
          <a:bodyPr wrap="square" rtlCol="0">
            <a:spAutoFit/>
          </a:bodyPr>
          <a:lstStyle/>
          <a:p>
            <a:pPr algn="ctr"/>
            <a:r>
              <a:rPr lang="en-US" sz="2800" b="1" u="sng" dirty="0">
                <a:solidFill>
                  <a:srgbClr val="0000FF"/>
                </a:solidFill>
              </a:rPr>
              <a:t>Matthew 7:1</a:t>
            </a:r>
            <a:r>
              <a:rPr lang="en-US" sz="2800" dirty="0">
                <a:solidFill>
                  <a:srgbClr val="0000FF"/>
                </a:solidFill>
              </a:rPr>
              <a:t> – Judge not</a:t>
            </a:r>
          </a:p>
          <a:p>
            <a:pPr algn="ctr"/>
            <a:endParaRPr lang="en-US" sz="2800" dirty="0">
              <a:solidFill>
                <a:srgbClr val="0000FF"/>
              </a:solidFill>
            </a:endParaRPr>
          </a:p>
          <a:p>
            <a:pPr algn="ctr"/>
            <a:r>
              <a:rPr lang="en-US" sz="2800" b="1" u="sng" dirty="0">
                <a:solidFill>
                  <a:srgbClr val="0000FF"/>
                </a:solidFill>
              </a:rPr>
              <a:t>Acts 2:21</a:t>
            </a:r>
            <a:r>
              <a:rPr lang="en-US" sz="2800" dirty="0">
                <a:solidFill>
                  <a:srgbClr val="0000FF"/>
                </a:solidFill>
              </a:rPr>
              <a:t> – Calling on the name of Lord</a:t>
            </a:r>
          </a:p>
        </p:txBody>
      </p:sp>
    </p:spTree>
    <p:extLst>
      <p:ext uri="{BB962C8B-B14F-4D97-AF65-F5344CB8AC3E}">
        <p14:creationId xmlns:p14="http://schemas.microsoft.com/office/powerpoint/2010/main" val="3500894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532504"/>
            <a:ext cx="693868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Context (part 1)</a:t>
            </a:r>
          </a:p>
        </p:txBody>
      </p:sp>
      <p:sp>
        <p:nvSpPr>
          <p:cNvPr id="3" name="TextBox 2">
            <a:extLst>
              <a:ext uri="{FF2B5EF4-FFF2-40B4-BE49-F238E27FC236}">
                <a16:creationId xmlns:a16="http://schemas.microsoft.com/office/drawing/2014/main" id="{90969ED2-8551-2F03-92A3-DB992994AA40}"/>
              </a:ext>
            </a:extLst>
          </p:cNvPr>
          <p:cNvSpPr txBox="1"/>
          <p:nvPr/>
        </p:nvSpPr>
        <p:spPr>
          <a:xfrm>
            <a:off x="4168586" y="2415092"/>
            <a:ext cx="5088367" cy="2893100"/>
          </a:xfrm>
          <a:prstGeom prst="rect">
            <a:avLst/>
          </a:prstGeom>
          <a:noFill/>
        </p:spPr>
        <p:txBody>
          <a:bodyPr wrap="square" rtlCol="0">
            <a:spAutoFit/>
          </a:bodyPr>
          <a:lstStyle/>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Context Defined</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50000"/>
                  </a:schemeClr>
                </a:solidFill>
                <a:effectLst/>
                <a:uLnTx/>
                <a:uFillTx/>
                <a:latin typeface="Amasis MT Pro Medium" panose="02040604050005020304" pitchFamily="18" charset="0"/>
                <a:ea typeface="+mn-ea"/>
                <a:cs typeface="+mn-cs"/>
              </a:rPr>
              <a:t>Why Context is Important</a:t>
            </a:r>
          </a:p>
          <a:p>
            <a:pPr marL="400050" marR="0" lvl="0" indent="-40005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How to Study the Context</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Examples of How Context Determines Meaning</a:t>
            </a:r>
          </a:p>
        </p:txBody>
      </p:sp>
    </p:spTree>
    <p:extLst>
      <p:ext uri="{BB962C8B-B14F-4D97-AF65-F5344CB8AC3E}">
        <p14:creationId xmlns:p14="http://schemas.microsoft.com/office/powerpoint/2010/main" val="1384367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1520327" y="963976"/>
            <a:ext cx="6103345" cy="941942"/>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rPr>
              <a:t>Matthew 24</a:t>
            </a:r>
          </a:p>
        </p:txBody>
      </p:sp>
    </p:spTree>
    <p:extLst>
      <p:ext uri="{BB962C8B-B14F-4D97-AF65-F5344CB8AC3E}">
        <p14:creationId xmlns:p14="http://schemas.microsoft.com/office/powerpoint/2010/main" val="4191644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1EA6F-6BF1-FE0F-A4F1-7DEFA15C7B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B4C49A-D833-5B9C-A784-6FCCF643A345}"/>
              </a:ext>
            </a:extLst>
          </p:cNvPr>
          <p:cNvSpPr>
            <a:spLocks noGrp="1"/>
          </p:cNvSpPr>
          <p:nvPr>
            <p:ph idx="1"/>
          </p:nvPr>
        </p:nvSpPr>
        <p:spPr/>
        <p:txBody>
          <a:bodyPr/>
          <a:lstStyle/>
          <a:p>
            <a:endParaRPr lang="en-US"/>
          </a:p>
        </p:txBody>
      </p:sp>
      <p:sp>
        <p:nvSpPr>
          <p:cNvPr id="4" name="TextBox 3">
            <a:extLst>
              <a:ext uri="{FF2B5EF4-FFF2-40B4-BE49-F238E27FC236}">
                <a16:creationId xmlns:a16="http://schemas.microsoft.com/office/drawing/2014/main" id="{0369F5C0-65EA-62B8-588A-C29F9C3319DD}"/>
              </a:ext>
            </a:extLst>
          </p:cNvPr>
          <p:cNvSpPr txBox="1"/>
          <p:nvPr/>
        </p:nvSpPr>
        <p:spPr>
          <a:xfrm>
            <a:off x="1762698" y="385590"/>
            <a:ext cx="5618603" cy="707886"/>
          </a:xfrm>
          <a:prstGeom prst="rect">
            <a:avLst/>
          </a:prstGeom>
          <a:noFill/>
        </p:spPr>
        <p:txBody>
          <a:bodyPr wrap="square" rtlCol="0">
            <a:spAutoFit/>
          </a:bodyPr>
          <a:lstStyle/>
          <a:p>
            <a:pPr algn="ctr"/>
            <a:r>
              <a:rPr lang="en-US" sz="4000" dirty="0"/>
              <a:t>Matthew 24</a:t>
            </a:r>
          </a:p>
        </p:txBody>
      </p:sp>
      <p:sp>
        <p:nvSpPr>
          <p:cNvPr id="5" name="TextBox 4">
            <a:extLst>
              <a:ext uri="{FF2B5EF4-FFF2-40B4-BE49-F238E27FC236}">
                <a16:creationId xmlns:a16="http://schemas.microsoft.com/office/drawing/2014/main" id="{912C3613-C3CA-0D7D-1FB0-97BD5907CE29}"/>
              </a:ext>
            </a:extLst>
          </p:cNvPr>
          <p:cNvSpPr txBox="1"/>
          <p:nvPr/>
        </p:nvSpPr>
        <p:spPr>
          <a:xfrm>
            <a:off x="1426684" y="1680073"/>
            <a:ext cx="6560545" cy="2219838"/>
          </a:xfrm>
          <a:prstGeom prst="rect">
            <a:avLst/>
          </a:prstGeom>
          <a:noFill/>
        </p:spPr>
        <p:txBody>
          <a:bodyPr wrap="square" rtlCol="0">
            <a:spAutoFit/>
          </a:bodyPr>
          <a:lstStyle/>
          <a:p>
            <a:pPr marL="400050" indent="-400050">
              <a:lnSpc>
                <a:spcPct val="150000"/>
              </a:lnSpc>
              <a:buFont typeface="+mj-lt"/>
              <a:buAutoNum type="romanUcPeriod"/>
            </a:pPr>
            <a:r>
              <a:rPr lang="en-US" sz="3200" dirty="0"/>
              <a:t>The </a:t>
            </a:r>
            <a:r>
              <a:rPr lang="en-US" sz="3200" dirty="0">
                <a:solidFill>
                  <a:srgbClr val="0000FF"/>
                </a:solidFill>
              </a:rPr>
              <a:t>Announcement</a:t>
            </a:r>
            <a:r>
              <a:rPr lang="en-US" sz="3200" dirty="0"/>
              <a:t> (vv. 1-2)</a:t>
            </a:r>
          </a:p>
          <a:p>
            <a:pPr marL="400050" indent="-400050">
              <a:lnSpc>
                <a:spcPct val="150000"/>
              </a:lnSpc>
              <a:buFont typeface="+mj-lt"/>
              <a:buAutoNum type="romanUcPeriod"/>
            </a:pPr>
            <a:r>
              <a:rPr lang="en-US" sz="3200" dirty="0"/>
              <a:t>The </a:t>
            </a:r>
            <a:r>
              <a:rPr lang="en-US" sz="3200" dirty="0">
                <a:solidFill>
                  <a:srgbClr val="0000FF"/>
                </a:solidFill>
              </a:rPr>
              <a:t>Questions</a:t>
            </a:r>
            <a:r>
              <a:rPr lang="en-US" sz="3200" dirty="0"/>
              <a:t> (v. 3)</a:t>
            </a:r>
          </a:p>
          <a:p>
            <a:pPr marL="400050" indent="-400050">
              <a:lnSpc>
                <a:spcPct val="150000"/>
              </a:lnSpc>
              <a:buFont typeface="+mj-lt"/>
              <a:buAutoNum type="romanUcPeriod"/>
            </a:pPr>
            <a:r>
              <a:rPr lang="en-US" sz="3200" dirty="0"/>
              <a:t>The </a:t>
            </a:r>
            <a:r>
              <a:rPr lang="en-US" sz="3200" dirty="0">
                <a:solidFill>
                  <a:srgbClr val="0000FF"/>
                </a:solidFill>
              </a:rPr>
              <a:t>Answer</a:t>
            </a:r>
            <a:r>
              <a:rPr lang="en-US" sz="3200" dirty="0"/>
              <a:t> (vv. 4-51)</a:t>
            </a:r>
          </a:p>
        </p:txBody>
      </p:sp>
    </p:spTree>
    <p:extLst>
      <p:ext uri="{BB962C8B-B14F-4D97-AF65-F5344CB8AC3E}">
        <p14:creationId xmlns:p14="http://schemas.microsoft.com/office/powerpoint/2010/main" val="382611628"/>
      </p:ext>
    </p:extLst>
  </p:cSld>
  <p:clrMapOvr>
    <a:masterClrMapping/>
  </p:clrMapOvr>
  <p:transition spd="slow">
    <p:pull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Text Box 4">
            <a:extLst>
              <a:ext uri="{FF2B5EF4-FFF2-40B4-BE49-F238E27FC236}">
                <a16:creationId xmlns:a16="http://schemas.microsoft.com/office/drawing/2014/main" id="{40431D01-0AAF-49FA-88FD-4AC118C08171}"/>
              </a:ext>
            </a:extLst>
          </p:cNvPr>
          <p:cNvSpPr txBox="1">
            <a:spLocks noChangeArrowheads="1"/>
          </p:cNvSpPr>
          <p:nvPr/>
        </p:nvSpPr>
        <p:spPr bwMode="auto">
          <a:xfrm>
            <a:off x="457200" y="1371600"/>
            <a:ext cx="8382000" cy="20510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3 Now as He sat on the Mount of Olives, the disciples came to Him privately, saying, "Tell us, when will these things be? And what will be the sign of Your coming, and of the end of the age?" </a:t>
            </a:r>
          </a:p>
        </p:txBody>
      </p:sp>
      <p:sp>
        <p:nvSpPr>
          <p:cNvPr id="136197" name="Oval 5">
            <a:extLst>
              <a:ext uri="{FF2B5EF4-FFF2-40B4-BE49-F238E27FC236}">
                <a16:creationId xmlns:a16="http://schemas.microsoft.com/office/drawing/2014/main" id="{15F620D6-F32C-453B-B783-601B160FBE09}"/>
              </a:ext>
            </a:extLst>
          </p:cNvPr>
          <p:cNvSpPr>
            <a:spLocks noChangeArrowheads="1"/>
          </p:cNvSpPr>
          <p:nvPr/>
        </p:nvSpPr>
        <p:spPr bwMode="auto">
          <a:xfrm>
            <a:off x="2590800" y="0"/>
            <a:ext cx="3810000" cy="1447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FFFF00"/>
                </a:solidFill>
                <a:effectLst>
                  <a:outerShdw blurRad="38100" dist="38100" dir="2700000" algn="tl">
                    <a:srgbClr val="000000"/>
                  </a:outerShdw>
                </a:effectLst>
                <a:uLnTx/>
                <a:uFillTx/>
                <a:latin typeface="Comic Sans MS" panose="030F0702030302020204" pitchFamily="66" charset="0"/>
                <a:ea typeface="+mn-ea"/>
                <a:cs typeface="+mn-cs"/>
              </a:rPr>
              <a:t>The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FFFF00"/>
                </a:solidFill>
                <a:effectLst>
                  <a:outerShdw blurRad="38100" dist="38100" dir="2700000" algn="tl">
                    <a:srgbClr val="000000"/>
                  </a:outerShdw>
                </a:effectLst>
                <a:uLnTx/>
                <a:uFillTx/>
                <a:latin typeface="Comic Sans MS" panose="030F0702030302020204" pitchFamily="66" charset="0"/>
                <a:ea typeface="+mn-ea"/>
                <a:cs typeface="+mn-cs"/>
              </a:rPr>
              <a:t>Questions</a:t>
            </a:r>
          </a:p>
        </p:txBody>
      </p:sp>
      <p:sp>
        <p:nvSpPr>
          <p:cNvPr id="136198" name="Text Box 6">
            <a:extLst>
              <a:ext uri="{FF2B5EF4-FFF2-40B4-BE49-F238E27FC236}">
                <a16:creationId xmlns:a16="http://schemas.microsoft.com/office/drawing/2014/main" id="{4D755CA3-558E-4AA4-BF29-4EC8F111F026}"/>
              </a:ext>
            </a:extLst>
          </p:cNvPr>
          <p:cNvSpPr txBox="1">
            <a:spLocks noChangeArrowheads="1"/>
          </p:cNvSpPr>
          <p:nvPr/>
        </p:nvSpPr>
        <p:spPr bwMode="auto">
          <a:xfrm>
            <a:off x="152400" y="4114800"/>
            <a:ext cx="8915400" cy="13112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 When will “these things” (</a:t>
            </a:r>
            <a:r>
              <a:rPr kumimoji="0" lang="en-US" altLang="en-US" sz="32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mn-cs"/>
              </a:rPr>
              <a:t>dest</a:t>
            </a: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of Jer.) be?</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2. What will be sign of your second coming (end)?</a:t>
            </a:r>
          </a:p>
        </p:txBody>
      </p:sp>
    </p:spTree>
  </p:cSld>
  <p:clrMapOvr>
    <a:masterClrMapping/>
  </p:clrMapOvr>
  <p:transition spd="slow">
    <p:pull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6" name="Rectangle 6">
            <a:extLst>
              <a:ext uri="{FF2B5EF4-FFF2-40B4-BE49-F238E27FC236}">
                <a16:creationId xmlns:a16="http://schemas.microsoft.com/office/drawing/2014/main" id="{36640B8A-09BC-49BF-A0B8-D24AB1B32FDB}"/>
              </a:ext>
            </a:extLst>
          </p:cNvPr>
          <p:cNvSpPr>
            <a:spLocks noChangeArrowheads="1"/>
          </p:cNvSpPr>
          <p:nvPr/>
        </p:nvSpPr>
        <p:spPr bwMode="auto">
          <a:xfrm>
            <a:off x="1371600" y="2971800"/>
            <a:ext cx="5486400" cy="533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25" name="Rectangle 5">
            <a:extLst>
              <a:ext uri="{FF2B5EF4-FFF2-40B4-BE49-F238E27FC236}">
                <a16:creationId xmlns:a16="http://schemas.microsoft.com/office/drawing/2014/main" id="{80F3122F-96F3-46C7-866A-30E7479D855C}"/>
              </a:ext>
            </a:extLst>
          </p:cNvPr>
          <p:cNvSpPr>
            <a:spLocks noChangeArrowheads="1"/>
          </p:cNvSpPr>
          <p:nvPr/>
        </p:nvSpPr>
        <p:spPr bwMode="auto">
          <a:xfrm>
            <a:off x="2590800" y="4495800"/>
            <a:ext cx="1447800" cy="533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24" name="Text Box 4">
            <a:extLst>
              <a:ext uri="{FF2B5EF4-FFF2-40B4-BE49-F238E27FC236}">
                <a16:creationId xmlns:a16="http://schemas.microsoft.com/office/drawing/2014/main" id="{C5A5E914-9089-4D95-A5C3-46D3CFD892D4}"/>
              </a:ext>
            </a:extLst>
          </p:cNvPr>
          <p:cNvSpPr txBox="1">
            <a:spLocks noChangeArrowheads="1"/>
          </p:cNvSpPr>
          <p:nvPr/>
        </p:nvSpPr>
        <p:spPr bwMode="auto">
          <a:xfrm>
            <a:off x="762000" y="152400"/>
            <a:ext cx="8077200" cy="533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Matt 24:34-36</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34 Assuredly, I say to you, this generation will by no means pass away till all these things take place.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35 Heaven and earth will pass away, but My words will by no means pass away.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36 "But of that day and hour no one knows, not even the angels of heaven, but My Father only. </a:t>
            </a:r>
          </a:p>
        </p:txBody>
      </p:sp>
      <p:sp>
        <p:nvSpPr>
          <p:cNvPr id="133127" name="Line 7">
            <a:extLst>
              <a:ext uri="{FF2B5EF4-FFF2-40B4-BE49-F238E27FC236}">
                <a16:creationId xmlns:a16="http://schemas.microsoft.com/office/drawing/2014/main" id="{A33AF1AB-3D12-4253-961D-F6419FF0AB70}"/>
              </a:ext>
            </a:extLst>
          </p:cNvPr>
          <p:cNvSpPr>
            <a:spLocks noChangeShapeType="1"/>
          </p:cNvSpPr>
          <p:nvPr/>
        </p:nvSpPr>
        <p:spPr bwMode="auto">
          <a:xfrm flipH="1">
            <a:off x="3505200" y="3505200"/>
            <a:ext cx="152400" cy="10668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28" name="Line 8">
            <a:extLst>
              <a:ext uri="{FF2B5EF4-FFF2-40B4-BE49-F238E27FC236}">
                <a16:creationId xmlns:a16="http://schemas.microsoft.com/office/drawing/2014/main" id="{293C6D33-6805-497E-A169-020CC3CC4A9E}"/>
              </a:ext>
            </a:extLst>
          </p:cNvPr>
          <p:cNvSpPr>
            <a:spLocks noChangeShapeType="1"/>
          </p:cNvSpPr>
          <p:nvPr/>
        </p:nvSpPr>
        <p:spPr bwMode="auto">
          <a:xfrm>
            <a:off x="5334000" y="1524000"/>
            <a:ext cx="3048000" cy="0"/>
          </a:xfrm>
          <a:prstGeom prst="line">
            <a:avLst/>
          </a:prstGeom>
          <a:noFill/>
          <a:ln w="762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29" name="Line 9">
            <a:extLst>
              <a:ext uri="{FF2B5EF4-FFF2-40B4-BE49-F238E27FC236}">
                <a16:creationId xmlns:a16="http://schemas.microsoft.com/office/drawing/2014/main" id="{88D8A790-5D09-4EA8-988B-6C56DEEC330D}"/>
              </a:ext>
            </a:extLst>
          </p:cNvPr>
          <p:cNvSpPr>
            <a:spLocks noChangeShapeType="1"/>
          </p:cNvSpPr>
          <p:nvPr/>
        </p:nvSpPr>
        <p:spPr bwMode="auto">
          <a:xfrm>
            <a:off x="762000" y="2057400"/>
            <a:ext cx="3886200" cy="0"/>
          </a:xfrm>
          <a:prstGeom prst="line">
            <a:avLst/>
          </a:prstGeom>
          <a:noFill/>
          <a:ln w="762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30" name="Line 10">
            <a:extLst>
              <a:ext uri="{FF2B5EF4-FFF2-40B4-BE49-F238E27FC236}">
                <a16:creationId xmlns:a16="http://schemas.microsoft.com/office/drawing/2014/main" id="{18C9A04A-20BA-40FB-8991-7024DB5BB80A}"/>
              </a:ext>
            </a:extLst>
          </p:cNvPr>
          <p:cNvSpPr>
            <a:spLocks noChangeShapeType="1"/>
          </p:cNvSpPr>
          <p:nvPr/>
        </p:nvSpPr>
        <p:spPr bwMode="auto">
          <a:xfrm>
            <a:off x="5867400" y="2057400"/>
            <a:ext cx="1828800" cy="0"/>
          </a:xfrm>
          <a:prstGeom prst="line">
            <a:avLst/>
          </a:prstGeom>
          <a:noFill/>
          <a:ln w="762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31" name="Line 11">
            <a:extLst>
              <a:ext uri="{FF2B5EF4-FFF2-40B4-BE49-F238E27FC236}">
                <a16:creationId xmlns:a16="http://schemas.microsoft.com/office/drawing/2014/main" id="{F73A0AAB-3D30-4CFA-875B-C6C8565FAE01}"/>
              </a:ext>
            </a:extLst>
          </p:cNvPr>
          <p:cNvSpPr>
            <a:spLocks noChangeShapeType="1"/>
          </p:cNvSpPr>
          <p:nvPr/>
        </p:nvSpPr>
        <p:spPr bwMode="auto">
          <a:xfrm>
            <a:off x="5867400" y="2133600"/>
            <a:ext cx="1828800" cy="0"/>
          </a:xfrm>
          <a:prstGeom prst="line">
            <a:avLst/>
          </a:prstGeom>
          <a:noFill/>
          <a:ln w="762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32" name="Rectangle 12">
            <a:extLst>
              <a:ext uri="{FF2B5EF4-FFF2-40B4-BE49-F238E27FC236}">
                <a16:creationId xmlns:a16="http://schemas.microsoft.com/office/drawing/2014/main" id="{E7689700-7E7A-46A3-AAC8-6B2BA7624BAF}"/>
              </a:ext>
            </a:extLst>
          </p:cNvPr>
          <p:cNvSpPr>
            <a:spLocks noChangeArrowheads="1"/>
          </p:cNvSpPr>
          <p:nvPr/>
        </p:nvSpPr>
        <p:spPr bwMode="auto">
          <a:xfrm>
            <a:off x="0" y="2514600"/>
            <a:ext cx="9144000" cy="3810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omic Sans MS" panose="030F0702030302020204" pitchFamily="66" charset="0"/>
                <a:ea typeface="+mn-ea"/>
                <a:cs typeface="+mn-cs"/>
              </a:rPr>
              <a:t>Transition Point</a:t>
            </a: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32"/>
                                        </p:tgtEl>
                                        <p:attrNameLst>
                                          <p:attrName>style.visibility</p:attrName>
                                        </p:attrNameLst>
                                      </p:cBhvr>
                                      <p:to>
                                        <p:strVal val="visible"/>
                                      </p:to>
                                    </p:set>
                                    <p:animEffect transition="in" filter="fade">
                                      <p:cBhvr>
                                        <p:cTn id="7" dur="2000"/>
                                        <p:tgtEl>
                                          <p:spTgt spid="133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C3ED-B109-9A75-7932-2DBB1F459B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4026180-9409-9EA5-5F09-06794392C2DB}"/>
              </a:ext>
            </a:extLst>
          </p:cNvPr>
          <p:cNvSpPr>
            <a:spLocks noGrp="1"/>
          </p:cNvSpPr>
          <p:nvPr>
            <p:ph idx="1"/>
          </p:nvPr>
        </p:nvSpPr>
        <p:spPr/>
        <p:txBody>
          <a:bodyPr/>
          <a:lstStyle/>
          <a:p>
            <a:endParaRPr lang="en-US"/>
          </a:p>
        </p:txBody>
      </p:sp>
      <p:sp>
        <p:nvSpPr>
          <p:cNvPr id="4" name="TextBox 3">
            <a:extLst>
              <a:ext uri="{FF2B5EF4-FFF2-40B4-BE49-F238E27FC236}">
                <a16:creationId xmlns:a16="http://schemas.microsoft.com/office/drawing/2014/main" id="{05A01151-3934-6507-3493-09C02DCB1EFB}"/>
              </a:ext>
            </a:extLst>
          </p:cNvPr>
          <p:cNvSpPr txBox="1"/>
          <p:nvPr/>
        </p:nvSpPr>
        <p:spPr>
          <a:xfrm>
            <a:off x="834527" y="1553378"/>
            <a:ext cx="7474945" cy="2655599"/>
          </a:xfrm>
          <a:prstGeom prst="rect">
            <a:avLst/>
          </a:prstGeom>
          <a:noFill/>
        </p:spPr>
        <p:txBody>
          <a:bodyPr wrap="square" rtlCol="0">
            <a:spAutoFit/>
          </a:bodyPr>
          <a:lstStyle/>
          <a:p>
            <a:pPr marL="0" marR="0" algn="ctr">
              <a:lnSpc>
                <a:spcPct val="115000"/>
              </a:lnSpc>
              <a:spcBef>
                <a:spcPts val="0"/>
              </a:spcBef>
              <a:spcAft>
                <a:spcPts val="1000"/>
              </a:spcAft>
            </a:pPr>
            <a:r>
              <a:rPr lang="en-US" sz="3200" b="1" dirty="0">
                <a:effectLst/>
                <a:latin typeface="Calibri" panose="020F0502020204030204" pitchFamily="34" charset="0"/>
              </a:rPr>
              <a:t>Matt. 24:33</a:t>
            </a:r>
          </a:p>
          <a:p>
            <a:pPr marL="0" marR="0">
              <a:lnSpc>
                <a:spcPct val="115000"/>
              </a:lnSpc>
              <a:spcBef>
                <a:spcPts val="900"/>
              </a:spcBef>
              <a:spcAft>
                <a:spcPts val="1000"/>
              </a:spcAft>
            </a:pPr>
            <a:r>
              <a:rPr lang="en-US" sz="3200" baseline="30000" dirty="0">
                <a:effectLst/>
                <a:latin typeface="Calibri" panose="020F0502020204030204" pitchFamily="34" charset="0"/>
              </a:rPr>
              <a:t>33 </a:t>
            </a:r>
            <a:r>
              <a:rPr lang="en-US" sz="3200" dirty="0">
                <a:effectLst/>
                <a:latin typeface="Calibri" panose="020F0502020204030204" pitchFamily="34" charset="0"/>
              </a:rPr>
              <a:t>So </a:t>
            </a:r>
            <a:r>
              <a:rPr lang="en-US" sz="3200" u="sng" dirty="0">
                <a:solidFill>
                  <a:srgbClr val="0000FF"/>
                </a:solidFill>
                <a:effectLst/>
                <a:latin typeface="Calibri" panose="020F0502020204030204" pitchFamily="34" charset="0"/>
              </a:rPr>
              <a:t>you</a:t>
            </a:r>
            <a:r>
              <a:rPr lang="en-US" sz="3200" dirty="0">
                <a:effectLst/>
                <a:latin typeface="Calibri" panose="020F0502020204030204" pitchFamily="34" charset="0"/>
              </a:rPr>
              <a:t> also, when </a:t>
            </a:r>
            <a:r>
              <a:rPr lang="en-US" sz="3200" u="sng" dirty="0">
                <a:solidFill>
                  <a:srgbClr val="0000FF"/>
                </a:solidFill>
                <a:effectLst/>
                <a:latin typeface="Calibri" panose="020F0502020204030204" pitchFamily="34" charset="0"/>
              </a:rPr>
              <a:t>you</a:t>
            </a:r>
            <a:r>
              <a:rPr lang="en-US" sz="3200" dirty="0">
                <a:effectLst/>
                <a:latin typeface="Calibri" panose="020F0502020204030204" pitchFamily="34" charset="0"/>
              </a:rPr>
              <a:t> see all these things, know that it is near—at the doors! </a:t>
            </a:r>
          </a:p>
          <a:p>
            <a:endParaRPr lang="en-US" sz="3200" dirty="0"/>
          </a:p>
        </p:txBody>
      </p:sp>
    </p:spTree>
    <p:extLst>
      <p:ext uri="{BB962C8B-B14F-4D97-AF65-F5344CB8AC3E}">
        <p14:creationId xmlns:p14="http://schemas.microsoft.com/office/powerpoint/2010/main" val="3742467166"/>
      </p:ext>
    </p:extLst>
  </p:cSld>
  <p:clrMapOvr>
    <a:masterClrMapping/>
  </p:clrMapOvr>
  <p:transition spd="slow">
    <p:pull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54" name="Group 38">
            <a:extLst>
              <a:ext uri="{FF2B5EF4-FFF2-40B4-BE49-F238E27FC236}">
                <a16:creationId xmlns:a16="http://schemas.microsoft.com/office/drawing/2014/main" id="{6F9986C0-F208-4241-AC29-020C6BFB0AD8}"/>
              </a:ext>
            </a:extLst>
          </p:cNvPr>
          <p:cNvGraphicFramePr>
            <a:graphicFrameLocks noGrp="1"/>
          </p:cNvGraphicFramePr>
          <p:nvPr/>
        </p:nvGraphicFramePr>
        <p:xfrm>
          <a:off x="152400" y="609600"/>
          <a:ext cx="8839200" cy="4432173"/>
        </p:xfrm>
        <a:graphic>
          <a:graphicData uri="http://schemas.openxmlformats.org/drawingml/2006/table">
            <a:tbl>
              <a:tblPr/>
              <a:tblGrid>
                <a:gridCol w="4419600">
                  <a:extLst>
                    <a:ext uri="{9D8B030D-6E8A-4147-A177-3AD203B41FA5}">
                      <a16:colId xmlns:a16="http://schemas.microsoft.com/office/drawing/2014/main" val="2950323161"/>
                    </a:ext>
                  </a:extLst>
                </a:gridCol>
                <a:gridCol w="4419600">
                  <a:extLst>
                    <a:ext uri="{9D8B030D-6E8A-4147-A177-3AD203B41FA5}">
                      <a16:colId xmlns:a16="http://schemas.microsoft.com/office/drawing/2014/main" val="2562150192"/>
                    </a:ext>
                  </a:extLst>
                </a:gridCol>
              </a:tblGrid>
              <a:tr h="84772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800" b="1" i="0" u="sng" strike="noStrike" cap="none" normalizeH="0" baseline="0">
                          <a:ln>
                            <a:noFill/>
                          </a:ln>
                          <a:solidFill>
                            <a:schemeClr val="tx1"/>
                          </a:solidFill>
                          <a:effectLst/>
                          <a:latin typeface="Times New Roman" panose="02020603050405020304" pitchFamily="18" charset="0"/>
                        </a:rPr>
                        <a:t>Judgment on Jerusalem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800" b="1" i="0" u="sng" strike="noStrike" cap="none" normalizeH="0" baseline="0">
                          <a:ln>
                            <a:noFill/>
                          </a:ln>
                          <a:solidFill>
                            <a:schemeClr val="tx1"/>
                          </a:solidFill>
                          <a:effectLst/>
                          <a:latin typeface="Times New Roman" panose="02020603050405020304" pitchFamily="18" charset="0"/>
                        </a:rPr>
                        <a:t>Judgment at End of World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3332873417"/>
                  </a:ext>
                </a:extLst>
              </a:tr>
              <a:tr h="849313">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Preceded by signs</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(24:5-15)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No signs of Lord’s coming</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(24:36-39)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81305158"/>
                  </a:ext>
                </a:extLst>
              </a:tr>
              <a:tr h="84772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Can escape by flight</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(24:16)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Cannot escape</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(24:42; 25:31)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68108854"/>
                  </a:ext>
                </a:extLst>
              </a:tr>
              <a:tr h="849313">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No Personal Coming of Christ</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(24:23)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Personal Coming of Christ</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(24:44)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08289797"/>
                  </a:ext>
                </a:extLst>
              </a:tr>
              <a:tr h="84772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Judgment on earth</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(24:15)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Judgment in heaven</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(25:31)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80936026"/>
                  </a:ext>
                </a:extLst>
              </a:tr>
            </a:tbl>
          </a:graphicData>
        </a:graphic>
      </p:graphicFrame>
      <p:sp>
        <p:nvSpPr>
          <p:cNvPr id="137255" name="Text Box 39">
            <a:extLst>
              <a:ext uri="{FF2B5EF4-FFF2-40B4-BE49-F238E27FC236}">
                <a16:creationId xmlns:a16="http://schemas.microsoft.com/office/drawing/2014/main" id="{68AE63BE-9C5E-42F3-98C0-2F36C8BD29EE}"/>
              </a:ext>
            </a:extLst>
          </p:cNvPr>
          <p:cNvSpPr txBox="1">
            <a:spLocks noChangeArrowheads="1"/>
          </p:cNvSpPr>
          <p:nvPr/>
        </p:nvSpPr>
        <p:spPr bwMode="auto">
          <a:xfrm>
            <a:off x="6964680" y="6419625"/>
            <a:ext cx="2743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-Mike Willis</a:t>
            </a:r>
          </a:p>
        </p:txBody>
      </p:sp>
    </p:spTree>
  </p:cSld>
  <p:clrMapOvr>
    <a:masterClrMapping/>
  </p:clrMapOvr>
  <p:transition spd="slow">
    <p:pull dir="d"/>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4811</TotalTime>
  <Words>1788</Words>
  <Application>Microsoft Office PowerPoint</Application>
  <PresentationFormat>On-screen Show (4:3)</PresentationFormat>
  <Paragraphs>279</Paragraphs>
  <Slides>34</Slides>
  <Notes>0</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34</vt:i4>
      </vt:variant>
    </vt:vector>
  </HeadingPairs>
  <TitlesOfParts>
    <vt:vector size="49" baseType="lpstr">
      <vt:lpstr>Wingdings</vt:lpstr>
      <vt:lpstr>Times New Roman</vt:lpstr>
      <vt:lpstr>Arial</vt:lpstr>
      <vt:lpstr>Amasis MT Pro Medium</vt:lpstr>
      <vt:lpstr>Calibri</vt:lpstr>
      <vt:lpstr>Calibri Light</vt:lpstr>
      <vt:lpstr>Ink Draft</vt:lpstr>
      <vt:lpstr>Comic Sans MS</vt:lpstr>
      <vt:lpstr>Georgia Pro Cond Semibold</vt:lpstr>
      <vt:lpstr>Office Theme</vt:lpstr>
      <vt:lpstr>2_Office Theme</vt:lpstr>
      <vt:lpstr>1_Office Theme</vt:lpstr>
      <vt:lpstr>3_Office Theme</vt:lpstr>
      <vt:lpstr>4_Office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6</cp:revision>
  <cp:lastPrinted>2023-01-18T22:24:04Z</cp:lastPrinted>
  <dcterms:created xsi:type="dcterms:W3CDTF">2022-12-17T01:56:01Z</dcterms:created>
  <dcterms:modified xsi:type="dcterms:W3CDTF">2023-01-18T22:26:10Z</dcterms:modified>
</cp:coreProperties>
</file>