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56" r:id="rId7"/>
    <p:sldMasterId id="2147483758" r:id="rId8"/>
    <p:sldMasterId id="2147483782" r:id="rId9"/>
    <p:sldMasterId id="2147483806" r:id="rId10"/>
    <p:sldMasterId id="2147483818" r:id="rId11"/>
    <p:sldMasterId id="2147483830" r:id="rId12"/>
    <p:sldMasterId id="2147483842" r:id="rId13"/>
  </p:sldMasterIdLst>
  <p:notesMasterIdLst>
    <p:notesMasterId r:id="rId43"/>
  </p:notesMasterIdLst>
  <p:sldIdLst>
    <p:sldId id="257" r:id="rId14"/>
    <p:sldId id="265" r:id="rId15"/>
    <p:sldId id="281" r:id="rId16"/>
    <p:sldId id="447" r:id="rId17"/>
    <p:sldId id="492" r:id="rId18"/>
    <p:sldId id="494" r:id="rId19"/>
    <p:sldId id="495" r:id="rId20"/>
    <p:sldId id="498" r:id="rId21"/>
    <p:sldId id="367" r:id="rId22"/>
    <p:sldId id="283" r:id="rId23"/>
    <p:sldId id="506" r:id="rId24"/>
    <p:sldId id="503" r:id="rId25"/>
    <p:sldId id="507" r:id="rId26"/>
    <p:sldId id="502" r:id="rId27"/>
    <p:sldId id="510" r:id="rId28"/>
    <p:sldId id="515" r:id="rId29"/>
    <p:sldId id="519" r:id="rId30"/>
    <p:sldId id="511" r:id="rId31"/>
    <p:sldId id="516" r:id="rId32"/>
    <p:sldId id="513" r:id="rId33"/>
    <p:sldId id="517" r:id="rId34"/>
    <p:sldId id="518" r:id="rId35"/>
    <p:sldId id="514" r:id="rId36"/>
    <p:sldId id="505" r:id="rId37"/>
    <p:sldId id="520" r:id="rId38"/>
    <p:sldId id="522" r:id="rId39"/>
    <p:sldId id="521" r:id="rId40"/>
    <p:sldId id="523" r:id="rId41"/>
    <p:sldId id="524" r:id="rId42"/>
  </p:sldIdLst>
  <p:sldSz cx="9144000" cy="6858000" type="screen4x3"/>
  <p:notesSz cx="7010400" cy="9296400"/>
  <p:embeddedFontLst>
    <p:embeddedFont>
      <p:font typeface="Amasis MT Pro Medium" panose="02040604050005020304" pitchFamily="18" charset="0"/>
      <p:regular r:id="rId44"/>
      <p:italic r:id="rId45"/>
    </p:embeddedFon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
      <p:font typeface="Franklin Gothic Book" panose="020B0503020102020204" pitchFamily="34" charset="0"/>
      <p:regular r:id="rId52"/>
      <p:italic r:id="rId53"/>
    </p:embeddedFont>
    <p:embeddedFont>
      <p:font typeface="Ink Draft" panose="03080402000500000000" pitchFamily="66" charset="0"/>
      <p:regular r:id="rId54"/>
    </p:embeddedFont>
    <p:embeddedFont>
      <p:font typeface="Tahoma" panose="020B0604030504040204" pitchFamily="34" charset="0"/>
      <p:regular r:id="rId55"/>
      <p:bold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DC9422-71CD-4AED-8982-6A8C794D2F46}" v="131" dt="2023-04-05T20:38:21.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915" autoAdjust="0"/>
  </p:normalViewPr>
  <p:slideViewPr>
    <p:cSldViewPr snapToGrid="0">
      <p:cViewPr varScale="1">
        <p:scale>
          <a:sx n="79" d="100"/>
          <a:sy n="79" d="100"/>
        </p:scale>
        <p:origin x="29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5/10/relationships/revisionInfo" Target="revisionInfo.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Master" Target="slideMasters/slideMaster8.xml"/><Relationship Id="rId51"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3.fntdata"/><Relationship Id="rId59"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4/5/2023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dirty="0"/>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744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054393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084571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88043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82831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4/5/2023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654856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4/5/2023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798397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4/5/2023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46552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4615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037381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90682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92701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4/5/2023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204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894345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4/5/2023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75506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57472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272441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7416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2323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4/5/2023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1721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4/5/2023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023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645303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412362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09269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627318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D5DEF-9285-49A0-B669-7B65B2BE9F0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22951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ED5DEF-9285-49A0-B669-7B65B2BE9F0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55512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ED5DEF-9285-49A0-B669-7B65B2BE9F06}" type="datetimeFigureOut">
              <a:rPr lang="en-US" smtClean="0"/>
              <a:t>4/5/2023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17381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D5DEF-9285-49A0-B669-7B65B2BE9F06}" type="datetimeFigureOut">
              <a:rPr lang="en-US" smtClean="0"/>
              <a:t>4/5/2023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239453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D5DEF-9285-49A0-B669-7B65B2BE9F06}" type="datetimeFigureOut">
              <a:rPr lang="en-US" smtClean="0"/>
              <a:t>4/5/2023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407104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726489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4842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759365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183903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4781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023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5589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524908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760564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871396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93819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4390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58320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6855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26886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952930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02341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68210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934062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604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445375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85224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54809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034322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05221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210143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1782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902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738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0909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630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6564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7824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8856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045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3193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772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6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5.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6.jp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1.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2.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image" Target="../media/image7.jpe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3.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4/5/2023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dirty="0"/>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1041583"/>
      </p:ext>
    </p:extLst>
  </p:cSld>
  <p:clrMap bg1="lt1" tx1="dk1" bg2="lt2" tx2="dk2" accent1="accent1" accent2="accent2" accent3="accent3" accent4="accent4" accent5="accent5" accent6="accent6" hlink="hlink" folHlink="folHlink"/>
  <p:sldLayoutIdLst>
    <p:sldLayoutId id="2147483757"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4/5/2023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a:p>
        </p:txBody>
      </p:sp>
      <p:sp>
        <p:nvSpPr>
          <p:cNvPr id="8" name="Rectangle: Rounded Corners 7">
            <a:extLst>
              <a:ext uri="{FF2B5EF4-FFF2-40B4-BE49-F238E27FC236}">
                <a16:creationId xmlns:a16="http://schemas.microsoft.com/office/drawing/2014/main" id="{E794FC72-183B-4621-B18D-847C88656F75}"/>
              </a:ext>
            </a:extLst>
          </p:cNvPr>
          <p:cNvSpPr/>
          <p:nvPr userDrawn="1"/>
        </p:nvSpPr>
        <p:spPr>
          <a:xfrm>
            <a:off x="578466" y="353974"/>
            <a:ext cx="7996818" cy="6163913"/>
          </a:xfrm>
          <a:prstGeom prst="roundRect">
            <a:avLst>
              <a:gd name="adj" fmla="val 1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7751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4/5/2023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503128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D5DEF-9285-49A0-B669-7B65B2BE9F06}" type="datetimeFigureOut">
              <a:rPr lang="en-US" smtClean="0"/>
              <a:t>4/5/2023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82DE3-66C5-42C4-94FB-17BEEE2E7BAB}" type="slidenum">
              <a:rPr lang="en-US" smtClean="0"/>
              <a:t>‹#›</a:t>
            </a:fld>
            <a:endParaRPr lang="en-US"/>
          </a:p>
        </p:txBody>
      </p:sp>
      <p:pic>
        <p:nvPicPr>
          <p:cNvPr id="7" name="Picture 2" descr="Image result for moses at mt nebo">
            <a:extLst>
              <a:ext uri="{FF2B5EF4-FFF2-40B4-BE49-F238E27FC236}">
                <a16:creationId xmlns:a16="http://schemas.microsoft.com/office/drawing/2014/main" id="{5A69036B-8758-43B7-935E-6CFB770CC513}"/>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8542"/>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1950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t="10714" r="15124" b="16976"/>
          <a:stretch/>
        </p:blipFill>
        <p:spPr>
          <a:xfrm>
            <a:off x="3673335" y="2378478"/>
            <a:ext cx="4883430" cy="4160435"/>
          </a:xfrm>
          <a:prstGeom prst="rect">
            <a:avLst/>
          </a:prstGeom>
        </p:spPr>
      </p:pic>
    </p:spTree>
    <p:extLst>
      <p:ext uri="{BB962C8B-B14F-4D97-AF65-F5344CB8AC3E}">
        <p14:creationId xmlns:p14="http://schemas.microsoft.com/office/powerpoint/2010/main" val="416633756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4/5/2023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094303"/>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1FF36-46A6-4CC7-B308-B2BF9A30B713}" type="datetimeFigureOut">
              <a:rPr lang="en-US">
                <a:solidFill>
                  <a:prstClr val="black">
                    <a:tint val="75000"/>
                  </a:prstClr>
                </a:solidFill>
              </a:rPr>
              <a:pPr/>
              <a:t>4/5/2023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1D448-254B-4219-AAFD-FC3EE8738FF6}" type="slidenum">
              <a:rPr lang="en-US">
                <a:solidFill>
                  <a:prstClr val="black">
                    <a:tint val="75000"/>
                  </a:prstClr>
                </a:solidFill>
              </a:rPr>
              <a:pPr/>
              <a:t>‹#›</a:t>
            </a:fld>
            <a:endParaRPr lang="en-US">
              <a:solidFill>
                <a:prstClr val="black">
                  <a:tint val="75000"/>
                </a:prstClr>
              </a:solidFill>
            </a:endParaRPr>
          </a:p>
        </p:txBody>
      </p:sp>
      <p:pic>
        <p:nvPicPr>
          <p:cNvPr id="3074" name="Picture 2" descr="http://daleridgechurchofchrist.net/wp-content/uploads/2008/10/elements.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24853"/>
          <a:stretch/>
        </p:blipFill>
        <p:spPr bwMode="auto">
          <a:xfrm>
            <a:off x="0" y="1"/>
            <a:ext cx="9144000" cy="684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51177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hyperlink" Target="https://ref.ly/logosres/intlbbldict1915?ref=Page.p+1868&amp;off=9105"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140502" y="3354928"/>
            <a:ext cx="2917510" cy="523220"/>
          </a:xfrm>
          <a:prstGeom prst="rect">
            <a:avLst/>
          </a:prstGeom>
          <a:noFill/>
        </p:spPr>
        <p:txBody>
          <a:bodyPr wrap="square" rtlCol="0">
            <a:spAutoFit/>
          </a:bodyPr>
          <a:lstStyle/>
          <a:p>
            <a:r>
              <a:rPr lang="en-US" sz="2800" dirty="0">
                <a:latin typeface="Ink Draft" panose="03080402000500000000" pitchFamily="66" charset="0"/>
              </a:rPr>
              <a:t>April 5,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922" y="3016113"/>
            <a:ext cx="2906400"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Figurative Language (2)</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56907" y="5088923"/>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8F720-6B92-7650-7CBC-6D680D197839}"/>
              </a:ext>
            </a:extLst>
          </p:cNvPr>
          <p:cNvSpPr txBox="1"/>
          <p:nvPr/>
        </p:nvSpPr>
        <p:spPr>
          <a:xfrm>
            <a:off x="446441" y="602428"/>
            <a:ext cx="8326419" cy="646331"/>
          </a:xfrm>
          <a:prstGeom prst="rect">
            <a:avLst/>
          </a:prstGeom>
          <a:noFill/>
        </p:spPr>
        <p:txBody>
          <a:bodyPr wrap="square" rtlCol="0">
            <a:spAutoFit/>
          </a:bodyPr>
          <a:lstStyle/>
          <a:p>
            <a:pPr algn="ctr"/>
            <a:r>
              <a:rPr lang="en-US" sz="3600" b="1" dirty="0"/>
              <a:t>Figurative Language (2)</a:t>
            </a:r>
          </a:p>
        </p:txBody>
      </p:sp>
      <p:sp>
        <p:nvSpPr>
          <p:cNvPr id="7" name="TextBox 6">
            <a:extLst>
              <a:ext uri="{FF2B5EF4-FFF2-40B4-BE49-F238E27FC236}">
                <a16:creationId xmlns:a16="http://schemas.microsoft.com/office/drawing/2014/main" id="{EAFB7E4E-5966-66F3-1284-60B05E5BC6F3}"/>
              </a:ext>
            </a:extLst>
          </p:cNvPr>
          <p:cNvSpPr txBox="1"/>
          <p:nvPr/>
        </p:nvSpPr>
        <p:spPr>
          <a:xfrm>
            <a:off x="647700" y="1649944"/>
            <a:ext cx="7848600" cy="2677656"/>
          </a:xfrm>
          <a:prstGeom prst="rect">
            <a:avLst/>
          </a:prstGeom>
          <a:noFill/>
        </p:spPr>
        <p:txBody>
          <a:bodyPr wrap="square" rtlCol="0">
            <a:spAutoFit/>
          </a:bodyPr>
          <a:lstStyle/>
          <a:p>
            <a:pPr marL="457200" indent="-457200">
              <a:buFont typeface="+mj-lt"/>
              <a:buAutoNum type="arabicPeriod"/>
            </a:pPr>
            <a:r>
              <a:rPr lang="en-US" sz="2400" u="sng" dirty="0">
                <a:ea typeface="Tahoma" pitchFamily="34" charset="0"/>
                <a:cs typeface="Tahoma" pitchFamily="34" charset="0"/>
              </a:rPr>
              <a:t>Bible uses a lot of figurative language</a:t>
            </a:r>
          </a:p>
          <a:p>
            <a:pPr marL="457200" indent="-457200">
              <a:buFont typeface="+mj-lt"/>
              <a:buAutoNum type="arabicPeriod"/>
            </a:pPr>
            <a:endParaRPr lang="en-US" sz="2400"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If we don’t know how to interpret figurative language – leads to mass confusion</a:t>
            </a:r>
          </a:p>
          <a:p>
            <a:pPr marL="457200" indent="-457200">
              <a:buFont typeface="+mj-lt"/>
              <a:buAutoNum type="arabicPeriod"/>
            </a:pPr>
            <a:endParaRPr lang="en-US" sz="2400" u="sng" dirty="0">
              <a:ea typeface="Tahoma" pitchFamily="34" charset="0"/>
              <a:cs typeface="Tahoma" pitchFamily="34" charset="0"/>
            </a:endParaRPr>
          </a:p>
          <a:p>
            <a:pPr marL="457200" indent="-457200">
              <a:buFont typeface="+mj-lt"/>
              <a:buAutoNum type="arabicPeriod"/>
            </a:pPr>
            <a:r>
              <a:rPr lang="en-US" sz="2400" u="sng" dirty="0">
                <a:highlight>
                  <a:srgbClr val="FFFF00"/>
                </a:highlight>
                <a:ea typeface="Tahoma" pitchFamily="34" charset="0"/>
                <a:cs typeface="Tahoma" pitchFamily="34" charset="0"/>
              </a:rPr>
              <a:t>Basic Rule: Words are to be interpreted as literal, unless the context demands a figurative interpretation</a:t>
            </a:r>
            <a:endParaRPr lang="en-US" sz="2400" dirty="0">
              <a:highlight>
                <a:srgbClr val="FFFF00"/>
              </a:highlight>
              <a:ea typeface="Tahoma" pitchFamily="34" charset="0"/>
              <a:cs typeface="Tahoma" pitchFamily="34" charset="0"/>
            </a:endParaRPr>
          </a:p>
        </p:txBody>
      </p:sp>
    </p:spTree>
    <p:extLst>
      <p:ext uri="{BB962C8B-B14F-4D97-AF65-F5344CB8AC3E}">
        <p14:creationId xmlns:p14="http://schemas.microsoft.com/office/powerpoint/2010/main" val="1605115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30272E-3FE9-CA5E-CE42-0E913A3AD51A}"/>
              </a:ext>
            </a:extLst>
          </p:cNvPr>
          <p:cNvSpPr txBox="1"/>
          <p:nvPr/>
        </p:nvSpPr>
        <p:spPr>
          <a:xfrm>
            <a:off x="569430" y="414170"/>
            <a:ext cx="7993657" cy="1200329"/>
          </a:xfrm>
          <a:custGeom>
            <a:avLst/>
            <a:gdLst>
              <a:gd name="connsiteX0" fmla="*/ 0 w 7993657"/>
              <a:gd name="connsiteY0" fmla="*/ 0 h 1200329"/>
              <a:gd name="connsiteX1" fmla="*/ 7993657 w 7993657"/>
              <a:gd name="connsiteY1" fmla="*/ 0 h 1200329"/>
              <a:gd name="connsiteX2" fmla="*/ 7993657 w 7993657"/>
              <a:gd name="connsiteY2" fmla="*/ 1200329 h 1200329"/>
              <a:gd name="connsiteX3" fmla="*/ 0 w 7993657"/>
              <a:gd name="connsiteY3" fmla="*/ 1200329 h 1200329"/>
              <a:gd name="connsiteX4" fmla="*/ 0 w 7993657"/>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3657" h="1200329" fill="none" extrusionOk="0">
                <a:moveTo>
                  <a:pt x="0" y="0"/>
                </a:moveTo>
                <a:cubicBezTo>
                  <a:pt x="955507" y="-33775"/>
                  <a:pt x="5287368" y="138873"/>
                  <a:pt x="7993657" y="0"/>
                </a:cubicBezTo>
                <a:cubicBezTo>
                  <a:pt x="7971815" y="577811"/>
                  <a:pt x="8059398" y="872673"/>
                  <a:pt x="7993657" y="1200329"/>
                </a:cubicBezTo>
                <a:cubicBezTo>
                  <a:pt x="6435073" y="1062999"/>
                  <a:pt x="1032888" y="1062473"/>
                  <a:pt x="0" y="1200329"/>
                </a:cubicBezTo>
                <a:cubicBezTo>
                  <a:pt x="107761" y="864889"/>
                  <a:pt x="-6773" y="282049"/>
                  <a:pt x="0" y="0"/>
                </a:cubicBezTo>
                <a:close/>
              </a:path>
              <a:path w="7993657" h="1200329" stroke="0" extrusionOk="0">
                <a:moveTo>
                  <a:pt x="0" y="0"/>
                </a:moveTo>
                <a:cubicBezTo>
                  <a:pt x="1929218" y="-101487"/>
                  <a:pt x="6153241" y="-162162"/>
                  <a:pt x="7993657" y="0"/>
                </a:cubicBezTo>
                <a:cubicBezTo>
                  <a:pt x="8009363" y="473017"/>
                  <a:pt x="8093414" y="1034532"/>
                  <a:pt x="7993657" y="1200329"/>
                </a:cubicBezTo>
                <a:cubicBezTo>
                  <a:pt x="4090347" y="1250394"/>
                  <a:pt x="3935299" y="1041880"/>
                  <a:pt x="0" y="1200329"/>
                </a:cubicBezTo>
                <a:cubicBezTo>
                  <a:pt x="-80678" y="874721"/>
                  <a:pt x="62635" y="134026"/>
                  <a:pt x="0" y="0"/>
                </a:cubicBezTo>
                <a:close/>
              </a:path>
            </a:pathLst>
          </a:custGeom>
          <a:solidFill>
            <a:schemeClr val="accent4">
              <a:lumMod val="40000"/>
              <a:lumOff val="60000"/>
            </a:schemeClr>
          </a:solidFill>
          <a:ln>
            <a:solidFill>
              <a:srgbClr val="0000FF"/>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pPr algn="ctr"/>
            <a:r>
              <a:rPr lang="en-US" sz="3200" dirty="0">
                <a:latin typeface="Tahoma" pitchFamily="34" charset="0"/>
                <a:ea typeface="Tahoma" pitchFamily="34" charset="0"/>
                <a:cs typeface="Tahoma" pitchFamily="34" charset="0"/>
              </a:rPr>
              <a:t>Examples of</a:t>
            </a:r>
          </a:p>
          <a:p>
            <a:pPr algn="ctr"/>
            <a:r>
              <a:rPr lang="en-US" sz="3200" dirty="0">
                <a:latin typeface="Tahoma" pitchFamily="34" charset="0"/>
                <a:ea typeface="Tahoma" pitchFamily="34" charset="0"/>
                <a:cs typeface="Tahoma" pitchFamily="34" charset="0"/>
              </a:rPr>
              <a:t>Figurative Language</a:t>
            </a:r>
          </a:p>
          <a:p>
            <a:pPr algn="ctr"/>
            <a:endParaRPr lang="en-US" sz="800" dirty="0">
              <a:latin typeface="Tahoma" pitchFamily="34" charset="0"/>
              <a:ea typeface="Tahoma" pitchFamily="34" charset="0"/>
              <a:cs typeface="Tahoma" pitchFamily="34" charset="0"/>
            </a:endParaRPr>
          </a:p>
        </p:txBody>
      </p:sp>
      <p:sp>
        <p:nvSpPr>
          <p:cNvPr id="5" name="TextBox 4">
            <a:extLst>
              <a:ext uri="{FF2B5EF4-FFF2-40B4-BE49-F238E27FC236}">
                <a16:creationId xmlns:a16="http://schemas.microsoft.com/office/drawing/2014/main" id="{4BDFAEDA-CCBC-5334-1E77-D9B289356616}"/>
              </a:ext>
            </a:extLst>
          </p:cNvPr>
          <p:cNvSpPr txBox="1"/>
          <p:nvPr/>
        </p:nvSpPr>
        <p:spPr>
          <a:xfrm>
            <a:off x="546393" y="2209800"/>
            <a:ext cx="8305800" cy="10390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“Fox” (Luke 13:32) – </a:t>
            </a:r>
            <a:r>
              <a:rPr lang="en-US" sz="2200" b="1" dirty="0">
                <a:solidFill>
                  <a:srgbClr val="C00000"/>
                </a:solidFill>
                <a:latin typeface="Tahoma" pitchFamily="34" charset="0"/>
                <a:ea typeface="Tahoma" pitchFamily="34" charset="0"/>
                <a:cs typeface="Tahoma" pitchFamily="34" charset="0"/>
              </a:rPr>
              <a:t>[Figurative] </a:t>
            </a:r>
            <a:r>
              <a:rPr lang="en-US" sz="2200" dirty="0">
                <a:latin typeface="Tahoma" pitchFamily="34" charset="0"/>
                <a:ea typeface="Tahoma" pitchFamily="34" charset="0"/>
                <a:cs typeface="Tahoma" pitchFamily="34" charset="0"/>
              </a:rPr>
              <a:t>referring to Herod</a:t>
            </a:r>
          </a:p>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“Fox” (Luke 9:58) – </a:t>
            </a:r>
            <a:r>
              <a:rPr lang="en-US" sz="2200" b="1" dirty="0">
                <a:solidFill>
                  <a:srgbClr val="C00000"/>
                </a:solidFill>
                <a:latin typeface="Tahoma" pitchFamily="34" charset="0"/>
                <a:ea typeface="Tahoma" pitchFamily="34" charset="0"/>
                <a:cs typeface="Tahoma" pitchFamily="34" charset="0"/>
              </a:rPr>
              <a:t>[Literal] </a:t>
            </a:r>
            <a:r>
              <a:rPr lang="en-US" sz="2200" dirty="0">
                <a:latin typeface="Tahoma" pitchFamily="34" charset="0"/>
                <a:ea typeface="Tahoma" pitchFamily="34" charset="0"/>
                <a:cs typeface="Tahoma" pitchFamily="34" charset="0"/>
              </a:rPr>
              <a:t>referring to animal</a:t>
            </a:r>
          </a:p>
        </p:txBody>
      </p:sp>
      <p:sp>
        <p:nvSpPr>
          <p:cNvPr id="6" name="TextBox 5">
            <a:extLst>
              <a:ext uri="{FF2B5EF4-FFF2-40B4-BE49-F238E27FC236}">
                <a16:creationId xmlns:a16="http://schemas.microsoft.com/office/drawing/2014/main" id="{BEB99002-B705-8090-EA52-A1942E6FE325}"/>
              </a:ext>
            </a:extLst>
          </p:cNvPr>
          <p:cNvSpPr txBox="1"/>
          <p:nvPr/>
        </p:nvSpPr>
        <p:spPr>
          <a:xfrm>
            <a:off x="546393" y="3609199"/>
            <a:ext cx="8839200" cy="10390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“Jerusalem” (Matt. 21:1) – </a:t>
            </a:r>
            <a:r>
              <a:rPr lang="en-US" sz="2200" b="1" dirty="0">
                <a:solidFill>
                  <a:srgbClr val="C00000"/>
                </a:solidFill>
                <a:latin typeface="Tahoma" pitchFamily="34" charset="0"/>
                <a:ea typeface="Tahoma" pitchFamily="34" charset="0"/>
                <a:cs typeface="Tahoma" pitchFamily="34" charset="0"/>
              </a:rPr>
              <a:t>[Literal]</a:t>
            </a:r>
            <a:r>
              <a:rPr lang="en-US" sz="2200" dirty="0">
                <a:latin typeface="Tahoma" pitchFamily="34" charset="0"/>
                <a:ea typeface="Tahoma" pitchFamily="34" charset="0"/>
                <a:cs typeface="Tahoma" pitchFamily="34" charset="0"/>
              </a:rPr>
              <a:t> – referring to city</a:t>
            </a:r>
          </a:p>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“Jerusalem” (Rev. 21:2) – </a:t>
            </a:r>
            <a:r>
              <a:rPr lang="en-US" sz="2200" b="1" dirty="0">
                <a:solidFill>
                  <a:srgbClr val="C00000"/>
                </a:solidFill>
                <a:latin typeface="Tahoma" pitchFamily="34" charset="0"/>
                <a:ea typeface="Tahoma" pitchFamily="34" charset="0"/>
                <a:cs typeface="Tahoma" pitchFamily="34" charset="0"/>
              </a:rPr>
              <a:t>[Figurative] </a:t>
            </a:r>
            <a:r>
              <a:rPr lang="en-US" sz="2200" dirty="0">
                <a:latin typeface="Tahoma" pitchFamily="34" charset="0"/>
                <a:ea typeface="Tahoma" pitchFamily="34" charset="0"/>
                <a:cs typeface="Tahoma" pitchFamily="34" charset="0"/>
              </a:rPr>
              <a:t>– referring to heaven</a:t>
            </a:r>
          </a:p>
        </p:txBody>
      </p:sp>
      <p:sp>
        <p:nvSpPr>
          <p:cNvPr id="7" name="TextBox 6">
            <a:extLst>
              <a:ext uri="{FF2B5EF4-FFF2-40B4-BE49-F238E27FC236}">
                <a16:creationId xmlns:a16="http://schemas.microsoft.com/office/drawing/2014/main" id="{D1C212F7-A255-B957-0F7E-A99B118AD86E}"/>
              </a:ext>
            </a:extLst>
          </p:cNvPr>
          <p:cNvSpPr txBox="1"/>
          <p:nvPr/>
        </p:nvSpPr>
        <p:spPr>
          <a:xfrm>
            <a:off x="569430" y="5008598"/>
            <a:ext cx="8839200" cy="10390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“Blood” (John 19:34) – </a:t>
            </a:r>
            <a:r>
              <a:rPr lang="en-US" sz="2200" b="1" dirty="0">
                <a:solidFill>
                  <a:srgbClr val="C00000"/>
                </a:solidFill>
                <a:latin typeface="Tahoma" pitchFamily="34" charset="0"/>
                <a:ea typeface="Tahoma" pitchFamily="34" charset="0"/>
                <a:cs typeface="Tahoma" pitchFamily="34" charset="0"/>
              </a:rPr>
              <a:t>[Literal] </a:t>
            </a:r>
            <a:r>
              <a:rPr lang="en-US" sz="2200" dirty="0">
                <a:latin typeface="Tahoma" pitchFamily="34" charset="0"/>
                <a:ea typeface="Tahoma" pitchFamily="34" charset="0"/>
                <a:cs typeface="Tahoma" pitchFamily="34" charset="0"/>
              </a:rPr>
              <a:t>referring to what was shed</a:t>
            </a:r>
          </a:p>
          <a:p>
            <a:pPr marL="342900" indent="-342900">
              <a:lnSpc>
                <a:spcPct val="150000"/>
              </a:lnSpc>
              <a:buFont typeface="Arial" panose="020B0604020202020204" pitchFamily="34" charset="0"/>
              <a:buChar char="•"/>
            </a:pPr>
            <a:r>
              <a:rPr lang="en-US" sz="2200" dirty="0">
                <a:latin typeface="Tahoma" pitchFamily="34" charset="0"/>
                <a:ea typeface="Tahoma" pitchFamily="34" charset="0"/>
                <a:cs typeface="Tahoma" pitchFamily="34" charset="0"/>
              </a:rPr>
              <a:t>“Blood” (Matt. 26:28) – </a:t>
            </a:r>
            <a:r>
              <a:rPr lang="en-US" sz="2200" b="1" dirty="0">
                <a:solidFill>
                  <a:srgbClr val="C00000"/>
                </a:solidFill>
                <a:latin typeface="Tahoma" pitchFamily="34" charset="0"/>
                <a:ea typeface="Tahoma" pitchFamily="34" charset="0"/>
                <a:cs typeface="Tahoma" pitchFamily="34" charset="0"/>
              </a:rPr>
              <a:t>[Figurative] </a:t>
            </a:r>
            <a:r>
              <a:rPr lang="en-US" sz="2200" dirty="0">
                <a:latin typeface="Tahoma" pitchFamily="34" charset="0"/>
                <a:ea typeface="Tahoma" pitchFamily="34" charset="0"/>
                <a:cs typeface="Tahoma" pitchFamily="34" charset="0"/>
              </a:rPr>
              <a:t>referring to juice </a:t>
            </a:r>
          </a:p>
        </p:txBody>
      </p:sp>
    </p:spTree>
    <p:extLst>
      <p:ext uri="{BB962C8B-B14F-4D97-AF65-F5344CB8AC3E}">
        <p14:creationId xmlns:p14="http://schemas.microsoft.com/office/powerpoint/2010/main" val="19014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587F0-9508-1090-CD98-70FD658BDECA}"/>
              </a:ext>
            </a:extLst>
          </p:cNvPr>
          <p:cNvSpPr txBox="1"/>
          <p:nvPr/>
        </p:nvSpPr>
        <p:spPr>
          <a:xfrm>
            <a:off x="736900" y="489474"/>
            <a:ext cx="7740126" cy="584775"/>
          </a:xfrm>
          <a:custGeom>
            <a:avLst/>
            <a:gdLst>
              <a:gd name="connsiteX0" fmla="*/ 0 w 7740126"/>
              <a:gd name="connsiteY0" fmla="*/ 0 h 584775"/>
              <a:gd name="connsiteX1" fmla="*/ 7740126 w 7740126"/>
              <a:gd name="connsiteY1" fmla="*/ 0 h 584775"/>
              <a:gd name="connsiteX2" fmla="*/ 7740126 w 7740126"/>
              <a:gd name="connsiteY2" fmla="*/ 584775 h 584775"/>
              <a:gd name="connsiteX3" fmla="*/ 0 w 7740126"/>
              <a:gd name="connsiteY3" fmla="*/ 584775 h 584775"/>
              <a:gd name="connsiteX4" fmla="*/ 0 w 774012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126" h="584775" fill="none" extrusionOk="0">
                <a:moveTo>
                  <a:pt x="0" y="0"/>
                </a:moveTo>
                <a:cubicBezTo>
                  <a:pt x="978062" y="-109175"/>
                  <a:pt x="6163793" y="-48220"/>
                  <a:pt x="7740126" y="0"/>
                </a:cubicBezTo>
                <a:cubicBezTo>
                  <a:pt x="7789524" y="216170"/>
                  <a:pt x="7734101" y="393909"/>
                  <a:pt x="7740126" y="584775"/>
                </a:cubicBezTo>
                <a:cubicBezTo>
                  <a:pt x="3963601" y="551953"/>
                  <a:pt x="3691335" y="560215"/>
                  <a:pt x="0" y="584775"/>
                </a:cubicBezTo>
                <a:cubicBezTo>
                  <a:pt x="-51292" y="485753"/>
                  <a:pt x="-4209" y="227041"/>
                  <a:pt x="0" y="0"/>
                </a:cubicBezTo>
                <a:close/>
              </a:path>
              <a:path w="7740126" h="584775" stroke="0" extrusionOk="0">
                <a:moveTo>
                  <a:pt x="0" y="0"/>
                </a:moveTo>
                <a:cubicBezTo>
                  <a:pt x="1023009" y="56275"/>
                  <a:pt x="4417766" y="-36696"/>
                  <a:pt x="7740126" y="0"/>
                </a:cubicBezTo>
                <a:cubicBezTo>
                  <a:pt x="7689643" y="174211"/>
                  <a:pt x="7726369" y="424747"/>
                  <a:pt x="7740126" y="584775"/>
                </a:cubicBezTo>
                <a:cubicBezTo>
                  <a:pt x="4877342" y="525321"/>
                  <a:pt x="3095925" y="608870"/>
                  <a:pt x="0" y="584775"/>
                </a:cubicBezTo>
                <a:cubicBezTo>
                  <a:pt x="33329" y="372157"/>
                  <a:pt x="39594" y="126962"/>
                  <a:pt x="0" y="0"/>
                </a:cubicBezTo>
                <a:close/>
              </a:path>
            </a:pathLst>
          </a:custGeom>
          <a:solidFill>
            <a:schemeClr val="accent4">
              <a:lumMod val="40000"/>
              <a:lumOff val="60000"/>
            </a:schemeClr>
          </a:solidFill>
          <a:ln>
            <a:solidFill>
              <a:srgbClr val="0000FF"/>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txBody>
          <a:bodyPr wrap="square" rtlCol="0">
            <a:spAutoFit/>
          </a:bodyPr>
          <a:lstStyle/>
          <a:p>
            <a:pPr algn="ctr"/>
            <a:r>
              <a:rPr lang="en-US" sz="3200" dirty="0">
                <a:latin typeface="Tahoma" pitchFamily="34" charset="0"/>
                <a:ea typeface="Tahoma" pitchFamily="34" charset="0"/>
                <a:cs typeface="Tahoma" pitchFamily="34" charset="0"/>
              </a:rPr>
              <a:t>Extreme Views on Figurative Language</a:t>
            </a:r>
          </a:p>
        </p:txBody>
      </p:sp>
      <p:sp>
        <p:nvSpPr>
          <p:cNvPr id="3" name="Rectangle: Rounded Corners 2">
            <a:extLst>
              <a:ext uri="{FF2B5EF4-FFF2-40B4-BE49-F238E27FC236}">
                <a16:creationId xmlns:a16="http://schemas.microsoft.com/office/drawing/2014/main" id="{BFAAA40D-2BCA-540F-5BE4-F8A8FFC6EBFB}"/>
              </a:ext>
            </a:extLst>
          </p:cNvPr>
          <p:cNvSpPr/>
          <p:nvPr/>
        </p:nvSpPr>
        <p:spPr>
          <a:xfrm>
            <a:off x="1000461" y="1624405"/>
            <a:ext cx="3270324" cy="4114800"/>
          </a:xfrm>
          <a:prstGeom prst="roundRect">
            <a:avLst>
              <a:gd name="adj" fmla="val 10746"/>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Everything is to be taken </a:t>
            </a:r>
            <a:r>
              <a:rPr lang="en-US" sz="2800" dirty="0">
                <a:solidFill>
                  <a:srgbClr val="FFFF00"/>
                </a:solidFill>
              </a:rPr>
              <a:t>Literal</a:t>
            </a:r>
          </a:p>
          <a:p>
            <a:pPr algn="ctr"/>
            <a:endParaRPr lang="en-US" sz="2800" dirty="0">
              <a:solidFill>
                <a:schemeClr val="bg1"/>
              </a:solidFill>
            </a:endParaRPr>
          </a:p>
          <a:p>
            <a:pPr algn="ctr"/>
            <a:r>
              <a:rPr lang="en-US" sz="2800" dirty="0">
                <a:solidFill>
                  <a:schemeClr val="bg1"/>
                </a:solidFill>
              </a:rPr>
              <a:t>“Lord Means what he says”</a:t>
            </a:r>
          </a:p>
          <a:p>
            <a:pPr algn="ctr"/>
            <a:endParaRPr lang="en-US" sz="2800" dirty="0">
              <a:solidFill>
                <a:schemeClr val="bg1"/>
              </a:solidFill>
            </a:endParaRPr>
          </a:p>
          <a:p>
            <a:pPr algn="ctr"/>
            <a:r>
              <a:rPr lang="en-US" sz="2800" dirty="0">
                <a:solidFill>
                  <a:schemeClr val="bg1"/>
                </a:solidFill>
              </a:rPr>
              <a:t>Matt. 18:8?</a:t>
            </a:r>
          </a:p>
        </p:txBody>
      </p:sp>
      <p:sp>
        <p:nvSpPr>
          <p:cNvPr id="4" name="Rectangle: Rounded Corners 3">
            <a:extLst>
              <a:ext uri="{FF2B5EF4-FFF2-40B4-BE49-F238E27FC236}">
                <a16:creationId xmlns:a16="http://schemas.microsoft.com/office/drawing/2014/main" id="{98FA026E-CE09-4429-2954-63590A43C07B}"/>
              </a:ext>
            </a:extLst>
          </p:cNvPr>
          <p:cNvSpPr/>
          <p:nvPr/>
        </p:nvSpPr>
        <p:spPr>
          <a:xfrm>
            <a:off x="4873217" y="1624405"/>
            <a:ext cx="3270324" cy="4114800"/>
          </a:xfrm>
          <a:prstGeom prst="roundRect">
            <a:avLst>
              <a:gd name="adj" fmla="val 10746"/>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Everything is </a:t>
            </a:r>
            <a:r>
              <a:rPr lang="en-US" sz="2800" dirty="0">
                <a:solidFill>
                  <a:srgbClr val="FFFF00"/>
                </a:solidFill>
              </a:rPr>
              <a:t>spiritualized</a:t>
            </a:r>
          </a:p>
          <a:p>
            <a:pPr algn="ctr"/>
            <a:endParaRPr lang="en-US" sz="2800" dirty="0">
              <a:solidFill>
                <a:schemeClr val="bg1"/>
              </a:solidFill>
            </a:endParaRPr>
          </a:p>
          <a:p>
            <a:pPr algn="ctr"/>
            <a:r>
              <a:rPr lang="en-US" sz="2800" dirty="0">
                <a:solidFill>
                  <a:schemeClr val="bg1"/>
                </a:solidFill>
              </a:rPr>
              <a:t>“allegorical”</a:t>
            </a:r>
          </a:p>
          <a:p>
            <a:pPr algn="ctr"/>
            <a:endParaRPr lang="en-US" sz="2800" dirty="0">
              <a:solidFill>
                <a:schemeClr val="bg1"/>
              </a:solidFill>
            </a:endParaRPr>
          </a:p>
          <a:p>
            <a:pPr algn="ctr"/>
            <a:endParaRPr lang="en-US" sz="2800" dirty="0">
              <a:solidFill>
                <a:schemeClr val="bg1"/>
              </a:solidFill>
            </a:endParaRPr>
          </a:p>
          <a:p>
            <a:pPr algn="ctr"/>
            <a:r>
              <a:rPr lang="en-US" sz="2800" dirty="0">
                <a:solidFill>
                  <a:schemeClr val="bg1"/>
                </a:solidFill>
              </a:rPr>
              <a:t>How know?</a:t>
            </a:r>
          </a:p>
        </p:txBody>
      </p:sp>
      <p:sp>
        <p:nvSpPr>
          <p:cNvPr id="5" name="Arrow: Left-Right 4">
            <a:extLst>
              <a:ext uri="{FF2B5EF4-FFF2-40B4-BE49-F238E27FC236}">
                <a16:creationId xmlns:a16="http://schemas.microsoft.com/office/drawing/2014/main" id="{017532F0-ABF8-1A03-384C-26A62DCE4563}"/>
              </a:ext>
            </a:extLst>
          </p:cNvPr>
          <p:cNvSpPr/>
          <p:nvPr/>
        </p:nvSpPr>
        <p:spPr>
          <a:xfrm>
            <a:off x="4007224" y="2834640"/>
            <a:ext cx="1124174" cy="672353"/>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3310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587F0-9508-1090-CD98-70FD658BDECA}"/>
              </a:ext>
            </a:extLst>
          </p:cNvPr>
          <p:cNvSpPr txBox="1"/>
          <p:nvPr/>
        </p:nvSpPr>
        <p:spPr>
          <a:xfrm>
            <a:off x="736900" y="489474"/>
            <a:ext cx="7740126" cy="1077218"/>
          </a:xfrm>
          <a:custGeom>
            <a:avLst/>
            <a:gdLst>
              <a:gd name="connsiteX0" fmla="*/ 0 w 7740126"/>
              <a:gd name="connsiteY0" fmla="*/ 0 h 1077218"/>
              <a:gd name="connsiteX1" fmla="*/ 7740126 w 7740126"/>
              <a:gd name="connsiteY1" fmla="*/ 0 h 1077218"/>
              <a:gd name="connsiteX2" fmla="*/ 7740126 w 7740126"/>
              <a:gd name="connsiteY2" fmla="*/ 1077218 h 1077218"/>
              <a:gd name="connsiteX3" fmla="*/ 0 w 7740126"/>
              <a:gd name="connsiteY3" fmla="*/ 1077218 h 1077218"/>
              <a:gd name="connsiteX4" fmla="*/ 0 w 7740126"/>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126" h="1077218" fill="none" extrusionOk="0">
                <a:moveTo>
                  <a:pt x="0" y="0"/>
                </a:moveTo>
                <a:cubicBezTo>
                  <a:pt x="978062" y="-109175"/>
                  <a:pt x="6163793" y="-48220"/>
                  <a:pt x="7740126" y="0"/>
                </a:cubicBezTo>
                <a:cubicBezTo>
                  <a:pt x="7815040" y="144264"/>
                  <a:pt x="7659363" y="791757"/>
                  <a:pt x="7740126" y="1077218"/>
                </a:cubicBezTo>
                <a:cubicBezTo>
                  <a:pt x="3963601" y="1044396"/>
                  <a:pt x="3691335" y="1052658"/>
                  <a:pt x="0" y="1077218"/>
                </a:cubicBezTo>
                <a:cubicBezTo>
                  <a:pt x="-59488" y="691112"/>
                  <a:pt x="37473" y="275006"/>
                  <a:pt x="0" y="0"/>
                </a:cubicBezTo>
                <a:close/>
              </a:path>
              <a:path w="7740126" h="1077218" stroke="0" extrusionOk="0">
                <a:moveTo>
                  <a:pt x="0" y="0"/>
                </a:moveTo>
                <a:cubicBezTo>
                  <a:pt x="1023009" y="56275"/>
                  <a:pt x="4417766" y="-36696"/>
                  <a:pt x="7740126" y="0"/>
                </a:cubicBezTo>
                <a:cubicBezTo>
                  <a:pt x="7670253" y="200136"/>
                  <a:pt x="7734781" y="695612"/>
                  <a:pt x="7740126" y="1077218"/>
                </a:cubicBezTo>
                <a:cubicBezTo>
                  <a:pt x="4877342" y="1017764"/>
                  <a:pt x="3095925" y="1101313"/>
                  <a:pt x="0" y="1077218"/>
                </a:cubicBezTo>
                <a:cubicBezTo>
                  <a:pt x="19550" y="752388"/>
                  <a:pt x="-43699" y="260910"/>
                  <a:pt x="0" y="0"/>
                </a:cubicBezTo>
                <a:close/>
              </a:path>
            </a:pathLst>
          </a:custGeom>
          <a:solidFill>
            <a:schemeClr val="accent4">
              <a:lumMod val="40000"/>
              <a:lumOff val="60000"/>
            </a:schemeClr>
          </a:solidFill>
          <a:ln>
            <a:solidFill>
              <a:srgbClr val="0000FF"/>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txBody>
          <a:bodyPr wrap="square" rtlCol="0">
            <a:spAutoFit/>
          </a:bodyPr>
          <a:lstStyle/>
          <a:p>
            <a:pPr algn="ctr"/>
            <a:r>
              <a:rPr lang="en-US" sz="3200" dirty="0">
                <a:latin typeface="Tahoma" pitchFamily="34" charset="0"/>
                <a:ea typeface="Tahoma" pitchFamily="34" charset="0"/>
                <a:cs typeface="Tahoma" pitchFamily="34" charset="0"/>
              </a:rPr>
              <a:t>How Do We Know If It Is</a:t>
            </a:r>
          </a:p>
          <a:p>
            <a:pPr algn="ctr"/>
            <a:r>
              <a:rPr lang="en-US" sz="3200" dirty="0">
                <a:latin typeface="Tahoma" pitchFamily="34" charset="0"/>
                <a:ea typeface="Tahoma" pitchFamily="34" charset="0"/>
                <a:cs typeface="Tahoma" pitchFamily="34" charset="0"/>
              </a:rPr>
              <a:t>Figurative Language?</a:t>
            </a:r>
          </a:p>
        </p:txBody>
      </p:sp>
      <p:sp>
        <p:nvSpPr>
          <p:cNvPr id="3" name="TextBox 2">
            <a:extLst>
              <a:ext uri="{FF2B5EF4-FFF2-40B4-BE49-F238E27FC236}">
                <a16:creationId xmlns:a16="http://schemas.microsoft.com/office/drawing/2014/main" id="{DA9924F4-5735-07C5-3D1F-C806933543CF}"/>
              </a:ext>
            </a:extLst>
          </p:cNvPr>
          <p:cNvSpPr txBox="1"/>
          <p:nvPr/>
        </p:nvSpPr>
        <p:spPr>
          <a:xfrm>
            <a:off x="597050" y="1884381"/>
            <a:ext cx="8019826" cy="3662541"/>
          </a:xfrm>
          <a:prstGeom prst="rect">
            <a:avLst/>
          </a:prstGeom>
          <a:noFill/>
        </p:spPr>
        <p:txBody>
          <a:bodyPr wrap="square" rtlCol="0">
            <a:spAutoFit/>
          </a:bodyPr>
          <a:lstStyle/>
          <a:p>
            <a:pPr marL="514350" indent="-514350">
              <a:buFont typeface="+mj-lt"/>
              <a:buAutoNum type="arabicPeriod"/>
            </a:pPr>
            <a:r>
              <a:rPr lang="en-US" sz="2400" dirty="0">
                <a:latin typeface="Tahoma" pitchFamily="34" charset="0"/>
                <a:ea typeface="Tahoma" pitchFamily="34" charset="0"/>
                <a:cs typeface="Tahoma" pitchFamily="34" charset="0"/>
              </a:rPr>
              <a:t>Said to be figurative (John 2:18-22; Gal. 4:24)</a:t>
            </a:r>
          </a:p>
          <a:p>
            <a:pPr marL="514350" indent="-514350">
              <a:buFont typeface="+mj-lt"/>
              <a:buAutoNum type="arabicPeriod"/>
            </a:pPr>
            <a:endParaRPr lang="en-US" sz="1000" dirty="0">
              <a:latin typeface="Tahoma" pitchFamily="34" charset="0"/>
              <a:ea typeface="Tahoma" pitchFamily="34" charset="0"/>
              <a:cs typeface="Tahoma" pitchFamily="34" charset="0"/>
            </a:endParaRPr>
          </a:p>
          <a:p>
            <a:pPr marL="514350" indent="-514350">
              <a:buFont typeface="+mj-lt"/>
              <a:buAutoNum type="arabicPeriod"/>
            </a:pPr>
            <a:r>
              <a:rPr lang="en-US" sz="2400" dirty="0">
                <a:latin typeface="Tahoma" pitchFamily="34" charset="0"/>
                <a:ea typeface="Tahoma" pitchFamily="34" charset="0"/>
                <a:cs typeface="Tahoma" pitchFamily="34" charset="0"/>
              </a:rPr>
              <a:t>Literal interpretation impossible (Jer. 1:18; Matt. 8:22)</a:t>
            </a:r>
          </a:p>
          <a:p>
            <a:pPr marL="514350" indent="-514350">
              <a:buFont typeface="+mj-lt"/>
              <a:buAutoNum type="arabicPeriod"/>
            </a:pPr>
            <a:endParaRPr lang="en-US" sz="1000" dirty="0">
              <a:latin typeface="Tahoma" pitchFamily="34" charset="0"/>
              <a:ea typeface="Tahoma" pitchFamily="34" charset="0"/>
              <a:cs typeface="Tahoma" pitchFamily="34" charset="0"/>
            </a:endParaRPr>
          </a:p>
          <a:p>
            <a:pPr marL="514350" indent="-514350">
              <a:buFont typeface="+mj-lt"/>
              <a:buAutoNum type="arabicPeriod"/>
            </a:pPr>
            <a:r>
              <a:rPr lang="en-US" sz="2400" dirty="0">
                <a:latin typeface="Tahoma" pitchFamily="34" charset="0"/>
                <a:ea typeface="Tahoma" pitchFamily="34" charset="0"/>
                <a:cs typeface="Tahoma" pitchFamily="34" charset="0"/>
              </a:rPr>
              <a:t>Literal interpretation contradicts plain passages (Rev. 7:4)</a:t>
            </a:r>
          </a:p>
          <a:p>
            <a:pPr marL="514350" indent="-514350">
              <a:buFont typeface="+mj-lt"/>
              <a:buAutoNum type="arabicPeriod"/>
            </a:pPr>
            <a:endParaRPr lang="en-US" sz="1000" dirty="0">
              <a:latin typeface="Tahoma" pitchFamily="34" charset="0"/>
              <a:ea typeface="Tahoma" pitchFamily="34" charset="0"/>
              <a:cs typeface="Tahoma" pitchFamily="34" charset="0"/>
            </a:endParaRPr>
          </a:p>
          <a:p>
            <a:pPr marL="514350" indent="-514350">
              <a:buFont typeface="+mj-lt"/>
              <a:buAutoNum type="arabicPeriod"/>
            </a:pPr>
            <a:r>
              <a:rPr lang="en-US" sz="2400" dirty="0">
                <a:latin typeface="Tahoma" pitchFamily="34" charset="0"/>
                <a:ea typeface="Tahoma" pitchFamily="34" charset="0"/>
                <a:cs typeface="Tahoma" pitchFamily="34" charset="0"/>
              </a:rPr>
              <a:t>Said in mockery / sarcasm (2 Cor. 11:19; 1 Kings 18:27)</a:t>
            </a:r>
          </a:p>
          <a:p>
            <a:pPr marL="514350" indent="-514350">
              <a:buFont typeface="+mj-lt"/>
              <a:buAutoNum type="arabicPeriod"/>
            </a:pPr>
            <a:endParaRPr lang="en-US" sz="1000" dirty="0">
              <a:latin typeface="Tahoma" pitchFamily="34" charset="0"/>
              <a:ea typeface="Tahoma" pitchFamily="34" charset="0"/>
              <a:cs typeface="Tahoma" pitchFamily="34" charset="0"/>
            </a:endParaRPr>
          </a:p>
          <a:p>
            <a:pPr marL="514350" indent="-514350">
              <a:buFont typeface="+mj-lt"/>
              <a:buAutoNum type="arabicPeriod"/>
            </a:pPr>
            <a:r>
              <a:rPr lang="en-US" sz="2400" dirty="0">
                <a:latin typeface="Tahoma" pitchFamily="34" charset="0"/>
                <a:ea typeface="Tahoma" pitchFamily="34" charset="0"/>
                <a:cs typeface="Tahoma" pitchFamily="34" charset="0"/>
              </a:rPr>
              <a:t>Literal interpretation demands actions that are wrong (Matt. 18:8-9; Jer. 25:27-28)</a:t>
            </a:r>
          </a:p>
        </p:txBody>
      </p:sp>
    </p:spTree>
    <p:extLst>
      <p:ext uri="{BB962C8B-B14F-4D97-AF65-F5344CB8AC3E}">
        <p14:creationId xmlns:p14="http://schemas.microsoft.com/office/powerpoint/2010/main" val="84814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587F0-9508-1090-CD98-70FD658BDECA}"/>
              </a:ext>
            </a:extLst>
          </p:cNvPr>
          <p:cNvSpPr txBox="1"/>
          <p:nvPr/>
        </p:nvSpPr>
        <p:spPr>
          <a:xfrm>
            <a:off x="736900" y="489474"/>
            <a:ext cx="7740126" cy="1077218"/>
          </a:xfrm>
          <a:custGeom>
            <a:avLst/>
            <a:gdLst>
              <a:gd name="connsiteX0" fmla="*/ 0 w 7740126"/>
              <a:gd name="connsiteY0" fmla="*/ 0 h 1077218"/>
              <a:gd name="connsiteX1" fmla="*/ 7740126 w 7740126"/>
              <a:gd name="connsiteY1" fmla="*/ 0 h 1077218"/>
              <a:gd name="connsiteX2" fmla="*/ 7740126 w 7740126"/>
              <a:gd name="connsiteY2" fmla="*/ 1077218 h 1077218"/>
              <a:gd name="connsiteX3" fmla="*/ 0 w 7740126"/>
              <a:gd name="connsiteY3" fmla="*/ 1077218 h 1077218"/>
              <a:gd name="connsiteX4" fmla="*/ 0 w 7740126"/>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126" h="1077218" fill="none" extrusionOk="0">
                <a:moveTo>
                  <a:pt x="0" y="0"/>
                </a:moveTo>
                <a:cubicBezTo>
                  <a:pt x="978062" y="-109175"/>
                  <a:pt x="6163793" y="-48220"/>
                  <a:pt x="7740126" y="0"/>
                </a:cubicBezTo>
                <a:cubicBezTo>
                  <a:pt x="7815040" y="144264"/>
                  <a:pt x="7659363" y="791757"/>
                  <a:pt x="7740126" y="1077218"/>
                </a:cubicBezTo>
                <a:cubicBezTo>
                  <a:pt x="3963601" y="1044396"/>
                  <a:pt x="3691335" y="1052658"/>
                  <a:pt x="0" y="1077218"/>
                </a:cubicBezTo>
                <a:cubicBezTo>
                  <a:pt x="-59488" y="691112"/>
                  <a:pt x="37473" y="275006"/>
                  <a:pt x="0" y="0"/>
                </a:cubicBezTo>
                <a:close/>
              </a:path>
              <a:path w="7740126" h="1077218" stroke="0" extrusionOk="0">
                <a:moveTo>
                  <a:pt x="0" y="0"/>
                </a:moveTo>
                <a:cubicBezTo>
                  <a:pt x="1023009" y="56275"/>
                  <a:pt x="4417766" y="-36696"/>
                  <a:pt x="7740126" y="0"/>
                </a:cubicBezTo>
                <a:cubicBezTo>
                  <a:pt x="7670253" y="200136"/>
                  <a:pt x="7734781" y="695612"/>
                  <a:pt x="7740126" y="1077218"/>
                </a:cubicBezTo>
                <a:cubicBezTo>
                  <a:pt x="4877342" y="1017764"/>
                  <a:pt x="3095925" y="1101313"/>
                  <a:pt x="0" y="1077218"/>
                </a:cubicBezTo>
                <a:cubicBezTo>
                  <a:pt x="19550" y="752388"/>
                  <a:pt x="-43699" y="260910"/>
                  <a:pt x="0" y="0"/>
                </a:cubicBezTo>
                <a:close/>
              </a:path>
            </a:pathLst>
          </a:custGeom>
          <a:solidFill>
            <a:schemeClr val="accent4">
              <a:lumMod val="40000"/>
              <a:lumOff val="60000"/>
            </a:schemeClr>
          </a:solidFill>
          <a:ln>
            <a:solidFill>
              <a:srgbClr val="0000FF"/>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txBody>
          <a:bodyPr wrap="square" rtlCol="0">
            <a:spAutoFit/>
          </a:bodyPr>
          <a:lstStyle/>
          <a:p>
            <a:pPr algn="ctr"/>
            <a:r>
              <a:rPr lang="en-US" sz="3200" dirty="0">
                <a:latin typeface="Tahoma" pitchFamily="34" charset="0"/>
                <a:ea typeface="Tahoma" pitchFamily="34" charset="0"/>
                <a:cs typeface="Tahoma" pitchFamily="34" charset="0"/>
              </a:rPr>
              <a:t>Rules for Interpretation of</a:t>
            </a:r>
          </a:p>
          <a:p>
            <a:pPr algn="ctr"/>
            <a:r>
              <a:rPr lang="en-US" sz="3200" dirty="0">
                <a:latin typeface="Tahoma" pitchFamily="34" charset="0"/>
                <a:ea typeface="Tahoma" pitchFamily="34" charset="0"/>
                <a:cs typeface="Tahoma" pitchFamily="34" charset="0"/>
              </a:rPr>
              <a:t>Figurative Language</a:t>
            </a:r>
          </a:p>
        </p:txBody>
      </p:sp>
      <p:sp>
        <p:nvSpPr>
          <p:cNvPr id="3" name="TextBox 2">
            <a:extLst>
              <a:ext uri="{FF2B5EF4-FFF2-40B4-BE49-F238E27FC236}">
                <a16:creationId xmlns:a16="http://schemas.microsoft.com/office/drawing/2014/main" id="{8C4B4D32-040A-2196-6723-4A16DF0957F7}"/>
              </a:ext>
            </a:extLst>
          </p:cNvPr>
          <p:cNvSpPr txBox="1"/>
          <p:nvPr/>
        </p:nvSpPr>
        <p:spPr>
          <a:xfrm>
            <a:off x="736900" y="1834178"/>
            <a:ext cx="7740126" cy="3539430"/>
          </a:xfrm>
          <a:prstGeom prst="rect">
            <a:avLst/>
          </a:prstGeom>
          <a:noFill/>
        </p:spPr>
        <p:txBody>
          <a:bodyPr wrap="square" rtlCol="0">
            <a:spAutoFit/>
          </a:bodyPr>
          <a:lstStyle/>
          <a:p>
            <a:pPr marL="457200" indent="-457200">
              <a:buFont typeface="+mj-lt"/>
              <a:buAutoNum type="arabicPeriod"/>
            </a:pPr>
            <a:r>
              <a:rPr lang="en-US" sz="2400" dirty="0"/>
              <a:t>Let the author give his own explanation (John 2:19-22; Matt. 8:18-23)</a:t>
            </a:r>
          </a:p>
          <a:p>
            <a:pPr marL="457200" indent="-457200">
              <a:buFont typeface="+mj-lt"/>
              <a:buAutoNum type="arabicPeriod"/>
            </a:pPr>
            <a:endParaRPr lang="en-US" sz="800" dirty="0"/>
          </a:p>
          <a:p>
            <a:pPr marL="457200" indent="-457200">
              <a:buFont typeface="+mj-lt"/>
              <a:buAutoNum type="arabicPeriod"/>
            </a:pPr>
            <a:r>
              <a:rPr lang="en-US" sz="2400" dirty="0"/>
              <a:t>Interpretation must harmonize with clear accounts</a:t>
            </a:r>
          </a:p>
          <a:p>
            <a:pPr marL="457200" indent="-457200">
              <a:buFont typeface="+mj-lt"/>
              <a:buAutoNum type="arabicPeriod"/>
            </a:pPr>
            <a:endParaRPr lang="en-US" sz="800" dirty="0"/>
          </a:p>
          <a:p>
            <a:pPr marL="457200" indent="-457200">
              <a:buFont typeface="+mj-lt"/>
              <a:buAutoNum type="arabicPeriod"/>
            </a:pPr>
            <a:r>
              <a:rPr lang="en-US" sz="2400" dirty="0"/>
              <a:t>Consider the resemblance of things compared</a:t>
            </a:r>
          </a:p>
          <a:p>
            <a:pPr marL="457200" indent="-457200">
              <a:buFont typeface="+mj-lt"/>
              <a:buAutoNum type="arabicPeriod"/>
            </a:pPr>
            <a:endParaRPr lang="en-US" sz="800" dirty="0"/>
          </a:p>
          <a:p>
            <a:pPr marL="457200" indent="-457200">
              <a:buFont typeface="+mj-lt"/>
              <a:buAutoNum type="arabicPeriod"/>
            </a:pPr>
            <a:r>
              <a:rPr lang="en-US" sz="2400" dirty="0"/>
              <a:t>Careful not to press too many points of analogy</a:t>
            </a:r>
          </a:p>
          <a:p>
            <a:pPr marL="457200" indent="-457200">
              <a:buFont typeface="+mj-lt"/>
              <a:buAutoNum type="arabicPeriod"/>
            </a:pPr>
            <a:endParaRPr lang="en-US" sz="800" dirty="0"/>
          </a:p>
          <a:p>
            <a:pPr marL="457200" indent="-457200">
              <a:buFont typeface="+mj-lt"/>
              <a:buAutoNum type="arabicPeriod"/>
            </a:pPr>
            <a:r>
              <a:rPr lang="en-US" sz="2400" dirty="0"/>
              <a:t>Remember figures do not always have the same meaning (i.e. </a:t>
            </a:r>
            <a:r>
              <a:rPr lang="en-US" sz="2400" i="1" dirty="0"/>
              <a:t>Logos</a:t>
            </a:r>
            <a:r>
              <a:rPr lang="en-US" sz="2400" dirty="0"/>
              <a:t> [word] can refer to the Christ or to the word spoken)</a:t>
            </a:r>
          </a:p>
        </p:txBody>
      </p:sp>
    </p:spTree>
    <p:extLst>
      <p:ext uri="{BB962C8B-B14F-4D97-AF65-F5344CB8AC3E}">
        <p14:creationId xmlns:p14="http://schemas.microsoft.com/office/powerpoint/2010/main" val="952945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4437753"/>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M</a:t>
            </a:r>
            <a:r>
              <a:rPr lang="en-US" sz="3200" dirty="0" err="1">
                <a:solidFill>
                  <a:prstClr val="black"/>
                </a:solidFill>
                <a:latin typeface="Amasis MT Pro Medium" panose="02040604050005020304" pitchFamily="18" charset="0"/>
              </a:rPr>
              <a:t>etonymy</a:t>
            </a:r>
            <a:endParaRPr lang="en-US" sz="32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Synec</a:t>
            </a:r>
            <a:r>
              <a:rPr lang="en-US" sz="3200" dirty="0" err="1">
                <a:solidFill>
                  <a:prstClr val="black"/>
                </a:solidFill>
                <a:latin typeface="Amasis MT Pro Medium" panose="02040604050005020304" pitchFamily="18" charset="0"/>
              </a:rPr>
              <a:t>doche</a:t>
            </a:r>
            <a:endParaRPr lang="en-US" sz="32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Hyperbole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Irony</a:t>
            </a:r>
          </a:p>
        </p:txBody>
      </p:sp>
      <p:grpSp>
        <p:nvGrpSpPr>
          <p:cNvPr id="12" name="Group 11">
            <a:extLst>
              <a:ext uri="{FF2B5EF4-FFF2-40B4-BE49-F238E27FC236}">
                <a16:creationId xmlns:a16="http://schemas.microsoft.com/office/drawing/2014/main" id="{8BB7DCFB-FECF-CD66-A2E2-6E5BC6F0B7C7}"/>
              </a:ext>
            </a:extLst>
          </p:cNvPr>
          <p:cNvGrpSpPr/>
          <p:nvPr/>
        </p:nvGrpSpPr>
        <p:grpSpPr>
          <a:xfrm>
            <a:off x="7046259" y="2003388"/>
            <a:ext cx="1990164" cy="2124859"/>
            <a:chOff x="5943600" y="1257300"/>
            <a:chExt cx="2133600" cy="2476500"/>
          </a:xfrm>
        </p:grpSpPr>
        <p:sp>
          <p:nvSpPr>
            <p:cNvPr id="13" name="Right Brace 12">
              <a:extLst>
                <a:ext uri="{FF2B5EF4-FFF2-40B4-BE49-F238E27FC236}">
                  <a16:creationId xmlns:a16="http://schemas.microsoft.com/office/drawing/2014/main" id="{48BC79CE-C1E7-A8B5-28A9-FD7573B75FB1}"/>
                </a:ext>
              </a:extLst>
            </p:cNvPr>
            <p:cNvSpPr/>
            <p:nvPr/>
          </p:nvSpPr>
          <p:spPr>
            <a:xfrm>
              <a:off x="5943600" y="1257300"/>
              <a:ext cx="685800" cy="2476500"/>
            </a:xfrm>
            <a:prstGeom prst="rightBrace">
              <a:avLst>
                <a:gd name="adj1" fmla="val 36240"/>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5526E621-3479-0759-0145-EBFAF1313E4C}"/>
                </a:ext>
              </a:extLst>
            </p:cNvPr>
            <p:cNvSpPr/>
            <p:nvPr/>
          </p:nvSpPr>
          <p:spPr>
            <a:xfrm>
              <a:off x="6781800" y="1828800"/>
              <a:ext cx="1295400" cy="1295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(1)</a:t>
              </a:r>
            </a:p>
          </p:txBody>
        </p:sp>
      </p:grpSp>
      <p:grpSp>
        <p:nvGrpSpPr>
          <p:cNvPr id="15" name="Group 14">
            <a:extLst>
              <a:ext uri="{FF2B5EF4-FFF2-40B4-BE49-F238E27FC236}">
                <a16:creationId xmlns:a16="http://schemas.microsoft.com/office/drawing/2014/main" id="{B66E68A9-CA32-F2F0-29F1-7A02DF97BA36}"/>
              </a:ext>
            </a:extLst>
          </p:cNvPr>
          <p:cNvGrpSpPr/>
          <p:nvPr/>
        </p:nvGrpSpPr>
        <p:grpSpPr>
          <a:xfrm>
            <a:off x="7096461" y="4292077"/>
            <a:ext cx="1990164" cy="2124859"/>
            <a:chOff x="5943600" y="1257300"/>
            <a:chExt cx="2133600" cy="2476500"/>
          </a:xfrm>
        </p:grpSpPr>
        <p:sp>
          <p:nvSpPr>
            <p:cNvPr id="16" name="Right Brace 15">
              <a:extLst>
                <a:ext uri="{FF2B5EF4-FFF2-40B4-BE49-F238E27FC236}">
                  <a16:creationId xmlns:a16="http://schemas.microsoft.com/office/drawing/2014/main" id="{439BE3DA-27A3-44C3-D4A6-D2CE5B062170}"/>
                </a:ext>
              </a:extLst>
            </p:cNvPr>
            <p:cNvSpPr/>
            <p:nvPr/>
          </p:nvSpPr>
          <p:spPr>
            <a:xfrm>
              <a:off x="5943600" y="1257300"/>
              <a:ext cx="685800" cy="2476500"/>
            </a:xfrm>
            <a:prstGeom prst="rightBrace">
              <a:avLst>
                <a:gd name="adj1" fmla="val 36240"/>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2881ABF2-262C-8150-2303-CD1CB3F89FB2}"/>
                </a:ext>
              </a:extLst>
            </p:cNvPr>
            <p:cNvSpPr/>
            <p:nvPr/>
          </p:nvSpPr>
          <p:spPr>
            <a:xfrm>
              <a:off x="6781800" y="1828800"/>
              <a:ext cx="1295400" cy="1295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(2)</a:t>
              </a:r>
            </a:p>
          </p:txBody>
        </p:sp>
      </p:grpSp>
    </p:spTree>
    <p:extLst>
      <p:ext uri="{BB962C8B-B14F-4D97-AF65-F5344CB8AC3E}">
        <p14:creationId xmlns:p14="http://schemas.microsoft.com/office/powerpoint/2010/main" val="2182658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400050" marR="0" lvl="0" indent="-40005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Metaphor</a:t>
            </a:r>
          </a:p>
        </p:txBody>
      </p:sp>
      <p:sp>
        <p:nvSpPr>
          <p:cNvPr id="5" name="TextBox 4">
            <a:extLst>
              <a:ext uri="{FF2B5EF4-FFF2-40B4-BE49-F238E27FC236}">
                <a16:creationId xmlns:a16="http://schemas.microsoft.com/office/drawing/2014/main" id="{354A880A-8191-86E2-7B8A-F0398EB2A03C}"/>
              </a:ext>
            </a:extLst>
          </p:cNvPr>
          <p:cNvSpPr txBox="1"/>
          <p:nvPr/>
        </p:nvSpPr>
        <p:spPr>
          <a:xfrm>
            <a:off x="426720" y="2014141"/>
            <a:ext cx="8534400" cy="4678204"/>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Defined:</a:t>
            </a:r>
            <a:r>
              <a:rPr lang="en-US" sz="2400" dirty="0">
                <a:ea typeface="Tahoma" pitchFamily="34" charset="0"/>
                <a:cs typeface="Tahoma" pitchFamily="34" charset="0"/>
              </a:rPr>
              <a:t> </a:t>
            </a:r>
            <a:r>
              <a:rPr lang="en-US" sz="2400" dirty="0">
                <a:solidFill>
                  <a:srgbClr val="0000FF"/>
                </a:solidFill>
                <a:ea typeface="Tahoma" pitchFamily="34" charset="0"/>
                <a:cs typeface="Tahoma" pitchFamily="34" charset="0"/>
              </a:rPr>
              <a:t>a comparison between two ideas or objects where likeness is implied and not stated explicitly</a:t>
            </a:r>
          </a:p>
          <a:p>
            <a:pPr marL="914400" lvl="1" indent="-457200">
              <a:buFont typeface="+mj-lt"/>
              <a:buAutoNum type="arabicPeriod"/>
            </a:pPr>
            <a:r>
              <a:rPr lang="en-US" sz="2400" i="1" dirty="0">
                <a:ea typeface="Tahoma" pitchFamily="34" charset="0"/>
                <a:cs typeface="Tahoma" pitchFamily="34" charset="0"/>
              </a:rPr>
              <a:t>Picture – “This is my mother”</a:t>
            </a:r>
          </a:p>
          <a:p>
            <a:pPr marL="914400" lvl="1" indent="-457200">
              <a:buFont typeface="+mj-lt"/>
              <a:buAutoNum type="arabicPeriod"/>
            </a:pPr>
            <a:r>
              <a:rPr lang="en-US" sz="2400" i="1" dirty="0">
                <a:ea typeface="Tahoma" pitchFamily="34" charset="0"/>
                <a:cs typeface="Tahoma" pitchFamily="34" charset="0"/>
              </a:rPr>
              <a:t>Map – “This is the United States”</a:t>
            </a:r>
          </a:p>
          <a:p>
            <a:pPr marL="914400" lvl="1" indent="-457200">
              <a:buFont typeface="+mj-lt"/>
              <a:buAutoNum type="arabicPeriod"/>
            </a:pPr>
            <a:endParaRPr lang="en-US" sz="1000" i="1"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Examples</a:t>
            </a:r>
            <a:r>
              <a:rPr lang="en-US" sz="2400" dirty="0">
                <a:ea typeface="Tahoma" pitchFamily="34" charset="0"/>
                <a:cs typeface="Tahoma" pitchFamily="34" charset="0"/>
              </a:rPr>
              <a:t>:</a:t>
            </a:r>
          </a:p>
          <a:p>
            <a:pPr marL="914400" lvl="1" indent="-457200">
              <a:buFont typeface="+mj-lt"/>
              <a:buAutoNum type="arabicPeriod"/>
            </a:pPr>
            <a:r>
              <a:rPr lang="en-US" sz="2400" i="1" dirty="0">
                <a:ea typeface="Tahoma" pitchFamily="34" charset="0"/>
                <a:cs typeface="Tahoma" pitchFamily="34" charset="0"/>
              </a:rPr>
              <a:t>Seven </a:t>
            </a:r>
            <a:r>
              <a:rPr lang="en-US" sz="2400" i="1" dirty="0" err="1">
                <a:ea typeface="Tahoma" pitchFamily="34" charset="0"/>
                <a:cs typeface="Tahoma" pitchFamily="34" charset="0"/>
              </a:rPr>
              <a:t>kine</a:t>
            </a:r>
            <a:r>
              <a:rPr lang="en-US" sz="2400" i="1" dirty="0">
                <a:ea typeface="Tahoma" pitchFamily="34" charset="0"/>
                <a:cs typeface="Tahoma" pitchFamily="34" charset="0"/>
              </a:rPr>
              <a:t> are seven years (Gen. 41:26)</a:t>
            </a:r>
          </a:p>
          <a:p>
            <a:pPr marL="914400" lvl="1" indent="-457200">
              <a:buFont typeface="+mj-lt"/>
              <a:buAutoNum type="arabicPeriod"/>
            </a:pPr>
            <a:r>
              <a:rPr lang="en-US" sz="2400" i="1" dirty="0">
                <a:ea typeface="Tahoma" pitchFamily="34" charset="0"/>
                <a:cs typeface="Tahoma" pitchFamily="34" charset="0"/>
              </a:rPr>
              <a:t>Naphtali is a deer let loose (Gen. 49:21)</a:t>
            </a:r>
          </a:p>
          <a:p>
            <a:pPr marL="914400" lvl="1" indent="-457200">
              <a:buFont typeface="+mj-lt"/>
              <a:buAutoNum type="arabicPeriod"/>
            </a:pPr>
            <a:r>
              <a:rPr lang="en-US" sz="2400" i="1" dirty="0">
                <a:ea typeface="Tahoma" pitchFamily="34" charset="0"/>
                <a:cs typeface="Tahoma" pitchFamily="34" charset="0"/>
              </a:rPr>
              <a:t>They hewn out cisterns…. (Jer. 2:13)</a:t>
            </a:r>
          </a:p>
          <a:p>
            <a:pPr marL="914400" lvl="1" indent="-457200">
              <a:buFont typeface="+mj-lt"/>
              <a:buAutoNum type="arabicPeriod"/>
            </a:pPr>
            <a:r>
              <a:rPr lang="en-US" sz="2400" i="1" dirty="0">
                <a:ea typeface="Tahoma" pitchFamily="34" charset="0"/>
                <a:cs typeface="Tahoma" pitchFamily="34" charset="0"/>
              </a:rPr>
              <a:t>Head of gold (Dan. 2:38)</a:t>
            </a:r>
          </a:p>
          <a:p>
            <a:pPr marL="914400" lvl="1" indent="-457200">
              <a:buFont typeface="+mj-lt"/>
              <a:buAutoNum type="arabicPeriod"/>
            </a:pPr>
            <a:r>
              <a:rPr lang="en-US" sz="2400" i="1" dirty="0">
                <a:ea typeface="Tahoma" pitchFamily="34" charset="0"/>
                <a:cs typeface="Tahoma" pitchFamily="34" charset="0"/>
              </a:rPr>
              <a:t>I am vine – ye are branches (John 15:5)</a:t>
            </a:r>
          </a:p>
          <a:p>
            <a:pPr marL="914400" lvl="1" indent="-457200">
              <a:buFont typeface="+mj-lt"/>
              <a:buAutoNum type="arabicPeriod"/>
            </a:pPr>
            <a:r>
              <a:rPr lang="en-US" sz="2400" i="1" dirty="0">
                <a:ea typeface="Tahoma" pitchFamily="34" charset="0"/>
                <a:cs typeface="Tahoma" pitchFamily="34" charset="0"/>
              </a:rPr>
              <a:t>Drank of rock (1 Cor. 10:4)</a:t>
            </a:r>
          </a:p>
          <a:p>
            <a:pPr marL="914400" lvl="1" indent="-457200">
              <a:buFont typeface="+mj-lt"/>
              <a:buAutoNum type="arabicPeriod"/>
            </a:pPr>
            <a:r>
              <a:rPr lang="en-US" sz="2400" i="1" dirty="0">
                <a:ea typeface="Tahoma" pitchFamily="34" charset="0"/>
                <a:cs typeface="Tahoma" pitchFamily="34" charset="0"/>
              </a:rPr>
              <a:t>Tell the Fox (Luke 13:31-32)</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6AFCC-9198-F972-2389-45F9AF1B43E0}"/>
              </a:ext>
            </a:extLst>
          </p:cNvPr>
          <p:cNvSpPr txBox="1"/>
          <p:nvPr/>
        </p:nvSpPr>
        <p:spPr>
          <a:xfrm>
            <a:off x="1212925" y="849854"/>
            <a:ext cx="6553200" cy="1200329"/>
          </a:xfrm>
          <a:prstGeom prst="rect">
            <a:avLst/>
          </a:prstGeom>
          <a:noFill/>
        </p:spPr>
        <p:txBody>
          <a:bodyPr wrap="square" rtlCol="0">
            <a:spAutoFit/>
          </a:bodyPr>
          <a:lstStyle/>
          <a:p>
            <a:pPr marL="457200" indent="-457200">
              <a:buFont typeface="+mj-lt"/>
              <a:buAutoNum type="arabicPeriod" startAt="8"/>
            </a:pPr>
            <a:r>
              <a:rPr lang="en-US" sz="2400" dirty="0">
                <a:ea typeface="Tahoma" pitchFamily="34" charset="0"/>
                <a:cs typeface="Tahoma" pitchFamily="34" charset="0"/>
              </a:rPr>
              <a:t>Salt of the earth (Mt. 5:13)</a:t>
            </a:r>
          </a:p>
          <a:p>
            <a:pPr marL="457200" indent="-457200">
              <a:buFont typeface="+mj-lt"/>
              <a:buAutoNum type="arabicPeriod" startAt="8"/>
            </a:pPr>
            <a:r>
              <a:rPr lang="en-US" sz="2400" dirty="0">
                <a:ea typeface="Tahoma" pitchFamily="34" charset="0"/>
                <a:cs typeface="Tahoma" pitchFamily="34" charset="0"/>
              </a:rPr>
              <a:t>I am door (John 10:9)</a:t>
            </a:r>
          </a:p>
          <a:p>
            <a:pPr marL="457200" indent="-457200">
              <a:buFont typeface="+mj-lt"/>
              <a:buAutoNum type="arabicPeriod" startAt="8"/>
            </a:pPr>
            <a:r>
              <a:rPr lang="en-US" sz="2400" dirty="0">
                <a:ea typeface="Tahoma" pitchFamily="34" charset="0"/>
                <a:cs typeface="Tahoma" pitchFamily="34" charset="0"/>
              </a:rPr>
              <a:t>I am bread (John 6:35)</a:t>
            </a:r>
          </a:p>
        </p:txBody>
      </p:sp>
    </p:spTree>
    <p:extLst>
      <p:ext uri="{BB962C8B-B14F-4D97-AF65-F5344CB8AC3E}">
        <p14:creationId xmlns:p14="http://schemas.microsoft.com/office/powerpoint/2010/main" val="983034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Simile</a:t>
            </a:r>
          </a:p>
        </p:txBody>
      </p:sp>
      <p:sp>
        <p:nvSpPr>
          <p:cNvPr id="2" name="TextBox 1">
            <a:extLst>
              <a:ext uri="{FF2B5EF4-FFF2-40B4-BE49-F238E27FC236}">
                <a16:creationId xmlns:a16="http://schemas.microsoft.com/office/drawing/2014/main" id="{98A2B0B4-400A-AD09-0C06-543CFBAEFD89}"/>
              </a:ext>
            </a:extLst>
          </p:cNvPr>
          <p:cNvSpPr txBox="1"/>
          <p:nvPr/>
        </p:nvSpPr>
        <p:spPr>
          <a:xfrm>
            <a:off x="609600" y="2110960"/>
            <a:ext cx="8534400" cy="4678204"/>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Defined:</a:t>
            </a:r>
            <a:r>
              <a:rPr lang="en-US" sz="2400" dirty="0">
                <a:ea typeface="Tahoma" pitchFamily="34" charset="0"/>
                <a:cs typeface="Tahoma" pitchFamily="34" charset="0"/>
              </a:rPr>
              <a:t> </a:t>
            </a:r>
            <a:r>
              <a:rPr lang="en-US" sz="2400" dirty="0">
                <a:solidFill>
                  <a:srgbClr val="0000FF"/>
                </a:solidFill>
                <a:ea typeface="Tahoma" pitchFamily="34" charset="0"/>
                <a:cs typeface="Tahoma" pitchFamily="34" charset="0"/>
              </a:rPr>
              <a:t>a comparison between two ideas or objects where likeness is stated explicitly</a:t>
            </a:r>
          </a:p>
          <a:p>
            <a:pPr marL="914400" lvl="1" indent="-457200">
              <a:buFont typeface="+mj-lt"/>
              <a:buAutoNum type="arabicPeriod"/>
            </a:pPr>
            <a:r>
              <a:rPr lang="en-US" sz="2400" i="1" dirty="0">
                <a:ea typeface="Tahoma" pitchFamily="34" charset="0"/>
                <a:cs typeface="Tahoma" pitchFamily="34" charset="0"/>
              </a:rPr>
              <a:t>Metaphor: says one thing </a:t>
            </a:r>
            <a:r>
              <a:rPr lang="en-US" sz="2400" b="1" i="1" dirty="0">
                <a:ea typeface="Tahoma" pitchFamily="34" charset="0"/>
                <a:cs typeface="Tahoma" pitchFamily="34" charset="0"/>
              </a:rPr>
              <a:t>IS</a:t>
            </a:r>
            <a:r>
              <a:rPr lang="en-US" sz="2400" i="1" dirty="0">
                <a:ea typeface="Tahoma" pitchFamily="34" charset="0"/>
                <a:cs typeface="Tahoma" pitchFamily="34" charset="0"/>
              </a:rPr>
              <a:t> another</a:t>
            </a:r>
          </a:p>
          <a:p>
            <a:pPr marL="914400" lvl="1" indent="-457200">
              <a:buFont typeface="+mj-lt"/>
              <a:buAutoNum type="arabicPeriod"/>
            </a:pPr>
            <a:r>
              <a:rPr lang="en-US" sz="2400" i="1" dirty="0">
                <a:ea typeface="Tahoma" pitchFamily="34" charset="0"/>
                <a:cs typeface="Tahoma" pitchFamily="34" charset="0"/>
              </a:rPr>
              <a:t>Simile: says one thing is </a:t>
            </a:r>
            <a:r>
              <a:rPr lang="en-US" sz="2400" b="1" i="1" dirty="0">
                <a:ea typeface="Tahoma" pitchFamily="34" charset="0"/>
                <a:cs typeface="Tahoma" pitchFamily="34" charset="0"/>
              </a:rPr>
              <a:t>LIKE</a:t>
            </a:r>
            <a:r>
              <a:rPr lang="en-US" sz="2400" i="1" dirty="0">
                <a:ea typeface="Tahoma" pitchFamily="34" charset="0"/>
                <a:cs typeface="Tahoma" pitchFamily="34" charset="0"/>
              </a:rPr>
              <a:t> another</a:t>
            </a:r>
          </a:p>
          <a:p>
            <a:pPr marL="914400" lvl="1" indent="-457200">
              <a:buFont typeface="+mj-lt"/>
              <a:buAutoNum type="arabicPeriod"/>
            </a:pPr>
            <a:endParaRPr lang="en-US" sz="1000" i="1"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Examples</a:t>
            </a:r>
            <a:r>
              <a:rPr lang="en-US" sz="2400" dirty="0">
                <a:ea typeface="Tahoma" pitchFamily="34" charset="0"/>
                <a:cs typeface="Tahoma" pitchFamily="34" charset="0"/>
              </a:rPr>
              <a:t>:</a:t>
            </a:r>
          </a:p>
          <a:p>
            <a:pPr marL="914400" lvl="1" indent="-457200">
              <a:buFont typeface="+mj-lt"/>
              <a:buAutoNum type="arabicPeriod"/>
            </a:pPr>
            <a:r>
              <a:rPr lang="en-US" sz="2400" dirty="0">
                <a:ea typeface="Tahoma" pitchFamily="34" charset="0"/>
                <a:cs typeface="Tahoma" pitchFamily="34" charset="0"/>
              </a:rPr>
              <a:t>As a man dreams (Isa. 29:8)</a:t>
            </a:r>
          </a:p>
          <a:p>
            <a:pPr marL="914400" lvl="1" indent="-457200">
              <a:buFont typeface="+mj-lt"/>
              <a:buAutoNum type="arabicPeriod"/>
            </a:pPr>
            <a:r>
              <a:rPr lang="en-US" sz="2400" dirty="0">
                <a:ea typeface="Tahoma" pitchFamily="34" charset="0"/>
                <a:cs typeface="Tahoma" pitchFamily="34" charset="0"/>
              </a:rPr>
              <a:t>Like whited tombs (Matt. 23:27)</a:t>
            </a:r>
          </a:p>
          <a:p>
            <a:pPr marL="914400" lvl="1" indent="-457200">
              <a:buFont typeface="+mj-lt"/>
              <a:buAutoNum type="arabicPeriod"/>
            </a:pPr>
            <a:r>
              <a:rPr lang="en-US" sz="2400" dirty="0">
                <a:ea typeface="Tahoma" pitchFamily="34" charset="0"/>
                <a:cs typeface="Tahoma" pitchFamily="34" charset="0"/>
              </a:rPr>
              <a:t>Like sheep gone astray (Isa. 53:6-7)</a:t>
            </a:r>
          </a:p>
          <a:p>
            <a:pPr marL="914400" lvl="1" indent="-457200">
              <a:buFont typeface="+mj-lt"/>
              <a:buAutoNum type="arabicPeriod"/>
            </a:pPr>
            <a:r>
              <a:rPr lang="en-US" sz="2400" dirty="0">
                <a:ea typeface="Tahoma" pitchFamily="34" charset="0"/>
                <a:cs typeface="Tahoma" pitchFamily="34" charset="0"/>
              </a:rPr>
              <a:t>Wrath like a fire (Jer. 4:4)</a:t>
            </a:r>
          </a:p>
          <a:p>
            <a:pPr marL="914400" lvl="1" indent="-457200">
              <a:buFont typeface="+mj-lt"/>
              <a:buAutoNum type="arabicPeriod"/>
            </a:pPr>
            <a:r>
              <a:rPr lang="en-US" sz="2400" dirty="0">
                <a:ea typeface="Tahoma" pitchFamily="34" charset="0"/>
                <a:cs typeface="Tahoma" pitchFamily="34" charset="0"/>
              </a:rPr>
              <a:t>As a dove (Matt. 3:6)</a:t>
            </a:r>
          </a:p>
          <a:p>
            <a:pPr marL="914400" lvl="1" indent="-457200">
              <a:buFont typeface="+mj-lt"/>
              <a:buAutoNum type="arabicPeriod"/>
            </a:pPr>
            <a:r>
              <a:rPr lang="en-US" sz="2400" dirty="0">
                <a:ea typeface="Tahoma" pitchFamily="34" charset="0"/>
                <a:cs typeface="Tahoma" pitchFamily="34" charset="0"/>
              </a:rPr>
              <a:t>Like the hypocrites (Matt. 6:5)</a:t>
            </a:r>
          </a:p>
          <a:p>
            <a:pPr marL="914400" lvl="1" indent="-457200">
              <a:buFont typeface="+mj-lt"/>
              <a:buAutoNum type="arabicPeriod"/>
            </a:pPr>
            <a:r>
              <a:rPr lang="en-US" sz="2400" dirty="0">
                <a:ea typeface="Tahoma" pitchFamily="34" charset="0"/>
                <a:cs typeface="Tahoma" pitchFamily="34" charset="0"/>
              </a:rPr>
              <a:t>Like children (Luke 7:32)</a:t>
            </a:r>
          </a:p>
        </p:txBody>
      </p:sp>
      <p:sp>
        <p:nvSpPr>
          <p:cNvPr id="5" name="TextBox 4">
            <a:extLst>
              <a:ext uri="{FF2B5EF4-FFF2-40B4-BE49-F238E27FC236}">
                <a16:creationId xmlns:a16="http://schemas.microsoft.com/office/drawing/2014/main" id="{C46D1A04-8480-066C-516A-D2325CD18784}"/>
              </a:ext>
            </a:extLst>
          </p:cNvPr>
          <p:cNvSpPr txBox="1"/>
          <p:nvPr/>
        </p:nvSpPr>
        <p:spPr>
          <a:xfrm>
            <a:off x="6094207" y="4028739"/>
            <a:ext cx="3221916" cy="2677656"/>
          </a:xfrm>
          <a:prstGeom prst="rect">
            <a:avLst/>
          </a:prstGeom>
          <a:noFill/>
        </p:spPr>
        <p:txBody>
          <a:bodyPr wrap="square" rtlCol="0">
            <a:spAutoFit/>
          </a:bodyPr>
          <a:lstStyle/>
          <a:p>
            <a:pPr marL="457200" indent="-457200">
              <a:buFont typeface="+mj-lt"/>
              <a:buAutoNum type="arabicPeriod" startAt="8"/>
            </a:pPr>
            <a:r>
              <a:rPr lang="en-US" sz="2400" dirty="0">
                <a:ea typeface="Tahoma" pitchFamily="34" charset="0"/>
                <a:cs typeface="Tahoma" pitchFamily="34" charset="0"/>
              </a:rPr>
              <a:t>Liken to wise &amp; foolish man (Matt. 7:24-27)</a:t>
            </a:r>
          </a:p>
          <a:p>
            <a:pPr marL="457200" indent="-457200">
              <a:buFont typeface="+mj-lt"/>
              <a:buAutoNum type="arabicPeriod" startAt="8"/>
            </a:pPr>
            <a:r>
              <a:rPr lang="en-US" sz="2400" dirty="0">
                <a:ea typeface="Tahoma" pitchFamily="34" charset="0"/>
                <a:cs typeface="Tahoma" pitchFamily="34" charset="0"/>
              </a:rPr>
              <a:t>Tongues like fire (Acts 2:1-4)</a:t>
            </a:r>
          </a:p>
          <a:p>
            <a:pPr marL="457200" indent="-457200">
              <a:buFont typeface="+mj-lt"/>
              <a:buAutoNum type="arabicPeriod" startAt="8"/>
            </a:pPr>
            <a:r>
              <a:rPr lang="en-US" sz="2400" dirty="0">
                <a:ea typeface="Tahoma" pitchFamily="34" charset="0"/>
                <a:cs typeface="Tahoma" pitchFamily="34" charset="0"/>
              </a:rPr>
              <a:t> As grass (1 Pet. 1:24)</a:t>
            </a:r>
          </a:p>
        </p:txBody>
      </p:sp>
    </p:spTree>
    <p:extLst>
      <p:ext uri="{BB962C8B-B14F-4D97-AF65-F5344CB8AC3E}">
        <p14:creationId xmlns:p14="http://schemas.microsoft.com/office/powerpoint/2010/main" val="1526613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Metonymy</a:t>
            </a: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4308872"/>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Defined:</a:t>
            </a:r>
            <a:r>
              <a:rPr lang="en-US" sz="2400" dirty="0">
                <a:ea typeface="Tahoma" pitchFamily="34" charset="0"/>
                <a:cs typeface="Tahoma" pitchFamily="34" charset="0"/>
              </a:rPr>
              <a:t> </a:t>
            </a:r>
            <a:r>
              <a:rPr lang="en-US" sz="2400" dirty="0">
                <a:solidFill>
                  <a:srgbClr val="0000FF"/>
                </a:solidFill>
                <a:ea typeface="Tahoma" pitchFamily="34" charset="0"/>
                <a:cs typeface="Tahoma" pitchFamily="34" charset="0"/>
              </a:rPr>
              <a:t>Literally: change the name. Use of one word for another, such as cause for effect, effect for cause, container for contents, etc.</a:t>
            </a:r>
          </a:p>
          <a:p>
            <a:pPr marL="457200" indent="-457200">
              <a:buFont typeface="+mj-lt"/>
              <a:buAutoNum type="alphaUcPeriod"/>
            </a:pPr>
            <a:endParaRPr lang="en-US" sz="1000"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Examples</a:t>
            </a:r>
          </a:p>
          <a:p>
            <a:pPr marL="914400" lvl="1" indent="-457200">
              <a:buFont typeface="+mj-lt"/>
              <a:buAutoNum type="arabicPeriod"/>
            </a:pPr>
            <a:r>
              <a:rPr lang="en-US" sz="2400" i="1" dirty="0">
                <a:ea typeface="Tahoma" pitchFamily="34" charset="0"/>
                <a:cs typeface="Tahoma" pitchFamily="34" charset="0"/>
              </a:rPr>
              <a:t>Cursed be </a:t>
            </a:r>
            <a:r>
              <a:rPr lang="en-US" sz="2400" i="1" dirty="0" err="1">
                <a:ea typeface="Tahoma" pitchFamily="34" charset="0"/>
                <a:cs typeface="Tahoma" pitchFamily="34" charset="0"/>
              </a:rPr>
              <a:t>Caanan</a:t>
            </a:r>
            <a:r>
              <a:rPr lang="en-US" sz="2400" i="1" dirty="0">
                <a:ea typeface="Tahoma" pitchFamily="34" charset="0"/>
                <a:cs typeface="Tahoma" pitchFamily="34" charset="0"/>
              </a:rPr>
              <a:t> (Gen. 9:25-27) = posterity</a:t>
            </a:r>
          </a:p>
          <a:p>
            <a:pPr marL="914400" lvl="1" indent="-457200">
              <a:buFont typeface="+mj-lt"/>
              <a:buAutoNum type="arabicPeriod"/>
            </a:pPr>
            <a:r>
              <a:rPr lang="en-US" sz="2400" i="1" dirty="0">
                <a:ea typeface="Tahoma" pitchFamily="34" charset="0"/>
                <a:cs typeface="Tahoma" pitchFamily="34" charset="0"/>
              </a:rPr>
              <a:t>Call on his name (Psa. 105:1; Rom. 10:13) = person</a:t>
            </a:r>
          </a:p>
          <a:p>
            <a:pPr marL="914400" lvl="1" indent="-457200">
              <a:buFont typeface="+mj-lt"/>
              <a:buAutoNum type="arabicPeriod"/>
            </a:pPr>
            <a:r>
              <a:rPr lang="en-US" sz="2400" i="1" dirty="0">
                <a:ea typeface="Tahoma" pitchFamily="34" charset="0"/>
                <a:cs typeface="Tahoma" pitchFamily="34" charset="0"/>
              </a:rPr>
              <a:t>Devoured Jacob (Psa. 79:7) = descendants = land</a:t>
            </a:r>
          </a:p>
          <a:p>
            <a:pPr marL="914400" lvl="1" indent="-457200">
              <a:buFont typeface="+mj-lt"/>
              <a:buAutoNum type="arabicPeriod"/>
            </a:pPr>
            <a:r>
              <a:rPr lang="en-US" sz="2400" i="1" dirty="0">
                <a:ea typeface="Tahoma" pitchFamily="34" charset="0"/>
                <a:cs typeface="Tahoma" pitchFamily="34" charset="0"/>
              </a:rPr>
              <a:t>Read Moses (Luke 16; Acts 15:21) = writings</a:t>
            </a:r>
          </a:p>
          <a:p>
            <a:pPr marL="914400" lvl="1" indent="-457200">
              <a:buFont typeface="+mj-lt"/>
              <a:buAutoNum type="arabicPeriod"/>
            </a:pPr>
            <a:r>
              <a:rPr lang="en-US" sz="2400" i="1" dirty="0">
                <a:ea typeface="Tahoma" pitchFamily="34" charset="0"/>
                <a:cs typeface="Tahoma" pitchFamily="34" charset="0"/>
              </a:rPr>
              <a:t>Took the cup (Matt. 26:27) = contents of cup</a:t>
            </a:r>
          </a:p>
          <a:p>
            <a:pPr marL="914400" lvl="1" indent="-457200">
              <a:buFont typeface="+mj-lt"/>
              <a:buAutoNum type="arabicPeriod"/>
            </a:pPr>
            <a:r>
              <a:rPr lang="en-US" sz="2400" i="1" dirty="0">
                <a:ea typeface="Tahoma" pitchFamily="34" charset="0"/>
                <a:cs typeface="Tahoma" pitchFamily="34" charset="0"/>
              </a:rPr>
              <a:t>See the voice (Rev. 1:12) = one who spoke</a:t>
            </a:r>
          </a:p>
          <a:p>
            <a:pPr marL="914400" lvl="1" indent="-457200">
              <a:buFont typeface="+mj-lt"/>
              <a:buAutoNum type="arabicPeriod"/>
            </a:pPr>
            <a:r>
              <a:rPr lang="en-US" sz="2400" i="1" dirty="0">
                <a:ea typeface="Tahoma" pitchFamily="34" charset="0"/>
                <a:cs typeface="Tahoma" pitchFamily="34" charset="0"/>
              </a:rPr>
              <a:t>Reading Isaiah (Acts 8:28) = writings of Isaiah</a:t>
            </a:r>
          </a:p>
        </p:txBody>
      </p:sp>
    </p:spTree>
    <p:extLst>
      <p:ext uri="{BB962C8B-B14F-4D97-AF65-F5344CB8AC3E}">
        <p14:creationId xmlns:p14="http://schemas.microsoft.com/office/powerpoint/2010/main" val="642732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4437753"/>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solidFill>
                  <a:schemeClr val="bg1">
                    <a:lumMod val="50000"/>
                  </a:schemeClr>
                </a:solidFill>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M</a:t>
            </a:r>
            <a:r>
              <a:rPr lang="en-US" sz="3200" dirty="0" err="1">
                <a:solidFill>
                  <a:schemeClr val="bg1">
                    <a:lumMod val="50000"/>
                  </a:schemeClr>
                </a:solidFill>
                <a:latin typeface="Amasis MT Pro Medium" panose="02040604050005020304" pitchFamily="18" charset="0"/>
              </a:rPr>
              <a:t>etonymy</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Synec</a:t>
            </a:r>
            <a:r>
              <a:rPr lang="en-US" sz="3200" dirty="0" err="1">
                <a:solidFill>
                  <a:prstClr val="black"/>
                </a:solidFill>
                <a:latin typeface="Amasis MT Pro Medium" panose="02040604050005020304" pitchFamily="18" charset="0"/>
              </a:rPr>
              <a:t>doche</a:t>
            </a:r>
            <a:endParaRPr lang="en-US" sz="32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Hyperbole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Irony</a:t>
            </a:r>
          </a:p>
        </p:txBody>
      </p:sp>
      <p:grpSp>
        <p:nvGrpSpPr>
          <p:cNvPr id="4" name="Group 3">
            <a:extLst>
              <a:ext uri="{FF2B5EF4-FFF2-40B4-BE49-F238E27FC236}">
                <a16:creationId xmlns:a16="http://schemas.microsoft.com/office/drawing/2014/main" id="{80A08CD3-DAFE-FE10-5C40-DABAA666469C}"/>
              </a:ext>
            </a:extLst>
          </p:cNvPr>
          <p:cNvGrpSpPr/>
          <p:nvPr/>
        </p:nvGrpSpPr>
        <p:grpSpPr>
          <a:xfrm>
            <a:off x="7096461" y="4292077"/>
            <a:ext cx="1990164" cy="2124859"/>
            <a:chOff x="5943600" y="1257300"/>
            <a:chExt cx="2133600" cy="2476500"/>
          </a:xfrm>
        </p:grpSpPr>
        <p:sp>
          <p:nvSpPr>
            <p:cNvPr id="5" name="Right Brace 4">
              <a:extLst>
                <a:ext uri="{FF2B5EF4-FFF2-40B4-BE49-F238E27FC236}">
                  <a16:creationId xmlns:a16="http://schemas.microsoft.com/office/drawing/2014/main" id="{FC515D5B-78D8-FD11-E27A-523B1FD6FFE4}"/>
                </a:ext>
              </a:extLst>
            </p:cNvPr>
            <p:cNvSpPr/>
            <p:nvPr/>
          </p:nvSpPr>
          <p:spPr>
            <a:xfrm>
              <a:off x="5943600" y="1257300"/>
              <a:ext cx="685800" cy="2476500"/>
            </a:xfrm>
            <a:prstGeom prst="rightBrace">
              <a:avLst>
                <a:gd name="adj1" fmla="val 36240"/>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Oval 5">
              <a:extLst>
                <a:ext uri="{FF2B5EF4-FFF2-40B4-BE49-F238E27FC236}">
                  <a16:creationId xmlns:a16="http://schemas.microsoft.com/office/drawing/2014/main" id="{A42576C4-E17B-BA5A-98D1-0CE48C3D6A7C}"/>
                </a:ext>
              </a:extLst>
            </p:cNvPr>
            <p:cNvSpPr/>
            <p:nvPr/>
          </p:nvSpPr>
          <p:spPr>
            <a:xfrm>
              <a:off x="6781800" y="1828800"/>
              <a:ext cx="1295400" cy="1295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(2)</a:t>
              </a:r>
            </a:p>
          </p:txBody>
        </p:sp>
      </p:grpSp>
    </p:spTree>
    <p:extLst>
      <p:ext uri="{BB962C8B-B14F-4D97-AF65-F5344CB8AC3E}">
        <p14:creationId xmlns:p14="http://schemas.microsoft.com/office/powerpoint/2010/main" val="1901897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2960426"/>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solidFill>
                  <a:schemeClr val="bg1">
                    <a:lumMod val="50000"/>
                  </a:schemeClr>
                </a:solidFill>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M</a:t>
            </a:r>
            <a:r>
              <a:rPr lang="en-US" sz="3200" dirty="0" err="1">
                <a:solidFill>
                  <a:schemeClr val="bg1">
                    <a:lumMod val="50000"/>
                  </a:schemeClr>
                </a:solidFill>
                <a:latin typeface="Amasis MT Pro Medium" panose="02040604050005020304" pitchFamily="18" charset="0"/>
              </a:rPr>
              <a:t>etonymy</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Synec</a:t>
            </a:r>
            <a:r>
              <a:rPr lang="en-US" sz="3200" dirty="0" err="1">
                <a:solidFill>
                  <a:prstClr val="black"/>
                </a:solidFill>
                <a:latin typeface="Amasis MT Pro Medium" panose="02040604050005020304" pitchFamily="18" charset="0"/>
              </a:rPr>
              <a:t>doche</a:t>
            </a:r>
            <a:endPar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1429416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Synec</a:t>
            </a:r>
            <a:r>
              <a:rPr lang="en-US" sz="3200" dirty="0" err="1">
                <a:solidFill>
                  <a:prstClr val="black"/>
                </a:solidFill>
                <a:latin typeface="Amasis MT Pro Medium" panose="02040604050005020304" pitchFamily="18" charset="0"/>
              </a:rPr>
              <a:t>doche</a:t>
            </a:r>
            <a:endPar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430887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ea typeface="Tahoma" pitchFamily="34" charset="0"/>
                <a:cs typeface="Tahoma" pitchFamily="34" charset="0"/>
              </a:rPr>
              <a:t>Defined:</a:t>
            </a:r>
            <a:r>
              <a:rPr kumimoji="0" lang="en-US" sz="2400" b="0" i="0" u="none" strike="noStrike" kern="1200" cap="none" spc="0" normalizeH="0" baseline="0" noProof="0" dirty="0">
                <a:ln>
                  <a:noFill/>
                </a:ln>
                <a:solidFill>
                  <a:prstClr val="black"/>
                </a:solidFill>
                <a:effectLst/>
                <a:uLnTx/>
                <a:uFillTx/>
                <a:ea typeface="Tahoma" pitchFamily="34" charset="0"/>
                <a:cs typeface="Tahoma" pitchFamily="34" charset="0"/>
              </a:rPr>
              <a:t> </a:t>
            </a:r>
            <a:r>
              <a:rPr kumimoji="0" lang="en-US" sz="2400" b="0" i="0" u="none" strike="noStrike" kern="1200" cap="none" spc="0" normalizeH="0" baseline="0" noProof="0" dirty="0">
                <a:ln>
                  <a:noFill/>
                </a:ln>
                <a:solidFill>
                  <a:srgbClr val="0000FF"/>
                </a:solidFill>
                <a:effectLst/>
                <a:uLnTx/>
                <a:uFillTx/>
                <a:ea typeface="Tahoma" pitchFamily="34" charset="0"/>
                <a:cs typeface="Tahoma" pitchFamily="34" charset="0"/>
              </a:rPr>
              <a:t>where a part stands for the whole. Sometimes the whole is used for a part, general for the specific or specific for general. </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ea typeface="Tahoma" pitchFamily="34" charset="0"/>
              <a:cs typeface="Tahoma"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ea typeface="Tahoma" pitchFamily="34" charset="0"/>
                <a:cs typeface="Tahoma" pitchFamily="34" charset="0"/>
              </a:rPr>
              <a:t>Examples</a:t>
            </a:r>
            <a:r>
              <a:rPr kumimoji="0" lang="en-US" sz="2400" b="0" i="0" u="none" strike="noStrike" kern="1200" cap="none" spc="0" normalizeH="0" baseline="0" noProof="0" dirty="0">
                <a:ln>
                  <a:noFill/>
                </a:ln>
                <a:solidFill>
                  <a:prstClr val="black"/>
                </a:solidFill>
                <a:effectLst/>
                <a:uLnTx/>
                <a:uFillTx/>
                <a:ea typeface="Tahoma" pitchFamily="34" charset="0"/>
                <a:cs typeface="Tahoma" pitchFamily="34" charset="0"/>
              </a:rPr>
              <a:t>:</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ea typeface="Tahoma" pitchFamily="34" charset="0"/>
                <a:cs typeface="Tahoma" pitchFamily="34" charset="0"/>
              </a:rPr>
              <a:t>Luke 2:1 – “all the world” (whole) stands for Roman provinces (part)</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ea typeface="Tahoma" pitchFamily="34" charset="0"/>
                <a:cs typeface="Tahoma" pitchFamily="34" charset="0"/>
              </a:rPr>
              <a:t>Matt. 6:11 – “bread” (part) stands for food (whole)</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ea typeface="Tahoma" pitchFamily="34" charset="0"/>
                <a:cs typeface="Tahoma" pitchFamily="34" charset="0"/>
              </a:rPr>
              <a:t>Acts 20:27 – “bread” (part) stands for Lord’s Supper (whole)</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ea typeface="Tahoma" pitchFamily="34" charset="0"/>
                <a:cs typeface="Tahoma" pitchFamily="34" charset="0"/>
              </a:rPr>
              <a:t>Gen. 8:4 – “mountains of Ararat” (whole) for one mountain (part)</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ea typeface="Tahoma" pitchFamily="34" charset="0"/>
                <a:cs typeface="Tahoma" pitchFamily="34" charset="0"/>
              </a:rPr>
              <a:t>Gen. 3:19 – sweat of “face” (part) for body (whole)</a:t>
            </a:r>
          </a:p>
        </p:txBody>
      </p:sp>
    </p:spTree>
    <p:extLst>
      <p:ext uri="{BB962C8B-B14F-4D97-AF65-F5344CB8AC3E}">
        <p14:creationId xmlns:p14="http://schemas.microsoft.com/office/powerpoint/2010/main" val="1950688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Synec</a:t>
            </a:r>
            <a:r>
              <a:rPr lang="en-US" sz="3200" dirty="0" err="1">
                <a:solidFill>
                  <a:prstClr val="black"/>
                </a:solidFill>
                <a:latin typeface="Amasis MT Pro Medium" panose="02040604050005020304" pitchFamily="18" charset="0"/>
              </a:rPr>
              <a:t>doche</a:t>
            </a:r>
            <a:endPar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372409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ea typeface="Tahoma" pitchFamily="34" charset="0"/>
                <a:cs typeface="Tahoma" pitchFamily="34" charset="0"/>
              </a:rPr>
              <a:t>Defined:</a:t>
            </a:r>
            <a:r>
              <a:rPr kumimoji="0" lang="en-US" sz="2400" b="0" i="0" u="none" strike="noStrike" kern="1200" cap="none" spc="0" normalizeH="0" baseline="0" noProof="0" dirty="0">
                <a:ln>
                  <a:noFill/>
                </a:ln>
                <a:solidFill>
                  <a:prstClr val="black"/>
                </a:solidFill>
                <a:effectLst/>
                <a:uLnTx/>
                <a:uFillTx/>
                <a:ea typeface="Tahoma" pitchFamily="34" charset="0"/>
                <a:cs typeface="Tahoma" pitchFamily="34" charset="0"/>
              </a:rPr>
              <a:t> </a:t>
            </a:r>
            <a:r>
              <a:rPr kumimoji="0" lang="en-US" sz="2400" b="0" i="0" u="none" strike="noStrike" kern="1200" cap="none" spc="0" normalizeH="0" baseline="0" noProof="0" dirty="0">
                <a:ln>
                  <a:noFill/>
                </a:ln>
                <a:solidFill>
                  <a:srgbClr val="0000FF"/>
                </a:solidFill>
                <a:effectLst/>
                <a:uLnTx/>
                <a:uFillTx/>
                <a:ea typeface="Tahoma" pitchFamily="34" charset="0"/>
                <a:cs typeface="Tahoma" pitchFamily="34" charset="0"/>
              </a:rPr>
              <a:t>where a part stands for the whole. Sometimes the whole is used for a part, general for the specific or specific for general. </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ea typeface="Tahoma" pitchFamily="34" charset="0"/>
              <a:cs typeface="Tahoma"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ea typeface="Tahoma" pitchFamily="34" charset="0"/>
                <a:cs typeface="Tahoma" pitchFamily="34" charset="0"/>
              </a:rPr>
              <a:t>Examples</a:t>
            </a:r>
            <a:r>
              <a:rPr kumimoji="0" lang="en-US" sz="2400" b="0" i="0" u="none" strike="noStrike" kern="1200" cap="none" spc="0" normalizeH="0" baseline="0" noProof="0" dirty="0">
                <a:ln>
                  <a:noFill/>
                </a:ln>
                <a:solidFill>
                  <a:prstClr val="black"/>
                </a:solidFill>
                <a:effectLst/>
                <a:uLnTx/>
                <a:uFillTx/>
                <a:ea typeface="Tahoma" pitchFamily="34" charset="0"/>
                <a:cs typeface="Tahoma"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dirty="0">
              <a:solidFill>
                <a:prstClr val="black"/>
              </a:solidFill>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Conditions of salvation</a:t>
            </a:r>
            <a:r>
              <a:rPr lang="en-US" sz="2400" b="1" dirty="0">
                <a:ea typeface="Tahoma" pitchFamily="34" charset="0"/>
                <a:cs typeface="Tahoma" pitchFamily="34" charset="0"/>
              </a:rPr>
              <a:t> </a:t>
            </a:r>
            <a:r>
              <a:rPr lang="en-US" sz="2400" dirty="0">
                <a:ea typeface="Tahoma" pitchFamily="34" charset="0"/>
                <a:cs typeface="Tahoma" pitchFamily="34" charset="0"/>
              </a:rPr>
              <a:t>(times only mention one part)</a:t>
            </a:r>
          </a:p>
          <a:p>
            <a:pPr marL="914400" lvl="1" indent="-457200">
              <a:buFont typeface="+mj-lt"/>
              <a:buAutoNum type="arabicPeriod"/>
            </a:pPr>
            <a:r>
              <a:rPr lang="en-US" sz="2400" i="1" dirty="0">
                <a:ea typeface="Tahoma" pitchFamily="34" charset="0"/>
                <a:cs typeface="Tahoma" pitchFamily="34" charset="0"/>
              </a:rPr>
              <a:t>Rom. 10:16 – believe = obedience</a:t>
            </a:r>
          </a:p>
          <a:p>
            <a:pPr marL="914400" lvl="1" indent="-457200">
              <a:buFont typeface="+mj-lt"/>
              <a:buAutoNum type="arabicPeriod"/>
            </a:pPr>
            <a:r>
              <a:rPr lang="en-US" sz="2400" i="1" dirty="0">
                <a:ea typeface="Tahoma" pitchFamily="34" charset="0"/>
                <a:cs typeface="Tahoma" pitchFamily="34" charset="0"/>
              </a:rPr>
              <a:t>Saved by faith (Rom. 5:1; 1 John 5:1)</a:t>
            </a:r>
          </a:p>
          <a:p>
            <a:pPr marL="914400" lvl="1" indent="-457200">
              <a:buFont typeface="+mj-lt"/>
              <a:buAutoNum type="arabicPeriod"/>
            </a:pPr>
            <a:r>
              <a:rPr lang="en-US" sz="2400" i="1" dirty="0">
                <a:ea typeface="Tahoma" pitchFamily="34" charset="0"/>
                <a:cs typeface="Tahoma" pitchFamily="34" charset="0"/>
              </a:rPr>
              <a:t>Saved by repentance (Luke 24:47; Acts 11:18; 17:30-31)</a:t>
            </a:r>
          </a:p>
          <a:p>
            <a:pPr marL="914400" lvl="1" indent="-457200">
              <a:buFont typeface="+mj-lt"/>
              <a:buAutoNum type="arabicPeriod"/>
            </a:pPr>
            <a:r>
              <a:rPr lang="en-US" sz="2400" i="1" dirty="0">
                <a:ea typeface="Tahoma" pitchFamily="34" charset="0"/>
                <a:cs typeface="Tahoma" pitchFamily="34" charset="0"/>
              </a:rPr>
              <a:t>Saved by baptism (1 Pet. 3:21)</a:t>
            </a:r>
          </a:p>
        </p:txBody>
      </p:sp>
    </p:spTree>
    <p:extLst>
      <p:ext uri="{BB962C8B-B14F-4D97-AF65-F5344CB8AC3E}">
        <p14:creationId xmlns:p14="http://schemas.microsoft.com/office/powerpoint/2010/main" val="617411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1000"/>
                                        <p:tgtEl>
                                          <p:spTgt spid="2">
                                            <p:txEl>
                                              <p:pRg st="7" end="7"/>
                                            </p:txEl>
                                          </p:spTgt>
                                        </p:tgtEl>
                                      </p:cBhvr>
                                    </p:animEffect>
                                    <p:anim calcmode="lin" valueType="num">
                                      <p:cBhvr>
                                        <p:cTn id="2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3699090"/>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solidFill>
                  <a:schemeClr val="bg1">
                    <a:lumMod val="50000"/>
                  </a:schemeClr>
                </a:solidFill>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M</a:t>
            </a:r>
            <a:r>
              <a:rPr lang="en-US" sz="3200" dirty="0" err="1">
                <a:solidFill>
                  <a:schemeClr val="bg1">
                    <a:lumMod val="50000"/>
                  </a:schemeClr>
                </a:solidFill>
                <a:latin typeface="Amasis MT Pro Medium" panose="02040604050005020304" pitchFamily="18" charset="0"/>
              </a:rPr>
              <a:t>etonymy</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schemeClr val="bg1">
                    <a:lumMod val="50000"/>
                  </a:schemeClr>
                </a:solidFill>
                <a:effectLst/>
                <a:uLnTx/>
                <a:uFillTx/>
                <a:latin typeface="Amasis MT Pro Medium" panose="02040604050005020304" pitchFamily="18" charset="0"/>
                <a:ea typeface="+mn-ea"/>
                <a:cs typeface="+mn-cs"/>
              </a:rPr>
              <a:t>Synec</a:t>
            </a:r>
            <a:r>
              <a:rPr lang="en-US" sz="3200" dirty="0" err="1">
                <a:solidFill>
                  <a:schemeClr val="bg1">
                    <a:lumMod val="50000"/>
                  </a:schemeClr>
                </a:solidFill>
                <a:latin typeface="Amasis MT Pro Medium" panose="02040604050005020304" pitchFamily="18" charset="0"/>
              </a:rPr>
              <a:t>doche</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Hyperbole</a:t>
            </a:r>
          </a:p>
        </p:txBody>
      </p:sp>
    </p:spTree>
    <p:extLst>
      <p:ext uri="{BB962C8B-B14F-4D97-AF65-F5344CB8AC3E}">
        <p14:creationId xmlns:p14="http://schemas.microsoft.com/office/powerpoint/2010/main" val="3706770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5"/>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Hyperbole</a:t>
            </a: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3939540"/>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Defined</a:t>
            </a:r>
            <a:r>
              <a:rPr lang="en-US" sz="2400" dirty="0">
                <a:ea typeface="Tahoma" pitchFamily="34" charset="0"/>
                <a:cs typeface="Tahoma" pitchFamily="34" charset="0"/>
              </a:rPr>
              <a:t>: </a:t>
            </a:r>
            <a:r>
              <a:rPr lang="en-US" sz="2400" dirty="0">
                <a:solidFill>
                  <a:srgbClr val="0000FF"/>
                </a:solidFill>
                <a:ea typeface="Tahoma" pitchFamily="34" charset="0"/>
                <a:cs typeface="Tahoma" pitchFamily="34" charset="0"/>
              </a:rPr>
              <a:t>Overstatement / exaggeration for effect of emphasis</a:t>
            </a:r>
          </a:p>
          <a:p>
            <a:pPr marL="457200" indent="-457200">
              <a:buFont typeface="+mj-lt"/>
              <a:buAutoNum type="alphaUcPeriod"/>
            </a:pPr>
            <a:endParaRPr lang="en-US" sz="1000" i="1" dirty="0">
              <a:solidFill>
                <a:srgbClr val="0000FF"/>
              </a:solidFill>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Examples</a:t>
            </a:r>
            <a:r>
              <a:rPr lang="en-US" sz="2400" dirty="0">
                <a:ea typeface="Tahoma" pitchFamily="34" charset="0"/>
                <a:cs typeface="Tahoma" pitchFamily="34" charset="0"/>
              </a:rPr>
              <a:t>:</a:t>
            </a:r>
          </a:p>
          <a:p>
            <a:pPr marL="914400" lvl="1" indent="-457200">
              <a:buFont typeface="+mj-lt"/>
              <a:buAutoNum type="arabicPeriod"/>
            </a:pPr>
            <a:r>
              <a:rPr lang="en-US" sz="2400" i="1" dirty="0">
                <a:ea typeface="Tahoma" pitchFamily="34" charset="0"/>
                <a:cs typeface="Tahoma" pitchFamily="34" charset="0"/>
              </a:rPr>
              <a:t>1 Sam. 13:5 – Philistine army as sand of seashore</a:t>
            </a:r>
          </a:p>
          <a:p>
            <a:pPr marL="914400" lvl="1" indent="-457200">
              <a:buFont typeface="+mj-lt"/>
              <a:buAutoNum type="arabicPeriod"/>
            </a:pPr>
            <a:r>
              <a:rPr lang="en-US" sz="2400" i="1" dirty="0">
                <a:ea typeface="Tahoma" pitchFamily="34" charset="0"/>
                <a:cs typeface="Tahoma" pitchFamily="34" charset="0"/>
              </a:rPr>
              <a:t>Matt. 23:23-24 – swallow a camel</a:t>
            </a:r>
          </a:p>
          <a:p>
            <a:pPr marL="914400" lvl="1" indent="-457200">
              <a:buFont typeface="+mj-lt"/>
              <a:buAutoNum type="arabicPeriod"/>
            </a:pPr>
            <a:r>
              <a:rPr lang="en-US" sz="2400" i="1" dirty="0">
                <a:ea typeface="Tahoma" pitchFamily="34" charset="0"/>
                <a:cs typeface="Tahoma" pitchFamily="34" charset="0"/>
              </a:rPr>
              <a:t>Josh 5:6 (Heb. 3:16; 4) – all Israel not enter  / none enter land</a:t>
            </a:r>
          </a:p>
          <a:p>
            <a:pPr marL="914400" lvl="1" indent="-457200">
              <a:buFont typeface="+mj-lt"/>
              <a:buAutoNum type="arabicPeriod"/>
            </a:pPr>
            <a:r>
              <a:rPr lang="en-US" sz="2400" i="1" dirty="0">
                <a:ea typeface="Tahoma" pitchFamily="34" charset="0"/>
                <a:cs typeface="Tahoma" pitchFamily="34" charset="0"/>
              </a:rPr>
              <a:t>Deut. 1:28 – cities are walled up to heaven</a:t>
            </a:r>
          </a:p>
          <a:p>
            <a:pPr marL="914400" lvl="1" indent="-457200">
              <a:buFont typeface="+mj-lt"/>
              <a:buAutoNum type="arabicPeriod"/>
            </a:pPr>
            <a:r>
              <a:rPr lang="en-US" sz="2400" i="1" dirty="0">
                <a:ea typeface="Tahoma" pitchFamily="34" charset="0"/>
                <a:cs typeface="Tahoma" pitchFamily="34" charset="0"/>
              </a:rPr>
              <a:t>Gen. 13:16 – seed as dust of earth</a:t>
            </a:r>
          </a:p>
          <a:p>
            <a:pPr marL="914400" lvl="1" indent="-457200">
              <a:buFont typeface="+mj-lt"/>
              <a:buAutoNum type="arabicPeriod"/>
            </a:pPr>
            <a:r>
              <a:rPr lang="en-US" sz="2400" i="1" dirty="0">
                <a:ea typeface="Tahoma" pitchFamily="34" charset="0"/>
                <a:cs typeface="Tahoma" pitchFamily="34" charset="0"/>
              </a:rPr>
              <a:t>1 Cor. 4:15 – ten thousand instructors in Christ</a:t>
            </a:r>
          </a:p>
          <a:p>
            <a:pPr marL="914400" lvl="1" indent="-457200">
              <a:buFont typeface="+mj-lt"/>
              <a:buAutoNum type="arabicPeriod"/>
            </a:pPr>
            <a:r>
              <a:rPr lang="en-US" sz="2400" i="1" dirty="0">
                <a:ea typeface="Tahoma" pitchFamily="34" charset="0"/>
                <a:cs typeface="Tahoma" pitchFamily="34" charset="0"/>
              </a:rPr>
              <a:t>Psa. 119:136 – rivers of water run down my eyes </a:t>
            </a:r>
          </a:p>
        </p:txBody>
      </p:sp>
    </p:spTree>
    <p:extLst>
      <p:ext uri="{BB962C8B-B14F-4D97-AF65-F5344CB8AC3E}">
        <p14:creationId xmlns:p14="http://schemas.microsoft.com/office/powerpoint/2010/main" val="648185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4437753"/>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solidFill>
                  <a:schemeClr val="bg1">
                    <a:lumMod val="50000"/>
                  </a:schemeClr>
                </a:solidFill>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M</a:t>
            </a:r>
            <a:r>
              <a:rPr lang="en-US" sz="3200" dirty="0" err="1">
                <a:solidFill>
                  <a:schemeClr val="bg1">
                    <a:lumMod val="50000"/>
                  </a:schemeClr>
                </a:solidFill>
                <a:latin typeface="Amasis MT Pro Medium" panose="02040604050005020304" pitchFamily="18" charset="0"/>
              </a:rPr>
              <a:t>etonymy</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solidFill>
                  <a:schemeClr val="bg1">
                    <a:lumMod val="50000"/>
                  </a:schemeClr>
                </a:solidFill>
                <a:effectLst/>
                <a:uLnTx/>
                <a:uFillTx/>
                <a:latin typeface="Amasis MT Pro Medium" panose="02040604050005020304" pitchFamily="18" charset="0"/>
                <a:ea typeface="+mn-ea"/>
                <a:cs typeface="+mn-cs"/>
              </a:rPr>
              <a:t>Synec</a:t>
            </a:r>
            <a:r>
              <a:rPr lang="en-US" sz="3200" dirty="0" err="1">
                <a:solidFill>
                  <a:schemeClr val="bg1">
                    <a:lumMod val="50000"/>
                  </a:schemeClr>
                </a:solidFill>
                <a:latin typeface="Amasis MT Pro Medium" panose="02040604050005020304" pitchFamily="18" charset="0"/>
              </a:rPr>
              <a:t>doche</a:t>
            </a:r>
            <a:endParaRPr lang="en-US" sz="3200" dirty="0">
              <a:solidFill>
                <a:schemeClr val="bg1">
                  <a:lumMod val="50000"/>
                </a:schemeClr>
              </a:solidFill>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Hyperbole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 Irony</a:t>
            </a:r>
          </a:p>
        </p:txBody>
      </p:sp>
    </p:spTree>
    <p:extLst>
      <p:ext uri="{BB962C8B-B14F-4D97-AF65-F5344CB8AC3E}">
        <p14:creationId xmlns:p14="http://schemas.microsoft.com/office/powerpoint/2010/main" val="2338661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6"/>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Irony</a:t>
            </a: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4739759"/>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Defined</a:t>
            </a:r>
            <a:r>
              <a:rPr lang="en-US" sz="2400" dirty="0">
                <a:ea typeface="Tahoma" pitchFamily="34" charset="0"/>
                <a:cs typeface="Tahoma" pitchFamily="34" charset="0"/>
              </a:rPr>
              <a:t>: </a:t>
            </a:r>
            <a:r>
              <a:rPr lang="en-US" sz="2400" dirty="0">
                <a:solidFill>
                  <a:srgbClr val="0000FF"/>
                </a:solidFill>
                <a:ea typeface="Tahoma" pitchFamily="34" charset="0"/>
                <a:cs typeface="Tahoma" pitchFamily="34" charset="0"/>
              </a:rPr>
              <a:t>Ridicule or sarcasm used when the opposite is intended</a:t>
            </a:r>
          </a:p>
          <a:p>
            <a:pPr marL="914400" lvl="1" indent="-457200">
              <a:buFont typeface="+mj-lt"/>
              <a:buAutoNum type="arabicPeriod"/>
            </a:pPr>
            <a:r>
              <a:rPr lang="en-US" sz="2200" i="1" dirty="0">
                <a:ea typeface="Tahoma" pitchFamily="34" charset="0"/>
                <a:cs typeface="Tahoma" pitchFamily="34" charset="0"/>
              </a:rPr>
              <a:t>“That was really smart”</a:t>
            </a:r>
          </a:p>
          <a:p>
            <a:pPr marL="914400" lvl="1" indent="-457200">
              <a:buFont typeface="+mj-lt"/>
              <a:buAutoNum type="arabicPeriod"/>
            </a:pPr>
            <a:r>
              <a:rPr lang="en-US" sz="2200" i="1" dirty="0">
                <a:ea typeface="Tahoma" pitchFamily="34" charset="0"/>
                <a:cs typeface="Tahoma" pitchFamily="34" charset="0"/>
              </a:rPr>
              <a:t>“That really helps”</a:t>
            </a:r>
          </a:p>
          <a:p>
            <a:pPr marL="914400" lvl="1" indent="-457200">
              <a:buFont typeface="+mj-lt"/>
              <a:buAutoNum type="arabicPeriod"/>
            </a:pPr>
            <a:r>
              <a:rPr lang="en-US" sz="2200" i="1" dirty="0">
                <a:ea typeface="Tahoma" pitchFamily="34" charset="0"/>
                <a:cs typeface="Tahoma" pitchFamily="34" charset="0"/>
              </a:rPr>
              <a:t>“That’s a lot of money”</a:t>
            </a:r>
          </a:p>
          <a:p>
            <a:pPr marL="457200" indent="-457200">
              <a:buFont typeface="+mj-lt"/>
              <a:buAutoNum type="alphaUcPeriod"/>
            </a:pPr>
            <a:endParaRPr lang="en-US" sz="1000" i="1"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Examples</a:t>
            </a:r>
            <a:r>
              <a:rPr lang="en-US" sz="2400" dirty="0">
                <a:ea typeface="Tahoma" pitchFamily="34" charset="0"/>
                <a:cs typeface="Tahoma" pitchFamily="34" charset="0"/>
              </a:rPr>
              <a:t>:</a:t>
            </a:r>
          </a:p>
          <a:p>
            <a:pPr marL="914400" lvl="1" indent="-457200">
              <a:buFont typeface="+mj-lt"/>
              <a:buAutoNum type="arabicPeriod"/>
            </a:pPr>
            <a:r>
              <a:rPr lang="en-US" sz="2200" i="1" dirty="0">
                <a:ea typeface="Tahoma" pitchFamily="34" charset="0"/>
                <a:cs typeface="Tahoma" pitchFamily="34" charset="0"/>
              </a:rPr>
              <a:t>1 Kings 18:27 – idols asleep or gone on journey</a:t>
            </a:r>
          </a:p>
          <a:p>
            <a:pPr marL="914400" lvl="1" indent="-457200">
              <a:buFont typeface="+mj-lt"/>
              <a:buAutoNum type="arabicPeriod"/>
            </a:pPr>
            <a:r>
              <a:rPr lang="en-US" sz="2200" i="1" dirty="0">
                <a:ea typeface="Tahoma" pitchFamily="34" charset="0"/>
                <a:cs typeface="Tahoma" pitchFamily="34" charset="0"/>
              </a:rPr>
              <a:t>1 Cor. 4:10 – you are strong we are weak…</a:t>
            </a:r>
          </a:p>
          <a:p>
            <a:pPr marL="914400" lvl="1" indent="-457200">
              <a:buFont typeface="+mj-lt"/>
              <a:buAutoNum type="arabicPeriod"/>
            </a:pPr>
            <a:r>
              <a:rPr lang="en-US" sz="2200" i="1" dirty="0">
                <a:ea typeface="Tahoma" pitchFamily="34" charset="0"/>
                <a:cs typeface="Tahoma" pitchFamily="34" charset="0"/>
              </a:rPr>
              <a:t>2 Cor. 11:19 – you are wise</a:t>
            </a:r>
          </a:p>
          <a:p>
            <a:pPr marL="914400" lvl="1" indent="-457200">
              <a:buFont typeface="+mj-lt"/>
              <a:buAutoNum type="arabicPeriod"/>
            </a:pPr>
            <a:r>
              <a:rPr lang="en-US" sz="2200" i="1" dirty="0">
                <a:ea typeface="Tahoma" pitchFamily="34" charset="0"/>
                <a:cs typeface="Tahoma" pitchFamily="34" charset="0"/>
              </a:rPr>
              <a:t>Judges 10:14 – cry to your gods</a:t>
            </a:r>
          </a:p>
          <a:p>
            <a:pPr marL="914400" lvl="1" indent="-457200">
              <a:buFont typeface="+mj-lt"/>
              <a:buAutoNum type="arabicPeriod"/>
            </a:pPr>
            <a:r>
              <a:rPr lang="en-US" sz="2200" i="1" dirty="0">
                <a:ea typeface="Tahoma" pitchFamily="34" charset="0"/>
                <a:cs typeface="Tahoma" pitchFamily="34" charset="0"/>
              </a:rPr>
              <a:t>2 Cor. 12:13 – forgive me of this wrong (not being supported)</a:t>
            </a:r>
          </a:p>
          <a:p>
            <a:pPr marL="914400" lvl="1" indent="-457200">
              <a:buFont typeface="+mj-lt"/>
              <a:buAutoNum type="arabicPeriod"/>
            </a:pPr>
            <a:r>
              <a:rPr lang="en-US" sz="2200" i="1" dirty="0">
                <a:ea typeface="Tahoma" pitchFamily="34" charset="0"/>
                <a:cs typeface="Tahoma" pitchFamily="34" charset="0"/>
              </a:rPr>
              <a:t>Gen. 3:22 – man is becoming as one of us</a:t>
            </a:r>
          </a:p>
          <a:p>
            <a:pPr marL="914400" lvl="1" indent="-457200">
              <a:buFont typeface="+mj-lt"/>
              <a:buAutoNum type="arabicPeriod"/>
            </a:pPr>
            <a:r>
              <a:rPr lang="en-US" sz="2200" i="1" dirty="0">
                <a:ea typeface="Tahoma" pitchFamily="34" charset="0"/>
                <a:cs typeface="Tahoma" pitchFamily="34" charset="0"/>
              </a:rPr>
              <a:t>Job 12:2 – wisdom dies with you</a:t>
            </a:r>
          </a:p>
        </p:txBody>
      </p:sp>
    </p:spTree>
    <p:extLst>
      <p:ext uri="{BB962C8B-B14F-4D97-AF65-F5344CB8AC3E}">
        <p14:creationId xmlns:p14="http://schemas.microsoft.com/office/powerpoint/2010/main" val="3098192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1000"/>
                                        <p:tgtEl>
                                          <p:spTgt spid="2">
                                            <p:txEl>
                                              <p:pRg st="10" end="10"/>
                                            </p:txEl>
                                          </p:spTgt>
                                        </p:tgtEl>
                                      </p:cBhvr>
                                    </p:animEffect>
                                    <p:anim calcmode="lin" valueType="num">
                                      <p:cBhvr>
                                        <p:cTn id="6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txEl>
                                              <p:pRg st="11" end="11"/>
                                            </p:txEl>
                                          </p:spTgt>
                                        </p:tgtEl>
                                        <p:attrNameLst>
                                          <p:attrName>style.visibility</p:attrName>
                                        </p:attrNameLst>
                                      </p:cBhvr>
                                      <p:to>
                                        <p:strVal val="visible"/>
                                      </p:to>
                                    </p:set>
                                    <p:animEffect transition="in" filter="fade">
                                      <p:cBhvr>
                                        <p:cTn id="70" dur="1000"/>
                                        <p:tgtEl>
                                          <p:spTgt spid="2">
                                            <p:txEl>
                                              <p:pRg st="11" end="11"/>
                                            </p:txEl>
                                          </p:spTgt>
                                        </p:tgtEl>
                                      </p:cBhvr>
                                    </p:animEffect>
                                    <p:anim calcmode="lin" valueType="num">
                                      <p:cBhvr>
                                        <p:cTn id="71"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
                                            <p:txEl>
                                              <p:pRg st="12" end="12"/>
                                            </p:txEl>
                                          </p:spTgt>
                                        </p:tgtEl>
                                        <p:attrNameLst>
                                          <p:attrName>style.visibility</p:attrName>
                                        </p:attrNameLst>
                                      </p:cBhvr>
                                      <p:to>
                                        <p:strVal val="visible"/>
                                      </p:to>
                                    </p:set>
                                    <p:animEffect transition="in" filter="fade">
                                      <p:cBhvr>
                                        <p:cTn id="77" dur="1000"/>
                                        <p:tgtEl>
                                          <p:spTgt spid="2">
                                            <p:txEl>
                                              <p:pRg st="12" end="12"/>
                                            </p:txEl>
                                          </p:spTgt>
                                        </p:tgtEl>
                                      </p:cBhvr>
                                    </p:animEffect>
                                    <p:anim calcmode="lin" valueType="num">
                                      <p:cBhvr>
                                        <p:cTn id="7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94D36E-0B84-BDDB-14C3-A06F81C75794}"/>
              </a:ext>
            </a:extLst>
          </p:cNvPr>
          <p:cNvSpPr txBox="1"/>
          <p:nvPr/>
        </p:nvSpPr>
        <p:spPr>
          <a:xfrm>
            <a:off x="2485017" y="451598"/>
            <a:ext cx="6658983" cy="744435"/>
          </a:xfrm>
          <a:prstGeom prst="rect">
            <a:avLst/>
          </a:prstGeom>
          <a:noFill/>
        </p:spPr>
        <p:txBody>
          <a:bodyPr wrap="square" rtlCol="0">
            <a:spAutoFit/>
          </a:bodyPr>
          <a:lstStyle/>
          <a:p>
            <a:pPr marR="0" lvl="0" algn="ctr" defTabSz="457200" rtl="0" eaLnBrk="1" fontAlgn="auto" latinLnBrk="0" hangingPunct="1">
              <a:lnSpc>
                <a:spcPct val="150000"/>
              </a:lnSpc>
              <a:spcBef>
                <a:spcPts val="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Other Language Tools</a:t>
            </a:r>
          </a:p>
        </p:txBody>
      </p:sp>
      <p:sp>
        <p:nvSpPr>
          <p:cNvPr id="2" name="TextBox 1">
            <a:extLst>
              <a:ext uri="{FF2B5EF4-FFF2-40B4-BE49-F238E27FC236}">
                <a16:creationId xmlns:a16="http://schemas.microsoft.com/office/drawing/2014/main" id="{BA52E34D-8EF9-C14D-B068-5F101F4324EB}"/>
              </a:ext>
            </a:extLst>
          </p:cNvPr>
          <p:cNvSpPr txBox="1"/>
          <p:nvPr/>
        </p:nvSpPr>
        <p:spPr>
          <a:xfrm>
            <a:off x="609600" y="2110960"/>
            <a:ext cx="8534400" cy="4401205"/>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Proverb</a:t>
            </a:r>
            <a:r>
              <a:rPr lang="en-US" sz="2400" dirty="0">
                <a:ea typeface="Tahoma" pitchFamily="34" charset="0"/>
                <a:cs typeface="Tahoma" pitchFamily="34" charset="0"/>
              </a:rPr>
              <a:t> – general statement (cf. Prov. 22:6)</a:t>
            </a:r>
          </a:p>
          <a:p>
            <a:pPr marL="457200" indent="-457200">
              <a:buFont typeface="+mj-lt"/>
              <a:buAutoNum type="alphaUcPeriod"/>
            </a:pPr>
            <a:endParaRPr lang="en-US" sz="1000"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Parable</a:t>
            </a:r>
            <a:r>
              <a:rPr lang="en-US" sz="2400" dirty="0">
                <a:ea typeface="Tahoma" pitchFamily="34" charset="0"/>
                <a:cs typeface="Tahoma" pitchFamily="34" charset="0"/>
              </a:rPr>
              <a:t> – lit. to lay beside (true story laid beside spiritual message) – (cf. parable of </a:t>
            </a:r>
            <a:r>
              <a:rPr lang="en-US" sz="2400" dirty="0" err="1">
                <a:ea typeface="Tahoma" pitchFamily="34" charset="0"/>
                <a:cs typeface="Tahoma" pitchFamily="34" charset="0"/>
              </a:rPr>
              <a:t>sower</a:t>
            </a:r>
            <a:r>
              <a:rPr lang="en-US" sz="2400" dirty="0">
                <a:ea typeface="Tahoma" pitchFamily="34" charset="0"/>
                <a:cs typeface="Tahoma" pitchFamily="34" charset="0"/>
              </a:rPr>
              <a:t>)</a:t>
            </a:r>
          </a:p>
          <a:p>
            <a:pPr marL="457200" indent="-457200">
              <a:buFont typeface="+mj-lt"/>
              <a:buAutoNum type="alphaUcPeriod"/>
            </a:pPr>
            <a:endParaRPr lang="en-US" sz="1000"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Fable</a:t>
            </a:r>
            <a:r>
              <a:rPr lang="en-US" sz="2400" dirty="0">
                <a:ea typeface="Tahoma" pitchFamily="34" charset="0"/>
                <a:cs typeface="Tahoma" pitchFamily="34" charset="0"/>
              </a:rPr>
              <a:t> – similar to parable – but non-human – involves what can’t be true (i.e. trees talking) (cf. Judges 9:8-15)</a:t>
            </a:r>
          </a:p>
          <a:p>
            <a:pPr marL="457200" indent="-457200">
              <a:buFont typeface="+mj-lt"/>
              <a:buAutoNum type="alphaUcPeriod"/>
            </a:pPr>
            <a:endParaRPr lang="en-US" sz="1000"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Allegory</a:t>
            </a:r>
            <a:r>
              <a:rPr lang="en-US" sz="2400" dirty="0">
                <a:ea typeface="Tahoma" pitchFamily="34" charset="0"/>
                <a:cs typeface="Tahoma" pitchFamily="34" charset="0"/>
              </a:rPr>
              <a:t> – main subject is described by another (secondary) subject – the resemblance is easily recognized (cf. </a:t>
            </a:r>
            <a:r>
              <a:rPr lang="en-US" sz="2400" dirty="0" err="1">
                <a:ea typeface="Tahoma" pitchFamily="34" charset="0"/>
                <a:cs typeface="Tahoma" pitchFamily="34" charset="0"/>
              </a:rPr>
              <a:t>Ecc</a:t>
            </a:r>
            <a:r>
              <a:rPr lang="en-US" sz="2400" dirty="0">
                <a:ea typeface="Tahoma" pitchFamily="34" charset="0"/>
                <a:cs typeface="Tahoma" pitchFamily="34" charset="0"/>
              </a:rPr>
              <a:t>. 12:1-6; Gal. 4:21-ff)</a:t>
            </a:r>
          </a:p>
          <a:p>
            <a:pPr marL="457200" indent="-457200">
              <a:buFont typeface="+mj-lt"/>
              <a:buAutoNum type="alphaUcPeriod"/>
            </a:pPr>
            <a:endParaRPr lang="en-US" sz="1000"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Personification</a:t>
            </a:r>
            <a:r>
              <a:rPr lang="en-US" sz="2400" dirty="0">
                <a:ea typeface="Tahoma" pitchFamily="34" charset="0"/>
                <a:cs typeface="Tahoma" pitchFamily="34" charset="0"/>
              </a:rPr>
              <a:t> – human qualities are given to something inanimate (i.e. wisdom has a feast and invites – Prov. 1-9)</a:t>
            </a:r>
          </a:p>
        </p:txBody>
      </p:sp>
    </p:spTree>
    <p:extLst>
      <p:ext uri="{BB962C8B-B14F-4D97-AF65-F5344CB8AC3E}">
        <p14:creationId xmlns:p14="http://schemas.microsoft.com/office/powerpoint/2010/main" val="1368865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p:cTn id="35" dur="1000" fill="hold"/>
                                        <p:tgtEl>
                                          <p:spTgt spid="2">
                                            <p:txEl>
                                              <p:pRg st="8" end="8"/>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8" end="8"/>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Figurative Language</a:t>
            </a:r>
          </a:p>
        </p:txBody>
      </p:sp>
      <p:sp>
        <p:nvSpPr>
          <p:cNvPr id="3" name="TextBox 2">
            <a:extLst>
              <a:ext uri="{FF2B5EF4-FFF2-40B4-BE49-F238E27FC236}">
                <a16:creationId xmlns:a16="http://schemas.microsoft.com/office/drawing/2014/main" id="{90969ED2-8551-2F03-92A3-DB992994AA40}"/>
              </a:ext>
            </a:extLst>
          </p:cNvPr>
          <p:cNvSpPr txBox="1"/>
          <p:nvPr/>
        </p:nvSpPr>
        <p:spPr>
          <a:xfrm>
            <a:off x="4362225" y="1979183"/>
            <a:ext cx="3506993" cy="4437753"/>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Metaphor</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lang="en-US" sz="3200" dirty="0">
                <a:latin typeface="Amasis MT Pro Medium" panose="02040604050005020304" pitchFamily="18" charset="0"/>
              </a:rPr>
              <a:t> Simile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 M</a:t>
            </a:r>
            <a:r>
              <a:rPr lang="en-US" sz="3200" dirty="0" err="1">
                <a:latin typeface="Amasis MT Pro Medium" panose="02040604050005020304" pitchFamily="18" charset="0"/>
              </a:rPr>
              <a:t>etonymy</a:t>
            </a:r>
            <a:endParaRPr lang="en-US" sz="3200" dirty="0">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 </a:t>
            </a:r>
            <a:r>
              <a:rPr kumimoji="0" lang="en-US" sz="3200" b="0" i="0" u="none" strike="noStrike" kern="1200" cap="none" spc="0" normalizeH="0" baseline="0" noProof="0" dirty="0" err="1">
                <a:ln>
                  <a:noFill/>
                </a:ln>
                <a:effectLst/>
                <a:uLnTx/>
                <a:uFillTx/>
                <a:latin typeface="Amasis MT Pro Medium" panose="02040604050005020304" pitchFamily="18" charset="0"/>
                <a:ea typeface="+mn-ea"/>
                <a:cs typeface="+mn-cs"/>
              </a:rPr>
              <a:t>Synec</a:t>
            </a:r>
            <a:r>
              <a:rPr lang="en-US" sz="3200" dirty="0" err="1">
                <a:latin typeface="Amasis MT Pro Medium" panose="02040604050005020304" pitchFamily="18" charset="0"/>
              </a:rPr>
              <a:t>doche</a:t>
            </a:r>
            <a:endParaRPr lang="en-US" sz="3200" dirty="0">
              <a:latin typeface="Amasis MT Pro Medium" panose="02040604050005020304" pitchFamily="18" charset="0"/>
            </a:endParaRP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Hyperbole</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rPr>
              <a:t> Irony</a:t>
            </a:r>
          </a:p>
        </p:txBody>
      </p:sp>
    </p:spTree>
    <p:extLst>
      <p:ext uri="{BB962C8B-B14F-4D97-AF65-F5344CB8AC3E}">
        <p14:creationId xmlns:p14="http://schemas.microsoft.com/office/powerpoint/2010/main" val="152269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3"/>
            <a:ext cx="7600278" cy="1204088"/>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Job 40:15; 41:1 </a:t>
            </a:r>
            <a:r>
              <a:rPr lang="en-US" sz="2800" dirty="0">
                <a:effectLst/>
                <a:latin typeface="Calibri" panose="020F0502020204030204" pitchFamily="34" charset="0"/>
                <a:ea typeface="Calibri" panose="020F0502020204030204" pitchFamily="34" charset="0"/>
                <a:cs typeface="Times New Roman" panose="02020603050405020304" pitchFamily="18" charset="0"/>
              </a:rPr>
              <a:t>– What is “behemoth” and “Leviathan”?</a:t>
            </a:r>
          </a:p>
        </p:txBody>
      </p:sp>
      <p:sp>
        <p:nvSpPr>
          <p:cNvPr id="2" name="TextBox 1">
            <a:extLst>
              <a:ext uri="{FF2B5EF4-FFF2-40B4-BE49-F238E27FC236}">
                <a16:creationId xmlns:a16="http://schemas.microsoft.com/office/drawing/2014/main" id="{608417D6-9920-3FB5-0632-9DA6D496DDFB}"/>
              </a:ext>
            </a:extLst>
          </p:cNvPr>
          <p:cNvSpPr txBox="1"/>
          <p:nvPr/>
        </p:nvSpPr>
        <p:spPr>
          <a:xfrm>
            <a:off x="771860" y="1909482"/>
            <a:ext cx="8033274" cy="2677656"/>
          </a:xfrm>
          <a:prstGeom prst="rect">
            <a:avLst/>
          </a:prstGeom>
          <a:noFill/>
        </p:spPr>
        <p:txBody>
          <a:bodyPr wrap="square" rtlCol="0">
            <a:spAutoFit/>
          </a:bodyPr>
          <a:lstStyle/>
          <a:p>
            <a:pPr marL="342900" indent="-342900">
              <a:buFont typeface="+mj-lt"/>
              <a:buAutoNum type="arabicPeriod"/>
            </a:pPr>
            <a:r>
              <a:rPr lang="en-US" sz="2400" b="1" u="sng" dirty="0"/>
              <a:t>Behemoth</a:t>
            </a:r>
          </a:p>
          <a:p>
            <a:pPr marL="914400" lvl="1" indent="-457200">
              <a:buFont typeface="+mj-lt"/>
              <a:buAutoNum type="alphaLcPeriod"/>
            </a:pPr>
            <a:r>
              <a:rPr lang="en-US" sz="2400" i="1" dirty="0"/>
              <a:t>Footnote: Large animal, exact identity unknown</a:t>
            </a:r>
          </a:p>
          <a:p>
            <a:pPr marL="914400" lvl="1" indent="-457200">
              <a:buFont typeface="+mj-lt"/>
              <a:buAutoNum type="alphaLcPeriod"/>
            </a:pPr>
            <a:r>
              <a:rPr lang="en-US" sz="2400" i="1" dirty="0"/>
              <a:t>Context (vv. 15-24) – Large animal – emphasis on greatness of God’s creation</a:t>
            </a:r>
          </a:p>
          <a:p>
            <a:pPr marL="914400" lvl="1" indent="-457200">
              <a:buFont typeface="+mj-lt"/>
              <a:buAutoNum type="alphaLcPeriod"/>
            </a:pPr>
            <a:r>
              <a:rPr lang="en-US" sz="2400" i="1" dirty="0"/>
              <a:t>Word: </a:t>
            </a:r>
          </a:p>
          <a:p>
            <a:pPr marL="1371600" lvl="2" indent="-457200">
              <a:buFont typeface="Arial" panose="020B0604020202020204" pitchFamily="34" charset="0"/>
              <a:buChar char="•"/>
            </a:pPr>
            <a:r>
              <a:rPr lang="en-US" sz="2400" dirty="0"/>
              <a:t>BDB “i.e. hippopotamus”</a:t>
            </a:r>
          </a:p>
          <a:p>
            <a:pPr marL="1371600" lvl="2" indent="-457200">
              <a:buFont typeface="Arial" panose="020B0604020202020204" pitchFamily="34" charset="0"/>
              <a:buChar char="•"/>
            </a:pPr>
            <a:r>
              <a:rPr lang="en-US" sz="2400" dirty="0"/>
              <a:t>ISBE – same root word rendered “</a:t>
            </a:r>
            <a:r>
              <a:rPr lang="en-US" sz="2400" dirty="0" err="1"/>
              <a:t>beast”else</a:t>
            </a:r>
            <a:r>
              <a:rPr lang="en-US" sz="2400" dirty="0"/>
              <a:t> where</a:t>
            </a:r>
          </a:p>
        </p:txBody>
      </p:sp>
    </p:spTree>
    <p:extLst>
      <p:ext uri="{BB962C8B-B14F-4D97-AF65-F5344CB8AC3E}">
        <p14:creationId xmlns:p14="http://schemas.microsoft.com/office/powerpoint/2010/main" val="2026531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D6BE10-E726-063B-A489-9749DF373808}"/>
              </a:ext>
            </a:extLst>
          </p:cNvPr>
          <p:cNvSpPr txBox="1"/>
          <p:nvPr/>
        </p:nvSpPr>
        <p:spPr>
          <a:xfrm>
            <a:off x="398033" y="500231"/>
            <a:ext cx="8525435" cy="6247864"/>
          </a:xfrm>
          <a:prstGeom prst="rect">
            <a:avLst/>
          </a:prstGeom>
          <a:solidFill>
            <a:schemeClr val="bg1"/>
          </a:solidFill>
        </p:spPr>
        <p:txBody>
          <a:bodyPr wrap="square" rtlCol="0">
            <a:spAutoFit/>
          </a:bodyPr>
          <a:lstStyle/>
          <a:p>
            <a:pPr algn="just" rtl="0"/>
            <a:r>
              <a:rPr lang="en-US" sz="2400" b="1" dirty="0"/>
              <a:t>BEHEMOTH, </a:t>
            </a:r>
            <a:r>
              <a:rPr lang="en-US" sz="2400" b="1" dirty="0" err="1"/>
              <a:t>bēʹhē</a:t>
            </a:r>
            <a:r>
              <a:rPr lang="en-US" sz="2400" b="1" dirty="0"/>
              <a:t>̇-moth, </a:t>
            </a:r>
            <a:r>
              <a:rPr lang="en-US" sz="2400" b="1" dirty="0" err="1"/>
              <a:t>bē</a:t>
            </a:r>
            <a:r>
              <a:rPr lang="en-US" sz="2400" b="1" dirty="0"/>
              <a:t>̇-</a:t>
            </a:r>
            <a:r>
              <a:rPr lang="en-US" sz="2400" b="1" dirty="0" err="1"/>
              <a:t>hēʹmoth</a:t>
            </a:r>
            <a:r>
              <a:rPr lang="en-US" sz="2400" b="1" dirty="0"/>
              <a:t> (</a:t>
            </a:r>
            <a:r>
              <a:rPr lang="he-IL" sz="2400" b="1" dirty="0"/>
              <a:t>בְּהֵמוֹת</a:t>
            </a:r>
            <a:r>
              <a:rPr lang="en-US" sz="2400" b="1" dirty="0"/>
              <a:t>, </a:t>
            </a:r>
          </a:p>
          <a:p>
            <a:pPr algn="just" rtl="0"/>
            <a:endParaRPr lang="en-US" sz="2400" b="1" dirty="0"/>
          </a:p>
          <a:p>
            <a:pPr algn="just" rtl="0"/>
            <a:r>
              <a:rPr lang="en-US" sz="3200" i="1" baseline="30000" dirty="0" err="1"/>
              <a:t>behēmōth</a:t>
            </a:r>
            <a:r>
              <a:rPr lang="en-US" sz="3200" i="1" baseline="30000" dirty="0"/>
              <a:t>: Job 40:15): Apparently the pl. of </a:t>
            </a:r>
            <a:r>
              <a:rPr lang="en-US" sz="3200" i="1" baseline="30000" dirty="0" err="1"/>
              <a:t>behēmāh</a:t>
            </a:r>
            <a:r>
              <a:rPr lang="en-US" sz="3200" i="1" baseline="30000" dirty="0"/>
              <a:t>, “a beast,” used of domestic or wild animals. </a:t>
            </a:r>
            <a:r>
              <a:rPr lang="en-US" sz="3200" i="1" baseline="30000" dirty="0">
                <a:highlight>
                  <a:srgbClr val="FFFF00"/>
                </a:highlight>
              </a:rPr>
              <a:t>The same form, </a:t>
            </a:r>
            <a:r>
              <a:rPr lang="en-US" sz="3200" i="1" baseline="30000" dirty="0" err="1">
                <a:highlight>
                  <a:srgbClr val="FFFF00"/>
                </a:highlight>
              </a:rPr>
              <a:t>behēmōth</a:t>
            </a:r>
            <a:r>
              <a:rPr lang="en-US" sz="3200" i="1" baseline="30000" dirty="0">
                <a:highlight>
                  <a:srgbClr val="FFFF00"/>
                </a:highlight>
              </a:rPr>
              <a:t>, occurs in other passages, e.g. Dt 28:26; 32:24; Isa 18:6; </a:t>
            </a:r>
            <a:r>
              <a:rPr lang="en-US" sz="3200" i="1" baseline="30000" dirty="0" err="1">
                <a:highlight>
                  <a:srgbClr val="FFFF00"/>
                </a:highlight>
              </a:rPr>
              <a:t>Hab</a:t>
            </a:r>
            <a:r>
              <a:rPr lang="en-US" sz="3200" i="1" baseline="30000" dirty="0">
                <a:highlight>
                  <a:srgbClr val="FFFF00"/>
                </a:highlight>
              </a:rPr>
              <a:t> 2:17, where it is not rendered “behemoth” but “beasts.” </a:t>
            </a:r>
            <a:r>
              <a:rPr lang="en-US" sz="3200" i="1" baseline="30000" dirty="0"/>
              <a:t>According to some, the word </a:t>
            </a:r>
            <a:r>
              <a:rPr lang="en-US" sz="3200" i="1" baseline="30000" dirty="0" err="1"/>
              <a:t>behēmōth</a:t>
            </a:r>
            <a:r>
              <a:rPr lang="en-US" sz="3200" i="1" baseline="30000" dirty="0"/>
              <a:t>, occurring in Job 40:15, is not a Heb word, the pl. of </a:t>
            </a:r>
            <a:r>
              <a:rPr lang="en-US" sz="3200" i="1" baseline="30000" dirty="0" err="1"/>
              <a:t>behēmāh</a:t>
            </a:r>
            <a:r>
              <a:rPr lang="en-US" sz="3200" i="1" baseline="30000" dirty="0"/>
              <a:t>, but a word of </a:t>
            </a:r>
            <a:r>
              <a:rPr lang="en-US" sz="3200" i="1" baseline="30000" dirty="0" err="1"/>
              <a:t>Egyp</a:t>
            </a:r>
            <a:r>
              <a:rPr lang="en-US" sz="3200" i="1" baseline="30000" dirty="0"/>
              <a:t> origin signifying “water ox.” This etymology is denied by Cheyne and others. </a:t>
            </a:r>
            <a:r>
              <a:rPr lang="en-US" sz="3200" i="1" baseline="30000" dirty="0">
                <a:highlight>
                  <a:srgbClr val="FFFF00"/>
                </a:highlight>
              </a:rPr>
              <a:t>The word has by various writers been understood to mean rhinoceros and elephant, but the description (Job 40:15–24) applies on the whole very well to the hippopotamus (Hippopotamus amphibius) which inhabits the Nile and other rivers of Africa</a:t>
            </a:r>
            <a:r>
              <a:rPr lang="en-US" sz="3200" i="1" baseline="30000" dirty="0"/>
              <a:t>. Esp. applicable are the references to its great size, its eating grass, the difficulty with which weapons penetrate its hide, and its frequenting of streams.</a:t>
            </a:r>
            <a:endParaRPr lang="en-US" sz="2800" i="1" baseline="30000" dirty="0"/>
          </a:p>
          <a:p>
            <a:pPr marR="3600" algn="r" rtl="0"/>
            <a:endParaRPr lang="en-US" sz="2400" dirty="0"/>
          </a:p>
          <a:p>
            <a:r>
              <a:rPr lang="en-US" sz="2400" b="0" i="0" u="none" strike="noStrike" baseline="0" dirty="0"/>
              <a:t> Alfred Ely Day, </a:t>
            </a:r>
            <a:r>
              <a:rPr lang="en-US" sz="2400" u="sng" dirty="0">
                <a:solidFill>
                  <a:srgbClr val="0000FF"/>
                </a:solidFill>
              </a:rPr>
              <a:t>“Behemoth,”</a:t>
            </a:r>
            <a:r>
              <a:rPr lang="en-US" sz="2400" dirty="0">
                <a:solidFill>
                  <a:srgbClr val="0000FF"/>
                </a:solidFill>
              </a:rPr>
              <a:t> ed. James Orr et al., </a:t>
            </a:r>
            <a:r>
              <a:rPr lang="en-US" sz="2400" i="1" dirty="0">
                <a:solidFill>
                  <a:srgbClr val="0000FF"/>
                </a:solidFill>
              </a:rPr>
              <a:t>The International Standard Bible </a:t>
            </a:r>
            <a:r>
              <a:rPr lang="en-US" sz="2400" i="1" dirty="0" err="1">
                <a:solidFill>
                  <a:srgbClr val="0000FF"/>
                </a:solidFill>
              </a:rPr>
              <a:t>Encyclopaedia</a:t>
            </a:r>
            <a:r>
              <a:rPr lang="en-US" sz="2400" dirty="0">
                <a:solidFill>
                  <a:srgbClr val="0000FF"/>
                </a:solidFill>
              </a:rPr>
              <a:t> 427.</a:t>
            </a:r>
          </a:p>
          <a:p>
            <a:endParaRPr lang="en-US" sz="2400" dirty="0"/>
          </a:p>
        </p:txBody>
      </p:sp>
    </p:spTree>
    <p:extLst>
      <p:ext uri="{BB962C8B-B14F-4D97-AF65-F5344CB8AC3E}">
        <p14:creationId xmlns:p14="http://schemas.microsoft.com/office/powerpoint/2010/main" val="3237927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3"/>
            <a:ext cx="7600278" cy="1204088"/>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Job 40:15; 41:1 </a:t>
            </a:r>
            <a:r>
              <a:rPr lang="en-US" sz="2800" dirty="0">
                <a:effectLst/>
                <a:latin typeface="Calibri" panose="020F0502020204030204" pitchFamily="34" charset="0"/>
                <a:ea typeface="Calibri" panose="020F0502020204030204" pitchFamily="34" charset="0"/>
                <a:cs typeface="Times New Roman" panose="02020603050405020304" pitchFamily="18" charset="0"/>
              </a:rPr>
              <a:t>– What is “behemoth” and “Leviathan”?</a:t>
            </a:r>
          </a:p>
        </p:txBody>
      </p:sp>
      <p:sp>
        <p:nvSpPr>
          <p:cNvPr id="2" name="TextBox 1">
            <a:extLst>
              <a:ext uri="{FF2B5EF4-FFF2-40B4-BE49-F238E27FC236}">
                <a16:creationId xmlns:a16="http://schemas.microsoft.com/office/drawing/2014/main" id="{608417D6-9920-3FB5-0632-9DA6D496DDFB}"/>
              </a:ext>
            </a:extLst>
          </p:cNvPr>
          <p:cNvSpPr txBox="1"/>
          <p:nvPr/>
        </p:nvSpPr>
        <p:spPr>
          <a:xfrm>
            <a:off x="771860" y="1909482"/>
            <a:ext cx="8033274" cy="3046988"/>
          </a:xfrm>
          <a:prstGeom prst="rect">
            <a:avLst/>
          </a:prstGeom>
          <a:noFill/>
        </p:spPr>
        <p:txBody>
          <a:bodyPr wrap="square" rtlCol="0">
            <a:spAutoFit/>
          </a:bodyPr>
          <a:lstStyle/>
          <a:p>
            <a:pPr marL="342900" indent="-342900">
              <a:buFont typeface="+mj-lt"/>
              <a:buAutoNum type="arabicPeriod"/>
            </a:pPr>
            <a:r>
              <a:rPr lang="en-US" sz="2400" b="1" u="sng" dirty="0"/>
              <a:t>Behemoth</a:t>
            </a:r>
          </a:p>
          <a:p>
            <a:pPr marL="914400" lvl="1" indent="-457200">
              <a:buFont typeface="+mj-lt"/>
              <a:buAutoNum type="alphaLcPeriod"/>
            </a:pPr>
            <a:r>
              <a:rPr lang="en-US" sz="2400" i="1" dirty="0"/>
              <a:t>Footnote: Large animal, exact identity unknown</a:t>
            </a:r>
          </a:p>
          <a:p>
            <a:pPr marL="914400" lvl="1" indent="-457200">
              <a:buFont typeface="+mj-lt"/>
              <a:buAutoNum type="alphaLcPeriod"/>
            </a:pPr>
            <a:r>
              <a:rPr lang="en-US" sz="2400" i="1" dirty="0"/>
              <a:t>Context (vv. 15-24) – Large animal – emphasis on greatness of God’s creation</a:t>
            </a:r>
          </a:p>
          <a:p>
            <a:pPr marL="914400" lvl="1" indent="-457200">
              <a:buFont typeface="+mj-lt"/>
              <a:buAutoNum type="alphaLcPeriod"/>
            </a:pPr>
            <a:r>
              <a:rPr lang="en-US" sz="2400" i="1" dirty="0"/>
              <a:t>Word: </a:t>
            </a:r>
          </a:p>
          <a:p>
            <a:pPr marL="1371600" lvl="2" indent="-457200">
              <a:buFont typeface="Arial" panose="020B0604020202020204" pitchFamily="34" charset="0"/>
              <a:buChar char="•"/>
            </a:pPr>
            <a:r>
              <a:rPr lang="en-US" sz="2400" dirty="0"/>
              <a:t>BDB “i.e. hippopotamus”</a:t>
            </a:r>
          </a:p>
          <a:p>
            <a:pPr marL="1371600" lvl="2" indent="-457200">
              <a:buFont typeface="Arial" panose="020B0604020202020204" pitchFamily="34" charset="0"/>
              <a:buChar char="•"/>
            </a:pPr>
            <a:r>
              <a:rPr lang="en-US" sz="2400" dirty="0"/>
              <a:t>ISBE – same root word rendered “</a:t>
            </a:r>
            <a:r>
              <a:rPr lang="en-US" sz="2400" dirty="0" err="1"/>
              <a:t>beast”else</a:t>
            </a:r>
            <a:r>
              <a:rPr lang="en-US" sz="2400" dirty="0"/>
              <a:t> where</a:t>
            </a:r>
          </a:p>
          <a:p>
            <a:pPr marL="914400" lvl="1" indent="-457200">
              <a:buFont typeface="+mj-lt"/>
              <a:buAutoNum type="alphaLcPeriod"/>
            </a:pPr>
            <a:r>
              <a:rPr lang="en-US" sz="2400" i="1" dirty="0"/>
              <a:t>Mythological?  - text says, “which I made” (v. 15, 19)</a:t>
            </a:r>
          </a:p>
        </p:txBody>
      </p:sp>
    </p:spTree>
    <p:extLst>
      <p:ext uri="{BB962C8B-B14F-4D97-AF65-F5344CB8AC3E}">
        <p14:creationId xmlns:p14="http://schemas.microsoft.com/office/powerpoint/2010/main" val="3995630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3"/>
            <a:ext cx="7600278" cy="1204088"/>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Job 40:15; 41:1 </a:t>
            </a:r>
            <a:r>
              <a:rPr lang="en-US" sz="2800" dirty="0">
                <a:effectLst/>
                <a:latin typeface="Calibri" panose="020F0502020204030204" pitchFamily="34" charset="0"/>
                <a:ea typeface="Calibri" panose="020F0502020204030204" pitchFamily="34" charset="0"/>
                <a:cs typeface="Times New Roman" panose="02020603050405020304" pitchFamily="18" charset="0"/>
              </a:rPr>
              <a:t>– What is “behemoth” and “Leviathan”?</a:t>
            </a:r>
          </a:p>
        </p:txBody>
      </p:sp>
      <p:sp>
        <p:nvSpPr>
          <p:cNvPr id="2" name="TextBox 1">
            <a:extLst>
              <a:ext uri="{FF2B5EF4-FFF2-40B4-BE49-F238E27FC236}">
                <a16:creationId xmlns:a16="http://schemas.microsoft.com/office/drawing/2014/main" id="{608417D6-9920-3FB5-0632-9DA6D496DDFB}"/>
              </a:ext>
            </a:extLst>
          </p:cNvPr>
          <p:cNvSpPr txBox="1"/>
          <p:nvPr/>
        </p:nvSpPr>
        <p:spPr>
          <a:xfrm>
            <a:off x="771860" y="1909482"/>
            <a:ext cx="8060168" cy="4154984"/>
          </a:xfrm>
          <a:prstGeom prst="rect">
            <a:avLst/>
          </a:prstGeom>
          <a:noFill/>
        </p:spPr>
        <p:txBody>
          <a:bodyPr wrap="square" rtlCol="0">
            <a:spAutoFit/>
          </a:bodyPr>
          <a:lstStyle/>
          <a:p>
            <a:pPr marL="342900" indent="-342900">
              <a:buFont typeface="+mj-lt"/>
              <a:buAutoNum type="arabicPeriod"/>
            </a:pPr>
            <a:r>
              <a:rPr lang="en-US" sz="2400" b="1" u="sng" dirty="0"/>
              <a:t>Behemoth </a:t>
            </a:r>
            <a:r>
              <a:rPr lang="en-US" sz="2400" dirty="0"/>
              <a:t> </a:t>
            </a:r>
            <a:endParaRPr lang="en-US" sz="2400" b="1" u="sng" dirty="0"/>
          </a:p>
          <a:p>
            <a:pPr marL="342900" indent="-342900">
              <a:buFont typeface="+mj-lt"/>
              <a:buAutoNum type="arabicPeriod"/>
            </a:pPr>
            <a:endParaRPr lang="en-US" sz="2400" dirty="0"/>
          </a:p>
          <a:p>
            <a:pPr marL="342900" indent="-342900">
              <a:buFont typeface="+mj-lt"/>
              <a:buAutoNum type="arabicPeriod"/>
            </a:pPr>
            <a:r>
              <a:rPr lang="en-US" sz="2400" b="1" u="sng" dirty="0"/>
              <a:t>Leviathan</a:t>
            </a:r>
          </a:p>
          <a:p>
            <a:pPr marL="914400" lvl="1" indent="-457200">
              <a:buFont typeface="+mj-lt"/>
              <a:buAutoNum type="alphaLcPeriod"/>
            </a:pPr>
            <a:r>
              <a:rPr lang="en-US" sz="2400" i="1" dirty="0"/>
              <a:t>Footnote: “A large sea creature, exact identity unknown”</a:t>
            </a:r>
          </a:p>
          <a:p>
            <a:pPr marL="914400" lvl="1" indent="-457200">
              <a:buFont typeface="+mj-lt"/>
              <a:buAutoNum type="alphaLcPeriod"/>
            </a:pPr>
            <a:r>
              <a:rPr lang="en-US" sz="2400" i="1" dirty="0"/>
              <a:t>Context: vv. 1-34 – Some large sea creature (vv. 2, 7, 25, 32)</a:t>
            </a:r>
          </a:p>
          <a:p>
            <a:pPr marL="914400" lvl="1" indent="-457200">
              <a:buFont typeface="+mj-lt"/>
              <a:buAutoNum type="alphaLcPeriod"/>
            </a:pPr>
            <a:r>
              <a:rPr lang="en-US" sz="2400" i="1" dirty="0"/>
              <a:t>BDB: “serpent, dragon, leviathan…sea monster = crocodile.”</a:t>
            </a:r>
          </a:p>
          <a:p>
            <a:pPr marL="914400" lvl="1" indent="-457200">
              <a:buFont typeface="+mj-lt"/>
              <a:buAutoNum type="alphaLcPeriod"/>
            </a:pPr>
            <a:r>
              <a:rPr lang="en-US" sz="2400" i="1" dirty="0"/>
              <a:t>Psa. 104:26 – where the ships are</a:t>
            </a:r>
          </a:p>
          <a:p>
            <a:pPr marL="914400" lvl="1" indent="-457200">
              <a:buFont typeface="+mj-lt"/>
              <a:buAutoNum type="alphaLcPeriod"/>
            </a:pPr>
            <a:r>
              <a:rPr lang="en-US" sz="2400" i="1" dirty="0"/>
              <a:t>ISBE: likely a crocodile</a:t>
            </a:r>
          </a:p>
        </p:txBody>
      </p:sp>
    </p:spTree>
    <p:extLst>
      <p:ext uri="{BB962C8B-B14F-4D97-AF65-F5344CB8AC3E}">
        <p14:creationId xmlns:p14="http://schemas.microsoft.com/office/powerpoint/2010/main" val="4155217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48BF95-72AB-6594-8EB7-B8EB30D4AB9D}"/>
              </a:ext>
            </a:extLst>
          </p:cNvPr>
          <p:cNvSpPr txBox="1"/>
          <p:nvPr/>
        </p:nvSpPr>
        <p:spPr>
          <a:xfrm>
            <a:off x="274320" y="355002"/>
            <a:ext cx="8514678" cy="6001643"/>
          </a:xfrm>
          <a:prstGeom prst="rect">
            <a:avLst/>
          </a:prstGeom>
          <a:solidFill>
            <a:schemeClr val="bg1"/>
          </a:solidFill>
        </p:spPr>
        <p:txBody>
          <a:bodyPr wrap="square" rtlCol="0">
            <a:spAutoFit/>
          </a:bodyPr>
          <a:lstStyle/>
          <a:p>
            <a:pPr algn="just" rtl="0"/>
            <a:r>
              <a:rPr lang="en-US" sz="2400" b="1" dirty="0"/>
              <a:t>LEVIATHAN, </a:t>
            </a:r>
            <a:r>
              <a:rPr lang="en-US" sz="2400" b="1" dirty="0" err="1"/>
              <a:t>lē</a:t>
            </a:r>
            <a:r>
              <a:rPr lang="en-US" sz="2400" b="1" dirty="0"/>
              <a:t>̇-</a:t>
            </a:r>
            <a:r>
              <a:rPr lang="en-US" sz="2400" b="1" dirty="0" err="1"/>
              <a:t>vīʹa-than</a:t>
            </a:r>
            <a:r>
              <a:rPr lang="en-US" sz="2400" b="1" dirty="0"/>
              <a:t> (</a:t>
            </a:r>
            <a:r>
              <a:rPr lang="he-IL" sz="2400" b="1" dirty="0"/>
              <a:t>לִוְיָתָן</a:t>
            </a:r>
            <a:r>
              <a:rPr lang="en-US" sz="2400" b="1" dirty="0"/>
              <a:t>, </a:t>
            </a:r>
            <a:r>
              <a:rPr lang="en-US" sz="2400" b="1" i="1" dirty="0" err="1"/>
              <a:t>liwyāthān</a:t>
            </a:r>
            <a:r>
              <a:rPr lang="en-US" sz="2400" b="1" i="1" dirty="0"/>
              <a:t> [Job 41:1–34], from √ </a:t>
            </a:r>
            <a:r>
              <a:rPr lang="he-IL" sz="2400" b="1" i="1" dirty="0"/>
              <a:t>לָוָה</a:t>
            </a:r>
            <a:r>
              <a:rPr lang="en-US" sz="2400" b="1" i="1" dirty="0"/>
              <a:t>, </a:t>
            </a:r>
            <a:r>
              <a:rPr lang="en-US" sz="2400" b="1" i="1" dirty="0" err="1"/>
              <a:t>lāwāh</a:t>
            </a:r>
            <a:r>
              <a:rPr lang="en-US" sz="2400" b="1" i="1" dirty="0"/>
              <a:t>,“to fold”; </a:t>
            </a:r>
            <a:r>
              <a:rPr lang="en-US" sz="2400" b="1" i="1" dirty="0" err="1"/>
              <a:t>cf</a:t>
            </a:r>
            <a:r>
              <a:rPr lang="en-US" sz="2400" b="1" i="1" dirty="0"/>
              <a:t> Arab. name of the wry neck, </a:t>
            </a:r>
            <a:r>
              <a:rPr lang="en-US" sz="2400" b="1" i="1" dirty="0" err="1"/>
              <a:t>Iynx</a:t>
            </a:r>
            <a:r>
              <a:rPr lang="en-US" sz="2400" b="1" i="1" dirty="0"/>
              <a:t> </a:t>
            </a:r>
            <a:r>
              <a:rPr lang="en-US" sz="2400" b="1" i="1" dirty="0" err="1"/>
              <a:t>torquilla</a:t>
            </a:r>
            <a:r>
              <a:rPr lang="en-US" sz="2400" b="1" i="1" dirty="0"/>
              <a:t>, </a:t>
            </a:r>
            <a:r>
              <a:rPr lang="ar-SA" sz="2400" b="1" i="1" dirty="0"/>
              <a:t>أَبُو لُوَي</a:t>
            </a:r>
            <a:r>
              <a:rPr lang="en-US" sz="2400" b="1" i="1" dirty="0"/>
              <a:t>, </a:t>
            </a:r>
            <a:r>
              <a:rPr lang="en-US" sz="2400" b="1" i="1" dirty="0" err="1"/>
              <a:t>abū-luwā</a:t>
            </a:r>
            <a:r>
              <a:rPr lang="en-US" sz="2400" b="1" i="1" dirty="0"/>
              <a:t>, from kindred √, </a:t>
            </a:r>
            <a:r>
              <a:rPr lang="ar-SA" sz="2400" b="1" i="1" dirty="0"/>
              <a:t>لَوَى</a:t>
            </a:r>
            <a:r>
              <a:rPr lang="en-US" sz="2400" b="1" i="1" dirty="0"/>
              <a:t>, </a:t>
            </a:r>
            <a:r>
              <a:rPr lang="en-US" sz="2400" b="1" i="1" dirty="0" err="1"/>
              <a:t>lawā</a:t>
            </a:r>
            <a:r>
              <a:rPr lang="en-US" sz="2400" b="1" i="1" dirty="0"/>
              <a:t> “to bend”):</a:t>
            </a:r>
          </a:p>
          <a:p>
            <a:pPr algn="just" rtl="0"/>
            <a:r>
              <a:rPr lang="en-US" sz="2400" dirty="0"/>
              <a:t>(1) The word “leviathan” also occurs in Isa 27:1, where it is characterized as “the swift serpent … the crooked serpent”; in Ps 104:26, where a marine monster is indicated; also in Ps 74:14 and Job 3:8. </a:t>
            </a:r>
            <a:r>
              <a:rPr lang="en-US" sz="2400" dirty="0">
                <a:highlight>
                  <a:srgbClr val="FFFF00"/>
                </a:highlight>
              </a:rPr>
              <a:t>The description in Job 41 has been thought by some to refer to the whale, but while the whale suits better the expressions denoting great strength, the words apply best on the whole to the crocodile. Moreover, the whale is very seldom found in the Mediterranean, while the crocodile is abundant in the Nile, and has been known to occur in at least one river of Pal, </a:t>
            </a:r>
            <a:r>
              <a:rPr lang="en-US" sz="2400" dirty="0"/>
              <a:t>the </a:t>
            </a:r>
            <a:r>
              <a:rPr lang="en-US" sz="2400" i="1" dirty="0" err="1"/>
              <a:t>Zarḳa</a:t>
            </a:r>
            <a:r>
              <a:rPr lang="en-US" sz="2400" i="1" dirty="0"/>
              <a:t>, N. of Jaffa. For a discussion of the behemoth and leviathan as mythical creatures, see EB, </a:t>
            </a:r>
            <a:r>
              <a:rPr lang="en-US" sz="2400" i="1" dirty="0" err="1"/>
              <a:t>s.v.</a:t>
            </a:r>
            <a:r>
              <a:rPr lang="en-US" sz="2400" i="1" dirty="0"/>
              <a:t> “Behemoth” and “Leviathan.” The points in the description which may well apply to the crocodile are the great invulnerability, the strong and close scales, the limbs and</a:t>
            </a:r>
            <a:endParaRPr lang="en-US" sz="2400" dirty="0"/>
          </a:p>
        </p:txBody>
      </p:sp>
    </p:spTree>
    <p:extLst>
      <p:ext uri="{BB962C8B-B14F-4D97-AF65-F5344CB8AC3E}">
        <p14:creationId xmlns:p14="http://schemas.microsoft.com/office/powerpoint/2010/main" val="1934763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48BF95-72AB-6594-8EB7-B8EB30D4AB9D}"/>
              </a:ext>
            </a:extLst>
          </p:cNvPr>
          <p:cNvSpPr txBox="1"/>
          <p:nvPr/>
        </p:nvSpPr>
        <p:spPr>
          <a:xfrm>
            <a:off x="274320" y="355002"/>
            <a:ext cx="8514678" cy="4154984"/>
          </a:xfrm>
          <a:prstGeom prst="rect">
            <a:avLst/>
          </a:prstGeom>
          <a:solidFill>
            <a:schemeClr val="bg1"/>
          </a:solidFill>
        </p:spPr>
        <p:txBody>
          <a:bodyPr wrap="square" rtlCol="0">
            <a:spAutoFit/>
          </a:bodyPr>
          <a:lstStyle/>
          <a:p>
            <a:pPr algn="just" rtl="0"/>
            <a:r>
              <a:rPr lang="en-US" sz="2400" i="1" dirty="0"/>
              <a:t>the teeth. It must be admitted that there are many expressions which a modern scientist would not use with reference to the crocodile, but the Book of Job is neither modern nor scientific, but poetical and ancient.</a:t>
            </a:r>
          </a:p>
          <a:p>
            <a:pPr algn="just" rtl="0"/>
            <a:r>
              <a:rPr lang="en-US" sz="2400" dirty="0"/>
              <a:t>(2) See Astronomy, II, 2, 5.</a:t>
            </a:r>
          </a:p>
          <a:p>
            <a:pPr marR="3600" algn="r" rtl="0"/>
            <a:r>
              <a:rPr lang="en-US" sz="2400" dirty="0"/>
              <a:t>Alfred Ely Day</a:t>
            </a:r>
          </a:p>
          <a:p>
            <a:pPr algn="l" rtl="0"/>
            <a:endParaRPr lang="en-US" sz="2400" dirty="0"/>
          </a:p>
          <a:p>
            <a:r>
              <a:rPr lang="en-US" sz="2400" b="0" i="0" u="none" strike="noStrike" baseline="0" dirty="0"/>
              <a:t> Alfred Ely Day, </a:t>
            </a:r>
            <a:r>
              <a:rPr lang="en-US" sz="2400" b="0" i="0" u="sng" strike="noStrike" baseline="0" dirty="0">
                <a:solidFill>
                  <a:srgbClr val="0000FF"/>
                </a:solidFill>
                <a:hlinkClick r:id="rId2"/>
              </a:rPr>
              <a:t>“Leviathan,”</a:t>
            </a:r>
            <a:r>
              <a:rPr lang="en-US" sz="2400" b="0" i="0" u="none" strike="noStrike" baseline="0" dirty="0">
                <a:solidFill>
                  <a:srgbClr val="0000FF"/>
                </a:solidFill>
                <a:hlinkClick r:id="rId2"/>
              </a:rPr>
              <a:t> ed. James Orr et al., </a:t>
            </a:r>
            <a:r>
              <a:rPr lang="en-US" sz="2400" b="0" i="1" u="none" strike="noStrike" baseline="0" dirty="0">
                <a:solidFill>
                  <a:srgbClr val="0000FF"/>
                </a:solidFill>
                <a:hlinkClick r:id="rId2"/>
              </a:rPr>
              <a:t>The International Standard Bible </a:t>
            </a:r>
            <a:r>
              <a:rPr lang="en-US" sz="2400" b="0" i="1" u="none" strike="noStrike" baseline="0" dirty="0" err="1">
                <a:solidFill>
                  <a:srgbClr val="0000FF"/>
                </a:solidFill>
                <a:hlinkClick r:id="rId2"/>
              </a:rPr>
              <a:t>Encyclopaedia</a:t>
            </a:r>
            <a:r>
              <a:rPr lang="en-US" sz="2400" b="0" i="0" u="none" strike="noStrike" baseline="0" dirty="0">
                <a:solidFill>
                  <a:srgbClr val="0000FF"/>
                </a:solidFill>
                <a:hlinkClick r:id="rId2"/>
              </a:rPr>
              <a:t> (Chicago: The Howard-Severance Company, 1915), 1868–1869.</a:t>
            </a:r>
          </a:p>
          <a:p>
            <a:endParaRPr lang="en-US" sz="2400" dirty="0"/>
          </a:p>
        </p:txBody>
      </p:sp>
    </p:spTree>
    <p:extLst>
      <p:ext uri="{BB962C8B-B14F-4D97-AF65-F5344CB8AC3E}">
        <p14:creationId xmlns:p14="http://schemas.microsoft.com/office/powerpoint/2010/main" val="3519549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17373</TotalTime>
  <Words>2210</Words>
  <Application>Microsoft Office PowerPoint</Application>
  <PresentationFormat>On-screen Show (4:3)</PresentationFormat>
  <Paragraphs>255</Paragraphs>
  <Slides>29</Slides>
  <Notes>0</Notes>
  <HiddenSlides>0</HiddenSlides>
  <MMClips>0</MMClips>
  <ScaleCrop>false</ScaleCrop>
  <HeadingPairs>
    <vt:vector size="6" baseType="variant">
      <vt:variant>
        <vt:lpstr>Fonts Used</vt:lpstr>
      </vt:variant>
      <vt:variant>
        <vt:i4>9</vt:i4>
      </vt:variant>
      <vt:variant>
        <vt:lpstr>Theme</vt:lpstr>
      </vt:variant>
      <vt:variant>
        <vt:i4>13</vt:i4>
      </vt:variant>
      <vt:variant>
        <vt:lpstr>Slide Titles</vt:lpstr>
      </vt:variant>
      <vt:variant>
        <vt:i4>29</vt:i4>
      </vt:variant>
    </vt:vector>
  </HeadingPairs>
  <TitlesOfParts>
    <vt:vector size="51" baseType="lpstr">
      <vt:lpstr>Ink Draft</vt:lpstr>
      <vt:lpstr>Amasis MT Pro Medium</vt:lpstr>
      <vt:lpstr>Tahoma</vt:lpstr>
      <vt:lpstr>Arial</vt:lpstr>
      <vt:lpstr>Courier New</vt:lpstr>
      <vt:lpstr>Calibri</vt:lpstr>
      <vt:lpstr>Wingdings</vt:lpstr>
      <vt:lpstr>Calibri Light</vt:lpstr>
      <vt:lpstr>Franklin Gothic Book</vt:lpstr>
      <vt:lpstr>Office Theme</vt:lpstr>
      <vt:lpstr>2_Office Theme</vt:lpstr>
      <vt:lpstr>1_Office Theme</vt:lpstr>
      <vt:lpstr>3_Office Theme</vt:lpstr>
      <vt:lpstr>4_Office Theme</vt:lpstr>
      <vt:lpstr>5_Office Theme</vt:lpstr>
      <vt:lpstr>White with Courier font for code slides</vt:lpstr>
      <vt:lpstr>6_Office Theme</vt:lpstr>
      <vt:lpstr>1_Crop</vt:lpstr>
      <vt:lpstr>7_Office Theme</vt:lpstr>
      <vt:lpstr>8_Office Theme</vt:lpstr>
      <vt:lpstr>9_Office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17</cp:revision>
  <cp:lastPrinted>2023-01-11T22:31:39Z</cp:lastPrinted>
  <dcterms:created xsi:type="dcterms:W3CDTF">2022-12-17T01:56:01Z</dcterms:created>
  <dcterms:modified xsi:type="dcterms:W3CDTF">2023-04-05T20:39:06Z</dcterms:modified>
</cp:coreProperties>
</file>