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  <p:sldMasterId id="2147483758" r:id="rId8"/>
    <p:sldMasterId id="2147483782" r:id="rId9"/>
    <p:sldMasterId id="2147483806" r:id="rId10"/>
    <p:sldMasterId id="2147483818" r:id="rId11"/>
    <p:sldMasterId id="2147483830" r:id="rId12"/>
    <p:sldMasterId id="2147483842" r:id="rId13"/>
  </p:sldMasterIdLst>
  <p:notesMasterIdLst>
    <p:notesMasterId r:id="rId39"/>
  </p:notesMasterIdLst>
  <p:sldIdLst>
    <p:sldId id="257" r:id="rId14"/>
    <p:sldId id="265" r:id="rId15"/>
    <p:sldId id="281" r:id="rId16"/>
    <p:sldId id="447" r:id="rId17"/>
    <p:sldId id="492" r:id="rId18"/>
    <p:sldId id="494" r:id="rId19"/>
    <p:sldId id="495" r:id="rId20"/>
    <p:sldId id="496" r:id="rId21"/>
    <p:sldId id="497" r:id="rId22"/>
    <p:sldId id="498" r:id="rId23"/>
    <p:sldId id="493" r:id="rId24"/>
    <p:sldId id="367" r:id="rId25"/>
    <p:sldId id="499" r:id="rId26"/>
    <p:sldId id="283" r:id="rId27"/>
    <p:sldId id="506" r:id="rId28"/>
    <p:sldId id="500" r:id="rId29"/>
    <p:sldId id="503" r:id="rId30"/>
    <p:sldId id="501" r:id="rId31"/>
    <p:sldId id="504" r:id="rId32"/>
    <p:sldId id="507" r:id="rId33"/>
    <p:sldId id="502" r:id="rId34"/>
    <p:sldId id="505" r:id="rId35"/>
    <p:sldId id="280" r:id="rId36"/>
    <p:sldId id="274" r:id="rId37"/>
    <p:sldId id="508" r:id="rId38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Franklin Gothic Book" panose="020B0503020102020204" pitchFamily="34" charset="0"/>
      <p:regular r:id="rId48"/>
      <p:italic r:id="rId49"/>
    </p:embeddedFont>
    <p:embeddedFont>
      <p:font typeface="Ink Draft" panose="03080402000500000000" pitchFamily="66" charset="0"/>
      <p:regular r:id="rId50"/>
    </p:embeddedFont>
    <p:embeddedFont>
      <p:font typeface="Tahoma" panose="020B0604030504040204" pitchFamily="34" charset="0"/>
      <p:regular r:id="rId51"/>
      <p:bold r:id="rId5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7B905C-32FF-4B03-8F2F-EBD77816D1AC}" v="529" dt="2023-03-29T22:28:40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915" autoAdjust="0"/>
  </p:normalViewPr>
  <p:slideViewPr>
    <p:cSldViewPr snapToGrid="0">
      <p:cViewPr varScale="1">
        <p:scale>
          <a:sx n="79" d="100"/>
          <a:sy n="79" d="100"/>
        </p:scale>
        <p:origin x="2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font" Target="fonts/font7.fntdata"/><Relationship Id="rId20" Type="http://schemas.openxmlformats.org/officeDocument/2006/relationships/slide" Target="slides/slide7.xml"/><Relationship Id="rId41" Type="http://schemas.openxmlformats.org/officeDocument/2006/relationships/font" Target="fonts/font2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font" Target="fonts/font10.fntdata"/><Relationship Id="rId57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font" Target="fonts/font5.fntdata"/><Relationship Id="rId5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9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1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5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5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8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2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2046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45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7550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2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41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68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39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1721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023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03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6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8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5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1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8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53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04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89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29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65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03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16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9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90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6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96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19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02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20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53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6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3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1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10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62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75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2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3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2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21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4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0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63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5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2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5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4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FDAB-2E2E-4572-B828-BA5055F1E07C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94FC72-183B-4621-B18D-847C88656F75}"/>
              </a:ext>
            </a:extLst>
          </p:cNvPr>
          <p:cNvSpPr/>
          <p:nvPr userDrawn="1"/>
        </p:nvSpPr>
        <p:spPr>
          <a:xfrm>
            <a:off x="578466" y="353974"/>
            <a:ext cx="7996818" cy="6163913"/>
          </a:xfrm>
          <a:prstGeom prst="roundRect">
            <a:avLst>
              <a:gd name="adj" fmla="val 1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7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503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D5DEF-9285-49A0-B669-7B65B2BE9F06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ses at mt nebo">
            <a:extLst>
              <a:ext uri="{FF2B5EF4-FFF2-40B4-BE49-F238E27FC236}">
                <a16:creationId xmlns:a16="http://schemas.microsoft.com/office/drawing/2014/main" id="{5A69036B-8758-43B7-935E-6CFB770CC51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01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person sitting on a chair&#10;&#10;Description automatically generated with medium confidence">
            <a:extLst>
              <a:ext uri="{FF2B5EF4-FFF2-40B4-BE49-F238E27FC236}">
                <a16:creationId xmlns:a16="http://schemas.microsoft.com/office/drawing/2014/main" id="{17BE31B3-3565-45A8-9A9B-5295ADCBA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 r="15124" b="16976"/>
          <a:stretch/>
        </p:blipFill>
        <p:spPr>
          <a:xfrm>
            <a:off x="3673335" y="2378478"/>
            <a:ext cx="4883430" cy="416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3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FF36-46A6-4CC7-B308-B2BF9A30B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1D448-254B-4219-AAFD-FC3EE8738FF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http://daleridgechurchofchrist.net/wp-content/uploads/2008/10/elements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3"/>
          <a:stretch/>
        </p:blipFill>
        <p:spPr bwMode="auto">
          <a:xfrm>
            <a:off x="0" y="1"/>
            <a:ext cx="9144000" cy="68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51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140502" y="3354928"/>
            <a:ext cx="291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March 29,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621922" y="3016113"/>
            <a:ext cx="2906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Figurative Language (1)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6907" y="4717780"/>
            <a:ext cx="5814509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8F720-6B92-7650-7CBC-6D680D197839}"/>
              </a:ext>
            </a:extLst>
          </p:cNvPr>
          <p:cNvSpPr txBox="1"/>
          <p:nvPr/>
        </p:nvSpPr>
        <p:spPr>
          <a:xfrm>
            <a:off x="446441" y="602428"/>
            <a:ext cx="832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Figurative Language (1)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FB7E4E-5966-66F3-1284-60B05E5BC6F3}"/>
              </a:ext>
            </a:extLst>
          </p:cNvPr>
          <p:cNvSpPr txBox="1"/>
          <p:nvPr/>
        </p:nvSpPr>
        <p:spPr>
          <a:xfrm>
            <a:off x="647700" y="1649944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Bible uses a lot of figurative language</a:t>
            </a:r>
          </a:p>
          <a:p>
            <a:pPr marL="457200" indent="-457200">
              <a:buFont typeface="+mj-lt"/>
              <a:buAutoNum type="arabicPeriod"/>
            </a:pPr>
            <a:endParaRPr lang="en-US" sz="2400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If we don’t know how to interpret figurative language – leads to mass confusion</a:t>
            </a:r>
          </a:p>
          <a:p>
            <a:pPr marL="457200" indent="-457200">
              <a:buFont typeface="+mj-lt"/>
              <a:buAutoNum type="arabicPeriod"/>
            </a:pPr>
            <a:endParaRPr lang="en-US" sz="2400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Basic Rule: Words are to be interpreted as literal, unless the context demands a figurative interpretation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11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30272E-3FE9-CA5E-CE42-0E913A3AD51A}"/>
              </a:ext>
            </a:extLst>
          </p:cNvPr>
          <p:cNvSpPr txBox="1"/>
          <p:nvPr/>
        </p:nvSpPr>
        <p:spPr>
          <a:xfrm>
            <a:off x="569430" y="414170"/>
            <a:ext cx="7993657" cy="1200329"/>
          </a:xfrm>
          <a:custGeom>
            <a:avLst/>
            <a:gdLst>
              <a:gd name="connsiteX0" fmla="*/ 0 w 7993657"/>
              <a:gd name="connsiteY0" fmla="*/ 0 h 1200329"/>
              <a:gd name="connsiteX1" fmla="*/ 7993657 w 7993657"/>
              <a:gd name="connsiteY1" fmla="*/ 0 h 1200329"/>
              <a:gd name="connsiteX2" fmla="*/ 7993657 w 7993657"/>
              <a:gd name="connsiteY2" fmla="*/ 1200329 h 1200329"/>
              <a:gd name="connsiteX3" fmla="*/ 0 w 7993657"/>
              <a:gd name="connsiteY3" fmla="*/ 1200329 h 1200329"/>
              <a:gd name="connsiteX4" fmla="*/ 0 w 7993657"/>
              <a:gd name="connsiteY4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3657" h="1200329" fill="none" extrusionOk="0">
                <a:moveTo>
                  <a:pt x="0" y="0"/>
                </a:moveTo>
                <a:cubicBezTo>
                  <a:pt x="955507" y="-33775"/>
                  <a:pt x="5287368" y="138873"/>
                  <a:pt x="7993657" y="0"/>
                </a:cubicBezTo>
                <a:cubicBezTo>
                  <a:pt x="7971815" y="577811"/>
                  <a:pt x="8059398" y="872673"/>
                  <a:pt x="7993657" y="1200329"/>
                </a:cubicBezTo>
                <a:cubicBezTo>
                  <a:pt x="6435073" y="1062999"/>
                  <a:pt x="1032888" y="1062473"/>
                  <a:pt x="0" y="1200329"/>
                </a:cubicBezTo>
                <a:cubicBezTo>
                  <a:pt x="107761" y="864889"/>
                  <a:pt x="-6773" y="282049"/>
                  <a:pt x="0" y="0"/>
                </a:cubicBezTo>
                <a:close/>
              </a:path>
              <a:path w="7993657" h="1200329" stroke="0" extrusionOk="0">
                <a:moveTo>
                  <a:pt x="0" y="0"/>
                </a:moveTo>
                <a:cubicBezTo>
                  <a:pt x="1929218" y="-101487"/>
                  <a:pt x="6153241" y="-162162"/>
                  <a:pt x="7993657" y="0"/>
                </a:cubicBezTo>
                <a:cubicBezTo>
                  <a:pt x="8009363" y="473017"/>
                  <a:pt x="8093414" y="1034532"/>
                  <a:pt x="7993657" y="1200329"/>
                </a:cubicBezTo>
                <a:cubicBezTo>
                  <a:pt x="4090347" y="1250394"/>
                  <a:pt x="3935299" y="1041880"/>
                  <a:pt x="0" y="1200329"/>
                </a:cubicBezTo>
                <a:cubicBezTo>
                  <a:pt x="-80678" y="874721"/>
                  <a:pt x="62635" y="134026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Examples of</a:t>
            </a:r>
          </a:p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Figurative Language</a:t>
            </a:r>
          </a:p>
          <a:p>
            <a:pPr algn="ctr"/>
            <a:endParaRPr lang="en-U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FAEDA-CCBC-5334-1E77-D9B289356616}"/>
              </a:ext>
            </a:extLst>
          </p:cNvPr>
          <p:cNvSpPr txBox="1"/>
          <p:nvPr/>
        </p:nvSpPr>
        <p:spPr>
          <a:xfrm>
            <a:off x="546393" y="2209800"/>
            <a:ext cx="8305800" cy="1039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“Fox” (Luke 13:32) – </a:t>
            </a:r>
            <a:r>
              <a:rPr lang="en-US" sz="22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[Figurative] 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referring to Herod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“Fox” (Luke 9:58) – </a:t>
            </a:r>
            <a:r>
              <a:rPr lang="en-US" sz="22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[Literal] 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referring to animal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B99002-B705-8090-EA52-A1942E6FE325}"/>
              </a:ext>
            </a:extLst>
          </p:cNvPr>
          <p:cNvSpPr txBox="1"/>
          <p:nvPr/>
        </p:nvSpPr>
        <p:spPr>
          <a:xfrm>
            <a:off x="546393" y="3609199"/>
            <a:ext cx="8839200" cy="1039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“Jerusalem” (Matt. 21:1) – </a:t>
            </a:r>
            <a:r>
              <a:rPr lang="en-US" sz="22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[Literal]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 – referring to city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“Jerusalem” (Rev. 21:2) – </a:t>
            </a:r>
            <a:r>
              <a:rPr lang="en-US" sz="22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[Figurative] 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– referring to heaven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C212F7-A255-B957-0F7E-A99B118AD86E}"/>
              </a:ext>
            </a:extLst>
          </p:cNvPr>
          <p:cNvSpPr txBox="1"/>
          <p:nvPr/>
        </p:nvSpPr>
        <p:spPr>
          <a:xfrm>
            <a:off x="569430" y="5008598"/>
            <a:ext cx="8839200" cy="1039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“Blood” (John 19:34) – </a:t>
            </a:r>
            <a:r>
              <a:rPr lang="en-US" sz="22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[Literal] 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referring to what was shed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“Blood” (Matt. 26:28) – </a:t>
            </a:r>
            <a:r>
              <a:rPr lang="en-US" sz="22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[Figurative] </a:t>
            </a:r>
            <a:r>
              <a:rPr lang="en-US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referring to juice </a:t>
            </a:r>
          </a:p>
        </p:txBody>
      </p:sp>
    </p:spTree>
    <p:extLst>
      <p:ext uri="{BB962C8B-B14F-4D97-AF65-F5344CB8AC3E}">
        <p14:creationId xmlns:p14="http://schemas.microsoft.com/office/powerpoint/2010/main" val="19014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587F0-9508-1090-CD98-70FD658BDECA}"/>
              </a:ext>
            </a:extLst>
          </p:cNvPr>
          <p:cNvSpPr txBox="1"/>
          <p:nvPr/>
        </p:nvSpPr>
        <p:spPr>
          <a:xfrm>
            <a:off x="736900" y="489474"/>
            <a:ext cx="7740126" cy="584775"/>
          </a:xfrm>
          <a:custGeom>
            <a:avLst/>
            <a:gdLst>
              <a:gd name="connsiteX0" fmla="*/ 0 w 7740126"/>
              <a:gd name="connsiteY0" fmla="*/ 0 h 584775"/>
              <a:gd name="connsiteX1" fmla="*/ 7740126 w 7740126"/>
              <a:gd name="connsiteY1" fmla="*/ 0 h 584775"/>
              <a:gd name="connsiteX2" fmla="*/ 7740126 w 7740126"/>
              <a:gd name="connsiteY2" fmla="*/ 584775 h 584775"/>
              <a:gd name="connsiteX3" fmla="*/ 0 w 7740126"/>
              <a:gd name="connsiteY3" fmla="*/ 584775 h 584775"/>
              <a:gd name="connsiteX4" fmla="*/ 0 w 7740126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0126" h="584775" fill="none" extrusionOk="0">
                <a:moveTo>
                  <a:pt x="0" y="0"/>
                </a:moveTo>
                <a:cubicBezTo>
                  <a:pt x="978062" y="-109175"/>
                  <a:pt x="6163793" y="-48220"/>
                  <a:pt x="7740126" y="0"/>
                </a:cubicBezTo>
                <a:cubicBezTo>
                  <a:pt x="7789524" y="216170"/>
                  <a:pt x="7734101" y="393909"/>
                  <a:pt x="7740126" y="584775"/>
                </a:cubicBezTo>
                <a:cubicBezTo>
                  <a:pt x="3963601" y="551953"/>
                  <a:pt x="3691335" y="560215"/>
                  <a:pt x="0" y="584775"/>
                </a:cubicBezTo>
                <a:cubicBezTo>
                  <a:pt x="-51292" y="485753"/>
                  <a:pt x="-4209" y="227041"/>
                  <a:pt x="0" y="0"/>
                </a:cubicBezTo>
                <a:close/>
              </a:path>
              <a:path w="7740126" h="584775" stroke="0" extrusionOk="0">
                <a:moveTo>
                  <a:pt x="0" y="0"/>
                </a:moveTo>
                <a:cubicBezTo>
                  <a:pt x="1023009" y="56275"/>
                  <a:pt x="4417766" y="-36696"/>
                  <a:pt x="7740126" y="0"/>
                </a:cubicBezTo>
                <a:cubicBezTo>
                  <a:pt x="7689643" y="174211"/>
                  <a:pt x="7726369" y="424747"/>
                  <a:pt x="7740126" y="584775"/>
                </a:cubicBezTo>
                <a:cubicBezTo>
                  <a:pt x="4877342" y="525321"/>
                  <a:pt x="3095925" y="608870"/>
                  <a:pt x="0" y="584775"/>
                </a:cubicBezTo>
                <a:cubicBezTo>
                  <a:pt x="33329" y="372157"/>
                  <a:pt x="39594" y="126962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Extreme Views on Figurative Language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AAA40D-2BCA-540F-5BE4-F8A8FFC6EBFB}"/>
              </a:ext>
            </a:extLst>
          </p:cNvPr>
          <p:cNvSpPr/>
          <p:nvPr/>
        </p:nvSpPr>
        <p:spPr>
          <a:xfrm>
            <a:off x="1000461" y="1624405"/>
            <a:ext cx="3270324" cy="4114800"/>
          </a:xfrm>
          <a:prstGeom prst="roundRect">
            <a:avLst>
              <a:gd name="adj" fmla="val 10746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Everything is to be taken </a:t>
            </a:r>
            <a:r>
              <a:rPr lang="en-US" sz="2800" dirty="0">
                <a:solidFill>
                  <a:srgbClr val="FFFF00"/>
                </a:solidFill>
              </a:rPr>
              <a:t>Literal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“Lord Means what he says”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Matt. 18:8?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8FA026E-CE09-4429-2954-63590A43C07B}"/>
              </a:ext>
            </a:extLst>
          </p:cNvPr>
          <p:cNvSpPr/>
          <p:nvPr/>
        </p:nvSpPr>
        <p:spPr>
          <a:xfrm>
            <a:off x="4873217" y="1624405"/>
            <a:ext cx="3270324" cy="4114800"/>
          </a:xfrm>
          <a:prstGeom prst="roundRect">
            <a:avLst>
              <a:gd name="adj" fmla="val 10746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Everything is </a:t>
            </a:r>
            <a:r>
              <a:rPr lang="en-US" sz="2800" dirty="0">
                <a:solidFill>
                  <a:srgbClr val="FFFF00"/>
                </a:solidFill>
              </a:rPr>
              <a:t>spiritualized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“allegorical”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How know?</a:t>
            </a:r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017532F0-ABF8-1A03-384C-26A62DCE4563}"/>
              </a:ext>
            </a:extLst>
          </p:cNvPr>
          <p:cNvSpPr/>
          <p:nvPr/>
        </p:nvSpPr>
        <p:spPr>
          <a:xfrm>
            <a:off x="4007224" y="2834640"/>
            <a:ext cx="1124174" cy="672353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310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587F0-9508-1090-CD98-70FD658BDECA}"/>
              </a:ext>
            </a:extLst>
          </p:cNvPr>
          <p:cNvSpPr txBox="1"/>
          <p:nvPr/>
        </p:nvSpPr>
        <p:spPr>
          <a:xfrm>
            <a:off x="736900" y="489474"/>
            <a:ext cx="7740126" cy="1077218"/>
          </a:xfrm>
          <a:custGeom>
            <a:avLst/>
            <a:gdLst>
              <a:gd name="connsiteX0" fmla="*/ 0 w 7740126"/>
              <a:gd name="connsiteY0" fmla="*/ 0 h 1077218"/>
              <a:gd name="connsiteX1" fmla="*/ 7740126 w 7740126"/>
              <a:gd name="connsiteY1" fmla="*/ 0 h 1077218"/>
              <a:gd name="connsiteX2" fmla="*/ 7740126 w 7740126"/>
              <a:gd name="connsiteY2" fmla="*/ 1077218 h 1077218"/>
              <a:gd name="connsiteX3" fmla="*/ 0 w 7740126"/>
              <a:gd name="connsiteY3" fmla="*/ 1077218 h 1077218"/>
              <a:gd name="connsiteX4" fmla="*/ 0 w 7740126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0126" h="1077218" fill="none" extrusionOk="0">
                <a:moveTo>
                  <a:pt x="0" y="0"/>
                </a:moveTo>
                <a:cubicBezTo>
                  <a:pt x="978062" y="-109175"/>
                  <a:pt x="6163793" y="-48220"/>
                  <a:pt x="7740126" y="0"/>
                </a:cubicBezTo>
                <a:cubicBezTo>
                  <a:pt x="7815040" y="144264"/>
                  <a:pt x="7659363" y="791757"/>
                  <a:pt x="7740126" y="1077218"/>
                </a:cubicBezTo>
                <a:cubicBezTo>
                  <a:pt x="3963601" y="1044396"/>
                  <a:pt x="3691335" y="1052658"/>
                  <a:pt x="0" y="1077218"/>
                </a:cubicBezTo>
                <a:cubicBezTo>
                  <a:pt x="-59488" y="691112"/>
                  <a:pt x="37473" y="275006"/>
                  <a:pt x="0" y="0"/>
                </a:cubicBezTo>
                <a:close/>
              </a:path>
              <a:path w="7740126" h="1077218" stroke="0" extrusionOk="0">
                <a:moveTo>
                  <a:pt x="0" y="0"/>
                </a:moveTo>
                <a:cubicBezTo>
                  <a:pt x="1023009" y="56275"/>
                  <a:pt x="4417766" y="-36696"/>
                  <a:pt x="7740126" y="0"/>
                </a:cubicBezTo>
                <a:cubicBezTo>
                  <a:pt x="7670253" y="200136"/>
                  <a:pt x="7734781" y="695612"/>
                  <a:pt x="7740126" y="1077218"/>
                </a:cubicBezTo>
                <a:cubicBezTo>
                  <a:pt x="4877342" y="1017764"/>
                  <a:pt x="3095925" y="1101313"/>
                  <a:pt x="0" y="1077218"/>
                </a:cubicBezTo>
                <a:cubicBezTo>
                  <a:pt x="19550" y="752388"/>
                  <a:pt x="-43699" y="260910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How Do We Know If It Is</a:t>
            </a:r>
          </a:p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Figurative Language?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9924F4-5735-07C5-3D1F-C806933543CF}"/>
              </a:ext>
            </a:extLst>
          </p:cNvPr>
          <p:cNvSpPr txBox="1"/>
          <p:nvPr/>
        </p:nvSpPr>
        <p:spPr>
          <a:xfrm>
            <a:off x="597050" y="1884381"/>
            <a:ext cx="801982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Said to be figurative (John 2:18-22; Gal. 4:24)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Literal interpretation impossible (Jer. 1:18; Matt. 8:22)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Literal interpretation contradicts plain passages (Rev. 7:4)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Said in mockery / sarcasm (2 Cor. 11:19; 1 Kings 18:27)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Literal interpretation demands actions that are wrong (Matt. 18:8-9; Jer. 25:27-28)</a:t>
            </a:r>
          </a:p>
        </p:txBody>
      </p:sp>
    </p:spTree>
    <p:extLst>
      <p:ext uri="{BB962C8B-B14F-4D97-AF65-F5344CB8AC3E}">
        <p14:creationId xmlns:p14="http://schemas.microsoft.com/office/powerpoint/2010/main" val="84814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587F0-9508-1090-CD98-70FD658BDECA}"/>
              </a:ext>
            </a:extLst>
          </p:cNvPr>
          <p:cNvSpPr txBox="1"/>
          <p:nvPr/>
        </p:nvSpPr>
        <p:spPr>
          <a:xfrm>
            <a:off x="736900" y="489474"/>
            <a:ext cx="7740126" cy="1077218"/>
          </a:xfrm>
          <a:custGeom>
            <a:avLst/>
            <a:gdLst>
              <a:gd name="connsiteX0" fmla="*/ 0 w 7740126"/>
              <a:gd name="connsiteY0" fmla="*/ 0 h 1077218"/>
              <a:gd name="connsiteX1" fmla="*/ 7740126 w 7740126"/>
              <a:gd name="connsiteY1" fmla="*/ 0 h 1077218"/>
              <a:gd name="connsiteX2" fmla="*/ 7740126 w 7740126"/>
              <a:gd name="connsiteY2" fmla="*/ 1077218 h 1077218"/>
              <a:gd name="connsiteX3" fmla="*/ 0 w 7740126"/>
              <a:gd name="connsiteY3" fmla="*/ 1077218 h 1077218"/>
              <a:gd name="connsiteX4" fmla="*/ 0 w 7740126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0126" h="1077218" fill="none" extrusionOk="0">
                <a:moveTo>
                  <a:pt x="0" y="0"/>
                </a:moveTo>
                <a:cubicBezTo>
                  <a:pt x="978062" y="-109175"/>
                  <a:pt x="6163793" y="-48220"/>
                  <a:pt x="7740126" y="0"/>
                </a:cubicBezTo>
                <a:cubicBezTo>
                  <a:pt x="7815040" y="144264"/>
                  <a:pt x="7659363" y="791757"/>
                  <a:pt x="7740126" y="1077218"/>
                </a:cubicBezTo>
                <a:cubicBezTo>
                  <a:pt x="3963601" y="1044396"/>
                  <a:pt x="3691335" y="1052658"/>
                  <a:pt x="0" y="1077218"/>
                </a:cubicBezTo>
                <a:cubicBezTo>
                  <a:pt x="-59488" y="691112"/>
                  <a:pt x="37473" y="275006"/>
                  <a:pt x="0" y="0"/>
                </a:cubicBezTo>
                <a:close/>
              </a:path>
              <a:path w="7740126" h="1077218" stroke="0" extrusionOk="0">
                <a:moveTo>
                  <a:pt x="0" y="0"/>
                </a:moveTo>
                <a:cubicBezTo>
                  <a:pt x="1023009" y="56275"/>
                  <a:pt x="4417766" y="-36696"/>
                  <a:pt x="7740126" y="0"/>
                </a:cubicBezTo>
                <a:cubicBezTo>
                  <a:pt x="7670253" y="200136"/>
                  <a:pt x="7734781" y="695612"/>
                  <a:pt x="7740126" y="1077218"/>
                </a:cubicBezTo>
                <a:cubicBezTo>
                  <a:pt x="4877342" y="1017764"/>
                  <a:pt x="3095925" y="1101313"/>
                  <a:pt x="0" y="1077218"/>
                </a:cubicBezTo>
                <a:cubicBezTo>
                  <a:pt x="19550" y="752388"/>
                  <a:pt x="-43699" y="260910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Rules for Interpretation of</a:t>
            </a:r>
          </a:p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4B4D32-040A-2196-6723-4A16DF0957F7}"/>
              </a:ext>
            </a:extLst>
          </p:cNvPr>
          <p:cNvSpPr txBox="1"/>
          <p:nvPr/>
        </p:nvSpPr>
        <p:spPr>
          <a:xfrm>
            <a:off x="736900" y="1834178"/>
            <a:ext cx="774012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Let the author give his own explanation (John 2:19-22; Matt. 8:18-23)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Interpretation must harmonize with clear accounts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“According to general and special scope” (Dungan) – i.e. Psa. 19:7 – law is perfect – yet more to come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Compare figurative accounts with other accounts of the same thing. i.e. Joel 2:28-29 with Acts 2:1-ff</a:t>
            </a:r>
          </a:p>
        </p:txBody>
      </p:sp>
    </p:spTree>
    <p:extLst>
      <p:ext uri="{BB962C8B-B14F-4D97-AF65-F5344CB8AC3E}">
        <p14:creationId xmlns:p14="http://schemas.microsoft.com/office/powerpoint/2010/main" val="35992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587F0-9508-1090-CD98-70FD658BDECA}"/>
              </a:ext>
            </a:extLst>
          </p:cNvPr>
          <p:cNvSpPr txBox="1"/>
          <p:nvPr/>
        </p:nvSpPr>
        <p:spPr>
          <a:xfrm>
            <a:off x="736900" y="489474"/>
            <a:ext cx="7740126" cy="1077218"/>
          </a:xfrm>
          <a:custGeom>
            <a:avLst/>
            <a:gdLst>
              <a:gd name="connsiteX0" fmla="*/ 0 w 7740126"/>
              <a:gd name="connsiteY0" fmla="*/ 0 h 1077218"/>
              <a:gd name="connsiteX1" fmla="*/ 7740126 w 7740126"/>
              <a:gd name="connsiteY1" fmla="*/ 0 h 1077218"/>
              <a:gd name="connsiteX2" fmla="*/ 7740126 w 7740126"/>
              <a:gd name="connsiteY2" fmla="*/ 1077218 h 1077218"/>
              <a:gd name="connsiteX3" fmla="*/ 0 w 7740126"/>
              <a:gd name="connsiteY3" fmla="*/ 1077218 h 1077218"/>
              <a:gd name="connsiteX4" fmla="*/ 0 w 7740126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0126" h="1077218" fill="none" extrusionOk="0">
                <a:moveTo>
                  <a:pt x="0" y="0"/>
                </a:moveTo>
                <a:cubicBezTo>
                  <a:pt x="978062" y="-109175"/>
                  <a:pt x="6163793" y="-48220"/>
                  <a:pt x="7740126" y="0"/>
                </a:cubicBezTo>
                <a:cubicBezTo>
                  <a:pt x="7815040" y="144264"/>
                  <a:pt x="7659363" y="791757"/>
                  <a:pt x="7740126" y="1077218"/>
                </a:cubicBezTo>
                <a:cubicBezTo>
                  <a:pt x="3963601" y="1044396"/>
                  <a:pt x="3691335" y="1052658"/>
                  <a:pt x="0" y="1077218"/>
                </a:cubicBezTo>
                <a:cubicBezTo>
                  <a:pt x="-59488" y="691112"/>
                  <a:pt x="37473" y="275006"/>
                  <a:pt x="0" y="0"/>
                </a:cubicBezTo>
                <a:close/>
              </a:path>
              <a:path w="7740126" h="1077218" stroke="0" extrusionOk="0">
                <a:moveTo>
                  <a:pt x="0" y="0"/>
                </a:moveTo>
                <a:cubicBezTo>
                  <a:pt x="1023009" y="56275"/>
                  <a:pt x="4417766" y="-36696"/>
                  <a:pt x="7740126" y="0"/>
                </a:cubicBezTo>
                <a:cubicBezTo>
                  <a:pt x="7670253" y="200136"/>
                  <a:pt x="7734781" y="695612"/>
                  <a:pt x="7740126" y="1077218"/>
                </a:cubicBezTo>
                <a:cubicBezTo>
                  <a:pt x="4877342" y="1017764"/>
                  <a:pt x="3095925" y="1101313"/>
                  <a:pt x="0" y="1077218"/>
                </a:cubicBezTo>
                <a:cubicBezTo>
                  <a:pt x="19550" y="752388"/>
                  <a:pt x="-43699" y="260910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Rules for Interpretation of</a:t>
            </a:r>
          </a:p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4B4D32-040A-2196-6723-4A16DF0957F7}"/>
              </a:ext>
            </a:extLst>
          </p:cNvPr>
          <p:cNvSpPr txBox="1"/>
          <p:nvPr/>
        </p:nvSpPr>
        <p:spPr>
          <a:xfrm>
            <a:off x="736900" y="1834178"/>
            <a:ext cx="774012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Let the author give his own explanation (John 2:19-22; Matt. 8:18-23)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Interpretation must harmonize with clear accounts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Consider the resemblance of things compared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Jesus is a lamb (John 1:29)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Pharisee like whited sepulchers (Matt. 23:27-28)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Herod is a fox (Luke 13:32)</a:t>
            </a:r>
          </a:p>
        </p:txBody>
      </p:sp>
    </p:spTree>
    <p:extLst>
      <p:ext uri="{BB962C8B-B14F-4D97-AF65-F5344CB8AC3E}">
        <p14:creationId xmlns:p14="http://schemas.microsoft.com/office/powerpoint/2010/main" val="4015947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587F0-9508-1090-CD98-70FD658BDECA}"/>
              </a:ext>
            </a:extLst>
          </p:cNvPr>
          <p:cNvSpPr txBox="1"/>
          <p:nvPr/>
        </p:nvSpPr>
        <p:spPr>
          <a:xfrm>
            <a:off x="736900" y="489474"/>
            <a:ext cx="7740126" cy="1077218"/>
          </a:xfrm>
          <a:custGeom>
            <a:avLst/>
            <a:gdLst>
              <a:gd name="connsiteX0" fmla="*/ 0 w 7740126"/>
              <a:gd name="connsiteY0" fmla="*/ 0 h 1077218"/>
              <a:gd name="connsiteX1" fmla="*/ 7740126 w 7740126"/>
              <a:gd name="connsiteY1" fmla="*/ 0 h 1077218"/>
              <a:gd name="connsiteX2" fmla="*/ 7740126 w 7740126"/>
              <a:gd name="connsiteY2" fmla="*/ 1077218 h 1077218"/>
              <a:gd name="connsiteX3" fmla="*/ 0 w 7740126"/>
              <a:gd name="connsiteY3" fmla="*/ 1077218 h 1077218"/>
              <a:gd name="connsiteX4" fmla="*/ 0 w 7740126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0126" h="1077218" fill="none" extrusionOk="0">
                <a:moveTo>
                  <a:pt x="0" y="0"/>
                </a:moveTo>
                <a:cubicBezTo>
                  <a:pt x="978062" y="-109175"/>
                  <a:pt x="6163793" y="-48220"/>
                  <a:pt x="7740126" y="0"/>
                </a:cubicBezTo>
                <a:cubicBezTo>
                  <a:pt x="7815040" y="144264"/>
                  <a:pt x="7659363" y="791757"/>
                  <a:pt x="7740126" y="1077218"/>
                </a:cubicBezTo>
                <a:cubicBezTo>
                  <a:pt x="3963601" y="1044396"/>
                  <a:pt x="3691335" y="1052658"/>
                  <a:pt x="0" y="1077218"/>
                </a:cubicBezTo>
                <a:cubicBezTo>
                  <a:pt x="-59488" y="691112"/>
                  <a:pt x="37473" y="275006"/>
                  <a:pt x="0" y="0"/>
                </a:cubicBezTo>
                <a:close/>
              </a:path>
              <a:path w="7740126" h="1077218" stroke="0" extrusionOk="0">
                <a:moveTo>
                  <a:pt x="0" y="0"/>
                </a:moveTo>
                <a:cubicBezTo>
                  <a:pt x="1023009" y="56275"/>
                  <a:pt x="4417766" y="-36696"/>
                  <a:pt x="7740126" y="0"/>
                </a:cubicBezTo>
                <a:cubicBezTo>
                  <a:pt x="7670253" y="200136"/>
                  <a:pt x="7734781" y="695612"/>
                  <a:pt x="7740126" y="1077218"/>
                </a:cubicBezTo>
                <a:cubicBezTo>
                  <a:pt x="4877342" y="1017764"/>
                  <a:pt x="3095925" y="1101313"/>
                  <a:pt x="0" y="1077218"/>
                </a:cubicBezTo>
                <a:cubicBezTo>
                  <a:pt x="19550" y="752388"/>
                  <a:pt x="-43699" y="260910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Rules for Interpretation of</a:t>
            </a:r>
          </a:p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4B4D32-040A-2196-6723-4A16DF0957F7}"/>
              </a:ext>
            </a:extLst>
          </p:cNvPr>
          <p:cNvSpPr txBox="1"/>
          <p:nvPr/>
        </p:nvSpPr>
        <p:spPr>
          <a:xfrm>
            <a:off x="736900" y="1834178"/>
            <a:ext cx="77401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Let the author give his own explanation (John 2:19-22; Matt. 8:18-23)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Interpretation must harmonize with clear accounts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Consider the resemblance of things compared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Careful not to press too many points of analogy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Remember figures do not always have the same meaning (i.e. </a:t>
            </a:r>
            <a:r>
              <a:rPr lang="en-US" sz="2400" i="1" dirty="0"/>
              <a:t>Logos</a:t>
            </a:r>
            <a:r>
              <a:rPr lang="en-US" sz="2400" dirty="0"/>
              <a:t> [word] can refer to the Christ or to the word spoken)</a:t>
            </a:r>
          </a:p>
        </p:txBody>
      </p:sp>
    </p:spTree>
    <p:extLst>
      <p:ext uri="{BB962C8B-B14F-4D97-AF65-F5344CB8AC3E}">
        <p14:creationId xmlns:p14="http://schemas.microsoft.com/office/powerpoint/2010/main" val="952945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E3E972-A675-C102-FFC9-F18979497515}"/>
              </a:ext>
            </a:extLst>
          </p:cNvPr>
          <p:cNvSpPr txBox="1"/>
          <p:nvPr/>
        </p:nvSpPr>
        <p:spPr>
          <a:xfrm>
            <a:off x="736900" y="489474"/>
            <a:ext cx="7740126" cy="1077218"/>
          </a:xfrm>
          <a:custGeom>
            <a:avLst/>
            <a:gdLst>
              <a:gd name="connsiteX0" fmla="*/ 0 w 7740126"/>
              <a:gd name="connsiteY0" fmla="*/ 0 h 1077218"/>
              <a:gd name="connsiteX1" fmla="*/ 7740126 w 7740126"/>
              <a:gd name="connsiteY1" fmla="*/ 0 h 1077218"/>
              <a:gd name="connsiteX2" fmla="*/ 7740126 w 7740126"/>
              <a:gd name="connsiteY2" fmla="*/ 1077218 h 1077218"/>
              <a:gd name="connsiteX3" fmla="*/ 0 w 7740126"/>
              <a:gd name="connsiteY3" fmla="*/ 1077218 h 1077218"/>
              <a:gd name="connsiteX4" fmla="*/ 0 w 7740126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0126" h="1077218" fill="none" extrusionOk="0">
                <a:moveTo>
                  <a:pt x="0" y="0"/>
                </a:moveTo>
                <a:cubicBezTo>
                  <a:pt x="978062" y="-109175"/>
                  <a:pt x="6163793" y="-48220"/>
                  <a:pt x="7740126" y="0"/>
                </a:cubicBezTo>
                <a:cubicBezTo>
                  <a:pt x="7815040" y="144264"/>
                  <a:pt x="7659363" y="791757"/>
                  <a:pt x="7740126" y="1077218"/>
                </a:cubicBezTo>
                <a:cubicBezTo>
                  <a:pt x="3963601" y="1044396"/>
                  <a:pt x="3691335" y="1052658"/>
                  <a:pt x="0" y="1077218"/>
                </a:cubicBezTo>
                <a:cubicBezTo>
                  <a:pt x="-59488" y="691112"/>
                  <a:pt x="37473" y="275006"/>
                  <a:pt x="0" y="0"/>
                </a:cubicBezTo>
                <a:close/>
              </a:path>
              <a:path w="7740126" h="1077218" stroke="0" extrusionOk="0">
                <a:moveTo>
                  <a:pt x="0" y="0"/>
                </a:moveTo>
                <a:cubicBezTo>
                  <a:pt x="1023009" y="56275"/>
                  <a:pt x="4417766" y="-36696"/>
                  <a:pt x="7740126" y="0"/>
                </a:cubicBezTo>
                <a:cubicBezTo>
                  <a:pt x="7670253" y="200136"/>
                  <a:pt x="7734781" y="695612"/>
                  <a:pt x="7740126" y="1077218"/>
                </a:cubicBezTo>
                <a:cubicBezTo>
                  <a:pt x="4877342" y="1017764"/>
                  <a:pt x="3095925" y="1101313"/>
                  <a:pt x="0" y="1077218"/>
                </a:cubicBezTo>
                <a:cubicBezTo>
                  <a:pt x="19550" y="752388"/>
                  <a:pt x="-43699" y="260910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Purpose of</a:t>
            </a:r>
          </a:p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21A2F-508F-1FDA-E225-60BF76713B87}"/>
              </a:ext>
            </a:extLst>
          </p:cNvPr>
          <p:cNvSpPr txBox="1"/>
          <p:nvPr/>
        </p:nvSpPr>
        <p:spPr>
          <a:xfrm>
            <a:off x="1037216" y="2205318"/>
            <a:ext cx="7162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Emphasize a thought (i.e. Lk. 13:32- “fox”)</a:t>
            </a:r>
          </a:p>
          <a:p>
            <a:pPr marL="457200" indent="-457200">
              <a:buFont typeface="+mj-lt"/>
              <a:buAutoNum type="arabicPeriod"/>
            </a:pPr>
            <a:endParaRPr lang="en-US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Enhance and clarify (Matt. 13:31)</a:t>
            </a:r>
          </a:p>
          <a:p>
            <a:pPr marL="457200" indent="-457200">
              <a:buFont typeface="+mj-lt"/>
              <a:buAutoNum type="arabicPeriod"/>
            </a:pPr>
            <a:endParaRPr lang="en-US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Comparison (John 15:5; Mt. 16:6)</a:t>
            </a:r>
          </a:p>
        </p:txBody>
      </p:sp>
    </p:spTree>
    <p:extLst>
      <p:ext uri="{BB962C8B-B14F-4D97-AF65-F5344CB8AC3E}">
        <p14:creationId xmlns:p14="http://schemas.microsoft.com/office/powerpoint/2010/main" val="1431315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362225" y="1979183"/>
            <a:ext cx="3506993" cy="443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Metaphor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Simile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</a:t>
            </a:r>
            <a:r>
              <a:rPr lang="en-US" sz="3200" dirty="0" err="1">
                <a:solidFill>
                  <a:prstClr val="black"/>
                </a:solidFill>
                <a:latin typeface="Amasis MT Pro Medium" panose="02040604050005020304" pitchFamily="18" charset="0"/>
              </a:rPr>
              <a:t>etonymy</a:t>
            </a:r>
            <a:endParaRPr lang="en-US" sz="32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Synec</a:t>
            </a:r>
            <a:r>
              <a:rPr lang="en-US" sz="3200" dirty="0" err="1">
                <a:solidFill>
                  <a:prstClr val="black"/>
                </a:solidFill>
                <a:latin typeface="Amasis MT Pro Medium" panose="02040604050005020304" pitchFamily="18" charset="0"/>
              </a:rPr>
              <a:t>doche</a:t>
            </a:r>
            <a:endParaRPr lang="en-US" sz="32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Hyperbole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Irony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B7DCFB-FECF-CD66-A2E2-6E5BC6F0B7C7}"/>
              </a:ext>
            </a:extLst>
          </p:cNvPr>
          <p:cNvGrpSpPr/>
          <p:nvPr/>
        </p:nvGrpSpPr>
        <p:grpSpPr>
          <a:xfrm>
            <a:off x="7046259" y="2003388"/>
            <a:ext cx="1990164" cy="2124859"/>
            <a:chOff x="5943600" y="1257300"/>
            <a:chExt cx="2133600" cy="2476500"/>
          </a:xfrm>
        </p:grpSpPr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48BC79CE-C1E7-A8B5-28A9-FD7573B75FB1}"/>
                </a:ext>
              </a:extLst>
            </p:cNvPr>
            <p:cNvSpPr/>
            <p:nvPr/>
          </p:nvSpPr>
          <p:spPr>
            <a:xfrm>
              <a:off x="5943600" y="1257300"/>
              <a:ext cx="685800" cy="2476500"/>
            </a:xfrm>
            <a:prstGeom prst="rightBrace">
              <a:avLst>
                <a:gd name="adj1" fmla="val 36240"/>
                <a:gd name="adj2" fmla="val 50000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526E621-3479-0759-0145-EBFAF1313E4C}"/>
                </a:ext>
              </a:extLst>
            </p:cNvPr>
            <p:cNvSpPr/>
            <p:nvPr/>
          </p:nvSpPr>
          <p:spPr>
            <a:xfrm>
              <a:off x="6781800" y="1828800"/>
              <a:ext cx="1295400" cy="1295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</a:rPr>
                <a:t>(1)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66E68A9-CA32-F2F0-29F1-7A02DF97BA36}"/>
              </a:ext>
            </a:extLst>
          </p:cNvPr>
          <p:cNvGrpSpPr/>
          <p:nvPr/>
        </p:nvGrpSpPr>
        <p:grpSpPr>
          <a:xfrm>
            <a:off x="7096461" y="4292077"/>
            <a:ext cx="1990164" cy="2124859"/>
            <a:chOff x="5943600" y="1257300"/>
            <a:chExt cx="2133600" cy="2476500"/>
          </a:xfrm>
        </p:grpSpPr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439BE3DA-27A3-44C3-D4A6-D2CE5B062170}"/>
                </a:ext>
              </a:extLst>
            </p:cNvPr>
            <p:cNvSpPr/>
            <p:nvPr/>
          </p:nvSpPr>
          <p:spPr>
            <a:xfrm>
              <a:off x="5943600" y="1257300"/>
              <a:ext cx="685800" cy="2476500"/>
            </a:xfrm>
            <a:prstGeom prst="rightBrace">
              <a:avLst>
                <a:gd name="adj1" fmla="val 36240"/>
                <a:gd name="adj2" fmla="val 50000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881ABF2-262C-8150-2303-CD1CB3F89FB2}"/>
                </a:ext>
              </a:extLst>
            </p:cNvPr>
            <p:cNvSpPr/>
            <p:nvPr/>
          </p:nvSpPr>
          <p:spPr>
            <a:xfrm>
              <a:off x="6781800" y="1828800"/>
              <a:ext cx="1295400" cy="1295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</a:rPr>
                <a:t>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362225" y="1979183"/>
            <a:ext cx="350699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Metaphor</a:t>
            </a:r>
          </a:p>
        </p:txBody>
      </p:sp>
    </p:spTree>
    <p:extLst>
      <p:ext uri="{BB962C8B-B14F-4D97-AF65-F5344CB8AC3E}">
        <p14:creationId xmlns:p14="http://schemas.microsoft.com/office/powerpoint/2010/main" val="365148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Metaphor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A880A-8191-86E2-7B8A-F0398EB2A03C}"/>
              </a:ext>
            </a:extLst>
          </p:cNvPr>
          <p:cNvSpPr txBox="1"/>
          <p:nvPr/>
        </p:nvSpPr>
        <p:spPr>
          <a:xfrm>
            <a:off x="426720" y="2014141"/>
            <a:ext cx="8534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Defined: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a comparison between two ideas or objects where likeness is implied and not stated explicitly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Picture – “This is my mother”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Map – “This is the United States”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Examples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Seven </a:t>
            </a:r>
            <a:r>
              <a:rPr lang="en-US" sz="2400" i="1" dirty="0" err="1">
                <a:ea typeface="Tahoma" pitchFamily="34" charset="0"/>
                <a:cs typeface="Tahoma" pitchFamily="34" charset="0"/>
              </a:rPr>
              <a:t>kine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 are seven years (Gen. 41:26)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Naphtali is a deer let loose (Gen. 49:21)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They hewn out cisterns…. (Jer. 2:13)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Head of gold (Dan.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I am vine – ye are branches (John 15:5)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Drank of rock (1 Cor. 10:4)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Tell the Fox (Luke 13:31-32)</a:t>
            </a:r>
          </a:p>
        </p:txBody>
      </p:sp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D6AFCC-9198-F972-2389-45F9AF1B43E0}"/>
              </a:ext>
            </a:extLst>
          </p:cNvPr>
          <p:cNvSpPr txBox="1"/>
          <p:nvPr/>
        </p:nvSpPr>
        <p:spPr>
          <a:xfrm>
            <a:off x="1212925" y="849854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Salt of the earth (Mt. 5:13)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I am door (John 10:9)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I am bread (John 6:35)</a:t>
            </a:r>
          </a:p>
        </p:txBody>
      </p:sp>
    </p:spTree>
    <p:extLst>
      <p:ext uri="{BB962C8B-B14F-4D97-AF65-F5344CB8AC3E}">
        <p14:creationId xmlns:p14="http://schemas.microsoft.com/office/powerpoint/2010/main" val="983034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4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362225" y="1979183"/>
            <a:ext cx="3506993" cy="14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Metaphor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Simile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484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Simile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A2B0B4-400A-AD09-0C06-543CFBAEFD89}"/>
              </a:ext>
            </a:extLst>
          </p:cNvPr>
          <p:cNvSpPr txBox="1"/>
          <p:nvPr/>
        </p:nvSpPr>
        <p:spPr>
          <a:xfrm>
            <a:off x="609600" y="2110960"/>
            <a:ext cx="8534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Defined: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a comparison between two ideas or objects where likeness is stated explicitly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Metaphor: says one thing </a:t>
            </a:r>
            <a:r>
              <a:rPr lang="en-US" sz="2400" b="1" i="1" dirty="0">
                <a:ea typeface="Tahoma" pitchFamily="34" charset="0"/>
                <a:cs typeface="Tahoma" pitchFamily="34" charset="0"/>
              </a:rPr>
              <a:t>IS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Simile: says one thing is </a:t>
            </a:r>
            <a:r>
              <a:rPr lang="en-US" sz="2400" b="1" i="1" dirty="0">
                <a:ea typeface="Tahoma" pitchFamily="34" charset="0"/>
                <a:cs typeface="Tahoma" pitchFamily="34" charset="0"/>
              </a:rPr>
              <a:t>LIKE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 another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Examples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As a man dreams (Isa. 29:8)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Like whited tombs (Matt. 23:27)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Like sheep gone astray (Isa. 53:6-7)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Wrath like a fire (Jer. 4:4)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As a dove (Matt. 3:6)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Like the hypocrites (Matt. 6:5)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Like children (Luke 7:32)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6D1A04-8480-066C-516A-D2325CD18784}"/>
              </a:ext>
            </a:extLst>
          </p:cNvPr>
          <p:cNvSpPr txBox="1"/>
          <p:nvPr/>
        </p:nvSpPr>
        <p:spPr>
          <a:xfrm>
            <a:off x="6094207" y="4028739"/>
            <a:ext cx="32219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Liken to wise &amp; foolish man (Matt. 7:24-27)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Tongues like fire (Acts 2:1-4)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 As grass (1 Pet. 1:24)</a:t>
            </a:r>
          </a:p>
        </p:txBody>
      </p:sp>
    </p:spTree>
    <p:extLst>
      <p:ext uri="{BB962C8B-B14F-4D97-AF65-F5344CB8AC3E}">
        <p14:creationId xmlns:p14="http://schemas.microsoft.com/office/powerpoint/2010/main" val="1526613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5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362225" y="1979183"/>
            <a:ext cx="3506993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Metaphor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 Simile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</a:t>
            </a:r>
            <a:r>
              <a:rPr lang="en-US" sz="3200" dirty="0" err="1">
                <a:solidFill>
                  <a:prstClr val="black"/>
                </a:solidFill>
                <a:latin typeface="Amasis MT Pro Medium" panose="02040604050005020304" pitchFamily="18" charset="0"/>
              </a:rPr>
              <a:t>etonymy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355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Metonymy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CDAAA-E6AF-03D2-17C8-EDEE89D7A5C2}"/>
              </a:ext>
            </a:extLst>
          </p:cNvPr>
          <p:cNvSpPr txBox="1"/>
          <p:nvPr/>
        </p:nvSpPr>
        <p:spPr>
          <a:xfrm>
            <a:off x="609600" y="2110960"/>
            <a:ext cx="8534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Defined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Literally: change the name. Use of one word for another, such as cause for effect, effect for cause, container for contents,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Good table = good food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Drink a cup / drink a glass = drink the contents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Delicious plate = food on the plate</a:t>
            </a:r>
          </a:p>
          <a:p>
            <a:pPr lvl="1"/>
            <a:endParaRPr lang="en-US" sz="1000" i="1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279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4D36E-0B84-BDDB-14C3-A06F81C75794}"/>
              </a:ext>
            </a:extLst>
          </p:cNvPr>
          <p:cNvSpPr txBox="1"/>
          <p:nvPr/>
        </p:nvSpPr>
        <p:spPr>
          <a:xfrm>
            <a:off x="2485017" y="451598"/>
            <a:ext cx="6658983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Metonymy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2E34D-8EF9-C14D-B068-5F101F4324EB}"/>
              </a:ext>
            </a:extLst>
          </p:cNvPr>
          <p:cNvSpPr txBox="1"/>
          <p:nvPr/>
        </p:nvSpPr>
        <p:spPr>
          <a:xfrm>
            <a:off x="609600" y="2110960"/>
            <a:ext cx="85344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Defined: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Literally: change the name. Use of one word for another, such as cause for effect, effect for cause, container for contents, etc.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Examples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Cursed be </a:t>
            </a:r>
            <a:r>
              <a:rPr lang="en-US" sz="2400" i="1" dirty="0" err="1">
                <a:ea typeface="Tahoma" pitchFamily="34" charset="0"/>
                <a:cs typeface="Tahoma" pitchFamily="34" charset="0"/>
              </a:rPr>
              <a:t>Caanan</a:t>
            </a:r>
            <a:r>
              <a:rPr lang="en-US" sz="2400" i="1" dirty="0">
                <a:ea typeface="Tahoma" pitchFamily="34" charset="0"/>
                <a:cs typeface="Tahoma" pitchFamily="34" charset="0"/>
              </a:rPr>
              <a:t> (Gen. 9:25-27) = posterity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Call on his name (Psa. 105:1; Rom. 10:13) = person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Devoured Jacob (Psa. 79:7) = descendants = land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Read Moses (Luke 16; Acts 15:21) = writings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Took the cup (Matt. 26:27) = contents of cup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See the voice (Rev. 1:12) = one who spoke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Reading Isaiah (Acts 8:28) = writings of Isaiah</a:t>
            </a:r>
          </a:p>
        </p:txBody>
      </p:sp>
    </p:spTree>
    <p:extLst>
      <p:ext uri="{BB962C8B-B14F-4D97-AF65-F5344CB8AC3E}">
        <p14:creationId xmlns:p14="http://schemas.microsoft.com/office/powerpoint/2010/main" val="642732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Figurative 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362225" y="1979183"/>
            <a:ext cx="3506993" cy="443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Metaphor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 Simile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M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etonymy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Synec</a:t>
            </a:r>
            <a:r>
              <a:rPr lang="en-US" sz="3200" dirty="0" err="1">
                <a:solidFill>
                  <a:prstClr val="black"/>
                </a:solidFill>
                <a:latin typeface="Amasis MT Pro Medium" panose="02040604050005020304" pitchFamily="18" charset="0"/>
              </a:rPr>
              <a:t>doche</a:t>
            </a:r>
            <a:endParaRPr lang="en-US" sz="32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Hyperbole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Irony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A08CD3-DAFE-FE10-5C40-DABAA666469C}"/>
              </a:ext>
            </a:extLst>
          </p:cNvPr>
          <p:cNvGrpSpPr/>
          <p:nvPr/>
        </p:nvGrpSpPr>
        <p:grpSpPr>
          <a:xfrm>
            <a:off x="7096461" y="4292077"/>
            <a:ext cx="1990164" cy="2124859"/>
            <a:chOff x="5943600" y="1257300"/>
            <a:chExt cx="2133600" cy="2476500"/>
          </a:xfrm>
        </p:grpSpPr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FC515D5B-78D8-FD11-E27A-523B1FD6FFE4}"/>
                </a:ext>
              </a:extLst>
            </p:cNvPr>
            <p:cNvSpPr/>
            <p:nvPr/>
          </p:nvSpPr>
          <p:spPr>
            <a:xfrm>
              <a:off x="5943600" y="1257300"/>
              <a:ext cx="685800" cy="2476500"/>
            </a:xfrm>
            <a:prstGeom prst="rightBrace">
              <a:avLst>
                <a:gd name="adj1" fmla="val 36240"/>
                <a:gd name="adj2" fmla="val 50000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42576C4-E17B-BA5A-98D1-0CE48C3D6A7C}"/>
                </a:ext>
              </a:extLst>
            </p:cNvPr>
            <p:cNvSpPr/>
            <p:nvPr/>
          </p:nvSpPr>
          <p:spPr>
            <a:xfrm>
              <a:off x="6781800" y="1828800"/>
              <a:ext cx="1295400" cy="1295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</a:rPr>
                <a:t>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1897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2"/>
            <a:ext cx="7600278" cy="5023054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Matt. 26:26-29; Mark 14:22-25; Luke 22:19-20; 1 Cor. 11:23-26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Several questions need to be addressed concerning the Lord’s supper: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“cup”?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it mean that Jesus “blessed” the bread and “blessed” the cup?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meant by the phrase: “this is my body”?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meant by the phrase: “this is my blood”?</a:t>
            </a:r>
          </a:p>
        </p:txBody>
      </p:sp>
    </p:spTree>
    <p:extLst>
      <p:ext uri="{BB962C8B-B14F-4D97-AF65-F5344CB8AC3E}">
        <p14:creationId xmlns:p14="http://schemas.microsoft.com/office/powerpoint/2010/main" val="2026531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894" y="872266"/>
            <a:ext cx="7924800" cy="498598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Matt 26:26-29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26 And as they were eating, Jesus took bread, blessed and broke it, and gave it to the disciples and said, "Take, eat; this is My body."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27 Then He took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the cup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and gave thanks, and gave it to them, saying, "Drink from it, all of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28 For this is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My blood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of the new covenant, which is shed for many for the remission of sins.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29 But I say to you, I will not drink of this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fruit of the vine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from now on until that day when I drink it new with you in My Father's kingdom." 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3264946" y="3234466"/>
            <a:ext cx="762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264946" y="4148866"/>
            <a:ext cx="3124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91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924800" cy="461664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Luke 22:17-20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17 Then He took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the cup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and gave thanks, and said, "Take this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divide it among yourselves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18 for I say to you, I will not drink of the fruit of the vine until the kingdom of God comes."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19 And He took bread, gave thanks and broke it, and gave it to them, saying, "This is My body which is given for you; do this in remembrance of Me."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 Likewise He also took the cup after supper, saying, "This cup is the new covenant in My blood, which is shed for you. </a:t>
            </a:r>
          </a:p>
        </p:txBody>
      </p:sp>
    </p:spTree>
    <p:extLst>
      <p:ext uri="{BB962C8B-B14F-4D97-AF65-F5344CB8AC3E}">
        <p14:creationId xmlns:p14="http://schemas.microsoft.com/office/powerpoint/2010/main" val="300702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894" y="872266"/>
            <a:ext cx="7924800" cy="498598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Matt 26:26-29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26 And as they were eating, Jesus took bread,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blessed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and broke it, and gave it to the disciples and said, "Take, eat; this is My body."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27 Then He 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took the cup, and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gave thanks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and gave it to them, saying, "Drink from it, all of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28 For this is My blood of the new covenant, which is shed for many for the remission of sins.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29 But I say to you, I will not drink of this fruit of the vine from now on until that day when I drink it new with you in My Father's kingdom."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36FA70-11F9-A163-B94C-AB2FDA1BFE88}"/>
              </a:ext>
            </a:extLst>
          </p:cNvPr>
          <p:cNvCxnSpPr/>
          <p:nvPr/>
        </p:nvCxnSpPr>
        <p:spPr>
          <a:xfrm flipH="1">
            <a:off x="5292762" y="2017059"/>
            <a:ext cx="1253266" cy="118872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01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0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16845</TotalTime>
  <Words>1576</Words>
  <Application>Microsoft Office PowerPoint</Application>
  <PresentationFormat>On-screen Show (4:3)</PresentationFormat>
  <Paragraphs>215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25</vt:i4>
      </vt:variant>
    </vt:vector>
  </HeadingPairs>
  <TitlesOfParts>
    <vt:vector size="48" baseType="lpstr">
      <vt:lpstr>Tahoma</vt:lpstr>
      <vt:lpstr>Arial</vt:lpstr>
      <vt:lpstr>Courier New</vt:lpstr>
      <vt:lpstr>Ink Draft</vt:lpstr>
      <vt:lpstr>Calibri</vt:lpstr>
      <vt:lpstr>Amasis MT Pro Medium</vt:lpstr>
      <vt:lpstr>Calibri Light</vt:lpstr>
      <vt:lpstr>Times New Roman</vt:lpstr>
      <vt:lpstr>Wingdings</vt:lpstr>
      <vt:lpstr>Franklin Gothic Book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6_Office Theme</vt:lpstr>
      <vt:lpstr>1_Crop</vt:lpstr>
      <vt:lpstr>7_Office Theme</vt:lpstr>
      <vt:lpstr>8_Office Theme</vt:lpstr>
      <vt:lpstr>9_Office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16</cp:revision>
  <cp:lastPrinted>2023-03-29T22:30:24Z</cp:lastPrinted>
  <dcterms:created xsi:type="dcterms:W3CDTF">2022-12-17T01:56:01Z</dcterms:created>
  <dcterms:modified xsi:type="dcterms:W3CDTF">2023-03-29T22:30:57Z</dcterms:modified>
</cp:coreProperties>
</file>