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0.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1.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2.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3.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4" r:id="rId2"/>
    <p:sldMasterId id="2147483672" r:id="rId3"/>
    <p:sldMasterId id="2147483696" r:id="rId4"/>
    <p:sldMasterId id="2147483708" r:id="rId5"/>
    <p:sldMasterId id="2147483720" r:id="rId6"/>
    <p:sldMasterId id="2147483756" r:id="rId7"/>
    <p:sldMasterId id="2147483758" r:id="rId8"/>
    <p:sldMasterId id="2147483782" r:id="rId9"/>
    <p:sldMasterId id="2147483806" r:id="rId10"/>
    <p:sldMasterId id="2147483818" r:id="rId11"/>
    <p:sldMasterId id="2147483830" r:id="rId12"/>
    <p:sldMasterId id="2147483842" r:id="rId13"/>
    <p:sldMasterId id="2147483854" r:id="rId14"/>
  </p:sldMasterIdLst>
  <p:notesMasterIdLst>
    <p:notesMasterId r:id="rId48"/>
  </p:notesMasterIdLst>
  <p:sldIdLst>
    <p:sldId id="257" r:id="rId15"/>
    <p:sldId id="265" r:id="rId16"/>
    <p:sldId id="281" r:id="rId17"/>
    <p:sldId id="291" r:id="rId18"/>
    <p:sldId id="447" r:id="rId19"/>
    <p:sldId id="367" r:id="rId20"/>
    <p:sldId id="283" r:id="rId21"/>
    <p:sldId id="449" r:id="rId22"/>
    <p:sldId id="453" r:id="rId23"/>
    <p:sldId id="450" r:id="rId24"/>
    <p:sldId id="458" r:id="rId25"/>
    <p:sldId id="452" r:id="rId26"/>
    <p:sldId id="455" r:id="rId27"/>
    <p:sldId id="260" r:id="rId28"/>
    <p:sldId id="461" r:id="rId29"/>
    <p:sldId id="269" r:id="rId30"/>
    <p:sldId id="462" r:id="rId31"/>
    <p:sldId id="271" r:id="rId32"/>
    <p:sldId id="463" r:id="rId33"/>
    <p:sldId id="466" r:id="rId34"/>
    <p:sldId id="464" r:id="rId35"/>
    <p:sldId id="467" r:id="rId36"/>
    <p:sldId id="468" r:id="rId37"/>
    <p:sldId id="441" r:id="rId38"/>
    <p:sldId id="469" r:id="rId39"/>
    <p:sldId id="323" r:id="rId40"/>
    <p:sldId id="324" r:id="rId41"/>
    <p:sldId id="325" r:id="rId42"/>
    <p:sldId id="326" r:id="rId43"/>
    <p:sldId id="327" r:id="rId44"/>
    <p:sldId id="451" r:id="rId45"/>
    <p:sldId id="440" r:id="rId46"/>
    <p:sldId id="470" r:id="rId47"/>
  </p:sldIdLst>
  <p:sldSz cx="9144000" cy="6858000" type="screen4x3"/>
  <p:notesSz cx="7010400" cy="9296400"/>
  <p:embeddedFontLst>
    <p:embeddedFont>
      <p:font typeface="Amasis MT Pro Medium" panose="02040604050005020304" pitchFamily="18" charset="0"/>
      <p:regular r:id="rId49"/>
      <p:italic r:id="rId50"/>
    </p:embeddedFont>
    <p:embeddedFont>
      <p:font typeface="Arial Narrow" panose="020B0606020202030204" pitchFamily="34" charset="0"/>
      <p:regular r:id="rId51"/>
      <p:bold r:id="rId52"/>
      <p:italic r:id="rId53"/>
      <p:boldItalic r:id="rId54"/>
    </p:embeddedFont>
    <p:embeddedFont>
      <p:font typeface="Calibri" panose="020F0502020204030204" pitchFamily="34" charset="0"/>
      <p:regular r:id="rId55"/>
      <p:bold r:id="rId56"/>
      <p:italic r:id="rId57"/>
      <p:boldItalic r:id="rId58"/>
    </p:embeddedFont>
    <p:embeddedFont>
      <p:font typeface="Calibri Light" panose="020F0302020204030204" pitchFamily="34" charset="0"/>
      <p:regular r:id="rId59"/>
      <p:italic r:id="rId60"/>
    </p:embeddedFont>
    <p:embeddedFont>
      <p:font typeface="Comic Sans MS" panose="030F0702030302020204" pitchFamily="66" charset="0"/>
      <p:regular r:id="rId61"/>
      <p:bold r:id="rId62"/>
      <p:italic r:id="rId63"/>
      <p:boldItalic r:id="rId64"/>
    </p:embeddedFont>
    <p:embeddedFont>
      <p:font typeface="Footlight MT Light" panose="0204060206030A020304" pitchFamily="18" charset="0"/>
      <p:regular r:id="rId65"/>
    </p:embeddedFont>
    <p:embeddedFont>
      <p:font typeface="Franklin Gothic Book" panose="020B0503020102020204" pitchFamily="34" charset="0"/>
      <p:regular r:id="rId66"/>
      <p:italic r:id="rId67"/>
    </p:embeddedFont>
    <p:embeddedFont>
      <p:font typeface="Ink Draft" panose="03080402000500000000" pitchFamily="66" charset="0"/>
      <p:regular r:id="rId6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929AF3-2207-4E59-91C9-E74D1ABD0468}" v="1343" dt="2023-03-15T21:26:53.6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72" autoAdjust="0"/>
    <p:restoredTop sz="94915" autoAdjust="0"/>
  </p:normalViewPr>
  <p:slideViewPr>
    <p:cSldViewPr snapToGrid="0">
      <p:cViewPr varScale="1">
        <p:scale>
          <a:sx n="79" d="100"/>
          <a:sy n="79" d="100"/>
        </p:scale>
        <p:origin x="34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font" Target="fonts/font15.fntdata"/><Relationship Id="rId68" Type="http://schemas.openxmlformats.org/officeDocument/2006/relationships/font" Target="fonts/font20.fntdata"/><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font" Target="fonts/font18.fntdata"/><Relationship Id="rId5" Type="http://schemas.openxmlformats.org/officeDocument/2006/relationships/slideMaster" Target="slideMasters/slideMaster5.xml"/><Relationship Id="rId61" Type="http://schemas.openxmlformats.org/officeDocument/2006/relationships/font" Target="fonts/font13.fntdata"/><Relationship Id="rId19" Type="http://schemas.openxmlformats.org/officeDocument/2006/relationships/slide" Target="slides/slide5.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font" Target="fonts/font16.fntdata"/><Relationship Id="rId69"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font" Target="fonts/font3.fntdata"/><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font" Target="fonts/font11.fntdata"/><Relationship Id="rId67" Type="http://schemas.openxmlformats.org/officeDocument/2006/relationships/font" Target="fonts/font19.fntdata"/><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font" Target="fonts/font6.fntdata"/><Relationship Id="rId62" Type="http://schemas.openxmlformats.org/officeDocument/2006/relationships/font" Target="fonts/font14.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font" Target="fonts/font17.fntdata"/><Relationship Id="rId73"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font" Target="fonts/font2.fntdata"/><Relationship Id="rId55" Type="http://schemas.openxmlformats.org/officeDocument/2006/relationships/font" Target="fonts/font7.fntdata"/><Relationship Id="rId7" Type="http://schemas.openxmlformats.org/officeDocument/2006/relationships/slideMaster" Target="slideMasters/slideMaster7.xml"/><Relationship Id="rId7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6734DDE-5B15-43AA-9F31-715CD8029333}" type="datetimeFigureOut">
              <a:rPr lang="en-US" smtClean="0"/>
              <a:t>3/15/2023</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931F208-9A5C-4919-8F24-FACC431ED18E}" type="slidenum">
              <a:rPr lang="en-US" smtClean="0"/>
              <a:t>‹#›</a:t>
            </a:fld>
            <a:endParaRPr lang="en-US" dirty="0"/>
          </a:p>
        </p:txBody>
      </p:sp>
    </p:spTree>
    <p:extLst>
      <p:ext uri="{BB962C8B-B14F-4D97-AF65-F5344CB8AC3E}">
        <p14:creationId xmlns:p14="http://schemas.microsoft.com/office/powerpoint/2010/main" val="3909786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258256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897365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449912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891173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226978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727962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740681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096452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63691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953384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59965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5779494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928821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170893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085402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566358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573054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294513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13528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74641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535585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540709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23837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724494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838016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264832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966327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591689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584058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437518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013140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477265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135010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20782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933933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961107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159702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00055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20193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00992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41821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72539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14698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428701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295028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025293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509525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763884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314437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5190308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79180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54974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2055585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132103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dirty="0"/>
          </a:p>
        </p:txBody>
      </p:sp>
    </p:spTree>
    <p:extLst>
      <p:ext uri="{BB962C8B-B14F-4D97-AF65-F5344CB8AC3E}">
        <p14:creationId xmlns:p14="http://schemas.microsoft.com/office/powerpoint/2010/main" val="4083865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AC1E96-0BFC-403F-BB7F-81B55A8A0D1D}"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283263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4858546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AC1E96-0BFC-403F-BB7F-81B55A8A0D1D}"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2218359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AC1E96-0BFC-403F-BB7F-81B55A8A0D1D}"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3951133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AC1E96-0BFC-403F-BB7F-81B55A8A0D1D}" type="datetimeFigureOut">
              <a:rPr lang="en-US" smtClean="0"/>
              <a:t>3/15/2023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487758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AC1E96-0BFC-403F-BB7F-81B55A8A0D1D}" type="datetimeFigureOut">
              <a:rPr lang="en-US" smtClean="0"/>
              <a:t>3/15/2023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431171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AC1E96-0BFC-403F-BB7F-81B55A8A0D1D}" type="datetimeFigureOut">
              <a:rPr lang="en-US" smtClean="0"/>
              <a:t>3/15/2023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2576801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AC1E96-0BFC-403F-BB7F-81B55A8A0D1D}"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40714669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AC1E96-0BFC-403F-BB7F-81B55A8A0D1D}"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627971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3964245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C1E96-0BFC-403F-BB7F-81B55A8A0D1D}"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1A3FED-79D2-49FD-B3EC-4FF33B3B413B}" type="slidenum">
              <a:rPr lang="en-US" smtClean="0"/>
              <a:t>‹#›</a:t>
            </a:fld>
            <a:endParaRPr lang="en-US" dirty="0"/>
          </a:p>
        </p:txBody>
      </p:sp>
    </p:spTree>
    <p:extLst>
      <p:ext uri="{BB962C8B-B14F-4D97-AF65-F5344CB8AC3E}">
        <p14:creationId xmlns:p14="http://schemas.microsoft.com/office/powerpoint/2010/main" val="1870626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7448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1054393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084571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87FDAB-2E2E-4572-B828-BA5055F1E07C}"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88043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87FDAB-2E2E-4572-B828-BA5055F1E07C}" type="datetimeFigureOut">
              <a:rPr lang="en-US" smtClean="0"/>
              <a:t>3/15/2023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482831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87FDAB-2E2E-4572-B828-BA5055F1E07C}" type="datetimeFigureOut">
              <a:rPr lang="en-US" smtClean="0"/>
              <a:t>3/15/2023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654856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87FDAB-2E2E-4572-B828-BA5055F1E07C}" type="datetimeFigureOut">
              <a:rPr lang="en-US" smtClean="0"/>
              <a:t>3/15/2023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1798397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7FDAB-2E2E-4572-B828-BA5055F1E07C}" type="datetimeFigureOut">
              <a:rPr lang="en-US" smtClean="0"/>
              <a:t>3/15/2023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465526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87FDAB-2E2E-4572-B828-BA5055F1E07C}" type="datetimeFigureOut">
              <a:rPr lang="en-US" smtClean="0"/>
              <a:t>3/15/2023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446152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87FDAB-2E2E-4572-B828-BA5055F1E07C}" type="datetimeFigureOut">
              <a:rPr lang="en-US" smtClean="0"/>
              <a:t>3/15/2023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037381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19068292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92701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FA40975E-BA50-4075-85DB-EA47C39AD636}" type="datetimeFigureOut">
              <a:rPr lang="en-US" smtClean="0"/>
              <a:t>3/15/2023</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0ECBCDE8-8D99-4AE2-A8C3-449CFDB7A5D1}" type="slidenum">
              <a:rPr lang="en-US" smtClean="0"/>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820462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894345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FA40975E-BA50-4075-85DB-EA47C39AD636}" type="datetimeFigureOut">
              <a:rPr lang="en-US" smtClean="0"/>
              <a:t>3/15/2023</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3755064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574728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272441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974168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523239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3/15/2023</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61721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3/15/2023</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10238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6453036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4123622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3092696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36273180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ED5DEF-9285-49A0-B669-7B65B2BE9F06}"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1822951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ED5DEF-9285-49A0-B669-7B65B2BE9F06}" type="datetimeFigureOut">
              <a:rPr lang="en-US" smtClean="0"/>
              <a:t>3/15/2023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4155512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ED5DEF-9285-49A0-B669-7B65B2BE9F06}" type="datetimeFigureOut">
              <a:rPr lang="en-US" smtClean="0"/>
              <a:t>3/15/2023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1817381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ED5DEF-9285-49A0-B669-7B65B2BE9F06}" type="datetimeFigureOut">
              <a:rPr lang="en-US" smtClean="0"/>
              <a:t>3/15/2023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4239453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ED5DEF-9285-49A0-B669-7B65B2BE9F06}" type="datetimeFigureOut">
              <a:rPr lang="en-US" smtClean="0"/>
              <a:t>3/15/2023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1407104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ED5DEF-9285-49A0-B669-7B65B2BE9F06}" type="datetimeFigureOut">
              <a:rPr lang="en-US" smtClean="0"/>
              <a:t>3/15/2023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3726489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ED5DEF-9285-49A0-B669-7B65B2BE9F06}" type="datetimeFigureOut">
              <a:rPr lang="en-US" smtClean="0"/>
              <a:t>3/15/2023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41484290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759365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D5DEF-9285-49A0-B669-7B65B2BE9F06}"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C82DE3-66C5-42C4-94FB-17BEEE2E7BAB}" type="slidenum">
              <a:rPr lang="en-US" smtClean="0"/>
              <a:t>‹#›</a:t>
            </a:fld>
            <a:endParaRPr lang="en-US"/>
          </a:p>
        </p:txBody>
      </p:sp>
    </p:spTree>
    <p:extLst>
      <p:ext uri="{BB962C8B-B14F-4D97-AF65-F5344CB8AC3E}">
        <p14:creationId xmlns:p14="http://schemas.microsoft.com/office/powerpoint/2010/main" val="3183903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F3947-FB46-4D04-955B-2A2C74F65F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0DD075-1004-4859-9D80-6DEF20E905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02A6BED-CDED-4F65-A8A5-2BFE76D5FD4E}"/>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5" name="Footer Placeholder 4">
            <a:extLst>
              <a:ext uri="{FF2B5EF4-FFF2-40B4-BE49-F238E27FC236}">
                <a16:creationId xmlns:a16="http://schemas.microsoft.com/office/drawing/2014/main" id="{F02A82E6-CC77-44A8-AEE4-DCB0716175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DFE86-FBE1-4B68-B793-24ECF48E916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747816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3902-DF37-42E0-AAAB-ADC601B37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0D6B5-95D3-4D62-9ABE-C67F58B312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8B1A9-95EC-4D49-A80B-3EE7053EDDB4}"/>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5" name="Footer Placeholder 4">
            <a:extLst>
              <a:ext uri="{FF2B5EF4-FFF2-40B4-BE49-F238E27FC236}">
                <a16:creationId xmlns:a16="http://schemas.microsoft.com/office/drawing/2014/main" id="{941A76BF-4452-41BB-947E-FBCCE550ED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1E8F3C-A4C4-488E-ABBA-F03DFB933BA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4023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115E-9364-48DE-92CF-F6B3AAB8A3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9ED1CC9-8068-4EA2-9005-9D8FE082B24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E3BF93-4F26-4A6C-8345-8DD3090BA4E4}"/>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5" name="Footer Placeholder 4">
            <a:extLst>
              <a:ext uri="{FF2B5EF4-FFF2-40B4-BE49-F238E27FC236}">
                <a16:creationId xmlns:a16="http://schemas.microsoft.com/office/drawing/2014/main" id="{91B074D4-8A38-4264-910F-8076E9A4C0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E7431D-52E1-439E-BD3F-44FB2D179B7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555890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61D8-E8E5-4B0F-BF0E-6CF919137B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39A041-735E-464C-9F45-91CF49A707A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5C960-C613-4CBD-A4A1-ED09AAFB953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81C780-F2BA-41AA-BFA6-0389B4529FCF}"/>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6" name="Footer Placeholder 5">
            <a:extLst>
              <a:ext uri="{FF2B5EF4-FFF2-40B4-BE49-F238E27FC236}">
                <a16:creationId xmlns:a16="http://schemas.microsoft.com/office/drawing/2014/main" id="{F5E0C07F-517A-4B6B-80C2-4050727620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A08D02-88FF-4E96-9B85-4E30D987DAA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524908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6523-0C7B-431D-9A65-64E7D5A3EB5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B86BC-2E68-41C8-8D23-86C948E298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CC050-8619-42D4-B5C1-6356053C43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262B1F-A467-4C5C-A711-7F035DC40E7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5826751-0885-4A12-81AA-3C63BE8DFA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C6C8D9-7EF9-46F9-83FA-1F495EB57780}"/>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8" name="Footer Placeholder 7">
            <a:extLst>
              <a:ext uri="{FF2B5EF4-FFF2-40B4-BE49-F238E27FC236}">
                <a16:creationId xmlns:a16="http://schemas.microsoft.com/office/drawing/2014/main" id="{0E79C287-6C93-4132-B848-D2720F2904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2041947-E550-408D-9DE8-03C26E334CD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760564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C7DC-03F3-4A2C-89D9-B71EB95046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29AF90-6EB2-4717-BB0C-16DCF6855466}"/>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4" name="Footer Placeholder 3">
            <a:extLst>
              <a:ext uri="{FF2B5EF4-FFF2-40B4-BE49-F238E27FC236}">
                <a16:creationId xmlns:a16="http://schemas.microsoft.com/office/drawing/2014/main" id="{43B2E7D7-C4AD-49A4-A752-ADF1A6CA17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0732B3D-04C3-42AB-AC14-8B861EEBD090}"/>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871396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B0D80-9243-499D-9318-8B0F4850EB02}"/>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3" name="Footer Placeholder 2">
            <a:extLst>
              <a:ext uri="{FF2B5EF4-FFF2-40B4-BE49-F238E27FC236}">
                <a16:creationId xmlns:a16="http://schemas.microsoft.com/office/drawing/2014/main" id="{A216B43E-2305-4E4C-805B-C0EC0ACC3F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DF8AE55-1FF0-4AF5-87C3-7AD8CD8C579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793819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E10E8-7C90-46CD-8FB7-3A1F93600EE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FDEA6A0-8386-4D0C-B988-78E5C6C72BF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4CD9B-78E3-4851-8F83-481A30D227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2FBF78-C54D-408B-B6D1-AB33619F13AD}"/>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6" name="Footer Placeholder 5">
            <a:extLst>
              <a:ext uri="{FF2B5EF4-FFF2-40B4-BE49-F238E27FC236}">
                <a16:creationId xmlns:a16="http://schemas.microsoft.com/office/drawing/2014/main" id="{5812AD84-D6DE-4699-A972-B6F19D4F4B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F99A571-B6E0-4AAB-8FE9-A6F7B1C1D3E8}"/>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543902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4A28-2C37-4A8F-A522-9B257B5C00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CA3D9F-82AF-4EAB-B63F-AFB620F0A50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C03DF48F-BF2A-44D4-915E-110CE1182FC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88566C-6F38-432A-8FD4-A46B233D0917}"/>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6" name="Footer Placeholder 5">
            <a:extLst>
              <a:ext uri="{FF2B5EF4-FFF2-40B4-BE49-F238E27FC236}">
                <a16:creationId xmlns:a16="http://schemas.microsoft.com/office/drawing/2014/main" id="{46A69468-4C1F-4CE8-AB61-FF75466BC0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FB9F0-C511-4311-BF64-4A67E8FDB31D}"/>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158320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3B4D-0059-474D-996C-0B4AB44D88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0F149-050F-46EE-AA06-6AECDFBE3F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77A9B-C295-4511-891A-12C6240CFB4F}"/>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5" name="Footer Placeholder 4">
            <a:extLst>
              <a:ext uri="{FF2B5EF4-FFF2-40B4-BE49-F238E27FC236}">
                <a16:creationId xmlns:a16="http://schemas.microsoft.com/office/drawing/2014/main" id="{EB7CB9EB-CD15-4E32-B563-030B90A3B5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D06775-180A-46C8-B3A1-4CFF3D668637}"/>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768553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99D79-0FD2-4710-8209-E9DC10926D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496F55-D082-4E5A-AE32-FF4703A5A27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3127-CC71-4C2F-AB3B-A8E711DEA846}"/>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5" name="Footer Placeholder 4">
            <a:extLst>
              <a:ext uri="{FF2B5EF4-FFF2-40B4-BE49-F238E27FC236}">
                <a16:creationId xmlns:a16="http://schemas.microsoft.com/office/drawing/2014/main" id="{6AF4B8FD-BF9B-4830-B4F1-69F57764DD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D0C1C0-D2E9-4785-B92D-D182A45F49BA}"/>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268860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F3947-FB46-4D04-955B-2A2C74F65F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0DD075-1004-4859-9D80-6DEF20E905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02A6BED-CDED-4F65-A8A5-2BFE76D5FD4E}"/>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5" name="Footer Placeholder 4">
            <a:extLst>
              <a:ext uri="{FF2B5EF4-FFF2-40B4-BE49-F238E27FC236}">
                <a16:creationId xmlns:a16="http://schemas.microsoft.com/office/drawing/2014/main" id="{F02A82E6-CC77-44A8-AEE4-DCB0716175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DFE86-FBE1-4B68-B793-24ECF48E916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952930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3902-DF37-42E0-AAAB-ADC601B37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0D6B5-95D3-4D62-9ABE-C67F58B312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8B1A9-95EC-4D49-A80B-3EE7053EDDB4}"/>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5" name="Footer Placeholder 4">
            <a:extLst>
              <a:ext uri="{FF2B5EF4-FFF2-40B4-BE49-F238E27FC236}">
                <a16:creationId xmlns:a16="http://schemas.microsoft.com/office/drawing/2014/main" id="{941A76BF-4452-41BB-947E-FBCCE550ED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1E8F3C-A4C4-488E-ABBA-F03DFB933BA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023418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115E-9364-48DE-92CF-F6B3AAB8A3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9ED1CC9-8068-4EA2-9005-9D8FE082B24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E3BF93-4F26-4A6C-8345-8DD3090BA4E4}"/>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5" name="Footer Placeholder 4">
            <a:extLst>
              <a:ext uri="{FF2B5EF4-FFF2-40B4-BE49-F238E27FC236}">
                <a16:creationId xmlns:a16="http://schemas.microsoft.com/office/drawing/2014/main" id="{91B074D4-8A38-4264-910F-8076E9A4C0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E7431D-52E1-439E-BD3F-44FB2D179B7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768210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61D8-E8E5-4B0F-BF0E-6CF919137B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39A041-735E-464C-9F45-91CF49A707A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5C960-C613-4CBD-A4A1-ED09AAFB953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81C780-F2BA-41AA-BFA6-0389B4529FCF}"/>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6" name="Footer Placeholder 5">
            <a:extLst>
              <a:ext uri="{FF2B5EF4-FFF2-40B4-BE49-F238E27FC236}">
                <a16:creationId xmlns:a16="http://schemas.microsoft.com/office/drawing/2014/main" id="{F5E0C07F-517A-4B6B-80C2-4050727620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A08D02-88FF-4E96-9B85-4E30D987DAA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934062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6523-0C7B-431D-9A65-64E7D5A3EB5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B86BC-2E68-41C8-8D23-86C948E298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CC050-8619-42D4-B5C1-6356053C43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262B1F-A467-4C5C-A711-7F035DC40E7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5826751-0885-4A12-81AA-3C63BE8DFA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C6C8D9-7EF9-46F9-83FA-1F495EB57780}"/>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8" name="Footer Placeholder 7">
            <a:extLst>
              <a:ext uri="{FF2B5EF4-FFF2-40B4-BE49-F238E27FC236}">
                <a16:creationId xmlns:a16="http://schemas.microsoft.com/office/drawing/2014/main" id="{0E79C287-6C93-4132-B848-D2720F2904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2041947-E550-408D-9DE8-03C26E334CD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604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C7DC-03F3-4A2C-89D9-B71EB95046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29AF90-6EB2-4717-BB0C-16DCF6855466}"/>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4" name="Footer Placeholder 3">
            <a:extLst>
              <a:ext uri="{FF2B5EF4-FFF2-40B4-BE49-F238E27FC236}">
                <a16:creationId xmlns:a16="http://schemas.microsoft.com/office/drawing/2014/main" id="{43B2E7D7-C4AD-49A4-A752-ADF1A6CA17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0732B3D-04C3-42AB-AC14-8B861EEBD090}"/>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445375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B0D80-9243-499D-9318-8B0F4850EB02}"/>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3" name="Footer Placeholder 2">
            <a:extLst>
              <a:ext uri="{FF2B5EF4-FFF2-40B4-BE49-F238E27FC236}">
                <a16:creationId xmlns:a16="http://schemas.microsoft.com/office/drawing/2014/main" id="{A216B43E-2305-4E4C-805B-C0EC0ACC3F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DF8AE55-1FF0-4AF5-87C3-7AD8CD8C579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85224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E10E8-7C90-46CD-8FB7-3A1F93600EE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FDEA6A0-8386-4D0C-B988-78E5C6C72BF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4CD9B-78E3-4851-8F83-481A30D227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2FBF78-C54D-408B-B6D1-AB33619F13AD}"/>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6" name="Footer Placeholder 5">
            <a:extLst>
              <a:ext uri="{FF2B5EF4-FFF2-40B4-BE49-F238E27FC236}">
                <a16:creationId xmlns:a16="http://schemas.microsoft.com/office/drawing/2014/main" id="{5812AD84-D6DE-4699-A972-B6F19D4F4B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F99A571-B6E0-4AAB-8FE9-A6F7B1C1D3E8}"/>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548093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4A28-2C37-4A8F-A522-9B257B5C00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CA3D9F-82AF-4EAB-B63F-AFB620F0A50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C03DF48F-BF2A-44D4-915E-110CE1182FC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88566C-6F38-432A-8FD4-A46B233D0917}"/>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6" name="Footer Placeholder 5">
            <a:extLst>
              <a:ext uri="{FF2B5EF4-FFF2-40B4-BE49-F238E27FC236}">
                <a16:creationId xmlns:a16="http://schemas.microsoft.com/office/drawing/2014/main" id="{46A69468-4C1F-4CE8-AB61-FF75466BC0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FB9F0-C511-4311-BF64-4A67E8FDB31D}"/>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034322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3B4D-0059-474D-996C-0B4AB44D88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0F149-050F-46EE-AA06-6AECDFBE3F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77A9B-C295-4511-891A-12C6240CFB4F}"/>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5" name="Footer Placeholder 4">
            <a:extLst>
              <a:ext uri="{FF2B5EF4-FFF2-40B4-BE49-F238E27FC236}">
                <a16:creationId xmlns:a16="http://schemas.microsoft.com/office/drawing/2014/main" id="{EB7CB9EB-CD15-4E32-B563-030B90A3B5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D06775-180A-46C8-B3A1-4CFF3D668637}"/>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105221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99D79-0FD2-4710-8209-E9DC10926D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496F55-D082-4E5A-AE32-FF4703A5A27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3127-CC71-4C2F-AB3B-A8E711DEA846}"/>
              </a:ext>
            </a:extLst>
          </p:cNvPr>
          <p:cNvSpPr>
            <a:spLocks noGrp="1"/>
          </p:cNvSpPr>
          <p:nvPr>
            <p:ph type="dt" sz="half" idx="10"/>
          </p:nvPr>
        </p:nvSpPr>
        <p:spPr/>
        <p:txBody>
          <a:bodyPr/>
          <a:lstStyle/>
          <a:p>
            <a:fld id="{C98BCA9B-4F7E-43C2-92D7-7A4F76062324}" type="datetimeFigureOut">
              <a:rPr lang="en-US" smtClean="0"/>
              <a:t>3/15/2023</a:t>
            </a:fld>
            <a:endParaRPr lang="en-US" dirty="0"/>
          </a:p>
        </p:txBody>
      </p:sp>
      <p:sp>
        <p:nvSpPr>
          <p:cNvPr id="5" name="Footer Placeholder 4">
            <a:extLst>
              <a:ext uri="{FF2B5EF4-FFF2-40B4-BE49-F238E27FC236}">
                <a16:creationId xmlns:a16="http://schemas.microsoft.com/office/drawing/2014/main" id="{6AF4B8FD-BF9B-4830-B4F1-69F57764DD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D0C1C0-D2E9-4785-B92D-D182A45F49BA}"/>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210143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FA40975E-BA50-4075-85DB-EA47C39AD636}" type="datetimeFigureOut">
              <a:rPr lang="en-US" smtClean="0"/>
              <a:t>3/15/2023</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0ECBCDE8-8D99-4AE2-A8C3-449CFDB7A5D1}" type="slidenum">
              <a:rPr lang="en-US" smtClean="0"/>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118394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64631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FA40975E-BA50-4075-85DB-EA47C39AD636}" type="datetimeFigureOut">
              <a:rPr lang="en-US" smtClean="0"/>
              <a:t>3/15/2023</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9477043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1254089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767974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0241455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7208848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3/15/2023</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481469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3/15/2023</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57583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3359850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073639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C76489D-826C-4086-A9C9-DA8AC68945FF}" type="slidenum">
              <a:rPr lang="en-US" altLang="en-US"/>
              <a:pPr/>
              <a:t>‹#›</a:t>
            </a:fld>
            <a:endParaRPr lang="en-US" altLang="en-US"/>
          </a:p>
        </p:txBody>
      </p:sp>
    </p:spTree>
    <p:extLst>
      <p:ext uri="{BB962C8B-B14F-4D97-AF65-F5344CB8AC3E}">
        <p14:creationId xmlns:p14="http://schemas.microsoft.com/office/powerpoint/2010/main" val="39036971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7991D78-6ECF-4BD1-96AC-3A27E9DAC28E}" type="slidenum">
              <a:rPr lang="en-US" altLang="en-US"/>
              <a:pPr/>
              <a:t>‹#›</a:t>
            </a:fld>
            <a:endParaRPr lang="en-US" altLang="en-US"/>
          </a:p>
        </p:txBody>
      </p:sp>
    </p:spTree>
    <p:extLst>
      <p:ext uri="{BB962C8B-B14F-4D97-AF65-F5344CB8AC3E}">
        <p14:creationId xmlns:p14="http://schemas.microsoft.com/office/powerpoint/2010/main" val="89022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7DFC9F2-B75A-4D4D-B9D9-A884BFEA4DC0}" type="slidenum">
              <a:rPr lang="en-US" altLang="en-US"/>
              <a:pPr/>
              <a:t>‹#›</a:t>
            </a:fld>
            <a:endParaRPr lang="en-US" altLang="en-US"/>
          </a:p>
        </p:txBody>
      </p:sp>
    </p:spTree>
    <p:extLst>
      <p:ext uri="{BB962C8B-B14F-4D97-AF65-F5344CB8AC3E}">
        <p14:creationId xmlns:p14="http://schemas.microsoft.com/office/powerpoint/2010/main" val="2596738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592F99D-0C8B-4F96-A6C9-CE68BF8E1C8B}" type="slidenum">
              <a:rPr lang="en-US" altLang="en-US"/>
              <a:pPr/>
              <a:t>‹#›</a:t>
            </a:fld>
            <a:endParaRPr lang="en-US" altLang="en-US"/>
          </a:p>
        </p:txBody>
      </p:sp>
    </p:spTree>
    <p:extLst>
      <p:ext uri="{BB962C8B-B14F-4D97-AF65-F5344CB8AC3E}">
        <p14:creationId xmlns:p14="http://schemas.microsoft.com/office/powerpoint/2010/main" val="28103127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94DED6A4-5F32-4CF9-B367-E3B59AB506C1}" type="slidenum">
              <a:rPr lang="en-US" altLang="en-US"/>
              <a:pPr/>
              <a:t>‹#›</a:t>
            </a:fld>
            <a:endParaRPr lang="en-US" altLang="en-US"/>
          </a:p>
        </p:txBody>
      </p:sp>
    </p:spTree>
    <p:extLst>
      <p:ext uri="{BB962C8B-B14F-4D97-AF65-F5344CB8AC3E}">
        <p14:creationId xmlns:p14="http://schemas.microsoft.com/office/powerpoint/2010/main" val="40407185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B4472A53-1C5B-4C57-B8B1-403955F5EF03}" type="slidenum">
              <a:rPr lang="en-US" altLang="en-US"/>
              <a:pPr/>
              <a:t>‹#›</a:t>
            </a:fld>
            <a:endParaRPr lang="en-US" altLang="en-US"/>
          </a:p>
        </p:txBody>
      </p:sp>
    </p:spTree>
    <p:extLst>
      <p:ext uri="{BB962C8B-B14F-4D97-AF65-F5344CB8AC3E}">
        <p14:creationId xmlns:p14="http://schemas.microsoft.com/office/powerpoint/2010/main" val="145207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97C07E9F-958B-4BC2-9F2C-B4781DF9CB1F}" type="slidenum">
              <a:rPr lang="en-US" altLang="en-US"/>
              <a:pPr/>
              <a:t>‹#›</a:t>
            </a:fld>
            <a:endParaRPr lang="en-US" altLang="en-US"/>
          </a:p>
        </p:txBody>
      </p:sp>
    </p:spTree>
    <p:extLst>
      <p:ext uri="{BB962C8B-B14F-4D97-AF65-F5344CB8AC3E}">
        <p14:creationId xmlns:p14="http://schemas.microsoft.com/office/powerpoint/2010/main" val="1365684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DCE4746-171B-4ABE-B928-52CB93E31064}" type="slidenum">
              <a:rPr lang="en-US" altLang="en-US"/>
              <a:pPr/>
              <a:t>‹#›</a:t>
            </a:fld>
            <a:endParaRPr lang="en-US" altLang="en-US"/>
          </a:p>
        </p:txBody>
      </p:sp>
    </p:spTree>
    <p:extLst>
      <p:ext uri="{BB962C8B-B14F-4D97-AF65-F5344CB8AC3E}">
        <p14:creationId xmlns:p14="http://schemas.microsoft.com/office/powerpoint/2010/main" val="40383745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C59DBE8-6E5E-408C-9F25-1A7256673C16}" type="slidenum">
              <a:rPr lang="en-US" altLang="en-US"/>
              <a:pPr/>
              <a:t>‹#›</a:t>
            </a:fld>
            <a:endParaRPr lang="en-US" altLang="en-US"/>
          </a:p>
        </p:txBody>
      </p:sp>
    </p:spTree>
    <p:extLst>
      <p:ext uri="{BB962C8B-B14F-4D97-AF65-F5344CB8AC3E}">
        <p14:creationId xmlns:p14="http://schemas.microsoft.com/office/powerpoint/2010/main" val="2097428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6F3B6B8-E8DF-47C3-A17C-1F8B82A14C6B}" type="slidenum">
              <a:rPr lang="en-US" altLang="en-US"/>
              <a:pPr/>
              <a:t>‹#›</a:t>
            </a:fld>
            <a:endParaRPr lang="en-US" altLang="en-US"/>
          </a:p>
        </p:txBody>
      </p:sp>
    </p:spTree>
    <p:extLst>
      <p:ext uri="{BB962C8B-B14F-4D97-AF65-F5344CB8AC3E}">
        <p14:creationId xmlns:p14="http://schemas.microsoft.com/office/powerpoint/2010/main" val="29273060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ABADF15-7B40-4FE2-9F1B-AD7E9D146C30}" type="slidenum">
              <a:rPr lang="en-US" altLang="en-US"/>
              <a:pPr/>
              <a:t>‹#›</a:t>
            </a:fld>
            <a:endParaRPr lang="en-US" altLang="en-US"/>
          </a:p>
        </p:txBody>
      </p:sp>
    </p:spTree>
    <p:extLst>
      <p:ext uri="{BB962C8B-B14F-4D97-AF65-F5344CB8AC3E}">
        <p14:creationId xmlns:p14="http://schemas.microsoft.com/office/powerpoint/2010/main" val="3646898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microsoft.com/office/2007/relationships/hdphoto" Target="../media/hdphoto1.wdp"/></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7.xml"/><Relationship Id="rId1" Type="http://schemas.openxmlformats.org/officeDocument/2006/relationships/slideLayout" Target="../slideLayouts/slideLayout67.xml"/><Relationship Id="rId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9.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image" Target="../media/image5.jpe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10.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image" Target="../media/image6.jpg"/><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1.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2.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3.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image" Target="../media/image7.jpeg"/><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4.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3/15/2023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1316479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3/15/2023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duotone>
              <a:schemeClr val="bg2">
                <a:shade val="45000"/>
                <a:satMod val="135000"/>
              </a:schemeClr>
              <a:prstClr val="white"/>
            </a:duotone>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8775531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3/15/2023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pic>
        <p:nvPicPr>
          <p:cNvPr id="9" name="Picture 8" descr="Text, letter&#10;&#10;Description automatically generated">
            <a:extLst>
              <a:ext uri="{FF2B5EF4-FFF2-40B4-BE49-F238E27FC236}">
                <a16:creationId xmlns:a16="http://schemas.microsoft.com/office/drawing/2014/main" id="{17D528B9-C118-7370-1262-1D75B1D5213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3917" y="2521084"/>
            <a:ext cx="3955311" cy="2803327"/>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A09350B6-3402-AEDE-F4DA-CAADA782E402}"/>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741081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3/15/2023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sp>
        <p:nvSpPr>
          <p:cNvPr id="10" name="Rectangle: Rounded Corners 9">
            <a:extLst>
              <a:ext uri="{FF2B5EF4-FFF2-40B4-BE49-F238E27FC236}">
                <a16:creationId xmlns:a16="http://schemas.microsoft.com/office/drawing/2014/main" id="{3DEDBEF6-A55D-212B-EAFC-2E6680142DE0}"/>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Text, letter&#10;&#10;Description automatically generated">
            <a:extLst>
              <a:ext uri="{FF2B5EF4-FFF2-40B4-BE49-F238E27FC236}">
                <a16:creationId xmlns:a16="http://schemas.microsoft.com/office/drawing/2014/main" id="{1E58B7F4-F7E8-DC58-1487-114F88E2E42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20676503">
            <a:off x="39964" y="39204"/>
            <a:ext cx="2458905" cy="1742749"/>
          </a:xfrm>
          <a:prstGeom prst="rect">
            <a:avLst/>
          </a:prstGeom>
          <a:ln>
            <a:noFill/>
          </a:ln>
          <a:effectLst>
            <a:softEdge rad="112500"/>
          </a:effectLst>
        </p:spPr>
      </p:pic>
    </p:spTree>
    <p:extLst>
      <p:ext uri="{BB962C8B-B14F-4D97-AF65-F5344CB8AC3E}">
        <p14:creationId xmlns:p14="http://schemas.microsoft.com/office/powerpoint/2010/main" val="11018138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3/15/2023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dirty="0"/>
          </a:p>
        </p:txBody>
      </p:sp>
      <p:sp>
        <p:nvSpPr>
          <p:cNvPr id="8" name="Rectangle: Rounded Corners 7">
            <a:extLst>
              <a:ext uri="{FF2B5EF4-FFF2-40B4-BE49-F238E27FC236}">
                <a16:creationId xmlns:a16="http://schemas.microsoft.com/office/drawing/2014/main" id="{70E19F73-1869-F2D7-FEDC-8D7EAFE61F05}"/>
              </a:ext>
            </a:extLst>
          </p:cNvPr>
          <p:cNvSpPr/>
          <p:nvPr userDrawn="1"/>
        </p:nvSpPr>
        <p:spPr>
          <a:xfrm>
            <a:off x="388345" y="253388"/>
            <a:ext cx="8367310" cy="6351224"/>
          </a:xfrm>
          <a:custGeom>
            <a:avLst/>
            <a:gdLst>
              <a:gd name="connsiteX0" fmla="*/ 0 w 8367310"/>
              <a:gd name="connsiteY0" fmla="*/ 182153 h 6351224"/>
              <a:gd name="connsiteX1" fmla="*/ 182153 w 8367310"/>
              <a:gd name="connsiteY1" fmla="*/ 0 h 6351224"/>
              <a:gd name="connsiteX2" fmla="*/ 8185157 w 8367310"/>
              <a:gd name="connsiteY2" fmla="*/ 0 h 6351224"/>
              <a:gd name="connsiteX3" fmla="*/ 8367310 w 8367310"/>
              <a:gd name="connsiteY3" fmla="*/ 182153 h 6351224"/>
              <a:gd name="connsiteX4" fmla="*/ 8367310 w 8367310"/>
              <a:gd name="connsiteY4" fmla="*/ 6169071 h 6351224"/>
              <a:gd name="connsiteX5" fmla="*/ 8185157 w 8367310"/>
              <a:gd name="connsiteY5" fmla="*/ 6351224 h 6351224"/>
              <a:gd name="connsiteX6" fmla="*/ 182153 w 8367310"/>
              <a:gd name="connsiteY6" fmla="*/ 6351224 h 6351224"/>
              <a:gd name="connsiteX7" fmla="*/ 0 w 8367310"/>
              <a:gd name="connsiteY7" fmla="*/ 6169071 h 6351224"/>
              <a:gd name="connsiteX8" fmla="*/ 0 w 8367310"/>
              <a:gd name="connsiteY8" fmla="*/ 182153 h 635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7310" h="6351224" extrusionOk="0">
                <a:moveTo>
                  <a:pt x="0" y="182153"/>
                </a:moveTo>
                <a:cubicBezTo>
                  <a:pt x="2204" y="67351"/>
                  <a:pt x="75941" y="8181"/>
                  <a:pt x="182153" y="0"/>
                </a:cubicBezTo>
                <a:cubicBezTo>
                  <a:pt x="1750638" y="30241"/>
                  <a:pt x="6042245" y="128560"/>
                  <a:pt x="8185157" y="0"/>
                </a:cubicBezTo>
                <a:cubicBezTo>
                  <a:pt x="8295405" y="1775"/>
                  <a:pt x="8367988" y="86190"/>
                  <a:pt x="8367310" y="182153"/>
                </a:cubicBezTo>
                <a:cubicBezTo>
                  <a:pt x="8397895" y="887635"/>
                  <a:pt x="8272011" y="3581836"/>
                  <a:pt x="8367310" y="6169071"/>
                </a:cubicBezTo>
                <a:cubicBezTo>
                  <a:pt x="8367607" y="6276954"/>
                  <a:pt x="8279546" y="6350541"/>
                  <a:pt x="8185157" y="6351224"/>
                </a:cubicBezTo>
                <a:cubicBezTo>
                  <a:pt x="5508987" y="6365686"/>
                  <a:pt x="1875813" y="6305795"/>
                  <a:pt x="182153" y="6351224"/>
                </a:cubicBezTo>
                <a:cubicBezTo>
                  <a:pt x="74751" y="6337464"/>
                  <a:pt x="5438" y="6280092"/>
                  <a:pt x="0" y="6169071"/>
                </a:cubicBezTo>
                <a:cubicBezTo>
                  <a:pt x="167982" y="4423463"/>
                  <a:pt x="76769" y="2063576"/>
                  <a:pt x="0" y="182153"/>
                </a:cubicBezTo>
                <a:close/>
              </a:path>
            </a:pathLst>
          </a:custGeom>
          <a:noFill/>
          <a:ln>
            <a:solidFill>
              <a:schemeClr val="accent6">
                <a:lumMod val="75000"/>
              </a:schemeClr>
            </a:solidFill>
            <a:extLst>
              <a:ext uri="{C807C97D-BFC1-408E-A445-0C87EB9F89A2}">
                <ask:lineSketchStyleProps xmlns:ask="http://schemas.microsoft.com/office/drawing/2018/sketchyshapes" sd="1693993750">
                  <a:prstGeom prst="roundRect">
                    <a:avLst>
                      <a:gd name="adj" fmla="val 286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83160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AC1E96-0BFC-403F-BB7F-81B55A8A0D1D}" type="datetimeFigureOut">
              <a:rPr lang="en-US" smtClean="0"/>
              <a:t>3/15/2023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1A3FED-79D2-49FD-B3EC-4FF33B3B413B}" type="slidenum">
              <a:rPr lang="en-US" smtClean="0"/>
              <a:t>‹#›</a:t>
            </a:fld>
            <a:endParaRPr lang="en-US" dirty="0"/>
          </a:p>
        </p:txBody>
      </p:sp>
      <p:pic>
        <p:nvPicPr>
          <p:cNvPr id="7" name="Picture 6"/>
          <p:cNvPicPr>
            <a:picLocks noChangeAspect="1"/>
          </p:cNvPicPr>
          <p:nvPr userDrawn="1"/>
        </p:nvPicPr>
        <p:blipFill rotWithShape="1">
          <a:blip r:embed="rId13" cstate="print">
            <a:duotone>
              <a:prstClr val="black"/>
              <a:srgbClr val="D9C3A5">
                <a:tint val="50000"/>
                <a:satMod val="180000"/>
              </a:srgbClr>
            </a:duotone>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val="0"/>
              </a:ext>
            </a:extLst>
          </a:blip>
          <a:srcRect l="6177"/>
          <a:stretch/>
        </p:blipFill>
        <p:spPr>
          <a:xfrm rot="20759425">
            <a:off x="-40124" y="159013"/>
            <a:ext cx="2484607" cy="186239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6784754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91041583"/>
      </p:ext>
    </p:extLst>
  </p:cSld>
  <p:clrMap bg1="lt1" tx1="dk1" bg2="lt2" tx2="dk2" accent1="accent1" accent2="accent2" accent3="accent3" accent4="accent4" accent5="accent5" accent6="accent6" hlink="hlink" folHlink="folHlink"/>
  <p:sldLayoutIdLst>
    <p:sldLayoutId id="2147483757" r:id="rId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7FDAB-2E2E-4572-B828-BA5055F1E07C}" type="datetimeFigureOut">
              <a:rPr lang="en-US" smtClean="0"/>
              <a:t>3/15/2023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472787-EC73-479D-A5DC-F3ED7281ACC1}" type="slidenum">
              <a:rPr lang="en-US" smtClean="0"/>
              <a:t>‹#›</a:t>
            </a:fld>
            <a:endParaRPr lang="en-US"/>
          </a:p>
        </p:txBody>
      </p:sp>
      <p:sp>
        <p:nvSpPr>
          <p:cNvPr id="8" name="Rectangle: Rounded Corners 7">
            <a:extLst>
              <a:ext uri="{FF2B5EF4-FFF2-40B4-BE49-F238E27FC236}">
                <a16:creationId xmlns:a16="http://schemas.microsoft.com/office/drawing/2014/main" id="{E794FC72-183B-4621-B18D-847C88656F75}"/>
              </a:ext>
            </a:extLst>
          </p:cNvPr>
          <p:cNvSpPr/>
          <p:nvPr userDrawn="1"/>
        </p:nvSpPr>
        <p:spPr>
          <a:xfrm>
            <a:off x="578466" y="353974"/>
            <a:ext cx="7996818" cy="6163913"/>
          </a:xfrm>
          <a:prstGeom prst="roundRect">
            <a:avLst>
              <a:gd name="adj" fmla="val 151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677516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FA40975E-BA50-4075-85DB-EA47C39AD636}" type="datetimeFigureOut">
              <a:rPr lang="en-US" smtClean="0"/>
              <a:t>3/15/2023</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userDrawn="1"/>
        </p:nvSpPr>
        <p:spPr>
          <a:xfrm>
            <a:off x="1560851" y="0"/>
            <a:ext cx="758315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title="Side bar"/>
          <p:cNvSpPr/>
          <p:nvPr userDrawn="1"/>
        </p:nvSpPr>
        <p:spPr>
          <a:xfrm>
            <a:off x="1389400" y="0"/>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95031284"/>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ED5DEF-9285-49A0-B669-7B65B2BE9F06}" type="datetimeFigureOut">
              <a:rPr lang="en-US" smtClean="0"/>
              <a:t>3/15/2023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C82DE3-66C5-42C4-94FB-17BEEE2E7BAB}" type="slidenum">
              <a:rPr lang="en-US" smtClean="0"/>
              <a:t>‹#›</a:t>
            </a:fld>
            <a:endParaRPr lang="en-US"/>
          </a:p>
        </p:txBody>
      </p:sp>
      <p:pic>
        <p:nvPicPr>
          <p:cNvPr id="7" name="Picture 2" descr="Image result for moses at mt nebo">
            <a:extLst>
              <a:ext uri="{FF2B5EF4-FFF2-40B4-BE49-F238E27FC236}">
                <a16:creationId xmlns:a16="http://schemas.microsoft.com/office/drawing/2014/main" id="{5A69036B-8758-43B7-935E-6CFB770CC513}"/>
              </a:ext>
            </a:extLst>
          </p:cNvPr>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8542"/>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019509"/>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0CC618-0639-44D2-AE1E-4866B40E35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D65D3-4DA0-4061-A595-78A0319D2A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D9D02E-10C2-488C-B07D-74D837C9BB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8BCA9B-4F7E-43C2-92D7-7A4F76062324}" type="datetimeFigureOut">
              <a:rPr lang="en-US" smtClean="0"/>
              <a:t>3/15/2023</a:t>
            </a:fld>
            <a:endParaRPr lang="en-US" dirty="0"/>
          </a:p>
        </p:txBody>
      </p:sp>
      <p:sp>
        <p:nvSpPr>
          <p:cNvPr id="5" name="Footer Placeholder 4">
            <a:extLst>
              <a:ext uri="{FF2B5EF4-FFF2-40B4-BE49-F238E27FC236}">
                <a16:creationId xmlns:a16="http://schemas.microsoft.com/office/drawing/2014/main" id="{12E8D0EB-B4C8-423E-A7C1-9E737E7E07D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1B195C-0E36-4F5A-A4CD-8CB71A22208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52C7A-8767-4C38-B12D-9ADC592A4CF5}" type="slidenum">
              <a:rPr lang="en-US" smtClean="0"/>
              <a:t>‹#›</a:t>
            </a:fld>
            <a:endParaRPr lang="en-US" dirty="0"/>
          </a:p>
        </p:txBody>
      </p:sp>
      <p:sp>
        <p:nvSpPr>
          <p:cNvPr id="11" name="Rectangle: Rounded Corners 10">
            <a:extLst>
              <a:ext uri="{FF2B5EF4-FFF2-40B4-BE49-F238E27FC236}">
                <a16:creationId xmlns:a16="http://schemas.microsoft.com/office/drawing/2014/main" id="{3A328688-D2A9-48D9-9531-0F889DA1B5D9}"/>
              </a:ext>
            </a:extLst>
          </p:cNvPr>
          <p:cNvSpPr/>
          <p:nvPr userDrawn="1"/>
        </p:nvSpPr>
        <p:spPr>
          <a:xfrm>
            <a:off x="448575" y="260381"/>
            <a:ext cx="8281359" cy="6440757"/>
          </a:xfrm>
          <a:custGeom>
            <a:avLst/>
            <a:gdLst>
              <a:gd name="connsiteX0" fmla="*/ 0 w 8281359"/>
              <a:gd name="connsiteY0" fmla="*/ 212094 h 6440757"/>
              <a:gd name="connsiteX1" fmla="*/ 212094 w 8281359"/>
              <a:gd name="connsiteY1" fmla="*/ 0 h 6440757"/>
              <a:gd name="connsiteX2" fmla="*/ 773321 w 8281359"/>
              <a:gd name="connsiteY2" fmla="*/ 0 h 6440757"/>
              <a:gd name="connsiteX3" fmla="*/ 1098832 w 8281359"/>
              <a:gd name="connsiteY3" fmla="*/ 0 h 6440757"/>
              <a:gd name="connsiteX4" fmla="*/ 1817202 w 8281359"/>
              <a:gd name="connsiteY4" fmla="*/ 0 h 6440757"/>
              <a:gd name="connsiteX5" fmla="*/ 2221285 w 8281359"/>
              <a:gd name="connsiteY5" fmla="*/ 0 h 6440757"/>
              <a:gd name="connsiteX6" fmla="*/ 2939655 w 8281359"/>
              <a:gd name="connsiteY6" fmla="*/ 0 h 6440757"/>
              <a:gd name="connsiteX7" fmla="*/ 3265166 w 8281359"/>
              <a:gd name="connsiteY7" fmla="*/ 0 h 6440757"/>
              <a:gd name="connsiteX8" fmla="*/ 3983536 w 8281359"/>
              <a:gd name="connsiteY8" fmla="*/ 0 h 6440757"/>
              <a:gd name="connsiteX9" fmla="*/ 4387619 w 8281359"/>
              <a:gd name="connsiteY9" fmla="*/ 0 h 6440757"/>
              <a:gd name="connsiteX10" fmla="*/ 5105989 w 8281359"/>
              <a:gd name="connsiteY10" fmla="*/ 0 h 6440757"/>
              <a:gd name="connsiteX11" fmla="*/ 5588644 w 8281359"/>
              <a:gd name="connsiteY11" fmla="*/ 0 h 6440757"/>
              <a:gd name="connsiteX12" fmla="*/ 5992727 w 8281359"/>
              <a:gd name="connsiteY12" fmla="*/ 0 h 6440757"/>
              <a:gd name="connsiteX13" fmla="*/ 6475382 w 8281359"/>
              <a:gd name="connsiteY13" fmla="*/ 0 h 6440757"/>
              <a:gd name="connsiteX14" fmla="*/ 6879465 w 8281359"/>
              <a:gd name="connsiteY14" fmla="*/ 0 h 6440757"/>
              <a:gd name="connsiteX15" fmla="*/ 7362120 w 8281359"/>
              <a:gd name="connsiteY15" fmla="*/ 0 h 6440757"/>
              <a:gd name="connsiteX16" fmla="*/ 8069265 w 8281359"/>
              <a:gd name="connsiteY16" fmla="*/ 0 h 6440757"/>
              <a:gd name="connsiteX17" fmla="*/ 8281359 w 8281359"/>
              <a:gd name="connsiteY17" fmla="*/ 212094 h 6440757"/>
              <a:gd name="connsiteX18" fmla="*/ 8281359 w 8281359"/>
              <a:gd name="connsiteY18" fmla="*/ 879386 h 6440757"/>
              <a:gd name="connsiteX19" fmla="*/ 8281359 w 8281359"/>
              <a:gd name="connsiteY19" fmla="*/ 1426347 h 6440757"/>
              <a:gd name="connsiteX20" fmla="*/ 8281359 w 8281359"/>
              <a:gd name="connsiteY20" fmla="*/ 1792811 h 6440757"/>
              <a:gd name="connsiteX21" fmla="*/ 8281359 w 8281359"/>
              <a:gd name="connsiteY21" fmla="*/ 2339772 h 6440757"/>
              <a:gd name="connsiteX22" fmla="*/ 8281359 w 8281359"/>
              <a:gd name="connsiteY22" fmla="*/ 2946898 h 6440757"/>
              <a:gd name="connsiteX23" fmla="*/ 8281359 w 8281359"/>
              <a:gd name="connsiteY23" fmla="*/ 3433693 h 6440757"/>
              <a:gd name="connsiteX24" fmla="*/ 8281359 w 8281359"/>
              <a:gd name="connsiteY24" fmla="*/ 3860323 h 6440757"/>
              <a:gd name="connsiteX25" fmla="*/ 8281359 w 8281359"/>
              <a:gd name="connsiteY25" fmla="*/ 4407283 h 6440757"/>
              <a:gd name="connsiteX26" fmla="*/ 8281359 w 8281359"/>
              <a:gd name="connsiteY26" fmla="*/ 4894079 h 6440757"/>
              <a:gd name="connsiteX27" fmla="*/ 8281359 w 8281359"/>
              <a:gd name="connsiteY27" fmla="*/ 5320708 h 6440757"/>
              <a:gd name="connsiteX28" fmla="*/ 8281359 w 8281359"/>
              <a:gd name="connsiteY28" fmla="*/ 6228663 h 6440757"/>
              <a:gd name="connsiteX29" fmla="*/ 8069265 w 8281359"/>
              <a:gd name="connsiteY29" fmla="*/ 6440757 h 6440757"/>
              <a:gd name="connsiteX30" fmla="*/ 7429467 w 8281359"/>
              <a:gd name="connsiteY30" fmla="*/ 6440757 h 6440757"/>
              <a:gd name="connsiteX31" fmla="*/ 6789669 w 8281359"/>
              <a:gd name="connsiteY31" fmla="*/ 6440757 h 6440757"/>
              <a:gd name="connsiteX32" fmla="*/ 6307014 w 8281359"/>
              <a:gd name="connsiteY32" fmla="*/ 6440757 h 6440757"/>
              <a:gd name="connsiteX33" fmla="*/ 5981502 w 8281359"/>
              <a:gd name="connsiteY33" fmla="*/ 6440757 h 6440757"/>
              <a:gd name="connsiteX34" fmla="*/ 5420276 w 8281359"/>
              <a:gd name="connsiteY34" fmla="*/ 6440757 h 6440757"/>
              <a:gd name="connsiteX35" fmla="*/ 4859049 w 8281359"/>
              <a:gd name="connsiteY35" fmla="*/ 6440757 h 6440757"/>
              <a:gd name="connsiteX36" fmla="*/ 4140680 w 8281359"/>
              <a:gd name="connsiteY36" fmla="*/ 6440757 h 6440757"/>
              <a:gd name="connsiteX37" fmla="*/ 3658025 w 8281359"/>
              <a:gd name="connsiteY37" fmla="*/ 6440757 h 6440757"/>
              <a:gd name="connsiteX38" fmla="*/ 3018227 w 8281359"/>
              <a:gd name="connsiteY38" fmla="*/ 6440757 h 6440757"/>
              <a:gd name="connsiteX39" fmla="*/ 2614143 w 8281359"/>
              <a:gd name="connsiteY39" fmla="*/ 6440757 h 6440757"/>
              <a:gd name="connsiteX40" fmla="*/ 2131489 w 8281359"/>
              <a:gd name="connsiteY40" fmla="*/ 6440757 h 6440757"/>
              <a:gd name="connsiteX41" fmla="*/ 1648834 w 8281359"/>
              <a:gd name="connsiteY41" fmla="*/ 6440757 h 6440757"/>
              <a:gd name="connsiteX42" fmla="*/ 1009036 w 8281359"/>
              <a:gd name="connsiteY42" fmla="*/ 6440757 h 6440757"/>
              <a:gd name="connsiteX43" fmla="*/ 212094 w 8281359"/>
              <a:gd name="connsiteY43" fmla="*/ 6440757 h 6440757"/>
              <a:gd name="connsiteX44" fmla="*/ 0 w 8281359"/>
              <a:gd name="connsiteY44" fmla="*/ 6228663 h 6440757"/>
              <a:gd name="connsiteX45" fmla="*/ 0 w 8281359"/>
              <a:gd name="connsiteY45" fmla="*/ 5862199 h 6440757"/>
              <a:gd name="connsiteX46" fmla="*/ 0 w 8281359"/>
              <a:gd name="connsiteY46" fmla="*/ 5435570 h 6440757"/>
              <a:gd name="connsiteX47" fmla="*/ 0 w 8281359"/>
              <a:gd name="connsiteY47" fmla="*/ 5008940 h 6440757"/>
              <a:gd name="connsiteX48" fmla="*/ 0 w 8281359"/>
              <a:gd name="connsiteY48" fmla="*/ 4401814 h 6440757"/>
              <a:gd name="connsiteX49" fmla="*/ 0 w 8281359"/>
              <a:gd name="connsiteY49" fmla="*/ 3794687 h 6440757"/>
              <a:gd name="connsiteX50" fmla="*/ 0 w 8281359"/>
              <a:gd name="connsiteY50" fmla="*/ 3368058 h 6440757"/>
              <a:gd name="connsiteX51" fmla="*/ 0 w 8281359"/>
              <a:gd name="connsiteY51" fmla="*/ 2821097 h 6440757"/>
              <a:gd name="connsiteX52" fmla="*/ 0 w 8281359"/>
              <a:gd name="connsiteY52" fmla="*/ 2454633 h 6440757"/>
              <a:gd name="connsiteX53" fmla="*/ 0 w 8281359"/>
              <a:gd name="connsiteY53" fmla="*/ 2028004 h 6440757"/>
              <a:gd name="connsiteX54" fmla="*/ 0 w 8281359"/>
              <a:gd name="connsiteY54" fmla="*/ 1420877 h 6440757"/>
              <a:gd name="connsiteX55" fmla="*/ 0 w 8281359"/>
              <a:gd name="connsiteY55" fmla="*/ 873917 h 6440757"/>
              <a:gd name="connsiteX56" fmla="*/ 0 w 8281359"/>
              <a:gd name="connsiteY56" fmla="*/ 212094 h 644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281359" h="6440757" fill="none" extrusionOk="0">
                <a:moveTo>
                  <a:pt x="0" y="212094"/>
                </a:moveTo>
                <a:cubicBezTo>
                  <a:pt x="10234" y="112935"/>
                  <a:pt x="98189" y="-3734"/>
                  <a:pt x="212094" y="0"/>
                </a:cubicBezTo>
                <a:cubicBezTo>
                  <a:pt x="422373" y="-20505"/>
                  <a:pt x="517757" y="9061"/>
                  <a:pt x="773321" y="0"/>
                </a:cubicBezTo>
                <a:cubicBezTo>
                  <a:pt x="1028885" y="-9061"/>
                  <a:pt x="1001138" y="32603"/>
                  <a:pt x="1098832" y="0"/>
                </a:cubicBezTo>
                <a:cubicBezTo>
                  <a:pt x="1196526" y="-32603"/>
                  <a:pt x="1520742" y="8088"/>
                  <a:pt x="1817202" y="0"/>
                </a:cubicBezTo>
                <a:cubicBezTo>
                  <a:pt x="2113662" y="-8088"/>
                  <a:pt x="2058189" y="12992"/>
                  <a:pt x="2221285" y="0"/>
                </a:cubicBezTo>
                <a:cubicBezTo>
                  <a:pt x="2384381" y="-12992"/>
                  <a:pt x="2614616" y="42869"/>
                  <a:pt x="2939655" y="0"/>
                </a:cubicBezTo>
                <a:cubicBezTo>
                  <a:pt x="3264694" y="-42869"/>
                  <a:pt x="3103313" y="36303"/>
                  <a:pt x="3265166" y="0"/>
                </a:cubicBezTo>
                <a:cubicBezTo>
                  <a:pt x="3427019" y="-36303"/>
                  <a:pt x="3669643" y="3092"/>
                  <a:pt x="3983536" y="0"/>
                </a:cubicBezTo>
                <a:cubicBezTo>
                  <a:pt x="4297429" y="-3092"/>
                  <a:pt x="4281838" y="4828"/>
                  <a:pt x="4387619" y="0"/>
                </a:cubicBezTo>
                <a:cubicBezTo>
                  <a:pt x="4493400" y="-4828"/>
                  <a:pt x="4930846" y="83293"/>
                  <a:pt x="5105989" y="0"/>
                </a:cubicBezTo>
                <a:cubicBezTo>
                  <a:pt x="5281132" y="-83293"/>
                  <a:pt x="5447277" y="43605"/>
                  <a:pt x="5588644" y="0"/>
                </a:cubicBezTo>
                <a:cubicBezTo>
                  <a:pt x="5730011" y="-43605"/>
                  <a:pt x="5873268" y="22195"/>
                  <a:pt x="5992727" y="0"/>
                </a:cubicBezTo>
                <a:cubicBezTo>
                  <a:pt x="6112186" y="-22195"/>
                  <a:pt x="6346097" y="971"/>
                  <a:pt x="6475382" y="0"/>
                </a:cubicBezTo>
                <a:cubicBezTo>
                  <a:pt x="6604667" y="-971"/>
                  <a:pt x="6767449" y="23736"/>
                  <a:pt x="6879465" y="0"/>
                </a:cubicBezTo>
                <a:cubicBezTo>
                  <a:pt x="6991481" y="-23736"/>
                  <a:pt x="7153937" y="24551"/>
                  <a:pt x="7362120" y="0"/>
                </a:cubicBezTo>
                <a:cubicBezTo>
                  <a:pt x="7570304" y="-24551"/>
                  <a:pt x="7822798" y="67569"/>
                  <a:pt x="8069265" y="0"/>
                </a:cubicBezTo>
                <a:cubicBezTo>
                  <a:pt x="8162847" y="-21666"/>
                  <a:pt x="8311165" y="76587"/>
                  <a:pt x="8281359" y="212094"/>
                </a:cubicBezTo>
                <a:cubicBezTo>
                  <a:pt x="8310922" y="528165"/>
                  <a:pt x="8278988" y="679020"/>
                  <a:pt x="8281359" y="879386"/>
                </a:cubicBezTo>
                <a:cubicBezTo>
                  <a:pt x="8283730" y="1079752"/>
                  <a:pt x="8215956" y="1169567"/>
                  <a:pt x="8281359" y="1426347"/>
                </a:cubicBezTo>
                <a:cubicBezTo>
                  <a:pt x="8346762" y="1683127"/>
                  <a:pt x="8241904" y="1632098"/>
                  <a:pt x="8281359" y="1792811"/>
                </a:cubicBezTo>
                <a:cubicBezTo>
                  <a:pt x="8320814" y="1953524"/>
                  <a:pt x="8259835" y="2114906"/>
                  <a:pt x="8281359" y="2339772"/>
                </a:cubicBezTo>
                <a:cubicBezTo>
                  <a:pt x="8302883" y="2564638"/>
                  <a:pt x="8266283" y="2824261"/>
                  <a:pt x="8281359" y="2946898"/>
                </a:cubicBezTo>
                <a:cubicBezTo>
                  <a:pt x="8296435" y="3069535"/>
                  <a:pt x="8274218" y="3329479"/>
                  <a:pt x="8281359" y="3433693"/>
                </a:cubicBezTo>
                <a:cubicBezTo>
                  <a:pt x="8288500" y="3537908"/>
                  <a:pt x="8230588" y="3671114"/>
                  <a:pt x="8281359" y="3860323"/>
                </a:cubicBezTo>
                <a:cubicBezTo>
                  <a:pt x="8332130" y="4049532"/>
                  <a:pt x="8237183" y="4149273"/>
                  <a:pt x="8281359" y="4407283"/>
                </a:cubicBezTo>
                <a:cubicBezTo>
                  <a:pt x="8325535" y="4665293"/>
                  <a:pt x="8243103" y="4722901"/>
                  <a:pt x="8281359" y="4894079"/>
                </a:cubicBezTo>
                <a:cubicBezTo>
                  <a:pt x="8319615" y="5065257"/>
                  <a:pt x="8263900" y="5119788"/>
                  <a:pt x="8281359" y="5320708"/>
                </a:cubicBezTo>
                <a:cubicBezTo>
                  <a:pt x="8298818" y="5521628"/>
                  <a:pt x="8262384" y="5927251"/>
                  <a:pt x="8281359" y="6228663"/>
                </a:cubicBezTo>
                <a:cubicBezTo>
                  <a:pt x="8260197" y="6344309"/>
                  <a:pt x="8186769" y="6464953"/>
                  <a:pt x="8069265" y="6440757"/>
                </a:cubicBezTo>
                <a:cubicBezTo>
                  <a:pt x="7905576" y="6453923"/>
                  <a:pt x="7619770" y="6375053"/>
                  <a:pt x="7429467" y="6440757"/>
                </a:cubicBezTo>
                <a:cubicBezTo>
                  <a:pt x="7239164" y="6506461"/>
                  <a:pt x="7044164" y="6382011"/>
                  <a:pt x="6789669" y="6440757"/>
                </a:cubicBezTo>
                <a:cubicBezTo>
                  <a:pt x="6535174" y="6499503"/>
                  <a:pt x="6409722" y="6384908"/>
                  <a:pt x="6307014" y="6440757"/>
                </a:cubicBezTo>
                <a:cubicBezTo>
                  <a:pt x="6204307" y="6496606"/>
                  <a:pt x="6125795" y="6435676"/>
                  <a:pt x="5981502" y="6440757"/>
                </a:cubicBezTo>
                <a:cubicBezTo>
                  <a:pt x="5837209" y="6445838"/>
                  <a:pt x="5673554" y="6390065"/>
                  <a:pt x="5420276" y="6440757"/>
                </a:cubicBezTo>
                <a:cubicBezTo>
                  <a:pt x="5166998" y="6491449"/>
                  <a:pt x="5021579" y="6392621"/>
                  <a:pt x="4859049" y="6440757"/>
                </a:cubicBezTo>
                <a:cubicBezTo>
                  <a:pt x="4696519" y="6488893"/>
                  <a:pt x="4489987" y="6368046"/>
                  <a:pt x="4140680" y="6440757"/>
                </a:cubicBezTo>
                <a:cubicBezTo>
                  <a:pt x="3791373" y="6513468"/>
                  <a:pt x="3890607" y="6393490"/>
                  <a:pt x="3658025" y="6440757"/>
                </a:cubicBezTo>
                <a:cubicBezTo>
                  <a:pt x="3425444" y="6488024"/>
                  <a:pt x="3222299" y="6435586"/>
                  <a:pt x="3018227" y="6440757"/>
                </a:cubicBezTo>
                <a:cubicBezTo>
                  <a:pt x="2814155" y="6445928"/>
                  <a:pt x="2772685" y="6406567"/>
                  <a:pt x="2614143" y="6440757"/>
                </a:cubicBezTo>
                <a:cubicBezTo>
                  <a:pt x="2455601" y="6474947"/>
                  <a:pt x="2369229" y="6417114"/>
                  <a:pt x="2131489" y="6440757"/>
                </a:cubicBezTo>
                <a:cubicBezTo>
                  <a:pt x="1893749" y="6464400"/>
                  <a:pt x="1787089" y="6399378"/>
                  <a:pt x="1648834" y="6440757"/>
                </a:cubicBezTo>
                <a:cubicBezTo>
                  <a:pt x="1510579" y="6482136"/>
                  <a:pt x="1182029" y="6410642"/>
                  <a:pt x="1009036" y="6440757"/>
                </a:cubicBezTo>
                <a:cubicBezTo>
                  <a:pt x="836043" y="6470872"/>
                  <a:pt x="417172" y="6372922"/>
                  <a:pt x="212094" y="6440757"/>
                </a:cubicBezTo>
                <a:cubicBezTo>
                  <a:pt x="105338" y="6428595"/>
                  <a:pt x="8624" y="6337571"/>
                  <a:pt x="0" y="6228663"/>
                </a:cubicBezTo>
                <a:cubicBezTo>
                  <a:pt x="-13011" y="6065241"/>
                  <a:pt x="11038" y="6016449"/>
                  <a:pt x="0" y="5862199"/>
                </a:cubicBezTo>
                <a:cubicBezTo>
                  <a:pt x="-11038" y="5707949"/>
                  <a:pt x="24657" y="5576040"/>
                  <a:pt x="0" y="5435570"/>
                </a:cubicBezTo>
                <a:cubicBezTo>
                  <a:pt x="-24657" y="5295100"/>
                  <a:pt x="33125" y="5170235"/>
                  <a:pt x="0" y="5008940"/>
                </a:cubicBezTo>
                <a:cubicBezTo>
                  <a:pt x="-33125" y="4847645"/>
                  <a:pt x="42009" y="4528931"/>
                  <a:pt x="0" y="4401814"/>
                </a:cubicBezTo>
                <a:cubicBezTo>
                  <a:pt x="-42009" y="4274697"/>
                  <a:pt x="64066" y="4050016"/>
                  <a:pt x="0" y="3794687"/>
                </a:cubicBezTo>
                <a:cubicBezTo>
                  <a:pt x="-64066" y="3539358"/>
                  <a:pt x="47902" y="3564097"/>
                  <a:pt x="0" y="3368058"/>
                </a:cubicBezTo>
                <a:cubicBezTo>
                  <a:pt x="-47902" y="3172019"/>
                  <a:pt x="39677" y="2963497"/>
                  <a:pt x="0" y="2821097"/>
                </a:cubicBezTo>
                <a:cubicBezTo>
                  <a:pt x="-39677" y="2678697"/>
                  <a:pt x="27749" y="2557830"/>
                  <a:pt x="0" y="2454633"/>
                </a:cubicBezTo>
                <a:cubicBezTo>
                  <a:pt x="-27749" y="2351436"/>
                  <a:pt x="40979" y="2144376"/>
                  <a:pt x="0" y="2028004"/>
                </a:cubicBezTo>
                <a:cubicBezTo>
                  <a:pt x="-40979" y="1911632"/>
                  <a:pt x="404" y="1604621"/>
                  <a:pt x="0" y="1420877"/>
                </a:cubicBezTo>
                <a:cubicBezTo>
                  <a:pt x="-404" y="1237133"/>
                  <a:pt x="56418" y="1084493"/>
                  <a:pt x="0" y="873917"/>
                </a:cubicBezTo>
                <a:cubicBezTo>
                  <a:pt x="-56418" y="663341"/>
                  <a:pt x="47054" y="431965"/>
                  <a:pt x="0" y="212094"/>
                </a:cubicBezTo>
                <a:close/>
              </a:path>
              <a:path w="8281359" h="6440757" stroke="0" extrusionOk="0">
                <a:moveTo>
                  <a:pt x="0" y="212094"/>
                </a:moveTo>
                <a:cubicBezTo>
                  <a:pt x="4274" y="88909"/>
                  <a:pt x="109515" y="4656"/>
                  <a:pt x="212094" y="0"/>
                </a:cubicBezTo>
                <a:cubicBezTo>
                  <a:pt x="494789" y="-31689"/>
                  <a:pt x="716292" y="35669"/>
                  <a:pt x="851892" y="0"/>
                </a:cubicBezTo>
                <a:cubicBezTo>
                  <a:pt x="987492" y="-35669"/>
                  <a:pt x="1416217" y="80390"/>
                  <a:pt x="1570262" y="0"/>
                </a:cubicBezTo>
                <a:cubicBezTo>
                  <a:pt x="1724307" y="-80390"/>
                  <a:pt x="1743073" y="39008"/>
                  <a:pt x="1895773" y="0"/>
                </a:cubicBezTo>
                <a:cubicBezTo>
                  <a:pt x="2048473" y="-39008"/>
                  <a:pt x="2072645" y="1213"/>
                  <a:pt x="2221285" y="0"/>
                </a:cubicBezTo>
                <a:cubicBezTo>
                  <a:pt x="2369925" y="-1213"/>
                  <a:pt x="2545875" y="23476"/>
                  <a:pt x="2861083" y="0"/>
                </a:cubicBezTo>
                <a:cubicBezTo>
                  <a:pt x="3176291" y="-23476"/>
                  <a:pt x="3384312" y="32289"/>
                  <a:pt x="3579453" y="0"/>
                </a:cubicBezTo>
                <a:cubicBezTo>
                  <a:pt x="3774594" y="-32289"/>
                  <a:pt x="3764168" y="552"/>
                  <a:pt x="3904964" y="0"/>
                </a:cubicBezTo>
                <a:cubicBezTo>
                  <a:pt x="4045760" y="-552"/>
                  <a:pt x="4352533" y="40016"/>
                  <a:pt x="4466191" y="0"/>
                </a:cubicBezTo>
                <a:cubicBezTo>
                  <a:pt x="4579849" y="-40016"/>
                  <a:pt x="4671306" y="13890"/>
                  <a:pt x="4870274" y="0"/>
                </a:cubicBezTo>
                <a:cubicBezTo>
                  <a:pt x="5069242" y="-13890"/>
                  <a:pt x="5092374" y="35148"/>
                  <a:pt x="5195785" y="0"/>
                </a:cubicBezTo>
                <a:cubicBezTo>
                  <a:pt x="5299196" y="-35148"/>
                  <a:pt x="5394699" y="31213"/>
                  <a:pt x="5521297" y="0"/>
                </a:cubicBezTo>
                <a:cubicBezTo>
                  <a:pt x="5647895" y="-31213"/>
                  <a:pt x="5937449" y="45589"/>
                  <a:pt x="6082523" y="0"/>
                </a:cubicBezTo>
                <a:cubicBezTo>
                  <a:pt x="6227597" y="-45589"/>
                  <a:pt x="6455731" y="20883"/>
                  <a:pt x="6643750" y="0"/>
                </a:cubicBezTo>
                <a:cubicBezTo>
                  <a:pt x="6831769" y="-20883"/>
                  <a:pt x="6877912" y="28386"/>
                  <a:pt x="6969261" y="0"/>
                </a:cubicBezTo>
                <a:cubicBezTo>
                  <a:pt x="7060610" y="-28386"/>
                  <a:pt x="7256114" y="22755"/>
                  <a:pt x="7451916" y="0"/>
                </a:cubicBezTo>
                <a:cubicBezTo>
                  <a:pt x="7647718" y="-22755"/>
                  <a:pt x="7770713" y="29805"/>
                  <a:pt x="8069265" y="0"/>
                </a:cubicBezTo>
                <a:cubicBezTo>
                  <a:pt x="8156463" y="-518"/>
                  <a:pt x="8271162" y="70708"/>
                  <a:pt x="8281359" y="212094"/>
                </a:cubicBezTo>
                <a:cubicBezTo>
                  <a:pt x="8328779" y="436360"/>
                  <a:pt x="8256056" y="637593"/>
                  <a:pt x="8281359" y="759055"/>
                </a:cubicBezTo>
                <a:cubicBezTo>
                  <a:pt x="8306662" y="880517"/>
                  <a:pt x="8257569" y="1116035"/>
                  <a:pt x="8281359" y="1366181"/>
                </a:cubicBezTo>
                <a:cubicBezTo>
                  <a:pt x="8305149" y="1616327"/>
                  <a:pt x="8268075" y="1716570"/>
                  <a:pt x="8281359" y="2033474"/>
                </a:cubicBezTo>
                <a:cubicBezTo>
                  <a:pt x="8294643" y="2350378"/>
                  <a:pt x="8255596" y="2450038"/>
                  <a:pt x="8281359" y="2580434"/>
                </a:cubicBezTo>
                <a:cubicBezTo>
                  <a:pt x="8307122" y="2710830"/>
                  <a:pt x="8238656" y="2914692"/>
                  <a:pt x="8281359" y="3187561"/>
                </a:cubicBezTo>
                <a:cubicBezTo>
                  <a:pt x="8324062" y="3460430"/>
                  <a:pt x="8274345" y="3480900"/>
                  <a:pt x="8281359" y="3614190"/>
                </a:cubicBezTo>
                <a:cubicBezTo>
                  <a:pt x="8288373" y="3747480"/>
                  <a:pt x="8235316" y="3838408"/>
                  <a:pt x="8281359" y="4040820"/>
                </a:cubicBezTo>
                <a:cubicBezTo>
                  <a:pt x="8327402" y="4243232"/>
                  <a:pt x="8230678" y="4389864"/>
                  <a:pt x="8281359" y="4647946"/>
                </a:cubicBezTo>
                <a:cubicBezTo>
                  <a:pt x="8332040" y="4906028"/>
                  <a:pt x="8278100" y="4929311"/>
                  <a:pt x="8281359" y="5074576"/>
                </a:cubicBezTo>
                <a:cubicBezTo>
                  <a:pt x="8284618" y="5219841"/>
                  <a:pt x="8266925" y="5361780"/>
                  <a:pt x="8281359" y="5501205"/>
                </a:cubicBezTo>
                <a:cubicBezTo>
                  <a:pt x="8295793" y="5640630"/>
                  <a:pt x="8224566" y="5978683"/>
                  <a:pt x="8281359" y="6228663"/>
                </a:cubicBezTo>
                <a:cubicBezTo>
                  <a:pt x="8264904" y="6322828"/>
                  <a:pt x="8186407" y="6452587"/>
                  <a:pt x="8069265" y="6440757"/>
                </a:cubicBezTo>
                <a:cubicBezTo>
                  <a:pt x="7923696" y="6444364"/>
                  <a:pt x="7677906" y="6401343"/>
                  <a:pt x="7508039" y="6440757"/>
                </a:cubicBezTo>
                <a:cubicBezTo>
                  <a:pt x="7338172" y="6480171"/>
                  <a:pt x="7056090" y="6413148"/>
                  <a:pt x="6868240" y="6440757"/>
                </a:cubicBezTo>
                <a:cubicBezTo>
                  <a:pt x="6680390" y="6468366"/>
                  <a:pt x="6405121" y="6391820"/>
                  <a:pt x="6228442" y="6440757"/>
                </a:cubicBezTo>
                <a:cubicBezTo>
                  <a:pt x="6051763" y="6489694"/>
                  <a:pt x="5768259" y="6408891"/>
                  <a:pt x="5588644" y="6440757"/>
                </a:cubicBezTo>
                <a:cubicBezTo>
                  <a:pt x="5409029" y="6472623"/>
                  <a:pt x="5016404" y="6418898"/>
                  <a:pt x="4870274" y="6440757"/>
                </a:cubicBezTo>
                <a:cubicBezTo>
                  <a:pt x="4724144" y="6462616"/>
                  <a:pt x="4522259" y="6400254"/>
                  <a:pt x="4230476" y="6440757"/>
                </a:cubicBezTo>
                <a:cubicBezTo>
                  <a:pt x="3938693" y="6481260"/>
                  <a:pt x="3719821" y="6366547"/>
                  <a:pt x="3590678" y="6440757"/>
                </a:cubicBezTo>
                <a:cubicBezTo>
                  <a:pt x="3461535" y="6514967"/>
                  <a:pt x="3206530" y="6422840"/>
                  <a:pt x="3108023" y="6440757"/>
                </a:cubicBezTo>
                <a:cubicBezTo>
                  <a:pt x="3009516" y="6458674"/>
                  <a:pt x="2727296" y="6439874"/>
                  <a:pt x="2625368" y="6440757"/>
                </a:cubicBezTo>
                <a:cubicBezTo>
                  <a:pt x="2523441" y="6441640"/>
                  <a:pt x="2427646" y="6436489"/>
                  <a:pt x="2299857" y="6440757"/>
                </a:cubicBezTo>
                <a:cubicBezTo>
                  <a:pt x="2172068" y="6445025"/>
                  <a:pt x="1995809" y="6376814"/>
                  <a:pt x="1738630" y="6440757"/>
                </a:cubicBezTo>
                <a:cubicBezTo>
                  <a:pt x="1481451" y="6504700"/>
                  <a:pt x="1230199" y="6357275"/>
                  <a:pt x="1020260" y="6440757"/>
                </a:cubicBezTo>
                <a:cubicBezTo>
                  <a:pt x="810321" y="6524239"/>
                  <a:pt x="587078" y="6359054"/>
                  <a:pt x="212094" y="6440757"/>
                </a:cubicBezTo>
                <a:cubicBezTo>
                  <a:pt x="78595" y="6432745"/>
                  <a:pt x="34386" y="6339712"/>
                  <a:pt x="0" y="6228663"/>
                </a:cubicBezTo>
                <a:cubicBezTo>
                  <a:pt x="-56903" y="5966605"/>
                  <a:pt x="12867" y="5752260"/>
                  <a:pt x="0" y="5561371"/>
                </a:cubicBezTo>
                <a:cubicBezTo>
                  <a:pt x="-12867" y="5370482"/>
                  <a:pt x="16209" y="5141408"/>
                  <a:pt x="0" y="4954244"/>
                </a:cubicBezTo>
                <a:cubicBezTo>
                  <a:pt x="-16209" y="4767080"/>
                  <a:pt x="32247" y="4641556"/>
                  <a:pt x="0" y="4407283"/>
                </a:cubicBezTo>
                <a:cubicBezTo>
                  <a:pt x="-32247" y="4173010"/>
                  <a:pt x="54461" y="4080370"/>
                  <a:pt x="0" y="3800157"/>
                </a:cubicBezTo>
                <a:cubicBezTo>
                  <a:pt x="-54461" y="3519944"/>
                  <a:pt x="60669" y="3409623"/>
                  <a:pt x="0" y="3193030"/>
                </a:cubicBezTo>
                <a:cubicBezTo>
                  <a:pt x="-60669" y="2976437"/>
                  <a:pt x="51681" y="2850079"/>
                  <a:pt x="0" y="2585904"/>
                </a:cubicBezTo>
                <a:cubicBezTo>
                  <a:pt x="-51681" y="2321729"/>
                  <a:pt x="61216" y="2149420"/>
                  <a:pt x="0" y="1918612"/>
                </a:cubicBezTo>
                <a:cubicBezTo>
                  <a:pt x="-61216" y="1687804"/>
                  <a:pt x="25602" y="1686496"/>
                  <a:pt x="0" y="1552148"/>
                </a:cubicBezTo>
                <a:cubicBezTo>
                  <a:pt x="-25602" y="1417800"/>
                  <a:pt x="20533" y="1344618"/>
                  <a:pt x="0" y="1185684"/>
                </a:cubicBezTo>
                <a:cubicBezTo>
                  <a:pt x="-20533" y="1026750"/>
                  <a:pt x="21489" y="927866"/>
                  <a:pt x="0" y="759055"/>
                </a:cubicBezTo>
                <a:cubicBezTo>
                  <a:pt x="-21489" y="590244"/>
                  <a:pt x="1926" y="434277"/>
                  <a:pt x="0" y="212094"/>
                </a:cubicBezTo>
                <a:close/>
              </a:path>
            </a:pathLst>
          </a:custGeom>
          <a:solidFill>
            <a:schemeClr val="bg1"/>
          </a:solidFill>
          <a:ln w="19050">
            <a:extLst>
              <a:ext uri="{C807C97D-BFC1-408E-A445-0C87EB9F89A2}">
                <ask:lineSketchStyleProps xmlns:ask="http://schemas.microsoft.com/office/drawing/2018/sketchyshapes" sd="1440292366">
                  <a:prstGeom prst="roundRect">
                    <a:avLst>
                      <a:gd name="adj" fmla="val 3293"/>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person sitting on a chair&#10;&#10;Description automatically generated with medium confidence">
            <a:extLst>
              <a:ext uri="{FF2B5EF4-FFF2-40B4-BE49-F238E27FC236}">
                <a16:creationId xmlns:a16="http://schemas.microsoft.com/office/drawing/2014/main" id="{17BE31B3-3565-45A8-9A9B-5295ADCBADF3}"/>
              </a:ext>
            </a:extLst>
          </p:cNvPr>
          <p:cNvPicPr>
            <a:picLocks noChangeAspect="1"/>
          </p:cNvPicPr>
          <p:nvPr userDrawn="1"/>
        </p:nvPicPr>
        <p:blipFill rotWithShape="1">
          <a:blip r:embed="rId13">
            <a:lum bright="70000" contrast="-70000"/>
            <a:extLst>
              <a:ext uri="{28A0092B-C50C-407E-A947-70E740481C1C}">
                <a14:useLocalDpi xmlns:a14="http://schemas.microsoft.com/office/drawing/2010/main" val="0"/>
              </a:ext>
            </a:extLst>
          </a:blip>
          <a:srcRect t="10714" r="15124" b="16976"/>
          <a:stretch/>
        </p:blipFill>
        <p:spPr>
          <a:xfrm>
            <a:off x="3673335" y="2378478"/>
            <a:ext cx="4883430" cy="4160435"/>
          </a:xfrm>
          <a:prstGeom prst="rect">
            <a:avLst/>
          </a:prstGeom>
        </p:spPr>
      </p:pic>
    </p:spTree>
    <p:extLst>
      <p:ext uri="{BB962C8B-B14F-4D97-AF65-F5344CB8AC3E}">
        <p14:creationId xmlns:p14="http://schemas.microsoft.com/office/powerpoint/2010/main" val="4166337560"/>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0CC618-0639-44D2-AE1E-4866B40E35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D65D3-4DA0-4061-A595-78A0319D2A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D9D02E-10C2-488C-B07D-74D837C9BB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8BCA9B-4F7E-43C2-92D7-7A4F76062324}" type="datetimeFigureOut">
              <a:rPr lang="en-US" smtClean="0"/>
              <a:t>3/15/2023</a:t>
            </a:fld>
            <a:endParaRPr lang="en-US" dirty="0"/>
          </a:p>
        </p:txBody>
      </p:sp>
      <p:sp>
        <p:nvSpPr>
          <p:cNvPr id="5" name="Footer Placeholder 4">
            <a:extLst>
              <a:ext uri="{FF2B5EF4-FFF2-40B4-BE49-F238E27FC236}">
                <a16:creationId xmlns:a16="http://schemas.microsoft.com/office/drawing/2014/main" id="{12E8D0EB-B4C8-423E-A7C1-9E737E7E07D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1B195C-0E36-4F5A-A4CD-8CB71A22208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52C7A-8767-4C38-B12D-9ADC592A4CF5}" type="slidenum">
              <a:rPr lang="en-US" smtClean="0"/>
              <a:t>‹#›</a:t>
            </a:fld>
            <a:endParaRPr lang="en-US" dirty="0"/>
          </a:p>
        </p:txBody>
      </p:sp>
      <p:sp>
        <p:nvSpPr>
          <p:cNvPr id="11" name="Rectangle: Rounded Corners 10">
            <a:extLst>
              <a:ext uri="{FF2B5EF4-FFF2-40B4-BE49-F238E27FC236}">
                <a16:creationId xmlns:a16="http://schemas.microsoft.com/office/drawing/2014/main" id="{3A328688-D2A9-48D9-9531-0F889DA1B5D9}"/>
              </a:ext>
            </a:extLst>
          </p:cNvPr>
          <p:cNvSpPr/>
          <p:nvPr userDrawn="1"/>
        </p:nvSpPr>
        <p:spPr>
          <a:xfrm>
            <a:off x="448575" y="260381"/>
            <a:ext cx="8281359" cy="6440757"/>
          </a:xfrm>
          <a:custGeom>
            <a:avLst/>
            <a:gdLst>
              <a:gd name="connsiteX0" fmla="*/ 0 w 8281359"/>
              <a:gd name="connsiteY0" fmla="*/ 212094 h 6440757"/>
              <a:gd name="connsiteX1" fmla="*/ 212094 w 8281359"/>
              <a:gd name="connsiteY1" fmla="*/ 0 h 6440757"/>
              <a:gd name="connsiteX2" fmla="*/ 773321 w 8281359"/>
              <a:gd name="connsiteY2" fmla="*/ 0 h 6440757"/>
              <a:gd name="connsiteX3" fmla="*/ 1098832 w 8281359"/>
              <a:gd name="connsiteY3" fmla="*/ 0 h 6440757"/>
              <a:gd name="connsiteX4" fmla="*/ 1817202 w 8281359"/>
              <a:gd name="connsiteY4" fmla="*/ 0 h 6440757"/>
              <a:gd name="connsiteX5" fmla="*/ 2221285 w 8281359"/>
              <a:gd name="connsiteY5" fmla="*/ 0 h 6440757"/>
              <a:gd name="connsiteX6" fmla="*/ 2939655 w 8281359"/>
              <a:gd name="connsiteY6" fmla="*/ 0 h 6440757"/>
              <a:gd name="connsiteX7" fmla="*/ 3265166 w 8281359"/>
              <a:gd name="connsiteY7" fmla="*/ 0 h 6440757"/>
              <a:gd name="connsiteX8" fmla="*/ 3983536 w 8281359"/>
              <a:gd name="connsiteY8" fmla="*/ 0 h 6440757"/>
              <a:gd name="connsiteX9" fmla="*/ 4387619 w 8281359"/>
              <a:gd name="connsiteY9" fmla="*/ 0 h 6440757"/>
              <a:gd name="connsiteX10" fmla="*/ 5105989 w 8281359"/>
              <a:gd name="connsiteY10" fmla="*/ 0 h 6440757"/>
              <a:gd name="connsiteX11" fmla="*/ 5588644 w 8281359"/>
              <a:gd name="connsiteY11" fmla="*/ 0 h 6440757"/>
              <a:gd name="connsiteX12" fmla="*/ 5992727 w 8281359"/>
              <a:gd name="connsiteY12" fmla="*/ 0 h 6440757"/>
              <a:gd name="connsiteX13" fmla="*/ 6475382 w 8281359"/>
              <a:gd name="connsiteY13" fmla="*/ 0 h 6440757"/>
              <a:gd name="connsiteX14" fmla="*/ 6879465 w 8281359"/>
              <a:gd name="connsiteY14" fmla="*/ 0 h 6440757"/>
              <a:gd name="connsiteX15" fmla="*/ 7362120 w 8281359"/>
              <a:gd name="connsiteY15" fmla="*/ 0 h 6440757"/>
              <a:gd name="connsiteX16" fmla="*/ 8069265 w 8281359"/>
              <a:gd name="connsiteY16" fmla="*/ 0 h 6440757"/>
              <a:gd name="connsiteX17" fmla="*/ 8281359 w 8281359"/>
              <a:gd name="connsiteY17" fmla="*/ 212094 h 6440757"/>
              <a:gd name="connsiteX18" fmla="*/ 8281359 w 8281359"/>
              <a:gd name="connsiteY18" fmla="*/ 879386 h 6440757"/>
              <a:gd name="connsiteX19" fmla="*/ 8281359 w 8281359"/>
              <a:gd name="connsiteY19" fmla="*/ 1426347 h 6440757"/>
              <a:gd name="connsiteX20" fmla="*/ 8281359 w 8281359"/>
              <a:gd name="connsiteY20" fmla="*/ 1792811 h 6440757"/>
              <a:gd name="connsiteX21" fmla="*/ 8281359 w 8281359"/>
              <a:gd name="connsiteY21" fmla="*/ 2339772 h 6440757"/>
              <a:gd name="connsiteX22" fmla="*/ 8281359 w 8281359"/>
              <a:gd name="connsiteY22" fmla="*/ 2946898 h 6440757"/>
              <a:gd name="connsiteX23" fmla="*/ 8281359 w 8281359"/>
              <a:gd name="connsiteY23" fmla="*/ 3433693 h 6440757"/>
              <a:gd name="connsiteX24" fmla="*/ 8281359 w 8281359"/>
              <a:gd name="connsiteY24" fmla="*/ 3860323 h 6440757"/>
              <a:gd name="connsiteX25" fmla="*/ 8281359 w 8281359"/>
              <a:gd name="connsiteY25" fmla="*/ 4407283 h 6440757"/>
              <a:gd name="connsiteX26" fmla="*/ 8281359 w 8281359"/>
              <a:gd name="connsiteY26" fmla="*/ 4894079 h 6440757"/>
              <a:gd name="connsiteX27" fmla="*/ 8281359 w 8281359"/>
              <a:gd name="connsiteY27" fmla="*/ 5320708 h 6440757"/>
              <a:gd name="connsiteX28" fmla="*/ 8281359 w 8281359"/>
              <a:gd name="connsiteY28" fmla="*/ 6228663 h 6440757"/>
              <a:gd name="connsiteX29" fmla="*/ 8069265 w 8281359"/>
              <a:gd name="connsiteY29" fmla="*/ 6440757 h 6440757"/>
              <a:gd name="connsiteX30" fmla="*/ 7429467 w 8281359"/>
              <a:gd name="connsiteY30" fmla="*/ 6440757 h 6440757"/>
              <a:gd name="connsiteX31" fmla="*/ 6789669 w 8281359"/>
              <a:gd name="connsiteY31" fmla="*/ 6440757 h 6440757"/>
              <a:gd name="connsiteX32" fmla="*/ 6307014 w 8281359"/>
              <a:gd name="connsiteY32" fmla="*/ 6440757 h 6440757"/>
              <a:gd name="connsiteX33" fmla="*/ 5981502 w 8281359"/>
              <a:gd name="connsiteY33" fmla="*/ 6440757 h 6440757"/>
              <a:gd name="connsiteX34" fmla="*/ 5420276 w 8281359"/>
              <a:gd name="connsiteY34" fmla="*/ 6440757 h 6440757"/>
              <a:gd name="connsiteX35" fmla="*/ 4859049 w 8281359"/>
              <a:gd name="connsiteY35" fmla="*/ 6440757 h 6440757"/>
              <a:gd name="connsiteX36" fmla="*/ 4140680 w 8281359"/>
              <a:gd name="connsiteY36" fmla="*/ 6440757 h 6440757"/>
              <a:gd name="connsiteX37" fmla="*/ 3658025 w 8281359"/>
              <a:gd name="connsiteY37" fmla="*/ 6440757 h 6440757"/>
              <a:gd name="connsiteX38" fmla="*/ 3018227 w 8281359"/>
              <a:gd name="connsiteY38" fmla="*/ 6440757 h 6440757"/>
              <a:gd name="connsiteX39" fmla="*/ 2614143 w 8281359"/>
              <a:gd name="connsiteY39" fmla="*/ 6440757 h 6440757"/>
              <a:gd name="connsiteX40" fmla="*/ 2131489 w 8281359"/>
              <a:gd name="connsiteY40" fmla="*/ 6440757 h 6440757"/>
              <a:gd name="connsiteX41" fmla="*/ 1648834 w 8281359"/>
              <a:gd name="connsiteY41" fmla="*/ 6440757 h 6440757"/>
              <a:gd name="connsiteX42" fmla="*/ 1009036 w 8281359"/>
              <a:gd name="connsiteY42" fmla="*/ 6440757 h 6440757"/>
              <a:gd name="connsiteX43" fmla="*/ 212094 w 8281359"/>
              <a:gd name="connsiteY43" fmla="*/ 6440757 h 6440757"/>
              <a:gd name="connsiteX44" fmla="*/ 0 w 8281359"/>
              <a:gd name="connsiteY44" fmla="*/ 6228663 h 6440757"/>
              <a:gd name="connsiteX45" fmla="*/ 0 w 8281359"/>
              <a:gd name="connsiteY45" fmla="*/ 5862199 h 6440757"/>
              <a:gd name="connsiteX46" fmla="*/ 0 w 8281359"/>
              <a:gd name="connsiteY46" fmla="*/ 5435570 h 6440757"/>
              <a:gd name="connsiteX47" fmla="*/ 0 w 8281359"/>
              <a:gd name="connsiteY47" fmla="*/ 5008940 h 6440757"/>
              <a:gd name="connsiteX48" fmla="*/ 0 w 8281359"/>
              <a:gd name="connsiteY48" fmla="*/ 4401814 h 6440757"/>
              <a:gd name="connsiteX49" fmla="*/ 0 w 8281359"/>
              <a:gd name="connsiteY49" fmla="*/ 3794687 h 6440757"/>
              <a:gd name="connsiteX50" fmla="*/ 0 w 8281359"/>
              <a:gd name="connsiteY50" fmla="*/ 3368058 h 6440757"/>
              <a:gd name="connsiteX51" fmla="*/ 0 w 8281359"/>
              <a:gd name="connsiteY51" fmla="*/ 2821097 h 6440757"/>
              <a:gd name="connsiteX52" fmla="*/ 0 w 8281359"/>
              <a:gd name="connsiteY52" fmla="*/ 2454633 h 6440757"/>
              <a:gd name="connsiteX53" fmla="*/ 0 w 8281359"/>
              <a:gd name="connsiteY53" fmla="*/ 2028004 h 6440757"/>
              <a:gd name="connsiteX54" fmla="*/ 0 w 8281359"/>
              <a:gd name="connsiteY54" fmla="*/ 1420877 h 6440757"/>
              <a:gd name="connsiteX55" fmla="*/ 0 w 8281359"/>
              <a:gd name="connsiteY55" fmla="*/ 873917 h 6440757"/>
              <a:gd name="connsiteX56" fmla="*/ 0 w 8281359"/>
              <a:gd name="connsiteY56" fmla="*/ 212094 h 644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281359" h="6440757" fill="none" extrusionOk="0">
                <a:moveTo>
                  <a:pt x="0" y="212094"/>
                </a:moveTo>
                <a:cubicBezTo>
                  <a:pt x="10234" y="112935"/>
                  <a:pt x="98189" y="-3734"/>
                  <a:pt x="212094" y="0"/>
                </a:cubicBezTo>
                <a:cubicBezTo>
                  <a:pt x="422373" y="-20505"/>
                  <a:pt x="517757" y="9061"/>
                  <a:pt x="773321" y="0"/>
                </a:cubicBezTo>
                <a:cubicBezTo>
                  <a:pt x="1028885" y="-9061"/>
                  <a:pt x="1001138" y="32603"/>
                  <a:pt x="1098832" y="0"/>
                </a:cubicBezTo>
                <a:cubicBezTo>
                  <a:pt x="1196526" y="-32603"/>
                  <a:pt x="1520742" y="8088"/>
                  <a:pt x="1817202" y="0"/>
                </a:cubicBezTo>
                <a:cubicBezTo>
                  <a:pt x="2113662" y="-8088"/>
                  <a:pt x="2058189" y="12992"/>
                  <a:pt x="2221285" y="0"/>
                </a:cubicBezTo>
                <a:cubicBezTo>
                  <a:pt x="2384381" y="-12992"/>
                  <a:pt x="2614616" y="42869"/>
                  <a:pt x="2939655" y="0"/>
                </a:cubicBezTo>
                <a:cubicBezTo>
                  <a:pt x="3264694" y="-42869"/>
                  <a:pt x="3103313" y="36303"/>
                  <a:pt x="3265166" y="0"/>
                </a:cubicBezTo>
                <a:cubicBezTo>
                  <a:pt x="3427019" y="-36303"/>
                  <a:pt x="3669643" y="3092"/>
                  <a:pt x="3983536" y="0"/>
                </a:cubicBezTo>
                <a:cubicBezTo>
                  <a:pt x="4297429" y="-3092"/>
                  <a:pt x="4281838" y="4828"/>
                  <a:pt x="4387619" y="0"/>
                </a:cubicBezTo>
                <a:cubicBezTo>
                  <a:pt x="4493400" y="-4828"/>
                  <a:pt x="4930846" y="83293"/>
                  <a:pt x="5105989" y="0"/>
                </a:cubicBezTo>
                <a:cubicBezTo>
                  <a:pt x="5281132" y="-83293"/>
                  <a:pt x="5447277" y="43605"/>
                  <a:pt x="5588644" y="0"/>
                </a:cubicBezTo>
                <a:cubicBezTo>
                  <a:pt x="5730011" y="-43605"/>
                  <a:pt x="5873268" y="22195"/>
                  <a:pt x="5992727" y="0"/>
                </a:cubicBezTo>
                <a:cubicBezTo>
                  <a:pt x="6112186" y="-22195"/>
                  <a:pt x="6346097" y="971"/>
                  <a:pt x="6475382" y="0"/>
                </a:cubicBezTo>
                <a:cubicBezTo>
                  <a:pt x="6604667" y="-971"/>
                  <a:pt x="6767449" y="23736"/>
                  <a:pt x="6879465" y="0"/>
                </a:cubicBezTo>
                <a:cubicBezTo>
                  <a:pt x="6991481" y="-23736"/>
                  <a:pt x="7153937" y="24551"/>
                  <a:pt x="7362120" y="0"/>
                </a:cubicBezTo>
                <a:cubicBezTo>
                  <a:pt x="7570304" y="-24551"/>
                  <a:pt x="7822798" y="67569"/>
                  <a:pt x="8069265" y="0"/>
                </a:cubicBezTo>
                <a:cubicBezTo>
                  <a:pt x="8162847" y="-21666"/>
                  <a:pt x="8311165" y="76587"/>
                  <a:pt x="8281359" y="212094"/>
                </a:cubicBezTo>
                <a:cubicBezTo>
                  <a:pt x="8310922" y="528165"/>
                  <a:pt x="8278988" y="679020"/>
                  <a:pt x="8281359" y="879386"/>
                </a:cubicBezTo>
                <a:cubicBezTo>
                  <a:pt x="8283730" y="1079752"/>
                  <a:pt x="8215956" y="1169567"/>
                  <a:pt x="8281359" y="1426347"/>
                </a:cubicBezTo>
                <a:cubicBezTo>
                  <a:pt x="8346762" y="1683127"/>
                  <a:pt x="8241904" y="1632098"/>
                  <a:pt x="8281359" y="1792811"/>
                </a:cubicBezTo>
                <a:cubicBezTo>
                  <a:pt x="8320814" y="1953524"/>
                  <a:pt x="8259835" y="2114906"/>
                  <a:pt x="8281359" y="2339772"/>
                </a:cubicBezTo>
                <a:cubicBezTo>
                  <a:pt x="8302883" y="2564638"/>
                  <a:pt x="8266283" y="2824261"/>
                  <a:pt x="8281359" y="2946898"/>
                </a:cubicBezTo>
                <a:cubicBezTo>
                  <a:pt x="8296435" y="3069535"/>
                  <a:pt x="8274218" y="3329479"/>
                  <a:pt x="8281359" y="3433693"/>
                </a:cubicBezTo>
                <a:cubicBezTo>
                  <a:pt x="8288500" y="3537908"/>
                  <a:pt x="8230588" y="3671114"/>
                  <a:pt x="8281359" y="3860323"/>
                </a:cubicBezTo>
                <a:cubicBezTo>
                  <a:pt x="8332130" y="4049532"/>
                  <a:pt x="8237183" y="4149273"/>
                  <a:pt x="8281359" y="4407283"/>
                </a:cubicBezTo>
                <a:cubicBezTo>
                  <a:pt x="8325535" y="4665293"/>
                  <a:pt x="8243103" y="4722901"/>
                  <a:pt x="8281359" y="4894079"/>
                </a:cubicBezTo>
                <a:cubicBezTo>
                  <a:pt x="8319615" y="5065257"/>
                  <a:pt x="8263900" y="5119788"/>
                  <a:pt x="8281359" y="5320708"/>
                </a:cubicBezTo>
                <a:cubicBezTo>
                  <a:pt x="8298818" y="5521628"/>
                  <a:pt x="8262384" y="5927251"/>
                  <a:pt x="8281359" y="6228663"/>
                </a:cubicBezTo>
                <a:cubicBezTo>
                  <a:pt x="8260197" y="6344309"/>
                  <a:pt x="8186769" y="6464953"/>
                  <a:pt x="8069265" y="6440757"/>
                </a:cubicBezTo>
                <a:cubicBezTo>
                  <a:pt x="7905576" y="6453923"/>
                  <a:pt x="7619770" y="6375053"/>
                  <a:pt x="7429467" y="6440757"/>
                </a:cubicBezTo>
                <a:cubicBezTo>
                  <a:pt x="7239164" y="6506461"/>
                  <a:pt x="7044164" y="6382011"/>
                  <a:pt x="6789669" y="6440757"/>
                </a:cubicBezTo>
                <a:cubicBezTo>
                  <a:pt x="6535174" y="6499503"/>
                  <a:pt x="6409722" y="6384908"/>
                  <a:pt x="6307014" y="6440757"/>
                </a:cubicBezTo>
                <a:cubicBezTo>
                  <a:pt x="6204307" y="6496606"/>
                  <a:pt x="6125795" y="6435676"/>
                  <a:pt x="5981502" y="6440757"/>
                </a:cubicBezTo>
                <a:cubicBezTo>
                  <a:pt x="5837209" y="6445838"/>
                  <a:pt x="5673554" y="6390065"/>
                  <a:pt x="5420276" y="6440757"/>
                </a:cubicBezTo>
                <a:cubicBezTo>
                  <a:pt x="5166998" y="6491449"/>
                  <a:pt x="5021579" y="6392621"/>
                  <a:pt x="4859049" y="6440757"/>
                </a:cubicBezTo>
                <a:cubicBezTo>
                  <a:pt x="4696519" y="6488893"/>
                  <a:pt x="4489987" y="6368046"/>
                  <a:pt x="4140680" y="6440757"/>
                </a:cubicBezTo>
                <a:cubicBezTo>
                  <a:pt x="3791373" y="6513468"/>
                  <a:pt x="3890607" y="6393490"/>
                  <a:pt x="3658025" y="6440757"/>
                </a:cubicBezTo>
                <a:cubicBezTo>
                  <a:pt x="3425444" y="6488024"/>
                  <a:pt x="3222299" y="6435586"/>
                  <a:pt x="3018227" y="6440757"/>
                </a:cubicBezTo>
                <a:cubicBezTo>
                  <a:pt x="2814155" y="6445928"/>
                  <a:pt x="2772685" y="6406567"/>
                  <a:pt x="2614143" y="6440757"/>
                </a:cubicBezTo>
                <a:cubicBezTo>
                  <a:pt x="2455601" y="6474947"/>
                  <a:pt x="2369229" y="6417114"/>
                  <a:pt x="2131489" y="6440757"/>
                </a:cubicBezTo>
                <a:cubicBezTo>
                  <a:pt x="1893749" y="6464400"/>
                  <a:pt x="1787089" y="6399378"/>
                  <a:pt x="1648834" y="6440757"/>
                </a:cubicBezTo>
                <a:cubicBezTo>
                  <a:pt x="1510579" y="6482136"/>
                  <a:pt x="1182029" y="6410642"/>
                  <a:pt x="1009036" y="6440757"/>
                </a:cubicBezTo>
                <a:cubicBezTo>
                  <a:pt x="836043" y="6470872"/>
                  <a:pt x="417172" y="6372922"/>
                  <a:pt x="212094" y="6440757"/>
                </a:cubicBezTo>
                <a:cubicBezTo>
                  <a:pt x="105338" y="6428595"/>
                  <a:pt x="8624" y="6337571"/>
                  <a:pt x="0" y="6228663"/>
                </a:cubicBezTo>
                <a:cubicBezTo>
                  <a:pt x="-13011" y="6065241"/>
                  <a:pt x="11038" y="6016449"/>
                  <a:pt x="0" y="5862199"/>
                </a:cubicBezTo>
                <a:cubicBezTo>
                  <a:pt x="-11038" y="5707949"/>
                  <a:pt x="24657" y="5576040"/>
                  <a:pt x="0" y="5435570"/>
                </a:cubicBezTo>
                <a:cubicBezTo>
                  <a:pt x="-24657" y="5295100"/>
                  <a:pt x="33125" y="5170235"/>
                  <a:pt x="0" y="5008940"/>
                </a:cubicBezTo>
                <a:cubicBezTo>
                  <a:pt x="-33125" y="4847645"/>
                  <a:pt x="42009" y="4528931"/>
                  <a:pt x="0" y="4401814"/>
                </a:cubicBezTo>
                <a:cubicBezTo>
                  <a:pt x="-42009" y="4274697"/>
                  <a:pt x="64066" y="4050016"/>
                  <a:pt x="0" y="3794687"/>
                </a:cubicBezTo>
                <a:cubicBezTo>
                  <a:pt x="-64066" y="3539358"/>
                  <a:pt x="47902" y="3564097"/>
                  <a:pt x="0" y="3368058"/>
                </a:cubicBezTo>
                <a:cubicBezTo>
                  <a:pt x="-47902" y="3172019"/>
                  <a:pt x="39677" y="2963497"/>
                  <a:pt x="0" y="2821097"/>
                </a:cubicBezTo>
                <a:cubicBezTo>
                  <a:pt x="-39677" y="2678697"/>
                  <a:pt x="27749" y="2557830"/>
                  <a:pt x="0" y="2454633"/>
                </a:cubicBezTo>
                <a:cubicBezTo>
                  <a:pt x="-27749" y="2351436"/>
                  <a:pt x="40979" y="2144376"/>
                  <a:pt x="0" y="2028004"/>
                </a:cubicBezTo>
                <a:cubicBezTo>
                  <a:pt x="-40979" y="1911632"/>
                  <a:pt x="404" y="1604621"/>
                  <a:pt x="0" y="1420877"/>
                </a:cubicBezTo>
                <a:cubicBezTo>
                  <a:pt x="-404" y="1237133"/>
                  <a:pt x="56418" y="1084493"/>
                  <a:pt x="0" y="873917"/>
                </a:cubicBezTo>
                <a:cubicBezTo>
                  <a:pt x="-56418" y="663341"/>
                  <a:pt x="47054" y="431965"/>
                  <a:pt x="0" y="212094"/>
                </a:cubicBezTo>
                <a:close/>
              </a:path>
              <a:path w="8281359" h="6440757" stroke="0" extrusionOk="0">
                <a:moveTo>
                  <a:pt x="0" y="212094"/>
                </a:moveTo>
                <a:cubicBezTo>
                  <a:pt x="4274" y="88909"/>
                  <a:pt x="109515" y="4656"/>
                  <a:pt x="212094" y="0"/>
                </a:cubicBezTo>
                <a:cubicBezTo>
                  <a:pt x="494789" y="-31689"/>
                  <a:pt x="716292" y="35669"/>
                  <a:pt x="851892" y="0"/>
                </a:cubicBezTo>
                <a:cubicBezTo>
                  <a:pt x="987492" y="-35669"/>
                  <a:pt x="1416217" y="80390"/>
                  <a:pt x="1570262" y="0"/>
                </a:cubicBezTo>
                <a:cubicBezTo>
                  <a:pt x="1724307" y="-80390"/>
                  <a:pt x="1743073" y="39008"/>
                  <a:pt x="1895773" y="0"/>
                </a:cubicBezTo>
                <a:cubicBezTo>
                  <a:pt x="2048473" y="-39008"/>
                  <a:pt x="2072645" y="1213"/>
                  <a:pt x="2221285" y="0"/>
                </a:cubicBezTo>
                <a:cubicBezTo>
                  <a:pt x="2369925" y="-1213"/>
                  <a:pt x="2545875" y="23476"/>
                  <a:pt x="2861083" y="0"/>
                </a:cubicBezTo>
                <a:cubicBezTo>
                  <a:pt x="3176291" y="-23476"/>
                  <a:pt x="3384312" y="32289"/>
                  <a:pt x="3579453" y="0"/>
                </a:cubicBezTo>
                <a:cubicBezTo>
                  <a:pt x="3774594" y="-32289"/>
                  <a:pt x="3764168" y="552"/>
                  <a:pt x="3904964" y="0"/>
                </a:cubicBezTo>
                <a:cubicBezTo>
                  <a:pt x="4045760" y="-552"/>
                  <a:pt x="4352533" y="40016"/>
                  <a:pt x="4466191" y="0"/>
                </a:cubicBezTo>
                <a:cubicBezTo>
                  <a:pt x="4579849" y="-40016"/>
                  <a:pt x="4671306" y="13890"/>
                  <a:pt x="4870274" y="0"/>
                </a:cubicBezTo>
                <a:cubicBezTo>
                  <a:pt x="5069242" y="-13890"/>
                  <a:pt x="5092374" y="35148"/>
                  <a:pt x="5195785" y="0"/>
                </a:cubicBezTo>
                <a:cubicBezTo>
                  <a:pt x="5299196" y="-35148"/>
                  <a:pt x="5394699" y="31213"/>
                  <a:pt x="5521297" y="0"/>
                </a:cubicBezTo>
                <a:cubicBezTo>
                  <a:pt x="5647895" y="-31213"/>
                  <a:pt x="5937449" y="45589"/>
                  <a:pt x="6082523" y="0"/>
                </a:cubicBezTo>
                <a:cubicBezTo>
                  <a:pt x="6227597" y="-45589"/>
                  <a:pt x="6455731" y="20883"/>
                  <a:pt x="6643750" y="0"/>
                </a:cubicBezTo>
                <a:cubicBezTo>
                  <a:pt x="6831769" y="-20883"/>
                  <a:pt x="6877912" y="28386"/>
                  <a:pt x="6969261" y="0"/>
                </a:cubicBezTo>
                <a:cubicBezTo>
                  <a:pt x="7060610" y="-28386"/>
                  <a:pt x="7256114" y="22755"/>
                  <a:pt x="7451916" y="0"/>
                </a:cubicBezTo>
                <a:cubicBezTo>
                  <a:pt x="7647718" y="-22755"/>
                  <a:pt x="7770713" y="29805"/>
                  <a:pt x="8069265" y="0"/>
                </a:cubicBezTo>
                <a:cubicBezTo>
                  <a:pt x="8156463" y="-518"/>
                  <a:pt x="8271162" y="70708"/>
                  <a:pt x="8281359" y="212094"/>
                </a:cubicBezTo>
                <a:cubicBezTo>
                  <a:pt x="8328779" y="436360"/>
                  <a:pt x="8256056" y="637593"/>
                  <a:pt x="8281359" y="759055"/>
                </a:cubicBezTo>
                <a:cubicBezTo>
                  <a:pt x="8306662" y="880517"/>
                  <a:pt x="8257569" y="1116035"/>
                  <a:pt x="8281359" y="1366181"/>
                </a:cubicBezTo>
                <a:cubicBezTo>
                  <a:pt x="8305149" y="1616327"/>
                  <a:pt x="8268075" y="1716570"/>
                  <a:pt x="8281359" y="2033474"/>
                </a:cubicBezTo>
                <a:cubicBezTo>
                  <a:pt x="8294643" y="2350378"/>
                  <a:pt x="8255596" y="2450038"/>
                  <a:pt x="8281359" y="2580434"/>
                </a:cubicBezTo>
                <a:cubicBezTo>
                  <a:pt x="8307122" y="2710830"/>
                  <a:pt x="8238656" y="2914692"/>
                  <a:pt x="8281359" y="3187561"/>
                </a:cubicBezTo>
                <a:cubicBezTo>
                  <a:pt x="8324062" y="3460430"/>
                  <a:pt x="8274345" y="3480900"/>
                  <a:pt x="8281359" y="3614190"/>
                </a:cubicBezTo>
                <a:cubicBezTo>
                  <a:pt x="8288373" y="3747480"/>
                  <a:pt x="8235316" y="3838408"/>
                  <a:pt x="8281359" y="4040820"/>
                </a:cubicBezTo>
                <a:cubicBezTo>
                  <a:pt x="8327402" y="4243232"/>
                  <a:pt x="8230678" y="4389864"/>
                  <a:pt x="8281359" y="4647946"/>
                </a:cubicBezTo>
                <a:cubicBezTo>
                  <a:pt x="8332040" y="4906028"/>
                  <a:pt x="8278100" y="4929311"/>
                  <a:pt x="8281359" y="5074576"/>
                </a:cubicBezTo>
                <a:cubicBezTo>
                  <a:pt x="8284618" y="5219841"/>
                  <a:pt x="8266925" y="5361780"/>
                  <a:pt x="8281359" y="5501205"/>
                </a:cubicBezTo>
                <a:cubicBezTo>
                  <a:pt x="8295793" y="5640630"/>
                  <a:pt x="8224566" y="5978683"/>
                  <a:pt x="8281359" y="6228663"/>
                </a:cubicBezTo>
                <a:cubicBezTo>
                  <a:pt x="8264904" y="6322828"/>
                  <a:pt x="8186407" y="6452587"/>
                  <a:pt x="8069265" y="6440757"/>
                </a:cubicBezTo>
                <a:cubicBezTo>
                  <a:pt x="7923696" y="6444364"/>
                  <a:pt x="7677906" y="6401343"/>
                  <a:pt x="7508039" y="6440757"/>
                </a:cubicBezTo>
                <a:cubicBezTo>
                  <a:pt x="7338172" y="6480171"/>
                  <a:pt x="7056090" y="6413148"/>
                  <a:pt x="6868240" y="6440757"/>
                </a:cubicBezTo>
                <a:cubicBezTo>
                  <a:pt x="6680390" y="6468366"/>
                  <a:pt x="6405121" y="6391820"/>
                  <a:pt x="6228442" y="6440757"/>
                </a:cubicBezTo>
                <a:cubicBezTo>
                  <a:pt x="6051763" y="6489694"/>
                  <a:pt x="5768259" y="6408891"/>
                  <a:pt x="5588644" y="6440757"/>
                </a:cubicBezTo>
                <a:cubicBezTo>
                  <a:pt x="5409029" y="6472623"/>
                  <a:pt x="5016404" y="6418898"/>
                  <a:pt x="4870274" y="6440757"/>
                </a:cubicBezTo>
                <a:cubicBezTo>
                  <a:pt x="4724144" y="6462616"/>
                  <a:pt x="4522259" y="6400254"/>
                  <a:pt x="4230476" y="6440757"/>
                </a:cubicBezTo>
                <a:cubicBezTo>
                  <a:pt x="3938693" y="6481260"/>
                  <a:pt x="3719821" y="6366547"/>
                  <a:pt x="3590678" y="6440757"/>
                </a:cubicBezTo>
                <a:cubicBezTo>
                  <a:pt x="3461535" y="6514967"/>
                  <a:pt x="3206530" y="6422840"/>
                  <a:pt x="3108023" y="6440757"/>
                </a:cubicBezTo>
                <a:cubicBezTo>
                  <a:pt x="3009516" y="6458674"/>
                  <a:pt x="2727296" y="6439874"/>
                  <a:pt x="2625368" y="6440757"/>
                </a:cubicBezTo>
                <a:cubicBezTo>
                  <a:pt x="2523441" y="6441640"/>
                  <a:pt x="2427646" y="6436489"/>
                  <a:pt x="2299857" y="6440757"/>
                </a:cubicBezTo>
                <a:cubicBezTo>
                  <a:pt x="2172068" y="6445025"/>
                  <a:pt x="1995809" y="6376814"/>
                  <a:pt x="1738630" y="6440757"/>
                </a:cubicBezTo>
                <a:cubicBezTo>
                  <a:pt x="1481451" y="6504700"/>
                  <a:pt x="1230199" y="6357275"/>
                  <a:pt x="1020260" y="6440757"/>
                </a:cubicBezTo>
                <a:cubicBezTo>
                  <a:pt x="810321" y="6524239"/>
                  <a:pt x="587078" y="6359054"/>
                  <a:pt x="212094" y="6440757"/>
                </a:cubicBezTo>
                <a:cubicBezTo>
                  <a:pt x="78595" y="6432745"/>
                  <a:pt x="34386" y="6339712"/>
                  <a:pt x="0" y="6228663"/>
                </a:cubicBezTo>
                <a:cubicBezTo>
                  <a:pt x="-56903" y="5966605"/>
                  <a:pt x="12867" y="5752260"/>
                  <a:pt x="0" y="5561371"/>
                </a:cubicBezTo>
                <a:cubicBezTo>
                  <a:pt x="-12867" y="5370482"/>
                  <a:pt x="16209" y="5141408"/>
                  <a:pt x="0" y="4954244"/>
                </a:cubicBezTo>
                <a:cubicBezTo>
                  <a:pt x="-16209" y="4767080"/>
                  <a:pt x="32247" y="4641556"/>
                  <a:pt x="0" y="4407283"/>
                </a:cubicBezTo>
                <a:cubicBezTo>
                  <a:pt x="-32247" y="4173010"/>
                  <a:pt x="54461" y="4080370"/>
                  <a:pt x="0" y="3800157"/>
                </a:cubicBezTo>
                <a:cubicBezTo>
                  <a:pt x="-54461" y="3519944"/>
                  <a:pt x="60669" y="3409623"/>
                  <a:pt x="0" y="3193030"/>
                </a:cubicBezTo>
                <a:cubicBezTo>
                  <a:pt x="-60669" y="2976437"/>
                  <a:pt x="51681" y="2850079"/>
                  <a:pt x="0" y="2585904"/>
                </a:cubicBezTo>
                <a:cubicBezTo>
                  <a:pt x="-51681" y="2321729"/>
                  <a:pt x="61216" y="2149420"/>
                  <a:pt x="0" y="1918612"/>
                </a:cubicBezTo>
                <a:cubicBezTo>
                  <a:pt x="-61216" y="1687804"/>
                  <a:pt x="25602" y="1686496"/>
                  <a:pt x="0" y="1552148"/>
                </a:cubicBezTo>
                <a:cubicBezTo>
                  <a:pt x="-25602" y="1417800"/>
                  <a:pt x="20533" y="1344618"/>
                  <a:pt x="0" y="1185684"/>
                </a:cubicBezTo>
                <a:cubicBezTo>
                  <a:pt x="-20533" y="1026750"/>
                  <a:pt x="21489" y="927866"/>
                  <a:pt x="0" y="759055"/>
                </a:cubicBezTo>
                <a:cubicBezTo>
                  <a:pt x="-21489" y="590244"/>
                  <a:pt x="1926" y="434277"/>
                  <a:pt x="0" y="212094"/>
                </a:cubicBezTo>
                <a:close/>
              </a:path>
            </a:pathLst>
          </a:custGeom>
          <a:solidFill>
            <a:schemeClr val="bg1"/>
          </a:solidFill>
          <a:ln w="19050">
            <a:extLst>
              <a:ext uri="{C807C97D-BFC1-408E-A445-0C87EB9F89A2}">
                <ask:lineSketchStyleProps xmlns:ask="http://schemas.microsoft.com/office/drawing/2018/sketchyshapes" sd="1440292366">
                  <a:prstGeom prst="roundRect">
                    <a:avLst>
                      <a:gd name="adj" fmla="val 3293"/>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4094303"/>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FA40975E-BA50-4075-85DB-EA47C39AD636}" type="datetimeFigureOut">
              <a:rPr lang="en-US" smtClean="0"/>
              <a:t>3/15/2023</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54372530"/>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1AF1B4D-56F9-4097-BFBC-A6AD0C1B1461}" type="slidenum">
              <a:rPr lang="en-US" altLang="en-US"/>
              <a:pPr/>
              <a:t>‹#›</a:t>
            </a:fld>
            <a:endParaRPr lang="en-US" altLang="en-US"/>
          </a:p>
        </p:txBody>
      </p:sp>
    </p:spTree>
    <p:extLst>
      <p:ext uri="{BB962C8B-B14F-4D97-AF65-F5344CB8AC3E}">
        <p14:creationId xmlns:p14="http://schemas.microsoft.com/office/powerpoint/2010/main" val="725825454"/>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17.xml.rels><?xml version="1.0" encoding="UTF-8" standalone="yes"?>
<Relationships xmlns="http://schemas.openxmlformats.org/package/2006/relationships"><Relationship Id="rId2" Type="http://schemas.openxmlformats.org/officeDocument/2006/relationships/hyperlink" Target="https://ref.ly/logosres/ubshbk36?ref=Bible.Zep1.12&amp;off=615&amp;ctx=+search+Jerusalem.%E2%80%9D%0a~I+will+punish+the+me" TargetMode="External"/><Relationship Id="rId1" Type="http://schemas.openxmlformats.org/officeDocument/2006/relationships/slideLayout" Target="../slideLayouts/slideLayout10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BFC352-5EED-BB43-80C2-1D493AA01BF0}"/>
              </a:ext>
            </a:extLst>
          </p:cNvPr>
          <p:cNvSpPr/>
          <p:nvPr/>
        </p:nvSpPr>
        <p:spPr>
          <a:xfrm>
            <a:off x="1726601" y="1242507"/>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6" name="TextBox 5">
            <a:extLst>
              <a:ext uri="{FF2B5EF4-FFF2-40B4-BE49-F238E27FC236}">
                <a16:creationId xmlns:a16="http://schemas.microsoft.com/office/drawing/2014/main" id="{24319AE8-0295-2380-21AD-3E057F1A19C5}"/>
              </a:ext>
            </a:extLst>
          </p:cNvPr>
          <p:cNvSpPr txBox="1"/>
          <p:nvPr/>
        </p:nvSpPr>
        <p:spPr>
          <a:xfrm rot="193147">
            <a:off x="5140502" y="3354928"/>
            <a:ext cx="2917510" cy="523220"/>
          </a:xfrm>
          <a:prstGeom prst="rect">
            <a:avLst/>
          </a:prstGeom>
          <a:noFill/>
        </p:spPr>
        <p:txBody>
          <a:bodyPr wrap="square" rtlCol="0">
            <a:spAutoFit/>
          </a:bodyPr>
          <a:lstStyle/>
          <a:p>
            <a:r>
              <a:rPr lang="en-US" sz="2800" dirty="0">
                <a:latin typeface="Ink Draft" panose="03080402000500000000" pitchFamily="66" charset="0"/>
              </a:rPr>
              <a:t>March 15, 2023</a:t>
            </a:r>
          </a:p>
        </p:txBody>
      </p:sp>
      <p:sp>
        <p:nvSpPr>
          <p:cNvPr id="7" name="TextBox 6">
            <a:extLst>
              <a:ext uri="{FF2B5EF4-FFF2-40B4-BE49-F238E27FC236}">
                <a16:creationId xmlns:a16="http://schemas.microsoft.com/office/drawing/2014/main" id="{DE309375-A127-ABAB-DCED-F99A8AAEBFBB}"/>
              </a:ext>
            </a:extLst>
          </p:cNvPr>
          <p:cNvSpPr txBox="1"/>
          <p:nvPr/>
        </p:nvSpPr>
        <p:spPr>
          <a:xfrm rot="193147">
            <a:off x="1621922" y="3016113"/>
            <a:ext cx="2906400" cy="1538883"/>
          </a:xfrm>
          <a:prstGeom prst="rect">
            <a:avLst/>
          </a:prstGeom>
          <a:noFill/>
        </p:spPr>
        <p:txBody>
          <a:bodyPr wrap="square" rtlCol="0">
            <a:spAutoFit/>
          </a:bodyPr>
          <a:lstStyle/>
          <a:p>
            <a:r>
              <a:rPr lang="en-US" sz="2800" dirty="0">
                <a:latin typeface="Ink Draft" panose="03080402000500000000" pitchFamily="66" charset="0"/>
              </a:rPr>
              <a:t>Tonight’s Lesson:</a:t>
            </a:r>
          </a:p>
          <a:p>
            <a:endParaRPr lang="en-US" sz="1000" dirty="0">
              <a:latin typeface="Ink Draft" panose="03080402000500000000" pitchFamily="66" charset="0"/>
            </a:endParaRPr>
          </a:p>
          <a:p>
            <a:pPr marL="342900" indent="-342900">
              <a:buFont typeface="Wingdings" panose="05000000000000000000" pitchFamily="2" charset="2"/>
              <a:buChar char="§"/>
            </a:pPr>
            <a:r>
              <a:rPr lang="en-US" sz="2800" b="1" dirty="0">
                <a:latin typeface="Ink Draft" panose="03080402000500000000" pitchFamily="66" charset="0"/>
              </a:rPr>
              <a:t>Hebrew / Greek Words (2)</a:t>
            </a:r>
          </a:p>
        </p:txBody>
      </p:sp>
    </p:spTree>
    <p:extLst>
      <p:ext uri="{BB962C8B-B14F-4D97-AF65-F5344CB8AC3E}">
        <p14:creationId xmlns:p14="http://schemas.microsoft.com/office/powerpoint/2010/main" val="2580326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47C305-4884-77C4-FDF0-09E14D3EBB5F}"/>
              </a:ext>
            </a:extLst>
          </p:cNvPr>
          <p:cNvSpPr txBox="1"/>
          <p:nvPr/>
        </p:nvSpPr>
        <p:spPr>
          <a:xfrm>
            <a:off x="774550" y="580913"/>
            <a:ext cx="7594899" cy="707886"/>
          </a:xfrm>
          <a:prstGeom prst="rect">
            <a:avLst/>
          </a:prstGeom>
          <a:noFill/>
        </p:spPr>
        <p:txBody>
          <a:bodyPr wrap="square" rtlCol="0">
            <a:spAutoFit/>
          </a:bodyPr>
          <a:lstStyle/>
          <a:p>
            <a:pPr algn="ctr"/>
            <a:r>
              <a:rPr lang="en-US" sz="4000" dirty="0">
                <a:latin typeface="Amasis MT Pro Medium" panose="02040604050005020304" pitchFamily="18" charset="0"/>
              </a:rPr>
              <a:t>Bible Study - Challenge</a:t>
            </a:r>
          </a:p>
        </p:txBody>
      </p:sp>
      <p:sp>
        <p:nvSpPr>
          <p:cNvPr id="3" name="Rectangle 2">
            <a:extLst>
              <a:ext uri="{FF2B5EF4-FFF2-40B4-BE49-F238E27FC236}">
                <a16:creationId xmlns:a16="http://schemas.microsoft.com/office/drawing/2014/main" id="{C5A665CF-3EC9-F797-15D8-69BE74F2F430}"/>
              </a:ext>
            </a:extLst>
          </p:cNvPr>
          <p:cNvSpPr/>
          <p:nvPr/>
        </p:nvSpPr>
        <p:spPr>
          <a:xfrm>
            <a:off x="1005840" y="1582890"/>
            <a:ext cx="7132320" cy="1926792"/>
          </a:xfrm>
          <a:custGeom>
            <a:avLst/>
            <a:gdLst>
              <a:gd name="connsiteX0" fmla="*/ 0 w 7132320"/>
              <a:gd name="connsiteY0" fmla="*/ 0 h 1926792"/>
              <a:gd name="connsiteX1" fmla="*/ 7132320 w 7132320"/>
              <a:gd name="connsiteY1" fmla="*/ 0 h 1926792"/>
              <a:gd name="connsiteX2" fmla="*/ 7132320 w 7132320"/>
              <a:gd name="connsiteY2" fmla="*/ 1926792 h 1926792"/>
              <a:gd name="connsiteX3" fmla="*/ 0 w 7132320"/>
              <a:gd name="connsiteY3" fmla="*/ 1926792 h 1926792"/>
              <a:gd name="connsiteX4" fmla="*/ 0 w 7132320"/>
              <a:gd name="connsiteY4" fmla="*/ 0 h 1926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2320" h="1926792" fill="none" extrusionOk="0">
                <a:moveTo>
                  <a:pt x="0" y="0"/>
                </a:moveTo>
                <a:cubicBezTo>
                  <a:pt x="961502" y="-33775"/>
                  <a:pt x="5838145" y="138873"/>
                  <a:pt x="7132320" y="0"/>
                </a:cubicBezTo>
                <a:cubicBezTo>
                  <a:pt x="7058549" y="644427"/>
                  <a:pt x="6976437" y="1147639"/>
                  <a:pt x="7132320" y="1926792"/>
                </a:cubicBezTo>
                <a:cubicBezTo>
                  <a:pt x="5442587" y="1789462"/>
                  <a:pt x="3427694" y="1788936"/>
                  <a:pt x="0" y="1926792"/>
                </a:cubicBezTo>
                <a:cubicBezTo>
                  <a:pt x="152408" y="1699888"/>
                  <a:pt x="73868" y="867540"/>
                  <a:pt x="0" y="0"/>
                </a:cubicBezTo>
                <a:close/>
              </a:path>
              <a:path w="7132320" h="1926792" stroke="0" extrusionOk="0">
                <a:moveTo>
                  <a:pt x="0" y="0"/>
                </a:moveTo>
                <a:cubicBezTo>
                  <a:pt x="1837514" y="-101487"/>
                  <a:pt x="4070469" y="-162162"/>
                  <a:pt x="7132320" y="0"/>
                </a:cubicBezTo>
                <a:cubicBezTo>
                  <a:pt x="7193033" y="807842"/>
                  <a:pt x="7071248" y="1121230"/>
                  <a:pt x="7132320" y="1926792"/>
                </a:cubicBezTo>
                <a:cubicBezTo>
                  <a:pt x="5143511" y="1976857"/>
                  <a:pt x="3455618" y="1768343"/>
                  <a:pt x="0" y="1926792"/>
                </a:cubicBezTo>
                <a:cubicBezTo>
                  <a:pt x="-24452" y="1428414"/>
                  <a:pt x="-67663" y="199708"/>
                  <a:pt x="0" y="0"/>
                </a:cubicBezTo>
                <a:close/>
              </a:path>
            </a:pathLst>
          </a:custGeom>
          <a:solidFill>
            <a:srgbClr val="FFFF00"/>
          </a:solidFill>
          <a:ln w="28575">
            <a:solidFill>
              <a:srgbClr val="0070C0"/>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Amasis MT Pro Medium" panose="02040604050005020304" pitchFamily="18" charset="0"/>
              </a:rPr>
              <a:t>Read 1, 2 &amp; 3 John</a:t>
            </a:r>
          </a:p>
          <a:p>
            <a:pPr algn="ctr"/>
            <a:endParaRPr lang="en-US" sz="1000" dirty="0">
              <a:solidFill>
                <a:srgbClr val="002060"/>
              </a:solidFill>
              <a:latin typeface="Amasis MT Pro Medium" panose="02040604050005020304" pitchFamily="18" charset="0"/>
            </a:endParaRPr>
          </a:p>
          <a:p>
            <a:pPr algn="ctr"/>
            <a:r>
              <a:rPr lang="en-US" sz="2800" dirty="0">
                <a:solidFill>
                  <a:srgbClr val="002060"/>
                </a:solidFill>
                <a:latin typeface="Amasis MT Pro Medium" panose="02040604050005020304" pitchFamily="18" charset="0"/>
              </a:rPr>
              <a:t>At least 50 times</a:t>
            </a:r>
          </a:p>
          <a:p>
            <a:pPr algn="ctr"/>
            <a:r>
              <a:rPr lang="en-US" sz="2800" dirty="0">
                <a:solidFill>
                  <a:srgbClr val="002060"/>
                </a:solidFill>
                <a:latin typeface="Amasis MT Pro Medium" panose="02040604050005020304" pitchFamily="18" charset="0"/>
              </a:rPr>
              <a:t>by the end of April</a:t>
            </a:r>
          </a:p>
        </p:txBody>
      </p:sp>
      <p:sp>
        <p:nvSpPr>
          <p:cNvPr id="4" name="TextBox 3">
            <a:extLst>
              <a:ext uri="{FF2B5EF4-FFF2-40B4-BE49-F238E27FC236}">
                <a16:creationId xmlns:a16="http://schemas.microsoft.com/office/drawing/2014/main" id="{6B3038BA-79A8-D295-D94D-B8E030FF2D22}"/>
              </a:ext>
            </a:extLst>
          </p:cNvPr>
          <p:cNvSpPr txBox="1"/>
          <p:nvPr/>
        </p:nvSpPr>
        <p:spPr>
          <a:xfrm>
            <a:off x="1280160" y="3666244"/>
            <a:ext cx="7186108" cy="2610843"/>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sz="2800" dirty="0"/>
              <a:t> Can be read in 15 minutes</a:t>
            </a:r>
          </a:p>
          <a:p>
            <a:pPr marL="285750" indent="-285750">
              <a:lnSpc>
                <a:spcPct val="150000"/>
              </a:lnSpc>
              <a:buFont typeface="Wingdings" panose="05000000000000000000" pitchFamily="2" charset="2"/>
              <a:buChar char="ü"/>
            </a:pPr>
            <a:r>
              <a:rPr lang="en-US" sz="2800" dirty="0"/>
              <a:t> With each reading you will see more</a:t>
            </a:r>
          </a:p>
          <a:p>
            <a:pPr marL="285750" indent="-285750">
              <a:lnSpc>
                <a:spcPct val="150000"/>
              </a:lnSpc>
              <a:buFont typeface="Wingdings" panose="05000000000000000000" pitchFamily="2" charset="2"/>
              <a:buChar char="ü"/>
            </a:pPr>
            <a:r>
              <a:rPr lang="en-US" sz="2800" dirty="0"/>
              <a:t> May try another translation a few times</a:t>
            </a:r>
          </a:p>
          <a:p>
            <a:pPr marL="285750" indent="-285750">
              <a:lnSpc>
                <a:spcPct val="150000"/>
              </a:lnSpc>
              <a:buFont typeface="Wingdings" panose="05000000000000000000" pitchFamily="2" charset="2"/>
              <a:buChar char="ü"/>
            </a:pPr>
            <a:r>
              <a:rPr lang="en-US" sz="2800" dirty="0"/>
              <a:t> Take note of key concepts / words / contrast</a:t>
            </a:r>
          </a:p>
        </p:txBody>
      </p:sp>
    </p:spTree>
    <p:extLst>
      <p:ext uri="{BB962C8B-B14F-4D97-AF65-F5344CB8AC3E}">
        <p14:creationId xmlns:p14="http://schemas.microsoft.com/office/powerpoint/2010/main" val="1223634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C1DFE5-DED7-3DBC-8CA1-B572F6339BB5}"/>
              </a:ext>
            </a:extLst>
          </p:cNvPr>
          <p:cNvSpPr/>
          <p:nvPr/>
        </p:nvSpPr>
        <p:spPr>
          <a:xfrm rot="16200000">
            <a:off x="-1499435" y="2772783"/>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3" name="Rectangle 2">
            <a:extLst>
              <a:ext uri="{FF2B5EF4-FFF2-40B4-BE49-F238E27FC236}">
                <a16:creationId xmlns:a16="http://schemas.microsoft.com/office/drawing/2014/main" id="{3177E09C-34DD-9CB0-2284-9735CE27129A}"/>
              </a:ext>
            </a:extLst>
          </p:cNvPr>
          <p:cNvSpPr/>
          <p:nvPr/>
        </p:nvSpPr>
        <p:spPr>
          <a:xfrm>
            <a:off x="2156907" y="4002391"/>
            <a:ext cx="5814509" cy="44106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53E6961-D4E5-4D0A-794C-4BF90F90DEC7}"/>
              </a:ext>
            </a:extLst>
          </p:cNvPr>
          <p:cNvSpPr txBox="1"/>
          <p:nvPr/>
        </p:nvSpPr>
        <p:spPr>
          <a:xfrm>
            <a:off x="2234925" y="304492"/>
            <a:ext cx="6259670" cy="6370975"/>
          </a:xfrm>
          <a:prstGeom prst="rect">
            <a:avLst/>
          </a:prstGeom>
          <a:noFill/>
        </p:spPr>
        <p:txBody>
          <a:bodyPr wrap="square" rtlCol="0">
            <a:spAutoFit/>
          </a:bodyPr>
          <a:lstStyle/>
          <a:p>
            <a:pPr marL="342900" indent="-342900">
              <a:buFont typeface="+mj-lt"/>
              <a:buAutoNum type="arabicPeriod"/>
            </a:pPr>
            <a:r>
              <a:rPr lang="en-US" sz="2400" dirty="0"/>
              <a:t>Jan. 4 – Introduction to Inductive Bible Study</a:t>
            </a:r>
          </a:p>
          <a:p>
            <a:pPr marL="342900" indent="-342900">
              <a:buFont typeface="+mj-lt"/>
              <a:buAutoNum type="arabicPeriod"/>
            </a:pPr>
            <a:r>
              <a:rPr lang="en-US" sz="2400" dirty="0"/>
              <a:t>Jan. 11 – Background – Intro Information</a:t>
            </a:r>
          </a:p>
          <a:p>
            <a:pPr marL="342900" indent="-342900">
              <a:buFont typeface="+mj-lt"/>
              <a:buAutoNum type="arabicPeriod"/>
            </a:pPr>
            <a:r>
              <a:rPr lang="en-US" sz="2400" dirty="0"/>
              <a:t>Jan. 18 – Context</a:t>
            </a:r>
          </a:p>
          <a:p>
            <a:pPr marL="342900" indent="-342900">
              <a:buFont typeface="+mj-lt"/>
              <a:buAutoNum type="arabicPeriod"/>
            </a:pPr>
            <a:r>
              <a:rPr lang="en-US" sz="2400" dirty="0"/>
              <a:t>Jan. 25 – Context</a:t>
            </a:r>
          </a:p>
          <a:p>
            <a:pPr marL="342900" indent="-342900">
              <a:buFont typeface="+mj-lt"/>
              <a:buAutoNum type="arabicPeriod"/>
            </a:pPr>
            <a:r>
              <a:rPr lang="en-US" sz="2400" dirty="0"/>
              <a:t>Feb. 1 – Outlining the Text</a:t>
            </a:r>
          </a:p>
          <a:p>
            <a:pPr marL="342900" indent="-342900">
              <a:buFont typeface="+mj-lt"/>
              <a:buAutoNum type="arabicPeriod"/>
            </a:pPr>
            <a:r>
              <a:rPr lang="en-US" sz="2400" dirty="0"/>
              <a:t>Feb. 8 – Outlining the Text</a:t>
            </a:r>
          </a:p>
          <a:p>
            <a:pPr marL="342900" indent="-342900">
              <a:buFont typeface="+mj-lt"/>
              <a:buAutoNum type="arabicPeriod"/>
            </a:pPr>
            <a:r>
              <a:rPr lang="en-US" sz="2400" dirty="0"/>
              <a:t>Feb. 15 – Bible Study Aids</a:t>
            </a:r>
          </a:p>
          <a:p>
            <a:pPr marL="342900" indent="-342900">
              <a:buFont typeface="+mj-lt"/>
              <a:buAutoNum type="arabicPeriod"/>
            </a:pPr>
            <a:r>
              <a:rPr lang="en-US" sz="2400" dirty="0"/>
              <a:t>Feb. 22 – Use of Translations</a:t>
            </a:r>
          </a:p>
          <a:p>
            <a:pPr marL="342900" indent="-342900">
              <a:buFont typeface="+mj-lt"/>
              <a:buAutoNum type="arabicPeriod"/>
            </a:pPr>
            <a:r>
              <a:rPr lang="en-US" sz="2400" dirty="0"/>
              <a:t>Mar. 1 – Words</a:t>
            </a:r>
          </a:p>
          <a:p>
            <a:pPr marL="342900" indent="-342900">
              <a:buFont typeface="+mj-lt"/>
              <a:buAutoNum type="arabicPeriod"/>
            </a:pPr>
            <a:r>
              <a:rPr lang="en-US" sz="2400" dirty="0"/>
              <a:t> Mar. 8 – Hebrew / Greek Words</a:t>
            </a:r>
          </a:p>
          <a:p>
            <a:pPr marL="342900" indent="-342900">
              <a:buFont typeface="+mj-lt"/>
              <a:buAutoNum type="arabicPeriod"/>
            </a:pPr>
            <a:r>
              <a:rPr lang="en-US" sz="2400" dirty="0"/>
              <a:t> Mar. 15 – Hebrew / Greek Words</a:t>
            </a:r>
          </a:p>
          <a:p>
            <a:pPr marL="342900" indent="-342900">
              <a:buFont typeface="+mj-lt"/>
              <a:buAutoNum type="arabicPeriod"/>
            </a:pPr>
            <a:r>
              <a:rPr lang="en-US" sz="2400" dirty="0"/>
              <a:t> Mar. 22 – Use of Commentaries</a:t>
            </a:r>
          </a:p>
          <a:p>
            <a:pPr marL="342900" indent="-342900">
              <a:buFont typeface="+mj-lt"/>
              <a:buAutoNum type="arabicPeriod"/>
            </a:pPr>
            <a:r>
              <a:rPr lang="en-US" sz="2400" dirty="0"/>
              <a:t> Mar. 29 – Figurative Language</a:t>
            </a:r>
          </a:p>
          <a:p>
            <a:pPr marL="342900" indent="-342900">
              <a:buFont typeface="+mj-lt"/>
              <a:buAutoNum type="arabicPeriod"/>
            </a:pPr>
            <a:r>
              <a:rPr lang="en-US" sz="2400" dirty="0"/>
              <a:t> Apr. 5 – Figurative Language</a:t>
            </a:r>
          </a:p>
          <a:p>
            <a:pPr marL="342900" indent="-342900">
              <a:buFont typeface="+mj-lt"/>
              <a:buAutoNum type="arabicPeriod"/>
            </a:pPr>
            <a:r>
              <a:rPr lang="en-US" sz="2400" dirty="0"/>
              <a:t> Apr. 12 – Apocalyptic Literature &amp; Numbers</a:t>
            </a:r>
          </a:p>
          <a:p>
            <a:pPr marL="342900" indent="-342900">
              <a:buFont typeface="+mj-lt"/>
              <a:buAutoNum type="arabicPeriod"/>
            </a:pPr>
            <a:r>
              <a:rPr lang="en-US" sz="2400" dirty="0"/>
              <a:t> Apr. 19 – Hebrews and Hermeneutics</a:t>
            </a:r>
          </a:p>
          <a:p>
            <a:pPr marL="342900" indent="-342900">
              <a:buFont typeface="+mj-lt"/>
              <a:buAutoNum type="arabicPeriod"/>
            </a:pPr>
            <a:r>
              <a:rPr lang="en-US" sz="2400" dirty="0"/>
              <a:t> Apr. 26 – Application / Practical Lessons</a:t>
            </a:r>
          </a:p>
        </p:txBody>
      </p:sp>
    </p:spTree>
    <p:extLst>
      <p:ext uri="{BB962C8B-B14F-4D97-AF65-F5344CB8AC3E}">
        <p14:creationId xmlns:p14="http://schemas.microsoft.com/office/powerpoint/2010/main" val="1795707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4BEB8F-C207-12A8-CB0D-5B24037BC037}"/>
              </a:ext>
            </a:extLst>
          </p:cNvPr>
          <p:cNvSpPr txBox="1"/>
          <p:nvPr/>
        </p:nvSpPr>
        <p:spPr>
          <a:xfrm>
            <a:off x="1436145" y="322729"/>
            <a:ext cx="6271709" cy="646331"/>
          </a:xfrm>
          <a:prstGeom prst="rect">
            <a:avLst/>
          </a:prstGeom>
          <a:solidFill>
            <a:schemeClr val="bg1"/>
          </a:solidFill>
          <a:ln>
            <a:solidFill>
              <a:srgbClr val="0000FF"/>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FF"/>
                </a:solidFill>
                <a:effectLst/>
                <a:uLnTx/>
                <a:uFillTx/>
                <a:latin typeface="Calibri" panose="020F0502020204030204"/>
                <a:ea typeface="+mn-ea"/>
                <a:cs typeface="+mn-cs"/>
              </a:rPr>
              <a:t>Two Levels Going Throughout</a:t>
            </a:r>
          </a:p>
        </p:txBody>
      </p:sp>
      <p:sp>
        <p:nvSpPr>
          <p:cNvPr id="3" name="Rectangle: Rounded Corners 2">
            <a:extLst>
              <a:ext uri="{FF2B5EF4-FFF2-40B4-BE49-F238E27FC236}">
                <a16:creationId xmlns:a16="http://schemas.microsoft.com/office/drawing/2014/main" id="{3E568403-185C-9BF2-F060-AD5B8B2B1D61}"/>
              </a:ext>
            </a:extLst>
          </p:cNvPr>
          <p:cNvSpPr/>
          <p:nvPr/>
        </p:nvSpPr>
        <p:spPr>
          <a:xfrm>
            <a:off x="457201" y="1551791"/>
            <a:ext cx="4883972" cy="1877209"/>
          </a:xfrm>
          <a:prstGeom prst="roundRect">
            <a:avLst>
              <a:gd name="adj" fmla="val 19532"/>
            </a:avLst>
          </a:prstGeom>
          <a:solidFill>
            <a:srgbClr val="0000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Basic Level</a:t>
            </a:r>
          </a:p>
        </p:txBody>
      </p:sp>
      <p:sp>
        <p:nvSpPr>
          <p:cNvPr id="4" name="Rectangle: Rounded Corners 3">
            <a:extLst>
              <a:ext uri="{FF2B5EF4-FFF2-40B4-BE49-F238E27FC236}">
                <a16:creationId xmlns:a16="http://schemas.microsoft.com/office/drawing/2014/main" id="{1063E298-81B2-C5AC-2013-6CD6705B438D}"/>
              </a:ext>
            </a:extLst>
          </p:cNvPr>
          <p:cNvSpPr/>
          <p:nvPr/>
        </p:nvSpPr>
        <p:spPr>
          <a:xfrm>
            <a:off x="3982123" y="3758902"/>
            <a:ext cx="4883972" cy="1877209"/>
          </a:xfrm>
          <a:prstGeom prst="roundRect">
            <a:avLst>
              <a:gd name="adj" fmla="val 19532"/>
            </a:avLst>
          </a:prstGeom>
          <a:solidFill>
            <a:schemeClr val="tx1">
              <a:alpha val="69804"/>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Deeper Dives</a:t>
            </a:r>
          </a:p>
        </p:txBody>
      </p:sp>
      <p:sp>
        <p:nvSpPr>
          <p:cNvPr id="5" name="Oval 4">
            <a:extLst>
              <a:ext uri="{FF2B5EF4-FFF2-40B4-BE49-F238E27FC236}">
                <a16:creationId xmlns:a16="http://schemas.microsoft.com/office/drawing/2014/main" id="{4DA4F9B2-AD26-37EA-F761-7BC3FC66D458}"/>
              </a:ext>
            </a:extLst>
          </p:cNvPr>
          <p:cNvSpPr/>
          <p:nvPr/>
        </p:nvSpPr>
        <p:spPr>
          <a:xfrm>
            <a:off x="3243431" y="3353696"/>
            <a:ext cx="6330875" cy="2818503"/>
          </a:xfrm>
          <a:custGeom>
            <a:avLst/>
            <a:gdLst>
              <a:gd name="connsiteX0" fmla="*/ 0 w 6330875"/>
              <a:gd name="connsiteY0" fmla="*/ 1409252 h 2818503"/>
              <a:gd name="connsiteX1" fmla="*/ 3165438 w 6330875"/>
              <a:gd name="connsiteY1" fmla="*/ 0 h 2818503"/>
              <a:gd name="connsiteX2" fmla="*/ 6330876 w 6330875"/>
              <a:gd name="connsiteY2" fmla="*/ 1409252 h 2818503"/>
              <a:gd name="connsiteX3" fmla="*/ 3165438 w 6330875"/>
              <a:gd name="connsiteY3" fmla="*/ 2818504 h 2818503"/>
              <a:gd name="connsiteX4" fmla="*/ 0 w 6330875"/>
              <a:gd name="connsiteY4" fmla="*/ 1409252 h 28185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0875" h="2818503" extrusionOk="0">
                <a:moveTo>
                  <a:pt x="0" y="1409252"/>
                </a:moveTo>
                <a:cubicBezTo>
                  <a:pt x="-75787" y="541824"/>
                  <a:pt x="1494592" y="-28093"/>
                  <a:pt x="3165438" y="0"/>
                </a:cubicBezTo>
                <a:cubicBezTo>
                  <a:pt x="4853578" y="33758"/>
                  <a:pt x="6369878" y="619306"/>
                  <a:pt x="6330876" y="1409252"/>
                </a:cubicBezTo>
                <a:cubicBezTo>
                  <a:pt x="6202398" y="1931407"/>
                  <a:pt x="4858166" y="2991183"/>
                  <a:pt x="3165438" y="2818504"/>
                </a:cubicBezTo>
                <a:cubicBezTo>
                  <a:pt x="1484183" y="2726120"/>
                  <a:pt x="64623" y="2182242"/>
                  <a:pt x="0" y="1409252"/>
                </a:cubicBezTo>
                <a:close/>
              </a:path>
            </a:pathLst>
          </a:custGeom>
          <a:noFill/>
          <a:ln w="76200">
            <a:solidFill>
              <a:srgbClr val="C00000"/>
            </a:solidFill>
            <a:extLst>
              <a:ext uri="{C807C97D-BFC1-408E-A445-0C87EB9F89A2}">
                <ask:lineSketchStyleProps xmlns:ask="http://schemas.microsoft.com/office/drawing/2018/sketchyshapes" sd="87924873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8715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2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E8F720-6B92-7650-7CBC-6D680D197839}"/>
              </a:ext>
            </a:extLst>
          </p:cNvPr>
          <p:cNvSpPr txBox="1"/>
          <p:nvPr/>
        </p:nvSpPr>
        <p:spPr>
          <a:xfrm>
            <a:off x="446441" y="602428"/>
            <a:ext cx="8326419" cy="646331"/>
          </a:xfrm>
          <a:prstGeom prst="rect">
            <a:avLst/>
          </a:prstGeom>
          <a:noFill/>
        </p:spPr>
        <p:txBody>
          <a:bodyPr wrap="square" rtlCol="0">
            <a:spAutoFit/>
          </a:bodyPr>
          <a:lstStyle/>
          <a:p>
            <a:pPr algn="ctr"/>
            <a:r>
              <a:rPr lang="en-US" sz="3600" b="1" dirty="0"/>
              <a:t>Hebrew / Greek Words</a:t>
            </a:r>
          </a:p>
        </p:txBody>
      </p:sp>
      <p:sp>
        <p:nvSpPr>
          <p:cNvPr id="3" name="TextBox 2">
            <a:extLst>
              <a:ext uri="{FF2B5EF4-FFF2-40B4-BE49-F238E27FC236}">
                <a16:creationId xmlns:a16="http://schemas.microsoft.com/office/drawing/2014/main" id="{E46B4D02-45AD-8288-1FA6-09E494708493}"/>
              </a:ext>
            </a:extLst>
          </p:cNvPr>
          <p:cNvSpPr txBox="1"/>
          <p:nvPr/>
        </p:nvSpPr>
        <p:spPr>
          <a:xfrm>
            <a:off x="685350" y="1596614"/>
            <a:ext cx="7848600" cy="4093428"/>
          </a:xfrm>
          <a:prstGeom prst="rect">
            <a:avLst/>
          </a:prstGeom>
          <a:noFill/>
        </p:spPr>
        <p:txBody>
          <a:bodyPr wrap="square" rtlCol="0">
            <a:spAutoFit/>
          </a:bodyPr>
          <a:lstStyle/>
          <a:p>
            <a:pPr marL="457200" indent="-457200">
              <a:buFont typeface="+mj-lt"/>
              <a:buAutoNum type="arabicPeriod"/>
            </a:pPr>
            <a:r>
              <a:rPr lang="en-US" sz="2400" u="sng" dirty="0">
                <a:ea typeface="Tahoma" pitchFamily="34" charset="0"/>
                <a:cs typeface="Tahoma" pitchFamily="34" charset="0"/>
              </a:rPr>
              <a:t>Knowing Hebrew or Greek is not essential to understand the word of God</a:t>
            </a:r>
          </a:p>
          <a:p>
            <a:pPr marL="457200" indent="-457200">
              <a:buFont typeface="+mj-lt"/>
              <a:buAutoNum type="arabicPeriod"/>
            </a:pPr>
            <a:endParaRPr lang="en-US" sz="1000" i="1" u="sng" dirty="0">
              <a:ea typeface="Tahoma" pitchFamily="34" charset="0"/>
              <a:cs typeface="Tahoma" pitchFamily="34" charset="0"/>
            </a:endParaRPr>
          </a:p>
          <a:p>
            <a:pPr marL="457200" indent="-457200">
              <a:buFont typeface="+mj-lt"/>
              <a:buAutoNum type="arabicPeriod"/>
            </a:pPr>
            <a:r>
              <a:rPr lang="en-US" sz="2400" u="sng" dirty="0">
                <a:ea typeface="Tahoma" pitchFamily="34" charset="0"/>
                <a:cs typeface="Tahoma" pitchFamily="34" charset="0"/>
              </a:rPr>
              <a:t>No doctrine has to be established by looking at Hebrew or Greek</a:t>
            </a:r>
          </a:p>
          <a:p>
            <a:pPr marL="457200" indent="-457200">
              <a:buFont typeface="+mj-lt"/>
              <a:buAutoNum type="arabicPeriod"/>
            </a:pPr>
            <a:endParaRPr lang="en-US" sz="1000" u="sng" dirty="0">
              <a:ea typeface="Tahoma" pitchFamily="34" charset="0"/>
              <a:cs typeface="Tahoma" pitchFamily="34" charset="0"/>
            </a:endParaRPr>
          </a:p>
          <a:p>
            <a:pPr marL="457200" indent="-457200">
              <a:buFont typeface="+mj-lt"/>
              <a:buAutoNum type="arabicPeriod"/>
            </a:pPr>
            <a:r>
              <a:rPr lang="en-US" sz="2400" u="sng" dirty="0">
                <a:ea typeface="Tahoma" pitchFamily="34" charset="0"/>
                <a:cs typeface="Tahoma" pitchFamily="34" charset="0"/>
              </a:rPr>
              <a:t>Why even talk about Hebrew or Greek?</a:t>
            </a:r>
          </a:p>
          <a:p>
            <a:pPr marL="457200" indent="-457200">
              <a:buFont typeface="+mj-lt"/>
              <a:buAutoNum type="arabicPeriod"/>
            </a:pPr>
            <a:endParaRPr lang="en-US" sz="1000" u="sng" dirty="0">
              <a:ea typeface="Tahoma" pitchFamily="34" charset="0"/>
              <a:cs typeface="Tahoma" pitchFamily="34" charset="0"/>
            </a:endParaRPr>
          </a:p>
          <a:p>
            <a:pPr marL="914400" lvl="1" indent="-457200">
              <a:buFont typeface="+mj-lt"/>
              <a:buAutoNum type="alphaLcPeriod"/>
            </a:pPr>
            <a:r>
              <a:rPr lang="en-US" sz="2200" i="1" dirty="0">
                <a:ea typeface="Tahoma" pitchFamily="34" charset="0"/>
                <a:cs typeface="Tahoma" pitchFamily="34" charset="0"/>
              </a:rPr>
              <a:t>Not that we need to learn Hebrew or Greek</a:t>
            </a:r>
          </a:p>
          <a:p>
            <a:pPr marL="914400" lvl="1" indent="-457200">
              <a:buFont typeface="+mj-lt"/>
              <a:buAutoNum type="alphaLcPeriod"/>
            </a:pPr>
            <a:r>
              <a:rPr lang="en-US" sz="2200" i="1" dirty="0">
                <a:ea typeface="Tahoma" pitchFamily="34" charset="0"/>
                <a:cs typeface="Tahoma" pitchFamily="34" charset="0"/>
              </a:rPr>
              <a:t>Not that we have to know all about the tools of the languages (</a:t>
            </a:r>
            <a:r>
              <a:rPr lang="en-US" sz="2200" i="1" dirty="0" err="1">
                <a:ea typeface="Tahoma" pitchFamily="34" charset="0"/>
                <a:cs typeface="Tahoma" pitchFamily="34" charset="0"/>
              </a:rPr>
              <a:t>interlinears</a:t>
            </a:r>
            <a:r>
              <a:rPr lang="en-US" sz="2200" i="1" dirty="0">
                <a:ea typeface="Tahoma" pitchFamily="34" charset="0"/>
                <a:cs typeface="Tahoma" pitchFamily="34" charset="0"/>
              </a:rPr>
              <a:t>, lexicons, parsing guides, etc.)</a:t>
            </a:r>
          </a:p>
          <a:p>
            <a:pPr marL="914400" lvl="1" indent="-457200">
              <a:buFont typeface="+mj-lt"/>
              <a:buAutoNum type="alphaLcPeriod"/>
            </a:pPr>
            <a:r>
              <a:rPr lang="en-US" sz="2200" i="1" dirty="0">
                <a:highlight>
                  <a:srgbClr val="FFFF00"/>
                </a:highlight>
                <a:ea typeface="Tahoma" pitchFamily="34" charset="0"/>
                <a:cs typeface="Tahoma" pitchFamily="34" charset="0"/>
              </a:rPr>
              <a:t>Will clarify or enhance our understanding</a:t>
            </a:r>
          </a:p>
          <a:p>
            <a:pPr marL="914400" lvl="1" indent="-457200">
              <a:buFont typeface="+mj-lt"/>
              <a:buAutoNum type="alphaLcPeriod"/>
            </a:pPr>
            <a:r>
              <a:rPr lang="en-US" sz="2200" i="1" dirty="0">
                <a:ea typeface="Tahoma" pitchFamily="34" charset="0"/>
                <a:cs typeface="Tahoma" pitchFamily="34" charset="0"/>
              </a:rPr>
              <a:t>Be familiar enough when others use them (sermon or class)</a:t>
            </a:r>
          </a:p>
        </p:txBody>
      </p:sp>
    </p:spTree>
    <p:extLst>
      <p:ext uri="{BB962C8B-B14F-4D97-AF65-F5344CB8AC3E}">
        <p14:creationId xmlns:p14="http://schemas.microsoft.com/office/powerpoint/2010/main" val="1605115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Hebrew / Greek Words</a:t>
            </a:r>
          </a:p>
        </p:txBody>
      </p:sp>
      <p:sp>
        <p:nvSpPr>
          <p:cNvPr id="3" name="TextBox 2">
            <a:extLst>
              <a:ext uri="{FF2B5EF4-FFF2-40B4-BE49-F238E27FC236}">
                <a16:creationId xmlns:a16="http://schemas.microsoft.com/office/drawing/2014/main" id="{90969ED2-8551-2F03-92A3-DB992994AA40}"/>
              </a:ext>
            </a:extLst>
          </p:cNvPr>
          <p:cNvSpPr txBox="1"/>
          <p:nvPr/>
        </p:nvSpPr>
        <p:spPr>
          <a:xfrm>
            <a:off x="4572001" y="2012972"/>
            <a:ext cx="4512834" cy="3323987"/>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Clarification of Meaning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Enhancement of Understanding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How Do I Find the Original Word?</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lang="en-US" sz="2800" dirty="0">
                <a:solidFill>
                  <a:prstClr val="black"/>
                </a:solidFill>
                <a:latin typeface="Amasis MT Pro Medium" panose="02040604050005020304" pitchFamily="18" charset="0"/>
              </a:rPr>
              <a:t> Examples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Tree>
    <p:extLst>
      <p:ext uri="{BB962C8B-B14F-4D97-AF65-F5344CB8AC3E}">
        <p14:creationId xmlns:p14="http://schemas.microsoft.com/office/powerpoint/2010/main" val="2182658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094207" cy="523220"/>
          </a:xfrm>
          <a:prstGeom prst="rect">
            <a:avLst/>
          </a:prstGeom>
          <a:noFill/>
        </p:spPr>
        <p:txBody>
          <a:bodyPr wrap="square" rtlCol="0">
            <a:spAutoFit/>
          </a:bodyP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Clarification of </a:t>
            </a: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Mea</a:t>
            </a:r>
            <a:r>
              <a:rPr lang="en-US" sz="2800" dirty="0" err="1">
                <a:solidFill>
                  <a:prstClr val="black"/>
                </a:solidFill>
                <a:latin typeface="Amasis MT Pro Medium" panose="02040604050005020304" pitchFamily="18" charset="0"/>
              </a:rPr>
              <a:t>ning</a:t>
            </a:r>
            <a:endPar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endParaRPr>
          </a:p>
        </p:txBody>
      </p:sp>
      <p:sp>
        <p:nvSpPr>
          <p:cNvPr id="3" name="TextBox 2">
            <a:extLst>
              <a:ext uri="{FF2B5EF4-FFF2-40B4-BE49-F238E27FC236}">
                <a16:creationId xmlns:a16="http://schemas.microsoft.com/office/drawing/2014/main" id="{C5AF6E94-42B2-E13A-072F-61CFC116F752}"/>
              </a:ext>
            </a:extLst>
          </p:cNvPr>
          <p:cNvSpPr txBox="1"/>
          <p:nvPr/>
        </p:nvSpPr>
        <p:spPr>
          <a:xfrm>
            <a:off x="448235" y="2229294"/>
            <a:ext cx="8534400" cy="2677656"/>
          </a:xfrm>
          <a:prstGeom prst="rect">
            <a:avLst/>
          </a:prstGeom>
          <a:noFill/>
        </p:spPr>
        <p:txBody>
          <a:bodyPr wrap="square" rtlCol="0">
            <a:spAutoFit/>
          </a:bodyPr>
          <a:lstStyle/>
          <a:p>
            <a:pPr marL="457200" indent="-457200">
              <a:buFont typeface="+mj-lt"/>
              <a:buAutoNum type="alphaUcPeriod"/>
            </a:pPr>
            <a:r>
              <a:rPr lang="en-US" sz="2400" b="1" u="sng" dirty="0">
                <a:ea typeface="Tahoma" pitchFamily="34" charset="0"/>
                <a:cs typeface="Tahoma" pitchFamily="34" charset="0"/>
              </a:rPr>
              <a:t>Clarify = see the meaning</a:t>
            </a:r>
            <a:r>
              <a:rPr lang="en-US" sz="2400" b="1" dirty="0">
                <a:ea typeface="Tahoma" pitchFamily="34" charset="0"/>
                <a:cs typeface="Tahoma" pitchFamily="34" charset="0"/>
              </a:rPr>
              <a:t> </a:t>
            </a:r>
            <a:r>
              <a:rPr lang="en-US" sz="2400" dirty="0">
                <a:ea typeface="Tahoma" pitchFamily="34" charset="0"/>
                <a:cs typeface="Tahoma" pitchFamily="34" charset="0"/>
              </a:rPr>
              <a:t>(may be different from our understanding of the English word)</a:t>
            </a:r>
          </a:p>
          <a:p>
            <a:pPr marL="914400" lvl="1" indent="-457200">
              <a:buFont typeface="+mj-lt"/>
              <a:buAutoNum type="arabicPeriod"/>
            </a:pPr>
            <a:r>
              <a:rPr lang="en-US" sz="2400" i="1" dirty="0">
                <a:ea typeface="Tahoma" pitchFamily="34" charset="0"/>
                <a:cs typeface="Tahoma" pitchFamily="34" charset="0"/>
              </a:rPr>
              <a:t>Sometimes due to archaic words used in English</a:t>
            </a:r>
          </a:p>
          <a:p>
            <a:pPr marL="914400" lvl="1" indent="-457200">
              <a:buFont typeface="+mj-lt"/>
              <a:buAutoNum type="arabicPeriod"/>
            </a:pPr>
            <a:r>
              <a:rPr lang="en-US" sz="2400" i="1" dirty="0">
                <a:ea typeface="Tahoma" pitchFamily="34" charset="0"/>
                <a:cs typeface="Tahoma" pitchFamily="34" charset="0"/>
              </a:rPr>
              <a:t>Sometimes due to difficulty in translating into English with one word (i.e. word for meek)</a:t>
            </a:r>
          </a:p>
          <a:p>
            <a:pPr marL="914400" lvl="1" indent="-457200">
              <a:buFont typeface="+mj-lt"/>
              <a:buAutoNum type="arabicPeriod"/>
            </a:pPr>
            <a:r>
              <a:rPr lang="en-US" sz="2400" i="1" dirty="0">
                <a:ea typeface="Tahoma" pitchFamily="34" charset="0"/>
                <a:cs typeface="Tahoma" pitchFamily="34" charset="0"/>
              </a:rPr>
              <a:t>Sometimes due to common use of English word in religious world (i.e. impute)</a:t>
            </a:r>
            <a:r>
              <a:rPr lang="en-US" sz="2400" dirty="0">
                <a:ea typeface="Tahoma" pitchFamily="34" charset="0"/>
                <a:cs typeface="Tahoma" pitchFamily="34" charset="0"/>
              </a:rPr>
              <a:t> </a:t>
            </a:r>
            <a:endParaRPr lang="en-US" sz="2400" i="1" dirty="0">
              <a:ea typeface="Tahoma" pitchFamily="34" charset="0"/>
              <a:cs typeface="Tahoma" pitchFamily="34" charset="0"/>
            </a:endParaRPr>
          </a:p>
        </p:txBody>
      </p:sp>
    </p:spTree>
    <p:extLst>
      <p:ext uri="{BB962C8B-B14F-4D97-AF65-F5344CB8AC3E}">
        <p14:creationId xmlns:p14="http://schemas.microsoft.com/office/powerpoint/2010/main" val="3518149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Hebrew / Greek Words</a:t>
            </a:r>
          </a:p>
        </p:txBody>
      </p:sp>
      <p:sp>
        <p:nvSpPr>
          <p:cNvPr id="3" name="TextBox 2">
            <a:extLst>
              <a:ext uri="{FF2B5EF4-FFF2-40B4-BE49-F238E27FC236}">
                <a16:creationId xmlns:a16="http://schemas.microsoft.com/office/drawing/2014/main" id="{90969ED2-8551-2F03-92A3-DB992994AA40}"/>
              </a:ext>
            </a:extLst>
          </p:cNvPr>
          <p:cNvSpPr txBox="1"/>
          <p:nvPr/>
        </p:nvSpPr>
        <p:spPr>
          <a:xfrm>
            <a:off x="4572001" y="2012972"/>
            <a:ext cx="4512834" cy="1600438"/>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Clarification of Meaning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Enhancement of Understanding</a:t>
            </a:r>
          </a:p>
        </p:txBody>
      </p:sp>
    </p:spTree>
    <p:extLst>
      <p:ext uri="{BB962C8B-B14F-4D97-AF65-F5344CB8AC3E}">
        <p14:creationId xmlns:p14="http://schemas.microsoft.com/office/powerpoint/2010/main" val="23056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094207"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Enhancement of Understanding</a:t>
            </a:r>
          </a:p>
        </p:txBody>
      </p:sp>
      <p:sp>
        <p:nvSpPr>
          <p:cNvPr id="3" name="TextBox 2">
            <a:extLst>
              <a:ext uri="{FF2B5EF4-FFF2-40B4-BE49-F238E27FC236}">
                <a16:creationId xmlns:a16="http://schemas.microsoft.com/office/drawing/2014/main" id="{BDC901AC-8F49-698E-F5C8-D81D7B12BA3C}"/>
              </a:ext>
            </a:extLst>
          </p:cNvPr>
          <p:cNvSpPr txBox="1"/>
          <p:nvPr/>
        </p:nvSpPr>
        <p:spPr>
          <a:xfrm>
            <a:off x="448235" y="2110960"/>
            <a:ext cx="8534400" cy="1723549"/>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ea typeface="Tahoma" pitchFamily="34" charset="0"/>
                <a:cs typeface="Tahoma" pitchFamily="34" charset="0"/>
              </a:rPr>
              <a:t>Enhance = not changing what we think it means – but improves our understanding</a:t>
            </a:r>
          </a:p>
          <a:p>
            <a:pPr marL="457200" indent="-457200">
              <a:buFont typeface="+mj-lt"/>
              <a:buAutoNum type="alphaUcPeriod"/>
            </a:pPr>
            <a:endParaRPr lang="en-US" sz="1000" b="1" dirty="0">
              <a:latin typeface="Arial Narrow" panose="020B0606020202030204" pitchFamily="34" charset="0"/>
              <a:ea typeface="Tahoma" pitchFamily="34" charset="0"/>
              <a:cs typeface="Tahoma" pitchFamily="34" charset="0"/>
            </a:endParaRPr>
          </a:p>
          <a:p>
            <a:pPr marL="914400" lvl="1" indent="-457200">
              <a:buFont typeface="+mj-lt"/>
              <a:buAutoNum type="arabicPeriod"/>
            </a:pPr>
            <a:r>
              <a:rPr lang="en-US" sz="2400" i="1" dirty="0">
                <a:latin typeface="Arial Narrow" panose="020B0606020202030204" pitchFamily="34" charset="0"/>
                <a:ea typeface="Tahoma" pitchFamily="34" charset="0"/>
                <a:cs typeface="Tahoma" pitchFamily="34" charset="0"/>
              </a:rPr>
              <a:t>Understanding is different now – but not a new meaning</a:t>
            </a:r>
          </a:p>
          <a:p>
            <a:pPr marL="914400" lvl="1" indent="-457200">
              <a:buFont typeface="+mj-lt"/>
              <a:buAutoNum type="arabicPeriod"/>
            </a:pPr>
            <a:r>
              <a:rPr lang="en-US" sz="2400" i="1" dirty="0">
                <a:latin typeface="Arial Narrow" panose="020B0606020202030204" pitchFamily="34" charset="0"/>
                <a:ea typeface="Tahoma" pitchFamily="34" charset="0"/>
                <a:cs typeface="Tahoma" pitchFamily="34" charset="0"/>
              </a:rPr>
              <a:t>Understanding is richer and deeper</a:t>
            </a:r>
          </a:p>
        </p:txBody>
      </p:sp>
    </p:spTree>
    <p:extLst>
      <p:ext uri="{BB962C8B-B14F-4D97-AF65-F5344CB8AC3E}">
        <p14:creationId xmlns:p14="http://schemas.microsoft.com/office/powerpoint/2010/main" val="201752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Hebrew / Greek Words</a:t>
            </a:r>
          </a:p>
        </p:txBody>
      </p:sp>
      <p:sp>
        <p:nvSpPr>
          <p:cNvPr id="3" name="TextBox 2">
            <a:extLst>
              <a:ext uri="{FF2B5EF4-FFF2-40B4-BE49-F238E27FC236}">
                <a16:creationId xmlns:a16="http://schemas.microsoft.com/office/drawing/2014/main" id="{90969ED2-8551-2F03-92A3-DB992994AA40}"/>
              </a:ext>
            </a:extLst>
          </p:cNvPr>
          <p:cNvSpPr txBox="1"/>
          <p:nvPr/>
        </p:nvSpPr>
        <p:spPr>
          <a:xfrm>
            <a:off x="4572001" y="2012972"/>
            <a:ext cx="4512834" cy="2677656"/>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Clarification of Meaning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schemeClr val="bg1">
                  <a:lumMod val="65000"/>
                </a:schemeClr>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Enhancement of Understanding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How Do I Find the Original Word?</a:t>
            </a:r>
          </a:p>
        </p:txBody>
      </p:sp>
    </p:spTree>
    <p:extLst>
      <p:ext uri="{BB962C8B-B14F-4D97-AF65-F5344CB8AC3E}">
        <p14:creationId xmlns:p14="http://schemas.microsoft.com/office/powerpoint/2010/main" val="2846207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How Do I Find the Original Word?</a:t>
            </a:r>
          </a:p>
        </p:txBody>
      </p:sp>
      <p:sp>
        <p:nvSpPr>
          <p:cNvPr id="4" name="TextBox 3">
            <a:extLst>
              <a:ext uri="{FF2B5EF4-FFF2-40B4-BE49-F238E27FC236}">
                <a16:creationId xmlns:a16="http://schemas.microsoft.com/office/drawing/2014/main" id="{70A05208-16AF-E147-F781-46BCD2A9A7B6}"/>
              </a:ext>
            </a:extLst>
          </p:cNvPr>
          <p:cNvSpPr txBox="1"/>
          <p:nvPr/>
        </p:nvSpPr>
        <p:spPr>
          <a:xfrm>
            <a:off x="566569" y="2119493"/>
            <a:ext cx="7924800" cy="3508653"/>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Bible program / app – real easy</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u="sng" dirty="0">
              <a:solidFill>
                <a:prstClr val="black"/>
              </a:solidFill>
              <a:latin typeface="Calibri" panose="020F0502020204030204"/>
              <a:ea typeface="Tahoma" pitchFamily="34" charset="0"/>
              <a:cs typeface="Tahoma" pitchFamily="34" charset="0"/>
            </a:endParaRP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Strong’s – look up English</a:t>
            </a:r>
            <a:r>
              <a:rPr kumimoji="0" lang="en-US" sz="2600" b="1" u="sng"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 – find the number</a:t>
            </a:r>
          </a:p>
          <a:p>
            <a:pPr marL="971550" lvl="1" indent="-514350">
              <a:buFont typeface="+mj-lt"/>
              <a:buAutoNum type="arabicPeriod"/>
            </a:pPr>
            <a:r>
              <a:rPr lang="en-US" sz="2600" i="1" baseline="0" dirty="0">
                <a:solidFill>
                  <a:prstClr val="black"/>
                </a:solidFill>
                <a:latin typeface="Calibri" panose="020F0502020204030204"/>
                <a:ea typeface="Tahoma" pitchFamily="34" charset="0"/>
                <a:cs typeface="Tahoma" pitchFamily="34" charset="0"/>
              </a:rPr>
              <a:t>That</a:t>
            </a:r>
            <a:r>
              <a:rPr lang="en-US" sz="2600" i="1" dirty="0">
                <a:solidFill>
                  <a:prstClr val="black"/>
                </a:solidFill>
                <a:latin typeface="Calibri" panose="020F0502020204030204"/>
                <a:ea typeface="Tahoma" pitchFamily="34" charset="0"/>
                <a:cs typeface="Tahoma" pitchFamily="34" charset="0"/>
              </a:rPr>
              <a:t> number leads to definition in back</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That</a:t>
            </a:r>
            <a:r>
              <a:rPr kumimoji="0" lang="en-US" sz="2600" i="1"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 number is a key to other works</a:t>
            </a:r>
          </a:p>
          <a:p>
            <a:pPr marL="971550" lvl="1" indent="-514350">
              <a:buFont typeface="+mj-lt"/>
              <a:buAutoNum type="arabicPeriod"/>
            </a:pPr>
            <a:endParaRPr lang="en-US" sz="1000" i="1" baseline="0" dirty="0">
              <a:solidFill>
                <a:prstClr val="black"/>
              </a:solidFill>
              <a:latin typeface="Calibri" panose="020F0502020204030204"/>
              <a:ea typeface="Tahoma" pitchFamily="34" charset="0"/>
              <a:cs typeface="Tahoma" pitchFamily="34" charset="0"/>
            </a:endParaRPr>
          </a:p>
          <a:p>
            <a:pPr marL="514350" indent="-514350">
              <a:buFont typeface="+mj-lt"/>
              <a:buAutoNum type="alphaUcPeriod"/>
            </a:pPr>
            <a:r>
              <a:rPr kumimoji="0" lang="en-US" sz="2600" b="1"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Vine’s Expository Dictionary of OT and NT Words</a:t>
            </a:r>
          </a:p>
          <a:p>
            <a:pPr marL="514350" indent="-514350">
              <a:buFont typeface="+mj-lt"/>
              <a:buAutoNum type="alphaUcPeriod"/>
            </a:pPr>
            <a:endParaRPr lang="en-US" sz="1000" b="1" baseline="0" dirty="0">
              <a:solidFill>
                <a:prstClr val="black"/>
              </a:solidFill>
              <a:latin typeface="Calibri" panose="020F0502020204030204"/>
              <a:ea typeface="Tahoma" pitchFamily="34" charset="0"/>
              <a:cs typeface="Tahoma" pitchFamily="34" charset="0"/>
            </a:endParaRPr>
          </a:p>
          <a:p>
            <a:pPr marL="514350" indent="-514350">
              <a:buFont typeface="+mj-lt"/>
              <a:buAutoNum type="alphaUcPeriod"/>
            </a:pPr>
            <a:r>
              <a:rPr kumimoji="0" lang="en-US" sz="2600" b="1" strike="noStrike" kern="1200" cap="none" spc="0" normalizeH="0" noProof="0" dirty="0" err="1">
                <a:ln>
                  <a:noFill/>
                </a:ln>
                <a:solidFill>
                  <a:prstClr val="black"/>
                </a:solidFill>
                <a:effectLst/>
                <a:uLnTx/>
                <a:uFillTx/>
                <a:latin typeface="Calibri" panose="020F0502020204030204"/>
                <a:ea typeface="Tahoma" pitchFamily="34" charset="0"/>
                <a:cs typeface="Tahoma" pitchFamily="34" charset="0"/>
              </a:rPr>
              <a:t>Blueletter</a:t>
            </a:r>
            <a:r>
              <a:rPr lang="en-US" sz="2600" b="1" dirty="0">
                <a:solidFill>
                  <a:prstClr val="black"/>
                </a:solidFill>
                <a:latin typeface="Calibri" panose="020F0502020204030204"/>
                <a:ea typeface="Tahoma" pitchFamily="34" charset="0"/>
                <a:cs typeface="Tahoma" pitchFamily="34" charset="0"/>
              </a:rPr>
              <a:t>bible.org</a:t>
            </a:r>
          </a:p>
          <a:p>
            <a:pPr marL="514350" indent="-514350">
              <a:buFont typeface="+mj-lt"/>
              <a:buAutoNum type="alphaUcPeriod"/>
            </a:pPr>
            <a:endParaRPr kumimoji="0" lang="en-US" sz="1000" b="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a:p>
            <a:pPr marL="514350" indent="-514350">
              <a:buFont typeface="+mj-lt"/>
              <a:buAutoNum type="alphaUcPeriod"/>
            </a:pPr>
            <a:r>
              <a:rPr lang="en-US" sz="2600" b="1" dirty="0">
                <a:solidFill>
                  <a:prstClr val="black"/>
                </a:solidFill>
                <a:latin typeface="Calibri" panose="020F0502020204030204"/>
                <a:ea typeface="Tahoma" pitchFamily="34" charset="0"/>
                <a:cs typeface="Tahoma" pitchFamily="34" charset="0"/>
              </a:rPr>
              <a:t>Interlinear</a:t>
            </a:r>
            <a:endParaRPr kumimoji="0" lang="en-US" sz="2600" b="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p:txBody>
      </p:sp>
    </p:spTree>
    <p:extLst>
      <p:ext uri="{BB962C8B-B14F-4D97-AF65-F5344CB8AC3E}">
        <p14:creationId xmlns:p14="http://schemas.microsoft.com/office/powerpoint/2010/main" val="1144590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Hebrew / Greek Words</a:t>
            </a:r>
          </a:p>
        </p:txBody>
      </p:sp>
      <p:sp>
        <p:nvSpPr>
          <p:cNvPr id="3" name="TextBox 2">
            <a:extLst>
              <a:ext uri="{FF2B5EF4-FFF2-40B4-BE49-F238E27FC236}">
                <a16:creationId xmlns:a16="http://schemas.microsoft.com/office/drawing/2014/main" id="{90969ED2-8551-2F03-92A3-DB992994AA40}"/>
              </a:ext>
            </a:extLst>
          </p:cNvPr>
          <p:cNvSpPr txBox="1"/>
          <p:nvPr/>
        </p:nvSpPr>
        <p:spPr>
          <a:xfrm>
            <a:off x="4572001" y="2012972"/>
            <a:ext cx="4512834" cy="3323987"/>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Clarification of Meaning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schemeClr val="bg1">
                  <a:lumMod val="65000"/>
                </a:schemeClr>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Enhancement of Understanding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schemeClr val="bg1">
                  <a:lumMod val="65000"/>
                </a:schemeClr>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chemeClr val="bg1">
                    <a:lumMod val="65000"/>
                  </a:schemeClr>
                </a:solidFill>
                <a:effectLst/>
                <a:uLnTx/>
                <a:uFillTx/>
                <a:latin typeface="Amasis MT Pro Medium" panose="02040604050005020304" pitchFamily="18" charset="0"/>
                <a:ea typeface="+mn-ea"/>
                <a:cs typeface="+mn-cs"/>
              </a:rPr>
              <a:t> How Do I Find the Original Word?</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lang="en-US" sz="2800" dirty="0">
                <a:solidFill>
                  <a:prstClr val="black"/>
                </a:solidFill>
                <a:latin typeface="Amasis MT Pro Medium" panose="02040604050005020304" pitchFamily="18" charset="0"/>
              </a:rPr>
              <a:t> Examples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Tree>
    <p:extLst>
      <p:ext uri="{BB962C8B-B14F-4D97-AF65-F5344CB8AC3E}">
        <p14:creationId xmlns:p14="http://schemas.microsoft.com/office/powerpoint/2010/main" val="3267120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Examp</a:t>
            </a:r>
            <a:r>
              <a:rPr lang="en-US" sz="2800" dirty="0">
                <a:solidFill>
                  <a:prstClr val="black"/>
                </a:solidFill>
                <a:latin typeface="Amasis MT Pro Medium" panose="02040604050005020304" pitchFamily="18" charset="0"/>
              </a:rPr>
              <a:t>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
        <p:nvSpPr>
          <p:cNvPr id="4" name="TextBox 3">
            <a:extLst>
              <a:ext uri="{FF2B5EF4-FFF2-40B4-BE49-F238E27FC236}">
                <a16:creationId xmlns:a16="http://schemas.microsoft.com/office/drawing/2014/main" id="{70A05208-16AF-E147-F781-46BCD2A9A7B6}"/>
              </a:ext>
            </a:extLst>
          </p:cNvPr>
          <p:cNvSpPr txBox="1"/>
          <p:nvPr/>
        </p:nvSpPr>
        <p:spPr>
          <a:xfrm>
            <a:off x="566569" y="2119493"/>
            <a:ext cx="7924800" cy="2092881"/>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Hebrew Words</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Gen. 1:1 – “God” (Hebrew: Elohim)  - used of gods, idols and Yahweh / “The word literally means ‘gods”….” (</a:t>
            </a:r>
            <a:r>
              <a:rPr lang="en-US" sz="2600" i="1" dirty="0" err="1">
                <a:solidFill>
                  <a:prstClr val="black"/>
                </a:solidFill>
                <a:latin typeface="Calibri" panose="020F0502020204030204"/>
                <a:ea typeface="Tahoma" pitchFamily="34" charset="0"/>
                <a:cs typeface="Tahoma" pitchFamily="34" charset="0"/>
              </a:rPr>
              <a:t>Lexham</a:t>
            </a:r>
            <a:r>
              <a:rPr lang="en-US" sz="2600" i="1" dirty="0">
                <a:solidFill>
                  <a:prstClr val="black"/>
                </a:solidFill>
                <a:latin typeface="Calibri" panose="020F0502020204030204"/>
                <a:ea typeface="Tahoma" pitchFamily="34" charset="0"/>
                <a:cs typeface="Tahoma" pitchFamily="34" charset="0"/>
              </a:rPr>
              <a:t> Theological Wordbook)</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Deut. 1:37 – “for your sake”</a:t>
            </a:r>
          </a:p>
        </p:txBody>
      </p:sp>
    </p:spTree>
    <p:extLst>
      <p:ext uri="{BB962C8B-B14F-4D97-AF65-F5344CB8AC3E}">
        <p14:creationId xmlns:p14="http://schemas.microsoft.com/office/powerpoint/2010/main" val="1337292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C6E2E7E-1AE2-45F3-BAAB-6B856E1AB541}"/>
              </a:ext>
            </a:extLst>
          </p:cNvPr>
          <p:cNvSpPr txBox="1"/>
          <p:nvPr/>
        </p:nvSpPr>
        <p:spPr>
          <a:xfrm>
            <a:off x="596348" y="1467763"/>
            <a:ext cx="7951304" cy="3046988"/>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“For your sakes; rather,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because of you, on account of you. The Hebrew word (</a:t>
            </a:r>
            <a:r>
              <a:rPr kumimoji="0" lang="he-IL" sz="24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גָלָל</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 comes from a root meaning to roll, and signifies primarily a turn in events, a circumstance, an occasion or reason. Moses reminds the Israelites that the misconduct of the people was what led to God’s being angry also with him (see Numb. 20:7, etc.; comp. Ps. 106:32, 33)”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Pulpit Commentary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 18)</a:t>
            </a:r>
          </a:p>
        </p:txBody>
      </p:sp>
      <p:sp>
        <p:nvSpPr>
          <p:cNvPr id="5" name="TextBox 4">
            <a:extLst>
              <a:ext uri="{FF2B5EF4-FFF2-40B4-BE49-F238E27FC236}">
                <a16:creationId xmlns:a16="http://schemas.microsoft.com/office/drawing/2014/main" id="{A8813DED-AF67-4A9D-82BD-AC8A1810332F}"/>
              </a:ext>
            </a:extLst>
          </p:cNvPr>
          <p:cNvSpPr txBox="1"/>
          <p:nvPr/>
        </p:nvSpPr>
        <p:spPr>
          <a:xfrm>
            <a:off x="1340126" y="320457"/>
            <a:ext cx="646374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solidFill>
                <a:effectLst/>
                <a:uLnTx/>
                <a:uFillTx/>
                <a:latin typeface="Calibri" panose="020F0502020204030204"/>
                <a:ea typeface="+mn-ea"/>
                <a:cs typeface="+mn-cs"/>
              </a:rPr>
              <a:t>Comments at Deut. 1:37</a:t>
            </a:r>
          </a:p>
        </p:txBody>
      </p:sp>
    </p:spTree>
    <p:extLst>
      <p:ext uri="{BB962C8B-B14F-4D97-AF65-F5344CB8AC3E}">
        <p14:creationId xmlns:p14="http://schemas.microsoft.com/office/powerpoint/2010/main" val="3369687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Examp</a:t>
            </a:r>
            <a:r>
              <a:rPr lang="en-US" sz="2800" dirty="0">
                <a:solidFill>
                  <a:prstClr val="black"/>
                </a:solidFill>
                <a:latin typeface="Amasis MT Pro Medium" panose="02040604050005020304" pitchFamily="18" charset="0"/>
              </a:rPr>
              <a:t>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
        <p:nvSpPr>
          <p:cNvPr id="4" name="TextBox 3">
            <a:extLst>
              <a:ext uri="{FF2B5EF4-FFF2-40B4-BE49-F238E27FC236}">
                <a16:creationId xmlns:a16="http://schemas.microsoft.com/office/drawing/2014/main" id="{70A05208-16AF-E147-F781-46BCD2A9A7B6}"/>
              </a:ext>
            </a:extLst>
          </p:cNvPr>
          <p:cNvSpPr txBox="1"/>
          <p:nvPr/>
        </p:nvSpPr>
        <p:spPr>
          <a:xfrm>
            <a:off x="566569" y="2119493"/>
            <a:ext cx="7924800" cy="2893100"/>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Hebrew Words</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Gen. 1:1 – “God” (Hebrew: Elohim)  - used of gods, idols and Yahweh / “The word literally means ‘gods”….” (</a:t>
            </a:r>
            <a:r>
              <a:rPr lang="en-US" sz="2600" i="1" dirty="0" err="1">
                <a:solidFill>
                  <a:prstClr val="black"/>
                </a:solidFill>
                <a:latin typeface="Calibri" panose="020F0502020204030204"/>
                <a:ea typeface="Tahoma" pitchFamily="34" charset="0"/>
                <a:cs typeface="Tahoma" pitchFamily="34" charset="0"/>
              </a:rPr>
              <a:t>Lexham</a:t>
            </a:r>
            <a:r>
              <a:rPr lang="en-US" sz="2600" i="1" dirty="0">
                <a:solidFill>
                  <a:prstClr val="black"/>
                </a:solidFill>
                <a:latin typeface="Calibri" panose="020F0502020204030204"/>
                <a:ea typeface="Tahoma" pitchFamily="34" charset="0"/>
                <a:cs typeface="Tahoma" pitchFamily="34" charset="0"/>
              </a:rPr>
              <a:t> Theological Wordbook)</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Deut. 1:37 – “for your sake”</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Zeph. 1:12 – “settled in complacency” [BDB – “thicken, condense, congeal”</a:t>
            </a:r>
            <a:endPar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p:txBody>
      </p:sp>
    </p:spTree>
    <p:extLst>
      <p:ext uri="{BB962C8B-B14F-4D97-AF65-F5344CB8AC3E}">
        <p14:creationId xmlns:p14="http://schemas.microsoft.com/office/powerpoint/2010/main" val="4174815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CEBE5C-BE91-411E-99A7-62316E10B382}"/>
              </a:ext>
            </a:extLst>
          </p:cNvPr>
          <p:cNvSpPr txBox="1"/>
          <p:nvPr/>
        </p:nvSpPr>
        <p:spPr>
          <a:xfrm>
            <a:off x="444137" y="400594"/>
            <a:ext cx="828185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“Settled in complacency” (NKJV)</a:t>
            </a:r>
          </a:p>
        </p:txBody>
      </p:sp>
      <p:sp>
        <p:nvSpPr>
          <p:cNvPr id="4" name="TextBox 3">
            <a:extLst>
              <a:ext uri="{FF2B5EF4-FFF2-40B4-BE49-F238E27FC236}">
                <a16:creationId xmlns:a16="http://schemas.microsoft.com/office/drawing/2014/main" id="{8BB6F8CD-797E-4EBE-8626-2D50E7F7C71B}"/>
              </a:ext>
            </a:extLst>
          </p:cNvPr>
          <p:cNvSpPr txBox="1"/>
          <p:nvPr/>
        </p:nvSpPr>
        <p:spPr>
          <a:xfrm>
            <a:off x="975360" y="1045734"/>
            <a:ext cx="7611292"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NKJV fn.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“Lit. on their lees; like the dregs of wine”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ESV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“men who are complacent” fn. Hebrew are thickening on the dregs [of their wine]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KJV &amp; ASV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“settled on their lees”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NASB95</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“Stagnant in spirit”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HCSB</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“men who settle down comfortably”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NIV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“who are complacent who are like wine left on its dregs”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NRSV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“who rest complacently on their dregs”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NLT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“sit complacent in their sins”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Calibri" panose="020F0502020204030204"/>
                <a:ea typeface="+mn-ea"/>
                <a:cs typeface="+mn-cs"/>
              </a:rPr>
              <a:t>Lexham</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“Whose senses are dulled from drinking”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NET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“entrenched in their sins”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RSV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“thickening upon their lees”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YLT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“hardened on their preserved things”</a:t>
            </a:r>
          </a:p>
        </p:txBody>
      </p:sp>
    </p:spTree>
    <p:extLst>
      <p:ext uri="{BB962C8B-B14F-4D97-AF65-F5344CB8AC3E}">
        <p14:creationId xmlns:p14="http://schemas.microsoft.com/office/powerpoint/2010/main" val="1646186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2E8A7A-3192-44D4-8E9C-5489AA035DD9}"/>
              </a:ext>
            </a:extLst>
          </p:cNvPr>
          <p:cNvSpPr txBox="1"/>
          <p:nvPr/>
        </p:nvSpPr>
        <p:spPr>
          <a:xfrm>
            <a:off x="655320" y="426720"/>
            <a:ext cx="7833360" cy="62478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 will punish the men who are thickening upon their lees: the Hebrew metaphor is drawn from the process of wine-making. When the wine has fermented, it has to be poured from one vessel to another to separate the wine from the sediment which is called lees. This process is described in Jeremiah 48:11. If this is not done, the wine becomes too sweet and spoils. The verb translated thickening means “condense” or “congeal.” The men who are thickening upon their lees are people who have enjoyed uninterrupted wealth for too long and have thus become “self-satisfied and confident”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tev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“Self-satisfied” can be rendered idiomatically in many languages; for example, “filled-up-breast-filled-up-heart.” “Confident” can be translated as “trusting in oneself completely.” Material prosperity has made such people forgetful of God and led them to say in their hearts that the Lord has no interest in them. In cultures where winemaking is a well-known process, one may be able to keep the Hebrew figure of speech. Otherwise, it will be better to follow the example of </a:t>
            </a:r>
            <a:r>
              <a:rPr kumimoji="0" lang="en-US" sz="2000" b="0" i="0" u="none" strike="noStrike" kern="1200" cap="none" spc="0" normalizeH="0" baseline="0" noProof="0" dirty="0" err="1">
                <a:ln>
                  <a:noFill/>
                </a:ln>
                <a:solidFill>
                  <a:prstClr val="white">
                    <a:lumMod val="65000"/>
                  </a:prstClr>
                </a:solidFill>
                <a:effectLst/>
                <a:uLnTx/>
                <a:uFillTx/>
                <a:latin typeface="Calibri" panose="020F0502020204030204"/>
                <a:ea typeface="+mn-ea"/>
                <a:cs typeface="+mn-cs"/>
              </a:rPr>
              <a:t>tev</a:t>
            </a:r>
            <a:r>
              <a:rPr kumimoji="0" lang="en-US"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 and use nonfigurative language.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Clark, D. J., &amp; Hatton, H. A. (1989). </a:t>
            </a:r>
            <a:r>
              <a:rPr kumimoji="0" lang="en-US" sz="2000" b="0" i="1" u="sng" strike="noStrike" kern="1200" cap="none" spc="0" normalizeH="0" baseline="0" noProof="0" dirty="0">
                <a:ln>
                  <a:noFill/>
                </a:ln>
                <a:solidFill>
                  <a:srgbClr val="0000FF"/>
                </a:solidFill>
                <a:effectLst/>
                <a:uLnTx/>
                <a:uFillTx/>
                <a:latin typeface="Calibri" panose="020F0502020204030204"/>
                <a:ea typeface="+mn-ea"/>
                <a:cs typeface="+mn-cs"/>
                <a:hlinkClick r:id="rId2"/>
              </a:rPr>
              <a:t>A translator’s handbook on the book of Zephaniah</a:t>
            </a:r>
            <a:r>
              <a:rPr kumimoji="0" lang="en-US" sz="2000" b="0" i="0" u="none" strike="noStrike" kern="1200" cap="none" spc="0" normalizeH="0" baseline="0" noProof="0" dirty="0">
                <a:ln>
                  <a:noFill/>
                </a:ln>
                <a:solidFill>
                  <a:srgbClr val="0000FF"/>
                </a:solidFill>
                <a:effectLst/>
                <a:uLnTx/>
                <a:uFillTx/>
                <a:latin typeface="Calibri" panose="020F0502020204030204"/>
                <a:ea typeface="+mn-ea"/>
                <a:cs typeface="+mn-cs"/>
                <a:hlinkClick r:id="rId2"/>
              </a:rPr>
              <a:t> (p. 156). New York: United Bible Societies.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5946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Barrel of fermenting Vin jaune with a cutaway view showing its  characteristic yeast film covering called voile, simi… | Elaboracion de  cerveza, Cerveza, Elaboración">
            <a:extLst>
              <a:ext uri="{FF2B5EF4-FFF2-40B4-BE49-F238E27FC236}">
                <a16:creationId xmlns:a16="http://schemas.microsoft.com/office/drawing/2014/main" id="{CD1E61A2-B9FE-49AC-9CCB-8B314688F5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7583" y="879437"/>
            <a:ext cx="6484775" cy="55688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AB5D8142-A8F5-4FAD-9EE5-51917A51AFEC}"/>
              </a:ext>
            </a:extLst>
          </p:cNvPr>
          <p:cNvCxnSpPr/>
          <p:nvPr/>
        </p:nvCxnSpPr>
        <p:spPr>
          <a:xfrm>
            <a:off x="3666931" y="4254759"/>
            <a:ext cx="0" cy="1595535"/>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E21C6A4-55A3-4818-BBBC-3FB96024B4FE}"/>
              </a:ext>
            </a:extLst>
          </p:cNvPr>
          <p:cNvSpPr txBox="1"/>
          <p:nvPr/>
        </p:nvSpPr>
        <p:spPr>
          <a:xfrm>
            <a:off x="2560943" y="3656724"/>
            <a:ext cx="221197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Lees / Dregs</a:t>
            </a:r>
          </a:p>
        </p:txBody>
      </p:sp>
    </p:spTree>
    <p:extLst>
      <p:ext uri="{BB962C8B-B14F-4D97-AF65-F5344CB8AC3E}">
        <p14:creationId xmlns:p14="http://schemas.microsoft.com/office/powerpoint/2010/main" val="4058291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Examp</a:t>
            </a:r>
            <a:r>
              <a:rPr lang="en-US" sz="2800" dirty="0">
                <a:solidFill>
                  <a:prstClr val="black"/>
                </a:solidFill>
                <a:latin typeface="Amasis MT Pro Medium" panose="02040604050005020304" pitchFamily="18" charset="0"/>
              </a:rPr>
              <a:t>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
        <p:nvSpPr>
          <p:cNvPr id="4" name="TextBox 3">
            <a:extLst>
              <a:ext uri="{FF2B5EF4-FFF2-40B4-BE49-F238E27FC236}">
                <a16:creationId xmlns:a16="http://schemas.microsoft.com/office/drawing/2014/main" id="{70A05208-16AF-E147-F781-46BCD2A9A7B6}"/>
              </a:ext>
            </a:extLst>
          </p:cNvPr>
          <p:cNvSpPr txBox="1"/>
          <p:nvPr/>
        </p:nvSpPr>
        <p:spPr>
          <a:xfrm>
            <a:off x="566569" y="1898961"/>
            <a:ext cx="7924800" cy="4893647"/>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Hebrew Words</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Gen. 1:1 – “God” (Hebrew: Elohim)  - used of gods, idols and Yahweh / “The word literally means ‘gods”….” (</a:t>
            </a:r>
            <a:r>
              <a:rPr lang="en-US" sz="2600" i="1" dirty="0" err="1">
                <a:solidFill>
                  <a:prstClr val="black"/>
                </a:solidFill>
                <a:latin typeface="Calibri" panose="020F0502020204030204"/>
                <a:ea typeface="Tahoma" pitchFamily="34" charset="0"/>
                <a:cs typeface="Tahoma" pitchFamily="34" charset="0"/>
              </a:rPr>
              <a:t>Lexham</a:t>
            </a:r>
            <a:r>
              <a:rPr lang="en-US" sz="2600" i="1" dirty="0">
                <a:solidFill>
                  <a:prstClr val="black"/>
                </a:solidFill>
                <a:latin typeface="Calibri" panose="020F0502020204030204"/>
                <a:ea typeface="Tahoma" pitchFamily="34" charset="0"/>
                <a:cs typeface="Tahoma" pitchFamily="34" charset="0"/>
              </a:rPr>
              <a:t> Theological Wordbook)</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Deut. 1:37 – “for your sake”</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Zeph. 1:12 – “settled in complacency” [BDB – “</a:t>
            </a:r>
            <a:r>
              <a:rPr lang="en-US" sz="2600" i="1" dirty="0" err="1">
                <a:solidFill>
                  <a:prstClr val="black"/>
                </a:solidFill>
                <a:latin typeface="Calibri" panose="020F0502020204030204"/>
                <a:ea typeface="Tahoma" pitchFamily="34" charset="0"/>
                <a:cs typeface="Tahoma" pitchFamily="34" charset="0"/>
              </a:rPr>
              <a:t>thinken</a:t>
            </a:r>
            <a:r>
              <a:rPr lang="en-US" sz="2600" i="1" dirty="0">
                <a:solidFill>
                  <a:prstClr val="black"/>
                </a:solidFill>
                <a:latin typeface="Calibri" panose="020F0502020204030204"/>
                <a:ea typeface="Tahoma" pitchFamily="34" charset="0"/>
                <a:cs typeface="Tahoma" pitchFamily="34" charset="0"/>
              </a:rPr>
              <a:t>, condense, congeal”</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Josh 7:1 – “accursed” – devoted, banned goods</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Josh 1:8 – “meditate” – to growl, mutter to read in undertone</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Prov. </a:t>
            </a:r>
            <a:r>
              <a:rPr lang="en-US" sz="2600" i="1" dirty="0">
                <a:solidFill>
                  <a:prstClr val="black"/>
                </a:solidFill>
                <a:latin typeface="Calibri" panose="020F0502020204030204"/>
                <a:ea typeface="Tahoma" pitchFamily="34" charset="0"/>
                <a:cs typeface="Tahoma" pitchFamily="34" charset="0"/>
              </a:rPr>
              <a:t>22:15 – “rod” – stick, branch, staff</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Gen. 3:1 – “cunning” </a:t>
            </a:r>
            <a:r>
              <a:rPr lang="en-US" sz="2600" i="1" dirty="0">
                <a:solidFill>
                  <a:prstClr val="black"/>
                </a:solidFill>
                <a:latin typeface="Calibri" panose="020F0502020204030204"/>
                <a:ea typeface="Tahoma" pitchFamily="34" charset="0"/>
                <a:cs typeface="Tahoma" pitchFamily="34" charset="0"/>
              </a:rPr>
              <a:t>– crafty – skill in deception</a:t>
            </a:r>
            <a:endPar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p:txBody>
      </p:sp>
    </p:spTree>
    <p:extLst>
      <p:ext uri="{BB962C8B-B14F-4D97-AF65-F5344CB8AC3E}">
        <p14:creationId xmlns:p14="http://schemas.microsoft.com/office/powerpoint/2010/main" val="4048646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FDE6EF-700D-74C9-C36D-26A2D1CB6389}"/>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Examp</a:t>
            </a:r>
            <a:r>
              <a:rPr lang="en-US" sz="2800" dirty="0">
                <a:solidFill>
                  <a:prstClr val="black"/>
                </a:solidFill>
                <a:latin typeface="Amasis MT Pro Medium" panose="02040604050005020304" pitchFamily="18" charset="0"/>
              </a:rPr>
              <a:t>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
        <p:nvSpPr>
          <p:cNvPr id="3" name="TextBox 2">
            <a:extLst>
              <a:ext uri="{FF2B5EF4-FFF2-40B4-BE49-F238E27FC236}">
                <a16:creationId xmlns:a16="http://schemas.microsoft.com/office/drawing/2014/main" id="{FDAB26DC-05A3-C741-B1FA-88831A51803F}"/>
              </a:ext>
            </a:extLst>
          </p:cNvPr>
          <p:cNvSpPr txBox="1"/>
          <p:nvPr/>
        </p:nvSpPr>
        <p:spPr>
          <a:xfrm>
            <a:off x="566569" y="1898961"/>
            <a:ext cx="7924800" cy="2893100"/>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Hebrew Words</a:t>
            </a:r>
          </a:p>
          <a:p>
            <a:pPr marL="971550" lvl="1" indent="-514350">
              <a:buFont typeface="+mj-lt"/>
              <a:buAutoNum type="arabicPeriod" startAt="8"/>
            </a:pPr>
            <a:r>
              <a:rPr lang="en-US" sz="2600" i="1" dirty="0">
                <a:solidFill>
                  <a:prstClr val="black"/>
                </a:solidFill>
                <a:latin typeface="Calibri" panose="020F0502020204030204"/>
                <a:ea typeface="Tahoma" pitchFamily="34" charset="0"/>
                <a:cs typeface="Tahoma" pitchFamily="34" charset="0"/>
              </a:rPr>
              <a:t>Isa.  52:15 – “sprinkle” the nations</a:t>
            </a:r>
          </a:p>
          <a:p>
            <a:pPr marL="1428750" lvl="2" indent="-514350">
              <a:buFont typeface="+mj-lt"/>
              <a:buAutoNum type="alphaLcPeriod"/>
            </a:pPr>
            <a:r>
              <a:rPr lang="en-US" sz="2600" dirty="0" err="1">
                <a:solidFill>
                  <a:prstClr val="black"/>
                </a:solidFill>
                <a:latin typeface="Calibri" panose="020F0502020204030204"/>
                <a:ea typeface="Tahoma" pitchFamily="34" charset="0"/>
                <a:cs typeface="Tahoma" pitchFamily="34" charset="0"/>
              </a:rPr>
              <a:t>Fn</a:t>
            </a:r>
            <a:r>
              <a:rPr lang="en-US" sz="2600" dirty="0">
                <a:solidFill>
                  <a:prstClr val="black"/>
                </a:solidFill>
                <a:latin typeface="Calibri" panose="020F0502020204030204"/>
                <a:ea typeface="Tahoma" pitchFamily="34" charset="0"/>
                <a:cs typeface="Tahoma" pitchFamily="34" charset="0"/>
              </a:rPr>
              <a:t>: “startle”; NET</a:t>
            </a:r>
          </a:p>
          <a:p>
            <a:pPr marL="1428750" lvl="2" indent="-514350">
              <a:buFont typeface="+mj-lt"/>
              <a:buAutoNum type="alphaLcPeriod"/>
            </a:pPr>
            <a:r>
              <a:rPr lang="en-US" sz="2600" dirty="0">
                <a:solidFill>
                  <a:prstClr val="black"/>
                </a:solidFill>
                <a:latin typeface="Calibri" panose="020F0502020204030204"/>
                <a:ea typeface="Tahoma" pitchFamily="34" charset="0"/>
                <a:cs typeface="Tahoma" pitchFamily="34" charset="0"/>
              </a:rPr>
              <a:t>BDB: “</a:t>
            </a:r>
            <a:r>
              <a:rPr lang="en-US" sz="2600" b="1" dirty="0">
                <a:solidFill>
                  <a:prstClr val="black"/>
                </a:solidFill>
                <a:latin typeface="Calibri" panose="020F0502020204030204"/>
                <a:ea typeface="Tahoma" pitchFamily="34" charset="0"/>
                <a:cs typeface="Tahoma" pitchFamily="34" charset="0"/>
              </a:rPr>
              <a:t>spring, leap</a:t>
            </a:r>
            <a:r>
              <a:rPr lang="en-US" sz="2600" dirty="0">
                <a:solidFill>
                  <a:prstClr val="black"/>
                </a:solidFill>
                <a:latin typeface="Calibri" panose="020F0502020204030204"/>
                <a:ea typeface="Tahoma" pitchFamily="34" charset="0"/>
                <a:cs typeface="Tahoma" pitchFamily="34" charset="0"/>
              </a:rPr>
              <a:t>…</a:t>
            </a:r>
            <a:r>
              <a:rPr lang="en-US" sz="2600" i="1" dirty="0">
                <a:solidFill>
                  <a:prstClr val="black"/>
                </a:solidFill>
                <a:latin typeface="Calibri" panose="020F0502020204030204"/>
                <a:ea typeface="Tahoma" pitchFamily="34" charset="0"/>
                <a:cs typeface="Tahoma" pitchFamily="34" charset="0"/>
              </a:rPr>
              <a:t>leap in joyful surprise or = startle”</a:t>
            </a:r>
            <a:endParaRPr lang="en-US" sz="2600" dirty="0">
              <a:solidFill>
                <a:prstClr val="black"/>
              </a:solidFill>
              <a:latin typeface="Calibri" panose="020F0502020204030204"/>
              <a:ea typeface="Tahoma" pitchFamily="34" charset="0"/>
              <a:cs typeface="Tahoma" pitchFamily="34" charset="0"/>
            </a:endParaRPr>
          </a:p>
          <a:p>
            <a:pPr marL="1428750" lvl="2" indent="-514350">
              <a:buFont typeface="+mj-lt"/>
              <a:buAutoNum type="alphaLcPeriod"/>
            </a:pPr>
            <a:r>
              <a:rPr lang="en-US" sz="2600" dirty="0" err="1">
                <a:solidFill>
                  <a:prstClr val="black"/>
                </a:solidFill>
                <a:latin typeface="Calibri" panose="020F0502020204030204"/>
                <a:ea typeface="Tahoma" pitchFamily="34" charset="0"/>
                <a:cs typeface="Tahoma" pitchFamily="34" charset="0"/>
              </a:rPr>
              <a:t>Gensenius</a:t>
            </a:r>
            <a:r>
              <a:rPr lang="en-US" sz="2600" dirty="0">
                <a:solidFill>
                  <a:prstClr val="black"/>
                </a:solidFill>
                <a:latin typeface="Calibri" panose="020F0502020204030204"/>
                <a:ea typeface="Tahoma" pitchFamily="34" charset="0"/>
                <a:cs typeface="Tahoma" pitchFamily="34" charset="0"/>
              </a:rPr>
              <a:t>: “to exult with joy”… “to fill any one with joy”</a:t>
            </a:r>
          </a:p>
        </p:txBody>
      </p:sp>
    </p:spTree>
    <p:extLst>
      <p:ext uri="{BB962C8B-B14F-4D97-AF65-F5344CB8AC3E}">
        <p14:creationId xmlns:p14="http://schemas.microsoft.com/office/powerpoint/2010/main" val="2160179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Examp</a:t>
            </a:r>
            <a:r>
              <a:rPr lang="en-US" sz="2800" dirty="0">
                <a:solidFill>
                  <a:prstClr val="black"/>
                </a:solidFill>
                <a:latin typeface="Amasis MT Pro Medium" panose="02040604050005020304" pitchFamily="18" charset="0"/>
              </a:rPr>
              <a:t>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
        <p:nvSpPr>
          <p:cNvPr id="4" name="TextBox 3">
            <a:extLst>
              <a:ext uri="{FF2B5EF4-FFF2-40B4-BE49-F238E27FC236}">
                <a16:creationId xmlns:a16="http://schemas.microsoft.com/office/drawing/2014/main" id="{70A05208-16AF-E147-F781-46BCD2A9A7B6}"/>
              </a:ext>
            </a:extLst>
          </p:cNvPr>
          <p:cNvSpPr txBox="1"/>
          <p:nvPr/>
        </p:nvSpPr>
        <p:spPr>
          <a:xfrm>
            <a:off x="566569" y="1898961"/>
            <a:ext cx="8346142" cy="4893647"/>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Hebrew Words</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lang="en-US" sz="2600" b="1" u="sng" dirty="0">
                <a:solidFill>
                  <a:prstClr val="black"/>
                </a:solidFill>
                <a:latin typeface="Calibri" panose="020F0502020204030204"/>
                <a:ea typeface="Tahoma" pitchFamily="34" charset="0"/>
                <a:cs typeface="Tahoma" pitchFamily="34" charset="0"/>
              </a:rPr>
              <a:t>Greek Words</a:t>
            </a:r>
            <a:endPar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Rom. 8:19 – “earnest expectation” – Vine’s: outstretched head</a:t>
            </a:r>
          </a:p>
          <a:p>
            <a:pPr marL="971550" lvl="1" indent="-514350">
              <a:buFont typeface="+mj-lt"/>
              <a:buAutoNum type="arabicPeriod"/>
            </a:pPr>
            <a:r>
              <a:rPr lang="en-US" sz="2600" i="1" dirty="0">
                <a:solidFill>
                  <a:prstClr val="black"/>
                </a:solidFill>
                <a:latin typeface="Calibri" panose="020F0502020204030204"/>
                <a:ea typeface="Tahoma" pitchFamily="34" charset="0"/>
                <a:cs typeface="Tahoma" pitchFamily="34" charset="0"/>
              </a:rPr>
              <a:t>1 Cor. 7:15 – “bondage” – not same word for bond of marriage – means enslaved</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Titus</a:t>
            </a:r>
            <a:r>
              <a:rPr kumimoji="0" lang="en-US" sz="2600" i="1"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 2:15 – “despise” – disregard, go around, overlook</a:t>
            </a:r>
          </a:p>
          <a:p>
            <a:pPr marL="971550" lvl="1" indent="-514350">
              <a:buFont typeface="+mj-lt"/>
              <a:buAutoNum type="arabicPeriod"/>
            </a:pPr>
            <a:r>
              <a:rPr lang="en-US" sz="2600" i="1" baseline="0" dirty="0">
                <a:solidFill>
                  <a:prstClr val="black"/>
                </a:solidFill>
                <a:latin typeface="Calibri" panose="020F0502020204030204"/>
                <a:ea typeface="Tahoma" pitchFamily="34" charset="0"/>
                <a:cs typeface="Tahoma" pitchFamily="34" charset="0"/>
              </a:rPr>
              <a:t>1 Pet. 2:21 – “example” – writing copy</a:t>
            </a:r>
            <a:r>
              <a:rPr lang="en-US" sz="2600" i="1" dirty="0">
                <a:solidFill>
                  <a:prstClr val="black"/>
                </a:solidFill>
                <a:latin typeface="Calibri" panose="020F0502020204030204"/>
                <a:ea typeface="Tahoma" pitchFamily="34" charset="0"/>
                <a:cs typeface="Tahoma" pitchFamily="34" charset="0"/>
              </a:rPr>
              <a:t> – imitate</a:t>
            </a:r>
          </a:p>
          <a:p>
            <a:pPr marL="971550" lvl="1" indent="-514350">
              <a:buFont typeface="+mj-lt"/>
              <a:buAutoNum type="arabicPeriod"/>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Gal. 2:13 – “hypocrite” – “acting of a stage player”</a:t>
            </a:r>
          </a:p>
          <a:p>
            <a:pPr marL="971550" lvl="1" indent="-514350">
              <a:buFont typeface="+mj-lt"/>
              <a:buAutoNum type="arabicPeriod"/>
            </a:pPr>
            <a:r>
              <a:rPr lang="en-US" sz="2600" i="1" noProof="0" dirty="0">
                <a:solidFill>
                  <a:prstClr val="black"/>
                </a:solidFill>
                <a:latin typeface="Calibri" panose="020F0502020204030204"/>
                <a:ea typeface="Tahoma" pitchFamily="34" charset="0"/>
                <a:cs typeface="Tahoma" pitchFamily="34" charset="0"/>
              </a:rPr>
              <a:t>2 Pet. 1:21 – “moved” – borne along – propelled or driven i.e. Acts 27:15 “let her drive”</a:t>
            </a:r>
            <a:endPar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p:txBody>
      </p:sp>
    </p:spTree>
    <p:extLst>
      <p:ext uri="{BB962C8B-B14F-4D97-AF65-F5344CB8AC3E}">
        <p14:creationId xmlns:p14="http://schemas.microsoft.com/office/powerpoint/2010/main" val="389804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Examp</a:t>
            </a:r>
            <a:r>
              <a:rPr lang="en-US" sz="2800" dirty="0">
                <a:solidFill>
                  <a:prstClr val="black"/>
                </a:solidFill>
                <a:latin typeface="Amasis MT Pro Medium" panose="02040604050005020304" pitchFamily="18" charset="0"/>
              </a:rPr>
              <a:t>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
        <p:nvSpPr>
          <p:cNvPr id="4" name="TextBox 3">
            <a:extLst>
              <a:ext uri="{FF2B5EF4-FFF2-40B4-BE49-F238E27FC236}">
                <a16:creationId xmlns:a16="http://schemas.microsoft.com/office/drawing/2014/main" id="{70A05208-16AF-E147-F781-46BCD2A9A7B6}"/>
              </a:ext>
            </a:extLst>
          </p:cNvPr>
          <p:cNvSpPr txBox="1"/>
          <p:nvPr/>
        </p:nvSpPr>
        <p:spPr>
          <a:xfrm>
            <a:off x="566569" y="1898961"/>
            <a:ext cx="8346142" cy="1292662"/>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Hebrew Words</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lang="en-US" sz="2600" b="1" u="sng" dirty="0">
                <a:solidFill>
                  <a:prstClr val="black"/>
                </a:solidFill>
                <a:latin typeface="Calibri" panose="020F0502020204030204"/>
                <a:ea typeface="Tahoma" pitchFamily="34" charset="0"/>
                <a:cs typeface="Tahoma" pitchFamily="34" charset="0"/>
              </a:rPr>
              <a:t>Greek Words</a:t>
            </a:r>
            <a:endPar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a:p>
            <a:pPr marL="971550" lvl="1" indent="-514350">
              <a:buFont typeface="+mj-lt"/>
              <a:buAutoNum type="arabicPeriod" startAt="7"/>
            </a:pPr>
            <a:r>
              <a:rPr lang="en-US" sz="2600" i="1" dirty="0">
                <a:solidFill>
                  <a:prstClr val="black"/>
                </a:solidFill>
                <a:latin typeface="Calibri" panose="020F0502020204030204"/>
                <a:ea typeface="Tahoma" pitchFamily="34" charset="0"/>
                <a:cs typeface="Tahoma" pitchFamily="34" charset="0"/>
              </a:rPr>
              <a:t>2 Thess. 3:6 – “disorderly” – out of rank </a:t>
            </a:r>
            <a:endPar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p:txBody>
      </p:sp>
    </p:spTree>
    <p:extLst>
      <p:ext uri="{BB962C8B-B14F-4D97-AF65-F5344CB8AC3E}">
        <p14:creationId xmlns:p14="http://schemas.microsoft.com/office/powerpoint/2010/main" val="42250761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84251" y="191386"/>
            <a:ext cx="600739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Franklin Gothic Book" panose="020B0503020102020204"/>
                <a:ea typeface="+mn-ea"/>
                <a:cs typeface="+mn-cs"/>
              </a:rPr>
              <a:t>“Disorderly” </a:t>
            </a:r>
            <a:r>
              <a:rPr kumimoji="0" lang="en-US" sz="3600" b="0" i="1" u="none" strike="noStrike" kern="1200" cap="none" spc="0" normalizeH="0" baseline="0" noProof="0" dirty="0">
                <a:ln>
                  <a:noFill/>
                </a:ln>
                <a:solidFill>
                  <a:prstClr val="black"/>
                </a:solidFill>
                <a:effectLst/>
                <a:uLnTx/>
                <a:uFillTx/>
                <a:latin typeface="Franklin Gothic Book" panose="020B0503020102020204"/>
                <a:ea typeface="+mn-ea"/>
                <a:cs typeface="+mn-cs"/>
              </a:rPr>
              <a:t>(</a:t>
            </a:r>
            <a:r>
              <a:rPr kumimoji="0" lang="en-US" sz="3600" b="0" i="1" u="none" strike="noStrike" kern="1200" cap="none" spc="0" normalizeH="0" baseline="0" noProof="0" dirty="0" err="1">
                <a:ln>
                  <a:noFill/>
                </a:ln>
                <a:solidFill>
                  <a:prstClr val="black"/>
                </a:solidFill>
                <a:effectLst/>
                <a:uLnTx/>
                <a:uFillTx/>
                <a:latin typeface="Franklin Gothic Book" panose="020B0503020102020204"/>
                <a:ea typeface="+mn-ea"/>
                <a:cs typeface="+mn-cs"/>
              </a:rPr>
              <a:t>atakōs</a:t>
            </a:r>
            <a:r>
              <a:rPr kumimoji="0" lang="en-US" sz="3600" b="0" i="1" u="none" strike="noStrike" kern="1200" cap="none" spc="0" normalizeH="0" baseline="0" noProof="0" dirty="0">
                <a:ln>
                  <a:noFill/>
                </a:ln>
                <a:solidFill>
                  <a:prstClr val="black"/>
                </a:solidFill>
                <a:effectLst/>
                <a:uLnTx/>
                <a:uFillTx/>
                <a:latin typeface="Franklin Gothic Book" panose="020B0503020102020204"/>
                <a:ea typeface="+mn-ea"/>
                <a:cs typeface="+mn-cs"/>
              </a:rPr>
              <a:t>)</a:t>
            </a:r>
          </a:p>
        </p:txBody>
      </p:sp>
      <p:sp>
        <p:nvSpPr>
          <p:cNvPr id="3" name="TextBox 2"/>
          <p:cNvSpPr txBox="1"/>
          <p:nvPr/>
        </p:nvSpPr>
        <p:spPr>
          <a:xfrm>
            <a:off x="999461" y="1028169"/>
            <a:ext cx="7783032" cy="489364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Franklin Gothic Book" panose="020B0503020102020204"/>
                <a:ea typeface="+mn-ea"/>
                <a:cs typeface="+mn-cs"/>
              </a:rPr>
              <a:t>A. Adjective.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err="1">
                <a:ln>
                  <a:noFill/>
                </a:ln>
                <a:solidFill>
                  <a:prstClr val="black"/>
                </a:solidFill>
                <a:effectLst/>
                <a:uLnTx/>
                <a:uFillTx/>
                <a:latin typeface="Franklin Gothic Book" panose="020B0503020102020204"/>
                <a:ea typeface="+mn-ea"/>
                <a:cs typeface="+mn-cs"/>
              </a:rPr>
              <a:t>ataktos</a:t>
            </a:r>
            <a:r>
              <a:rPr kumimoji="0" lang="en-US" sz="2400" b="0" i="1" u="none" strike="noStrike" kern="1200" cap="none" spc="0" normalizeH="0" baseline="0" noProof="0" dirty="0">
                <a:ln>
                  <a:noFill/>
                </a:ln>
                <a:solidFill>
                  <a:prstClr val="black"/>
                </a:solidFill>
                <a:effectLst/>
                <a:uLnTx/>
                <a:uFillTx/>
                <a:latin typeface="Franklin Gothic Book" panose="020B0503020102020204"/>
                <a:ea typeface="+mn-ea"/>
                <a:cs typeface="+mn-cs"/>
              </a:rPr>
              <a:t> (</a:t>
            </a:r>
            <a:r>
              <a:rPr kumimoji="0" lang="el-GR" sz="2400" b="0" i="1" u="none" strike="noStrike" kern="1200" cap="none" spc="0" normalizeH="0" baseline="0" noProof="0" dirty="0">
                <a:ln>
                  <a:noFill/>
                </a:ln>
                <a:solidFill>
                  <a:prstClr val="black"/>
                </a:solidFill>
                <a:effectLst/>
                <a:uLnTx/>
                <a:uFillTx/>
                <a:latin typeface="Franklin Gothic Book" panose="020B0503020102020204"/>
                <a:ea typeface="+mn-ea"/>
                <a:cs typeface="+mn-cs"/>
              </a:rPr>
              <a:t>ἄτακτος</a:t>
            </a:r>
            <a:r>
              <a:rPr kumimoji="0" lang="en-US" sz="2400" b="0" i="1" u="none" strike="noStrike" kern="1200" cap="none" spc="0" normalizeH="0" baseline="0" noProof="0" dirty="0">
                <a:ln>
                  <a:noFill/>
                </a:ln>
                <a:solidFill>
                  <a:prstClr val="black"/>
                </a:solidFill>
                <a:effectLst/>
                <a:uLnTx/>
                <a:uFillTx/>
                <a:latin typeface="Franklin Gothic Book" panose="020B0503020102020204"/>
                <a:ea typeface="+mn-ea"/>
                <a:cs typeface="+mn-cs"/>
              </a:rPr>
              <a:t>, 813) </a:t>
            </a:r>
            <a:r>
              <a:rPr kumimoji="0" lang="en-US" sz="2400" b="0" i="1" u="none" strike="noStrike" kern="1200" cap="none" spc="0" normalizeH="0" baseline="0" noProof="0" dirty="0">
                <a:ln>
                  <a:noFill/>
                </a:ln>
                <a:solidFill>
                  <a:prstClr val="black"/>
                </a:solidFill>
                <a:effectLst/>
                <a:highlight>
                  <a:srgbClr val="FFFF00"/>
                </a:highlight>
                <a:uLnTx/>
                <a:uFillTx/>
                <a:latin typeface="Franklin Gothic Book" panose="020B0503020102020204"/>
                <a:ea typeface="+mn-ea"/>
                <a:cs typeface="+mn-cs"/>
              </a:rPr>
              <a:t>signifies “not keeping order” (a, negative, </a:t>
            </a:r>
            <a:r>
              <a:rPr kumimoji="0" lang="en-US" sz="2400" b="0" i="1" u="none" strike="noStrike" kern="1200" cap="none" spc="0" normalizeH="0" baseline="0" noProof="0" dirty="0" err="1">
                <a:ln>
                  <a:noFill/>
                </a:ln>
                <a:solidFill>
                  <a:prstClr val="black"/>
                </a:solidFill>
                <a:effectLst/>
                <a:highlight>
                  <a:srgbClr val="FFFF00"/>
                </a:highlight>
                <a:uLnTx/>
                <a:uFillTx/>
                <a:latin typeface="Franklin Gothic Book" panose="020B0503020102020204"/>
                <a:ea typeface="+mn-ea"/>
                <a:cs typeface="+mn-cs"/>
              </a:rPr>
              <a:t>tasso</a:t>
            </a:r>
            <a:r>
              <a:rPr kumimoji="0" lang="en-US" sz="2400" b="0" i="1" u="none" strike="noStrike" kern="1200" cap="none" spc="0" normalizeH="0" baseline="0" noProof="0" dirty="0">
                <a:ln>
                  <a:noFill/>
                </a:ln>
                <a:solidFill>
                  <a:prstClr val="black"/>
                </a:solidFill>
                <a:effectLst/>
                <a:highlight>
                  <a:srgbClr val="FFFF00"/>
                </a:highlight>
                <a:uLnTx/>
                <a:uFillTx/>
                <a:latin typeface="Franklin Gothic Book" panose="020B0503020102020204"/>
                <a:ea typeface="+mn-ea"/>
                <a:cs typeface="+mn-cs"/>
              </a:rPr>
              <a:t>, “to put in order, arrange”); it was especially a military term, denoting “not keeping rank, insubordinate”</a:t>
            </a:r>
            <a:r>
              <a:rPr kumimoji="0" lang="en-US" sz="2400" b="0" i="1" u="none" strike="noStrike" kern="1200" cap="none" spc="0" normalizeH="0" baseline="0" noProof="0" dirty="0">
                <a:ln>
                  <a:noFill/>
                </a:ln>
                <a:solidFill>
                  <a:prstClr val="black"/>
                </a:solidFill>
                <a:effectLst/>
                <a:uLnTx/>
                <a:uFillTx/>
                <a:latin typeface="Franklin Gothic Book" panose="020B0503020102020204"/>
                <a:ea typeface="+mn-ea"/>
                <a:cs typeface="+mn-cs"/>
              </a:rPr>
              <a:t>; it is used in 1 Thess. 5:14, describing certain church members who manifested an insubordinate spirit, whether by excitability or officiousness or idleness. See unruly.¶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Franklin Gothic Book" panose="020B0503020102020204"/>
                <a:ea typeface="+mn-ea"/>
                <a:cs typeface="+mn-cs"/>
              </a:rPr>
              <a:t>B. Adverb.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err="1">
                <a:ln>
                  <a:noFill/>
                </a:ln>
                <a:solidFill>
                  <a:prstClr val="black"/>
                </a:solidFill>
                <a:effectLst/>
                <a:uLnTx/>
                <a:uFillTx/>
                <a:latin typeface="Franklin Gothic Book" panose="020B0503020102020204"/>
                <a:ea typeface="+mn-ea"/>
                <a:cs typeface="+mn-cs"/>
              </a:rPr>
              <a:t>ataktos</a:t>
            </a:r>
            <a:r>
              <a:rPr kumimoji="0" lang="en-US" sz="2400" b="0" i="1" u="none" strike="noStrike" kern="1200" cap="none" spc="0" normalizeH="0" baseline="0" noProof="0" dirty="0">
                <a:ln>
                  <a:noFill/>
                </a:ln>
                <a:solidFill>
                  <a:prstClr val="black"/>
                </a:solidFill>
                <a:effectLst/>
                <a:uLnTx/>
                <a:uFillTx/>
                <a:latin typeface="Franklin Gothic Book" panose="020B0503020102020204"/>
                <a:ea typeface="+mn-ea"/>
                <a:cs typeface="+mn-cs"/>
              </a:rPr>
              <a:t> (</a:t>
            </a:r>
            <a:r>
              <a:rPr kumimoji="0" lang="el-GR" sz="2400" b="0" i="1" u="none" strike="noStrike" kern="1200" cap="none" spc="0" normalizeH="0" baseline="0" noProof="0" dirty="0">
                <a:ln>
                  <a:noFill/>
                </a:ln>
                <a:solidFill>
                  <a:prstClr val="black"/>
                </a:solidFill>
                <a:effectLst/>
                <a:uLnTx/>
                <a:uFillTx/>
                <a:latin typeface="Franklin Gothic Book" panose="020B0503020102020204"/>
                <a:ea typeface="+mn-ea"/>
                <a:cs typeface="+mn-cs"/>
              </a:rPr>
              <a:t>ἀτάκτως</a:t>
            </a:r>
            <a:r>
              <a:rPr kumimoji="0" lang="en-US" sz="2400" b="0" i="1" u="none" strike="noStrike" kern="1200" cap="none" spc="0" normalizeH="0" baseline="0" noProof="0" dirty="0">
                <a:ln>
                  <a:noFill/>
                </a:ln>
                <a:solidFill>
                  <a:prstClr val="black"/>
                </a:solidFill>
                <a:effectLst/>
                <a:uLnTx/>
                <a:uFillTx/>
                <a:latin typeface="Franklin Gothic Book" panose="020B0503020102020204"/>
                <a:ea typeface="+mn-ea"/>
                <a:cs typeface="+mn-cs"/>
              </a:rPr>
              <a:t>, 814) signifies “disorderly, with slackness” </a:t>
            </a:r>
            <a:r>
              <a:rPr kumimoji="0" lang="en-US" sz="2400" b="0" i="1" u="none" strike="noStrike" kern="1200" cap="none" spc="0" normalizeH="0" baseline="0" noProof="0" dirty="0">
                <a:ln>
                  <a:noFill/>
                </a:ln>
                <a:solidFill>
                  <a:prstClr val="black"/>
                </a:solidFill>
                <a:effectLst/>
                <a:highlight>
                  <a:srgbClr val="FFFF00"/>
                </a:highlight>
                <a:uLnTx/>
                <a:uFillTx/>
                <a:latin typeface="Franklin Gothic Book" panose="020B0503020102020204"/>
                <a:ea typeface="+mn-ea"/>
                <a:cs typeface="+mn-cs"/>
              </a:rPr>
              <a:t>(like soldiers not keeping rank</a:t>
            </a:r>
            <a:r>
              <a:rPr kumimoji="0" lang="en-US" sz="2400" b="0" i="1" u="none" strike="noStrike" kern="1200" cap="none" spc="0" normalizeH="0" baseline="0" noProof="0" dirty="0">
                <a:ln>
                  <a:noFill/>
                </a:ln>
                <a:solidFill>
                  <a:prstClr val="black"/>
                </a:solidFill>
                <a:effectLst/>
                <a:uLnTx/>
                <a:uFillTx/>
                <a:latin typeface="Franklin Gothic Book" panose="020B0503020102020204"/>
                <a:ea typeface="+mn-ea"/>
                <a:cs typeface="+mn-cs"/>
              </a:rPr>
              <a:t>) 2 Thess. 3:6; in v. 11 it is said of those in the church who refused to work, and became busybodies (cf. 1 Tim. 5:13).¶</a:t>
            </a:r>
            <a:endParaRPr kumimoji="0" lang="en-US" sz="24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4" name="TextBox 3"/>
          <p:cNvSpPr txBox="1"/>
          <p:nvPr/>
        </p:nvSpPr>
        <p:spPr>
          <a:xfrm>
            <a:off x="5629940" y="6457890"/>
            <a:ext cx="3349256" cy="4001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Franklin Gothic Book" panose="020B0503020102020204"/>
                <a:ea typeface="+mn-ea"/>
                <a:cs typeface="+mn-cs"/>
              </a:rPr>
              <a:t>W. E. Vine</a:t>
            </a:r>
          </a:p>
        </p:txBody>
      </p:sp>
    </p:spTree>
    <p:extLst>
      <p:ext uri="{BB962C8B-B14F-4D97-AF65-F5344CB8AC3E}">
        <p14:creationId xmlns:p14="http://schemas.microsoft.com/office/powerpoint/2010/main" val="2075983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84251" y="191386"/>
            <a:ext cx="600739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Franklin Gothic Book" panose="020B0503020102020204"/>
                <a:ea typeface="+mn-ea"/>
                <a:cs typeface="+mn-cs"/>
              </a:rPr>
              <a:t>“Disorderly” </a:t>
            </a:r>
            <a:r>
              <a:rPr kumimoji="0" lang="en-US" sz="3600" b="0" i="1" u="none" strike="noStrike" kern="1200" cap="none" spc="0" normalizeH="0" baseline="0" noProof="0" dirty="0">
                <a:ln>
                  <a:noFill/>
                </a:ln>
                <a:solidFill>
                  <a:prstClr val="black"/>
                </a:solidFill>
                <a:effectLst/>
                <a:uLnTx/>
                <a:uFillTx/>
                <a:latin typeface="Franklin Gothic Book" panose="020B0503020102020204"/>
                <a:ea typeface="+mn-ea"/>
                <a:cs typeface="+mn-cs"/>
              </a:rPr>
              <a:t>(</a:t>
            </a:r>
            <a:r>
              <a:rPr kumimoji="0" lang="en-US" sz="3600" b="0" i="1" u="none" strike="noStrike" kern="1200" cap="none" spc="0" normalizeH="0" baseline="0" noProof="0" dirty="0" err="1">
                <a:ln>
                  <a:noFill/>
                </a:ln>
                <a:solidFill>
                  <a:prstClr val="black"/>
                </a:solidFill>
                <a:effectLst/>
                <a:uLnTx/>
                <a:uFillTx/>
                <a:latin typeface="Franklin Gothic Book" panose="020B0503020102020204"/>
                <a:ea typeface="+mn-ea"/>
                <a:cs typeface="+mn-cs"/>
              </a:rPr>
              <a:t>atakōs</a:t>
            </a:r>
            <a:r>
              <a:rPr kumimoji="0" lang="en-US" sz="3600" b="0" i="1" u="none" strike="noStrike" kern="1200" cap="none" spc="0" normalizeH="0" baseline="0" noProof="0" dirty="0">
                <a:ln>
                  <a:noFill/>
                </a:ln>
                <a:solidFill>
                  <a:prstClr val="black"/>
                </a:solidFill>
                <a:effectLst/>
                <a:uLnTx/>
                <a:uFillTx/>
                <a:latin typeface="Franklin Gothic Book" panose="020B0503020102020204"/>
                <a:ea typeface="+mn-ea"/>
                <a:cs typeface="+mn-cs"/>
              </a:rPr>
              <a:t>)</a:t>
            </a:r>
          </a:p>
        </p:txBody>
      </p:sp>
      <p:sp>
        <p:nvSpPr>
          <p:cNvPr id="3" name="TextBox 2"/>
          <p:cNvSpPr txBox="1"/>
          <p:nvPr/>
        </p:nvSpPr>
        <p:spPr>
          <a:xfrm>
            <a:off x="935665" y="1006905"/>
            <a:ext cx="7783032" cy="40318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Franklin Gothic Book" panose="020B0503020102020204"/>
                <a:ea typeface="+mn-ea"/>
                <a:cs typeface="+mn-cs"/>
              </a:rPr>
              <a:t>C. Verb.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err="1">
                <a:ln>
                  <a:noFill/>
                </a:ln>
                <a:solidFill>
                  <a:prstClr val="black"/>
                </a:solidFill>
                <a:effectLst/>
                <a:uLnTx/>
                <a:uFillTx/>
                <a:latin typeface="Franklin Gothic Book" panose="020B0503020102020204"/>
                <a:ea typeface="+mn-ea"/>
                <a:cs typeface="+mn-cs"/>
              </a:rPr>
              <a:t>atakteo</a:t>
            </a:r>
            <a:r>
              <a:rPr kumimoji="0" lang="en-US" sz="2400" b="0" i="1" u="none" strike="noStrike" kern="1200" cap="none" spc="0" normalizeH="0" baseline="0" noProof="0" dirty="0">
                <a:ln>
                  <a:noFill/>
                </a:ln>
                <a:solidFill>
                  <a:prstClr val="black"/>
                </a:solidFill>
                <a:effectLst/>
                <a:uLnTx/>
                <a:uFillTx/>
                <a:latin typeface="Franklin Gothic Book" panose="020B0503020102020204"/>
                <a:ea typeface="+mn-ea"/>
                <a:cs typeface="+mn-cs"/>
              </a:rPr>
              <a:t> (</a:t>
            </a:r>
            <a:r>
              <a:rPr kumimoji="0" lang="el-GR" sz="2400" b="0" i="1" u="none" strike="noStrike" kern="1200" cap="none" spc="0" normalizeH="0" baseline="0" noProof="0" dirty="0">
                <a:ln>
                  <a:noFill/>
                </a:ln>
                <a:solidFill>
                  <a:prstClr val="black"/>
                </a:solidFill>
                <a:effectLst/>
                <a:uLnTx/>
                <a:uFillTx/>
                <a:latin typeface="Franklin Gothic Book" panose="020B0503020102020204"/>
                <a:ea typeface="+mn-ea"/>
                <a:cs typeface="+mn-cs"/>
              </a:rPr>
              <a:t>ἀτακτέω</a:t>
            </a:r>
            <a:r>
              <a:rPr kumimoji="0" lang="en-US" sz="2400" b="0" i="1" u="none" strike="noStrike" kern="1200" cap="none" spc="0" normalizeH="0" baseline="0" noProof="0" dirty="0">
                <a:ln>
                  <a:noFill/>
                </a:ln>
                <a:solidFill>
                  <a:prstClr val="black"/>
                </a:solidFill>
                <a:effectLst/>
                <a:uLnTx/>
                <a:uFillTx/>
                <a:latin typeface="Franklin Gothic Book" panose="020B0503020102020204"/>
                <a:ea typeface="+mn-ea"/>
                <a:cs typeface="+mn-cs"/>
              </a:rPr>
              <a:t>, 812) signifies “</a:t>
            </a:r>
            <a:r>
              <a:rPr kumimoji="0" lang="en-US" sz="2400" b="0" i="1" u="none" strike="noStrike" kern="1200" cap="none" spc="0" normalizeH="0" baseline="0" noProof="0" dirty="0">
                <a:ln>
                  <a:noFill/>
                </a:ln>
                <a:solidFill>
                  <a:prstClr val="black"/>
                </a:solidFill>
                <a:effectLst/>
                <a:highlight>
                  <a:srgbClr val="FFFF00"/>
                </a:highlight>
                <a:uLnTx/>
                <a:uFillTx/>
                <a:latin typeface="Franklin Gothic Book" panose="020B0503020102020204"/>
                <a:ea typeface="+mn-ea"/>
                <a:cs typeface="+mn-cs"/>
              </a:rPr>
              <a:t>to be out of rank, out of one’s place, undisciplined, to behave disorderly”: in the military sense, “to break rank”</a:t>
            </a:r>
            <a:r>
              <a:rPr kumimoji="0" lang="en-US" sz="2400" b="0" i="1" u="none" strike="noStrike" kern="1200" cap="none" spc="0" normalizeH="0" baseline="0" noProof="0" dirty="0">
                <a:ln>
                  <a:noFill/>
                </a:ln>
                <a:solidFill>
                  <a:prstClr val="black"/>
                </a:solidFill>
                <a:effectLst/>
                <a:uLnTx/>
                <a:uFillTx/>
                <a:latin typeface="Franklin Gothic Book" panose="020B0503020102020204"/>
                <a:ea typeface="+mn-ea"/>
                <a:cs typeface="+mn-cs"/>
              </a:rPr>
              <a:t>; negatively in 2 Thess. 3:7, of the example set by the apostle and his fellow missionaries, in working for their bread while they were at Thessalonica so as not to burden the saints. See behave.¶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Franklin Gothic Book" panose="020B0503020102020204"/>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ranklin Gothic Book" panose="020B0503020102020204"/>
                <a:ea typeface="+mn-ea"/>
                <a:cs typeface="+mn-cs"/>
              </a:rPr>
              <a:t> </a:t>
            </a:r>
            <a:r>
              <a:rPr kumimoji="0" lang="en-US" sz="2000" b="0" i="0" u="none" strike="noStrike" kern="1200" cap="none" spc="0" normalizeH="0" baseline="0" noProof="0" dirty="0">
                <a:ln>
                  <a:noFill/>
                </a:ln>
                <a:solidFill>
                  <a:prstClr val="black"/>
                </a:solidFill>
                <a:effectLst/>
                <a:uLnTx/>
                <a:uFillTx/>
                <a:latin typeface="Franklin Gothic Book" panose="020B0503020102020204"/>
                <a:ea typeface="+mn-ea"/>
                <a:cs typeface="+mn-cs"/>
              </a:rPr>
              <a:t>Vine, W. E., Unger, M. F., &amp; White, W., Jr. (1996</a:t>
            </a:r>
            <a:r>
              <a:rPr kumimoji="0" lang="en-US" sz="2000" b="0" i="1" u="none" strike="noStrike" kern="1200" cap="none" spc="0" normalizeH="0" baseline="0" noProof="0" dirty="0">
                <a:ln>
                  <a:noFill/>
                </a:ln>
                <a:solidFill>
                  <a:prstClr val="black"/>
                </a:solidFill>
                <a:effectLst/>
                <a:uLnTx/>
                <a:uFillTx/>
                <a:latin typeface="Franklin Gothic Book" panose="020B0503020102020204"/>
                <a:ea typeface="+mn-ea"/>
                <a:cs typeface="+mn-cs"/>
              </a:rPr>
              <a:t>). Vines Complete Expository Dictionary of Old and New Testament Words </a:t>
            </a:r>
            <a:r>
              <a:rPr kumimoji="0" lang="en-US" sz="2000" b="0" i="0" u="none" strike="noStrike" kern="1200" cap="none" spc="0" normalizeH="0" baseline="0" noProof="0" dirty="0">
                <a:ln>
                  <a:noFill/>
                </a:ln>
                <a:solidFill>
                  <a:prstClr val="black"/>
                </a:solidFill>
                <a:effectLst/>
                <a:uLnTx/>
                <a:uFillTx/>
                <a:latin typeface="Franklin Gothic Book" panose="020B0503020102020204"/>
                <a:ea typeface="+mn-ea"/>
                <a:cs typeface="+mn-cs"/>
              </a:rPr>
              <a:t>(Vol. 2, p. 174). Nashville, TN: T. Nelson.</a:t>
            </a:r>
            <a:endParaRPr kumimoji="0" lang="en-US" sz="24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4" name="TextBox 3"/>
          <p:cNvSpPr txBox="1"/>
          <p:nvPr/>
        </p:nvSpPr>
        <p:spPr>
          <a:xfrm>
            <a:off x="5629940" y="6457890"/>
            <a:ext cx="3349256" cy="4001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Franklin Gothic Book" panose="020B0503020102020204"/>
                <a:ea typeface="+mn-ea"/>
                <a:cs typeface="+mn-cs"/>
              </a:rPr>
              <a:t>W. E. Vine</a:t>
            </a:r>
          </a:p>
        </p:txBody>
      </p:sp>
    </p:spTree>
    <p:extLst>
      <p:ext uri="{BB962C8B-B14F-4D97-AF65-F5344CB8AC3E}">
        <p14:creationId xmlns:p14="http://schemas.microsoft.com/office/powerpoint/2010/main" val="16259625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9473"/>
            <a:ext cx="6314740" cy="523220"/>
          </a:xfrm>
          <a:prstGeom prst="rect">
            <a:avLst/>
          </a:prstGeom>
          <a:no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err="1">
                <a:ln>
                  <a:noFill/>
                </a:ln>
                <a:solidFill>
                  <a:prstClr val="black"/>
                </a:solidFill>
                <a:effectLst/>
                <a:uLnTx/>
                <a:uFillTx/>
                <a:latin typeface="Amasis MT Pro Medium" panose="02040604050005020304" pitchFamily="18" charset="0"/>
                <a:ea typeface="+mn-ea"/>
                <a:cs typeface="+mn-cs"/>
              </a:rPr>
              <a:t>Examp</a:t>
            </a:r>
            <a:r>
              <a:rPr lang="en-US" sz="2800" dirty="0">
                <a:solidFill>
                  <a:prstClr val="black"/>
                </a:solidFill>
                <a:latin typeface="Amasis MT Pro Medium" panose="02040604050005020304" pitchFamily="18" charset="0"/>
              </a:rPr>
              <a:t>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
        <p:nvSpPr>
          <p:cNvPr id="4" name="TextBox 3">
            <a:extLst>
              <a:ext uri="{FF2B5EF4-FFF2-40B4-BE49-F238E27FC236}">
                <a16:creationId xmlns:a16="http://schemas.microsoft.com/office/drawing/2014/main" id="{70A05208-16AF-E147-F781-46BCD2A9A7B6}"/>
              </a:ext>
            </a:extLst>
          </p:cNvPr>
          <p:cNvSpPr txBox="1"/>
          <p:nvPr/>
        </p:nvSpPr>
        <p:spPr>
          <a:xfrm>
            <a:off x="566569" y="1898961"/>
            <a:ext cx="8346142" cy="4093428"/>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Hebrew Words</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lang="en-US" sz="2600" b="1" u="sng" dirty="0">
                <a:solidFill>
                  <a:prstClr val="black"/>
                </a:solidFill>
                <a:latin typeface="Calibri" panose="020F0502020204030204"/>
                <a:ea typeface="Tahoma" pitchFamily="34" charset="0"/>
                <a:cs typeface="Tahoma" pitchFamily="34" charset="0"/>
              </a:rPr>
              <a:t>Greek Words</a:t>
            </a:r>
            <a:endParaRPr kumimoji="0" lang="en-US" sz="2600" b="1" i="0" u="sng"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a:p>
            <a:pPr marL="971550" lvl="1" indent="-514350">
              <a:buFont typeface="+mj-lt"/>
              <a:buAutoNum type="arabicPeriod" startAt="7"/>
            </a:pPr>
            <a:r>
              <a:rPr lang="en-US" sz="2600" i="1" dirty="0">
                <a:solidFill>
                  <a:prstClr val="black"/>
                </a:solidFill>
                <a:latin typeface="Calibri" panose="020F0502020204030204"/>
                <a:ea typeface="Tahoma" pitchFamily="34" charset="0"/>
                <a:cs typeface="Tahoma" pitchFamily="34" charset="0"/>
              </a:rPr>
              <a:t>2 Thess. 3:6 – “disorderly” – out of rank</a:t>
            </a:r>
          </a:p>
          <a:p>
            <a:pPr marL="971550" lvl="1" indent="-514350">
              <a:buFont typeface="+mj-lt"/>
              <a:buAutoNum type="arabicPeriod" startAt="7"/>
            </a:pPr>
            <a:r>
              <a:rPr lang="en-US" sz="2600" i="1" dirty="0">
                <a:solidFill>
                  <a:prstClr val="black"/>
                </a:solidFill>
                <a:latin typeface="Calibri" panose="020F0502020204030204"/>
                <a:ea typeface="Tahoma" pitchFamily="34" charset="0"/>
                <a:cs typeface="Tahoma" pitchFamily="34" charset="0"/>
              </a:rPr>
              <a:t>Mark 14:51-52 – “naked” – no clothing or scantly clothed</a:t>
            </a:r>
          </a:p>
          <a:p>
            <a:pPr marL="971550" lvl="1" indent="-514350">
              <a:buFont typeface="+mj-lt"/>
              <a:buAutoNum type="arabicPeriod" startAt="7"/>
            </a:pPr>
            <a:r>
              <a:rPr kumimoji="0" lang="en-US" sz="2600" i="1"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rPr>
              <a:t>John 21:15-17 – “love” (agape</a:t>
            </a:r>
            <a:r>
              <a:rPr kumimoji="0" lang="en-US" sz="2600" i="1"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 &amp; </a:t>
            </a:r>
            <a:r>
              <a:rPr kumimoji="0" lang="en-US" sz="2600" i="1" strike="noStrike" kern="1200" cap="none" spc="0" normalizeH="0" noProof="0" dirty="0" err="1">
                <a:ln>
                  <a:noFill/>
                </a:ln>
                <a:solidFill>
                  <a:prstClr val="black"/>
                </a:solidFill>
                <a:effectLst/>
                <a:uLnTx/>
                <a:uFillTx/>
                <a:latin typeface="Calibri" panose="020F0502020204030204"/>
                <a:ea typeface="Tahoma" pitchFamily="34" charset="0"/>
                <a:cs typeface="Tahoma" pitchFamily="34" charset="0"/>
              </a:rPr>
              <a:t>phileo</a:t>
            </a:r>
            <a:r>
              <a:rPr kumimoji="0" lang="en-US" sz="2600" i="1"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a:t>
            </a:r>
          </a:p>
          <a:p>
            <a:pPr marL="1428750" lvl="2" indent="-514350">
              <a:buFont typeface="+mj-lt"/>
              <a:buAutoNum type="alphaLcPeriod"/>
            </a:pPr>
            <a:r>
              <a:rPr lang="en-US" sz="2600" baseline="0" dirty="0">
                <a:solidFill>
                  <a:prstClr val="black"/>
                </a:solidFill>
                <a:latin typeface="Calibri" panose="020F0502020204030204"/>
                <a:ea typeface="Tahoma" pitchFamily="34" charset="0"/>
                <a:cs typeface="Tahoma" pitchFamily="34" charset="0"/>
              </a:rPr>
              <a:t>Agape</a:t>
            </a:r>
            <a:r>
              <a:rPr lang="en-US" sz="2600" dirty="0">
                <a:solidFill>
                  <a:prstClr val="black"/>
                </a:solidFill>
                <a:latin typeface="Calibri" panose="020F0502020204030204"/>
                <a:ea typeface="Tahoma" pitchFamily="34" charset="0"/>
                <a:cs typeface="Tahoma" pitchFamily="34" charset="0"/>
              </a:rPr>
              <a:t> – highest form of love – doesn’t always run with feelings (God’s love for us, our love for God)</a:t>
            </a:r>
          </a:p>
          <a:p>
            <a:pPr marL="1428750" lvl="2" indent="-514350">
              <a:buFont typeface="+mj-lt"/>
              <a:buAutoNum type="alphaLcPeriod"/>
            </a:pPr>
            <a:r>
              <a:rPr kumimoji="0" lang="en-US" sz="2600" strike="noStrike" kern="1200" cap="none" spc="0" normalizeH="0" baseline="0" noProof="0" dirty="0" err="1">
                <a:ln>
                  <a:noFill/>
                </a:ln>
                <a:solidFill>
                  <a:prstClr val="black"/>
                </a:solidFill>
                <a:effectLst/>
                <a:uLnTx/>
                <a:uFillTx/>
                <a:latin typeface="Calibri" panose="020F0502020204030204"/>
                <a:ea typeface="Tahoma" pitchFamily="34" charset="0"/>
                <a:cs typeface="Tahoma" pitchFamily="34" charset="0"/>
              </a:rPr>
              <a:t>Phileo</a:t>
            </a:r>
            <a:r>
              <a:rPr kumimoji="0" lang="en-US" sz="2600" strike="noStrike" kern="1200" cap="none" spc="0" normalizeH="0" noProof="0" dirty="0">
                <a:ln>
                  <a:noFill/>
                </a:ln>
                <a:solidFill>
                  <a:prstClr val="black"/>
                </a:solidFill>
                <a:effectLst/>
                <a:uLnTx/>
                <a:uFillTx/>
                <a:latin typeface="Calibri" panose="020F0502020204030204"/>
                <a:ea typeface="Tahoma" pitchFamily="34" charset="0"/>
                <a:cs typeface="Tahoma" pitchFamily="34" charset="0"/>
              </a:rPr>
              <a:t> – have affection for / love for a friend / same word for “kiss” (Rom. 16:16)</a:t>
            </a:r>
            <a:endParaRPr kumimoji="0" lang="en-US" sz="2600" strike="noStrike" kern="1200" cap="none" spc="0" normalizeH="0" baseline="0" noProof="0" dirty="0">
              <a:ln>
                <a:noFill/>
              </a:ln>
              <a:solidFill>
                <a:prstClr val="black"/>
              </a:solidFill>
              <a:effectLst/>
              <a:uLnTx/>
              <a:uFillTx/>
              <a:latin typeface="Calibri" panose="020F0502020204030204"/>
              <a:ea typeface="Tahoma" pitchFamily="34" charset="0"/>
              <a:cs typeface="Tahoma" pitchFamily="34" charset="0"/>
            </a:endParaRPr>
          </a:p>
        </p:txBody>
      </p:sp>
    </p:spTree>
    <p:extLst>
      <p:ext uri="{BB962C8B-B14F-4D97-AF65-F5344CB8AC3E}">
        <p14:creationId xmlns:p14="http://schemas.microsoft.com/office/powerpoint/2010/main" val="327001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0" y="0"/>
            <a:ext cx="2438400" cy="6858000"/>
          </a:xfrm>
          <a:prstGeom prst="rect">
            <a:avLst/>
          </a:prstGeom>
          <a:solidFill>
            <a:srgbClr val="FF3300"/>
          </a:solidFill>
          <a:ln w="9525">
            <a:noFill/>
            <a:miter lim="800000"/>
            <a:headEnd/>
            <a:tailE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Terms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That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Refer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The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Elders</a:t>
            </a:r>
          </a:p>
        </p:txBody>
      </p:sp>
      <p:sp>
        <p:nvSpPr>
          <p:cNvPr id="11267" name="Text Box 4"/>
          <p:cNvSpPr txBox="1">
            <a:spLocks noChangeArrowheads="1"/>
          </p:cNvSpPr>
          <p:nvPr/>
        </p:nvSpPr>
        <p:spPr bwMode="auto">
          <a:xfrm>
            <a:off x="4073361" y="457200"/>
            <a:ext cx="31134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altLang="en-US"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 </a:t>
            </a:r>
            <a:r>
              <a:rPr kumimoji="0" lang="en-US" altLang="en-US" sz="3600" b="1" i="0" u="none" strike="noStrike" kern="1200" cap="none" spc="0" normalizeH="0" baseline="0" noProof="0" dirty="0" err="1">
                <a:ln>
                  <a:noFill/>
                </a:ln>
                <a:solidFill>
                  <a:srgbClr val="FFFFFF"/>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Presbuterion</a:t>
            </a:r>
            <a:endParaRPr kumimoji="0" lang="en-US" altLang="en-US"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Footlight MT Light" panose="0204060206030A020304" pitchFamily="18" charset="0"/>
              <a:ea typeface="+mn-ea"/>
              <a:cs typeface="+mn-cs"/>
            </a:endParaRPr>
          </a:p>
        </p:txBody>
      </p:sp>
      <p:sp>
        <p:nvSpPr>
          <p:cNvPr id="68613" name="Rectangle 5"/>
          <p:cNvSpPr>
            <a:spLocks noChangeArrowheads="1"/>
          </p:cNvSpPr>
          <p:nvPr/>
        </p:nvSpPr>
        <p:spPr bwMode="auto">
          <a:xfrm>
            <a:off x="2819400" y="1295400"/>
            <a:ext cx="5943600" cy="2362200"/>
          </a:xfrm>
          <a:prstGeom prst="rect">
            <a:avLst/>
          </a:prstGeom>
          <a:solidFill>
            <a:schemeClr val="bg1"/>
          </a:solid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sng" strike="noStrike" kern="1200" cap="none" spc="0" normalizeH="0" baseline="0" noProof="0">
                <a:ln>
                  <a:noFill/>
                </a:ln>
                <a:solidFill>
                  <a:srgbClr val="0070C0"/>
                </a:solidFill>
                <a:effectLst/>
                <a:uLnTx/>
                <a:uFillTx/>
                <a:latin typeface="Arial" panose="020B0604020202020204" pitchFamily="34" charset="0"/>
                <a:ea typeface="+mn-ea"/>
                <a:cs typeface="+mn-cs"/>
              </a:rPr>
              <a:t>Means</a:t>
            </a:r>
            <a:r>
              <a:rPr kumimoji="0" lang="en-US" altLang="en-US" sz="2800" b="0" i="0" u="none" strike="noStrike" kern="1200" cap="none" spc="0" normalizeH="0" baseline="0" noProof="0">
                <a:ln>
                  <a:noFill/>
                </a:ln>
                <a:solidFill>
                  <a:srgbClr val="0070C0"/>
                </a:solidFill>
                <a:effectLst/>
                <a:uLnTx/>
                <a:uFillTx/>
                <a:latin typeface="Arial" panose="020B0604020202020204" pitchFamily="34" charset="0"/>
                <a:ea typeface="+mn-ea"/>
                <a:cs typeface="+mn-cs"/>
              </a:rPr>
              <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70C0"/>
                </a:solidFill>
                <a:effectLst/>
                <a:uLnTx/>
                <a:uFillTx/>
                <a:latin typeface="Arial" panose="020B0604020202020204" pitchFamily="34" charset="0"/>
                <a:ea typeface="+mn-ea"/>
                <a:cs typeface="+mn-cs"/>
              </a:rPr>
              <a:t>1. Eldership; elderhood, etc.</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70C0"/>
                </a:solidFill>
                <a:effectLst/>
                <a:uLnTx/>
                <a:uFillTx/>
                <a:latin typeface="Arial" panose="020B0604020202020204" pitchFamily="34" charset="0"/>
                <a:ea typeface="+mn-ea"/>
                <a:cs typeface="+mn-cs"/>
              </a:rPr>
              <a:t>2. One older - “bearded one”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70C0"/>
                </a:solidFill>
                <a:effectLst/>
                <a:uLnTx/>
                <a:uFillTx/>
                <a:latin typeface="Arial" panose="020B0604020202020204" pitchFamily="34" charset="0"/>
                <a:ea typeface="+mn-ea"/>
                <a:cs typeface="+mn-cs"/>
              </a:rPr>
              <a:t>3. Suggests maturity in judgment/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70C0"/>
                </a:solidFill>
                <a:effectLst/>
                <a:uLnTx/>
                <a:uFillTx/>
                <a:latin typeface="Arial" panose="020B0604020202020204" pitchFamily="34" charset="0"/>
                <a:ea typeface="+mn-ea"/>
                <a:cs typeface="+mn-cs"/>
              </a:rPr>
              <a:t>experience / wisdom</a:t>
            </a:r>
          </a:p>
        </p:txBody>
      </p:sp>
      <p:sp>
        <p:nvSpPr>
          <p:cNvPr id="68615" name="Rectangle 7"/>
          <p:cNvSpPr>
            <a:spLocks noChangeArrowheads="1"/>
          </p:cNvSpPr>
          <p:nvPr/>
        </p:nvSpPr>
        <p:spPr bwMode="auto">
          <a:xfrm>
            <a:off x="2819400" y="4038600"/>
            <a:ext cx="5943600" cy="2362200"/>
          </a:xfrm>
          <a:prstGeom prst="rect">
            <a:avLst/>
          </a:prstGeom>
          <a:solidFill>
            <a:schemeClr val="bg1"/>
          </a:solid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en-US" altLang="en-US" sz="2800" b="1" i="0" u="sng" strike="noStrike" kern="1200" cap="none" spc="0" normalizeH="0" baseline="0" noProof="0" dirty="0">
                <a:ln>
                  <a:noFill/>
                </a:ln>
                <a:solidFill>
                  <a:srgbClr val="0070C0"/>
                </a:solidFill>
                <a:effectLst/>
                <a:uLnTx/>
                <a:uFillTx/>
                <a:latin typeface="Arial" panose="020B0604020202020204" pitchFamily="34" charset="0"/>
                <a:ea typeface="+mn-ea"/>
                <a:cs typeface="+mn-cs"/>
              </a:rPr>
              <a:t>Translated</a:t>
            </a:r>
            <a:endParaRPr kumimoji="0" lang="en-US" alt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mn-cs"/>
            </a:endParaRPr>
          </a:p>
          <a:p>
            <a:pPr marL="0" marR="0" lvl="0" indent="0" algn="ctr" defTabSz="914400" rtl="0" eaLnBrk="1" fontAlgn="base" latinLnBrk="0" hangingPunct="1">
              <a:lnSpc>
                <a:spcPct val="15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mn-cs"/>
              </a:rPr>
              <a:t>1. </a:t>
            </a:r>
            <a:r>
              <a:rPr kumimoji="0" lang="en-US" altLang="en-US" sz="2800" b="0" i="1" u="sng" strike="noStrike" kern="1200" cap="none" spc="0" normalizeH="0" baseline="0" noProof="0" dirty="0">
                <a:ln>
                  <a:noFill/>
                </a:ln>
                <a:solidFill>
                  <a:srgbClr val="002060"/>
                </a:solidFill>
                <a:effectLst/>
                <a:uLnTx/>
                <a:uFillTx/>
                <a:latin typeface="Arial" panose="020B0604020202020204" pitchFamily="34" charset="0"/>
                <a:ea typeface="+mn-ea"/>
                <a:cs typeface="+mn-cs"/>
              </a:rPr>
              <a:t>Elder</a:t>
            </a:r>
            <a:r>
              <a:rPr kumimoji="0" lang="en-US" altLang="en-US" sz="2800" b="0" i="0" u="sng" strike="noStrike" kern="1200" cap="none" spc="0" normalizeH="0" baseline="0" noProof="0" dirty="0">
                <a:ln>
                  <a:noFill/>
                </a:ln>
                <a:solidFill>
                  <a:srgbClr val="002060"/>
                </a:solidFill>
                <a:effectLst/>
                <a:uLnTx/>
                <a:uFillTx/>
                <a:latin typeface="Arial" panose="020B0604020202020204" pitchFamily="34" charset="0"/>
                <a:ea typeface="+mn-ea"/>
                <a:cs typeface="+mn-cs"/>
              </a:rPr>
              <a:t> </a:t>
            </a:r>
            <a:r>
              <a:rPr kumimoji="0" lang="en-US" alt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mn-cs"/>
              </a:rPr>
              <a:t>(Acts 14:23; 1 Tim. 5:1, 17)</a:t>
            </a:r>
          </a:p>
          <a:p>
            <a:pPr marL="0" marR="0" lvl="0" indent="0" algn="ctr" defTabSz="914400" rtl="0" eaLnBrk="1" fontAlgn="base" latinLnBrk="0" hangingPunct="1">
              <a:lnSpc>
                <a:spcPct val="15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mn-cs"/>
              </a:rPr>
              <a:t>2. </a:t>
            </a:r>
            <a:r>
              <a:rPr kumimoji="0" lang="en-US" altLang="en-US" sz="2800" b="0" i="1" u="sng" strike="noStrike" kern="1200" cap="none" spc="0" normalizeH="0" baseline="0" noProof="0" dirty="0">
                <a:ln>
                  <a:noFill/>
                </a:ln>
                <a:solidFill>
                  <a:srgbClr val="002060"/>
                </a:solidFill>
                <a:effectLst/>
                <a:uLnTx/>
                <a:uFillTx/>
                <a:latin typeface="Arial" panose="020B0604020202020204" pitchFamily="34" charset="0"/>
                <a:ea typeface="+mn-ea"/>
                <a:cs typeface="+mn-cs"/>
              </a:rPr>
              <a:t>Presbyter</a:t>
            </a:r>
            <a:r>
              <a:rPr kumimoji="0" lang="en-US" alt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mn-cs"/>
              </a:rPr>
              <a:t> (1 Tim. 4:14)</a:t>
            </a:r>
          </a:p>
        </p:txBody>
      </p:sp>
    </p:spTree>
    <p:extLst>
      <p:ext uri="{BB962C8B-B14F-4D97-AF65-F5344CB8AC3E}">
        <p14:creationId xmlns:p14="http://schemas.microsoft.com/office/powerpoint/2010/main" val="2627416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0" y="0"/>
            <a:ext cx="2438400" cy="6858000"/>
          </a:xfrm>
          <a:prstGeom prst="rect">
            <a:avLst/>
          </a:prstGeom>
          <a:solidFill>
            <a:srgbClr val="FF3300"/>
          </a:solidFill>
          <a:ln w="9525">
            <a:noFill/>
            <a:miter lim="800000"/>
            <a:headEnd/>
            <a:tailE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Terms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That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Refer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The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Elders</a:t>
            </a:r>
          </a:p>
        </p:txBody>
      </p:sp>
      <p:sp>
        <p:nvSpPr>
          <p:cNvPr id="12291" name="Text Box 3"/>
          <p:cNvSpPr txBox="1">
            <a:spLocks noChangeArrowheads="1"/>
          </p:cNvSpPr>
          <p:nvPr/>
        </p:nvSpPr>
        <p:spPr bwMode="auto">
          <a:xfrm>
            <a:off x="4095586" y="457200"/>
            <a:ext cx="31134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altLang="en-US"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 </a:t>
            </a:r>
            <a:r>
              <a:rPr kumimoji="0" lang="en-US" altLang="en-US" sz="3600" b="1" i="0" u="none" strike="noStrike" kern="1200" cap="none" spc="0" normalizeH="0" baseline="0" noProof="0" dirty="0" err="1">
                <a:ln>
                  <a:noFill/>
                </a:ln>
                <a:solidFill>
                  <a:srgbClr val="FFFFFF"/>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Presbuterion</a:t>
            </a:r>
            <a:endParaRPr kumimoji="0" lang="en-US" altLang="en-US"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Footlight MT Light" panose="0204060206030A020304" pitchFamily="18"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altLang="en-US"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 </a:t>
            </a:r>
            <a:r>
              <a:rPr kumimoji="0" lang="en-US" altLang="en-US" sz="3600" b="1" i="0" u="none" strike="noStrike" kern="1200" cap="none" spc="0" normalizeH="0" baseline="0" noProof="0" dirty="0" err="1">
                <a:ln>
                  <a:noFill/>
                </a:ln>
                <a:solidFill>
                  <a:srgbClr val="FFFFFF"/>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Episcopos</a:t>
            </a:r>
            <a:endParaRPr kumimoji="0" lang="en-US" altLang="en-US"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Footlight MT Light" panose="0204060206030A020304" pitchFamily="18" charset="0"/>
              <a:ea typeface="+mn-ea"/>
              <a:cs typeface="+mn-cs"/>
            </a:endParaRPr>
          </a:p>
        </p:txBody>
      </p:sp>
      <p:sp>
        <p:nvSpPr>
          <p:cNvPr id="69637" name="Rectangle 5"/>
          <p:cNvSpPr>
            <a:spLocks noChangeArrowheads="1"/>
          </p:cNvSpPr>
          <p:nvPr/>
        </p:nvSpPr>
        <p:spPr bwMode="auto">
          <a:xfrm>
            <a:off x="2819400" y="1905000"/>
            <a:ext cx="5943600" cy="2819400"/>
          </a:xfrm>
          <a:prstGeom prst="rect">
            <a:avLst/>
          </a:prstGeom>
          <a:solidFill>
            <a:schemeClr val="bg1"/>
          </a:solid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sng" strike="noStrike" kern="1200" cap="none" spc="0" normalizeH="0" baseline="0" noProof="0">
                <a:ln>
                  <a:noFill/>
                </a:ln>
                <a:solidFill>
                  <a:srgbClr val="3333CC"/>
                </a:solidFill>
                <a:effectLst/>
                <a:uLnTx/>
                <a:uFillTx/>
                <a:latin typeface="Arial" panose="020B0604020202020204" pitchFamily="34" charset="0"/>
                <a:ea typeface="+mn-ea"/>
                <a:cs typeface="+mn-cs"/>
              </a:rPr>
              <a:t>Means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3333CC"/>
                </a:solidFill>
                <a:effectLst/>
                <a:uLnTx/>
                <a:uFillTx/>
                <a:latin typeface="Arial" panose="020B0604020202020204" pitchFamily="34" charset="0"/>
                <a:ea typeface="+mn-ea"/>
                <a:cs typeface="+mn-cs"/>
              </a:rPr>
              <a:t>1. Overseer, superintendant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3333CC"/>
                </a:solidFill>
                <a:effectLst/>
                <a:uLnTx/>
                <a:uFillTx/>
                <a:latin typeface="Arial" panose="020B0604020202020204" pitchFamily="34" charset="0"/>
                <a:ea typeface="+mn-ea"/>
                <a:cs typeface="+mn-cs"/>
              </a:rPr>
              <a:t>2. One charged with duty of seeing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3333CC"/>
                </a:solidFill>
                <a:effectLst/>
                <a:uLnTx/>
                <a:uFillTx/>
                <a:latin typeface="Arial" panose="020B0604020202020204" pitchFamily="34" charset="0"/>
                <a:ea typeface="+mn-ea"/>
                <a:cs typeface="+mn-cs"/>
              </a:rPr>
              <a:t>that things are done by others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3333CC"/>
                </a:solidFill>
                <a:effectLst/>
                <a:uLnTx/>
                <a:uFillTx/>
                <a:latin typeface="Arial" panose="020B0604020202020204" pitchFamily="34" charset="0"/>
                <a:ea typeface="+mn-ea"/>
                <a:cs typeface="+mn-cs"/>
              </a:rPr>
              <a:t>(Thayer)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3333CC"/>
                </a:solidFill>
                <a:effectLst/>
                <a:uLnTx/>
                <a:uFillTx/>
                <a:latin typeface="Arial" panose="020B0604020202020204" pitchFamily="34" charset="0"/>
                <a:ea typeface="+mn-ea"/>
                <a:cs typeface="+mn-cs"/>
              </a:rPr>
              <a:t>3. Epi = over; skep = to look at</a:t>
            </a:r>
          </a:p>
        </p:txBody>
      </p:sp>
      <p:sp>
        <p:nvSpPr>
          <p:cNvPr id="69639" name="Rectangle 7"/>
          <p:cNvSpPr>
            <a:spLocks noChangeArrowheads="1"/>
          </p:cNvSpPr>
          <p:nvPr/>
        </p:nvSpPr>
        <p:spPr bwMode="auto">
          <a:xfrm>
            <a:off x="2819400" y="5029200"/>
            <a:ext cx="5943600" cy="1524000"/>
          </a:xfrm>
          <a:prstGeom prst="rect">
            <a:avLst/>
          </a:prstGeom>
          <a:solidFill>
            <a:schemeClr val="bg1"/>
          </a:solid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rPr>
              <a:t>Translated</a:t>
            </a:r>
            <a:endParaRPr kumimoji="0" lang="en-US" altLang="en-US" sz="2800" b="0" i="0" u="none" strike="noStrike" kern="1200" cap="none" spc="0" normalizeH="0" baseline="0" noProof="0" dirty="0">
              <a:ln>
                <a:noFill/>
              </a:ln>
              <a:solidFill>
                <a:srgbClr val="3333CC"/>
              </a:solidFill>
              <a:effectLst/>
              <a:uLnTx/>
              <a:uFillTx/>
              <a:latin typeface="Arial" panose="020B0604020202020204" pitchFamily="34" charset="0"/>
              <a:ea typeface="+mn-ea"/>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3333CC"/>
                </a:solidFill>
                <a:effectLst/>
                <a:uLnTx/>
                <a:uFillTx/>
                <a:latin typeface="Arial" panose="020B0604020202020204" pitchFamily="34" charset="0"/>
                <a:ea typeface="+mn-ea"/>
                <a:cs typeface="+mn-cs"/>
              </a:rPr>
              <a:t>1. </a:t>
            </a:r>
            <a:r>
              <a:rPr kumimoji="0" lang="en-US" altLang="en-US" sz="2800" b="0" i="1" u="sng" strike="noStrike" kern="1200" cap="none" spc="0" normalizeH="0" baseline="0" noProof="0" dirty="0">
                <a:ln>
                  <a:noFill/>
                </a:ln>
                <a:solidFill>
                  <a:srgbClr val="002060"/>
                </a:solidFill>
                <a:effectLst/>
                <a:uLnTx/>
                <a:uFillTx/>
                <a:latin typeface="Arial" panose="020B0604020202020204" pitchFamily="34" charset="0"/>
                <a:ea typeface="+mn-ea"/>
                <a:cs typeface="+mn-cs"/>
              </a:rPr>
              <a:t>Overseer</a:t>
            </a:r>
            <a:r>
              <a:rPr kumimoji="0" lang="en-US" altLang="en-US" sz="2800" b="0" i="1" u="none" strike="noStrike" kern="1200" cap="none" spc="0" normalizeH="0" baseline="0" noProof="0" dirty="0">
                <a:ln>
                  <a:noFill/>
                </a:ln>
                <a:solidFill>
                  <a:srgbClr val="3333CC"/>
                </a:solidFill>
                <a:effectLst/>
                <a:uLnTx/>
                <a:uFillTx/>
                <a:latin typeface="Arial" panose="020B0604020202020204" pitchFamily="34" charset="0"/>
                <a:ea typeface="+mn-ea"/>
                <a:cs typeface="+mn-cs"/>
              </a:rPr>
              <a:t> </a:t>
            </a:r>
            <a:r>
              <a:rPr kumimoji="0" lang="en-US" altLang="en-US" sz="2800" b="0" i="0" u="none" strike="noStrike" kern="1200" cap="none" spc="0" normalizeH="0" baseline="0" noProof="0" dirty="0">
                <a:ln>
                  <a:noFill/>
                </a:ln>
                <a:solidFill>
                  <a:srgbClr val="3333CC"/>
                </a:solidFill>
                <a:effectLst/>
                <a:uLnTx/>
                <a:uFillTx/>
                <a:latin typeface="Arial" panose="020B0604020202020204" pitchFamily="34" charset="0"/>
                <a:ea typeface="+mn-ea"/>
                <a:cs typeface="+mn-cs"/>
              </a:rPr>
              <a:t> (Acts 20:28)</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3333CC"/>
                </a:solidFill>
                <a:effectLst/>
                <a:uLnTx/>
                <a:uFillTx/>
                <a:latin typeface="Arial" panose="020B0604020202020204" pitchFamily="34" charset="0"/>
                <a:ea typeface="+mn-ea"/>
                <a:cs typeface="+mn-cs"/>
              </a:rPr>
              <a:t>2. </a:t>
            </a:r>
            <a:r>
              <a:rPr kumimoji="0" lang="en-US" altLang="en-US" sz="2800" b="0" i="1" u="sng" strike="noStrike" kern="1200" cap="none" spc="0" normalizeH="0" baseline="0" noProof="0" dirty="0">
                <a:ln>
                  <a:noFill/>
                </a:ln>
                <a:solidFill>
                  <a:srgbClr val="002060"/>
                </a:solidFill>
                <a:effectLst/>
                <a:uLnTx/>
                <a:uFillTx/>
                <a:latin typeface="Arial" panose="020B0604020202020204" pitchFamily="34" charset="0"/>
                <a:ea typeface="+mn-ea"/>
                <a:cs typeface="+mn-cs"/>
              </a:rPr>
              <a:t>Bishop</a:t>
            </a:r>
            <a:r>
              <a:rPr kumimoji="0" lang="en-US" altLang="en-US" sz="2800" b="0" i="1" u="none" strike="noStrike" kern="1200" cap="none" spc="0" normalizeH="0" baseline="0" noProof="0" dirty="0">
                <a:ln>
                  <a:noFill/>
                </a:ln>
                <a:solidFill>
                  <a:srgbClr val="3333CC"/>
                </a:solidFill>
                <a:effectLst/>
                <a:uLnTx/>
                <a:uFillTx/>
                <a:latin typeface="Arial" panose="020B0604020202020204" pitchFamily="34" charset="0"/>
                <a:ea typeface="+mn-ea"/>
                <a:cs typeface="+mn-cs"/>
              </a:rPr>
              <a:t> </a:t>
            </a:r>
            <a:r>
              <a:rPr kumimoji="0" lang="en-US" altLang="en-US" sz="2800" b="0" i="0" u="none" strike="noStrike" kern="1200" cap="none" spc="0" normalizeH="0" baseline="0" noProof="0" dirty="0">
                <a:ln>
                  <a:noFill/>
                </a:ln>
                <a:solidFill>
                  <a:srgbClr val="3333CC"/>
                </a:solidFill>
                <a:effectLst/>
                <a:uLnTx/>
                <a:uFillTx/>
                <a:latin typeface="Arial" panose="020B0604020202020204" pitchFamily="34" charset="0"/>
                <a:ea typeface="+mn-ea"/>
                <a:cs typeface="+mn-cs"/>
              </a:rPr>
              <a:t> (1 Tim. 3:1)</a:t>
            </a:r>
          </a:p>
        </p:txBody>
      </p:sp>
    </p:spTree>
    <p:extLst>
      <p:ext uri="{BB962C8B-B14F-4D97-AF65-F5344CB8AC3E}">
        <p14:creationId xmlns:p14="http://schemas.microsoft.com/office/powerpoint/2010/main" val="570055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0" y="0"/>
            <a:ext cx="2438400" cy="6858000"/>
          </a:xfrm>
          <a:prstGeom prst="rect">
            <a:avLst/>
          </a:prstGeom>
          <a:solidFill>
            <a:srgbClr val="FF3300"/>
          </a:solidFill>
          <a:ln w="9525">
            <a:noFill/>
            <a:miter lim="800000"/>
            <a:headEnd/>
            <a:tailE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Terms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That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Refer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The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Elders</a:t>
            </a:r>
          </a:p>
        </p:txBody>
      </p:sp>
      <p:sp>
        <p:nvSpPr>
          <p:cNvPr id="13315" name="Text Box 3"/>
          <p:cNvSpPr txBox="1">
            <a:spLocks noChangeArrowheads="1"/>
          </p:cNvSpPr>
          <p:nvPr/>
        </p:nvSpPr>
        <p:spPr bwMode="auto">
          <a:xfrm>
            <a:off x="4022561" y="468313"/>
            <a:ext cx="311341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altLang="en-US" sz="3600" b="1" i="0" u="none" strike="noStrike" kern="1200" cap="none" spc="0" normalizeH="0" baseline="0" noProof="0" dirty="0">
                <a:ln>
                  <a:noFill/>
                </a:ln>
                <a:solidFill>
                  <a:srgbClr val="FFFFFF"/>
                </a:solidFill>
                <a:effectLst/>
                <a:uLnTx/>
                <a:uFillTx/>
                <a:latin typeface="Footlight MT Light" panose="0204060206030A020304" pitchFamily="18" charset="0"/>
                <a:ea typeface="+mn-ea"/>
                <a:cs typeface="+mn-cs"/>
              </a:rPr>
              <a:t> </a:t>
            </a:r>
            <a:r>
              <a:rPr kumimoji="0" lang="en-US" altLang="en-US" sz="3600" b="1" i="0" u="none" strike="noStrike" kern="1200" cap="none" spc="0" normalizeH="0" baseline="0" noProof="0" dirty="0" err="1">
                <a:ln>
                  <a:noFill/>
                </a:ln>
                <a:solidFill>
                  <a:srgbClr val="FFFFFF"/>
                </a:solidFill>
                <a:effectLst/>
                <a:uLnTx/>
                <a:uFillTx/>
                <a:latin typeface="Footlight MT Light" panose="0204060206030A020304" pitchFamily="18" charset="0"/>
                <a:ea typeface="+mn-ea"/>
                <a:cs typeface="+mn-cs"/>
              </a:rPr>
              <a:t>Presbuterion</a:t>
            </a:r>
            <a:endParaRPr kumimoji="0" lang="en-US" altLang="en-US" sz="3600" b="1" i="0" u="none" strike="noStrike" kern="1200" cap="none" spc="0" normalizeH="0" baseline="0" noProof="0" dirty="0">
              <a:ln>
                <a:noFill/>
              </a:ln>
              <a:solidFill>
                <a:srgbClr val="FFFFFF"/>
              </a:solidFill>
              <a:effectLst/>
              <a:uLnTx/>
              <a:uFillTx/>
              <a:latin typeface="Footlight MT Light" panose="0204060206030A020304" pitchFamily="18"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altLang="en-US" sz="3600" b="1" i="0" u="none" strike="noStrike" kern="1200" cap="none" spc="0" normalizeH="0" baseline="0" noProof="0" dirty="0">
                <a:ln>
                  <a:noFill/>
                </a:ln>
                <a:solidFill>
                  <a:srgbClr val="FFFFFF"/>
                </a:solidFill>
                <a:effectLst/>
                <a:uLnTx/>
                <a:uFillTx/>
                <a:latin typeface="Footlight MT Light" panose="0204060206030A020304" pitchFamily="18" charset="0"/>
                <a:ea typeface="+mn-ea"/>
                <a:cs typeface="+mn-cs"/>
              </a:rPr>
              <a:t> </a:t>
            </a:r>
            <a:r>
              <a:rPr kumimoji="0" lang="en-US" altLang="en-US" sz="3600" b="1" i="0" u="none" strike="noStrike" kern="1200" cap="none" spc="0" normalizeH="0" baseline="0" noProof="0" dirty="0" err="1">
                <a:ln>
                  <a:noFill/>
                </a:ln>
                <a:solidFill>
                  <a:srgbClr val="FFFFFF"/>
                </a:solidFill>
                <a:effectLst/>
                <a:uLnTx/>
                <a:uFillTx/>
                <a:latin typeface="Footlight MT Light" panose="0204060206030A020304" pitchFamily="18" charset="0"/>
                <a:ea typeface="+mn-ea"/>
                <a:cs typeface="+mn-cs"/>
              </a:rPr>
              <a:t>Episcopos</a:t>
            </a:r>
            <a:endParaRPr kumimoji="0" lang="en-US" altLang="en-US" sz="3600" b="1" i="0" u="none" strike="noStrike" kern="1200" cap="none" spc="0" normalizeH="0" baseline="0" noProof="0" dirty="0">
              <a:ln>
                <a:noFill/>
              </a:ln>
              <a:solidFill>
                <a:srgbClr val="FFFFFF"/>
              </a:solidFill>
              <a:effectLst/>
              <a:uLnTx/>
              <a:uFillTx/>
              <a:latin typeface="Footlight MT Light" panose="0204060206030A020304" pitchFamily="18"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altLang="en-US" sz="3600" b="1" i="0" u="none" strike="noStrike" kern="1200" cap="none" spc="0" normalizeH="0" baseline="0" noProof="0" dirty="0">
                <a:ln>
                  <a:noFill/>
                </a:ln>
                <a:solidFill>
                  <a:srgbClr val="FFFFFF"/>
                </a:solidFill>
                <a:effectLst/>
                <a:uLnTx/>
                <a:uFillTx/>
                <a:latin typeface="Footlight MT Light" panose="0204060206030A020304" pitchFamily="18" charset="0"/>
                <a:ea typeface="+mn-ea"/>
                <a:cs typeface="+mn-cs"/>
              </a:rPr>
              <a:t> </a:t>
            </a:r>
            <a:r>
              <a:rPr kumimoji="0" lang="en-US" altLang="en-US" sz="3600" b="1" i="0" u="none" strike="noStrike" kern="1200" cap="none" spc="0" normalizeH="0" baseline="0" noProof="0" dirty="0" err="1">
                <a:ln>
                  <a:noFill/>
                </a:ln>
                <a:solidFill>
                  <a:srgbClr val="FFFFFF"/>
                </a:solidFill>
                <a:effectLst/>
                <a:uLnTx/>
                <a:uFillTx/>
                <a:latin typeface="Footlight MT Light" panose="0204060206030A020304" pitchFamily="18" charset="0"/>
                <a:ea typeface="+mn-ea"/>
                <a:cs typeface="+mn-cs"/>
              </a:rPr>
              <a:t>Poiman</a:t>
            </a:r>
            <a:endParaRPr kumimoji="0" lang="en-US" altLang="en-US" sz="3600" b="1" i="0" u="none" strike="noStrike" kern="1200" cap="none" spc="0" normalizeH="0" baseline="0" noProof="0" dirty="0">
              <a:ln>
                <a:noFill/>
              </a:ln>
              <a:solidFill>
                <a:srgbClr val="FFFFFF"/>
              </a:solidFill>
              <a:effectLst/>
              <a:uLnTx/>
              <a:uFillTx/>
              <a:latin typeface="Footlight MT Light" panose="0204060206030A020304" pitchFamily="18" charset="0"/>
              <a:ea typeface="+mn-ea"/>
              <a:cs typeface="+mn-cs"/>
            </a:endParaRPr>
          </a:p>
        </p:txBody>
      </p:sp>
      <p:sp>
        <p:nvSpPr>
          <p:cNvPr id="70660" name="Rectangle 4"/>
          <p:cNvSpPr>
            <a:spLocks noChangeArrowheads="1"/>
          </p:cNvSpPr>
          <p:nvPr/>
        </p:nvSpPr>
        <p:spPr bwMode="auto">
          <a:xfrm>
            <a:off x="2743200" y="2438400"/>
            <a:ext cx="5943600" cy="2286000"/>
          </a:xfrm>
          <a:prstGeom prst="rect">
            <a:avLst/>
          </a:prstGeom>
          <a:solidFill>
            <a:schemeClr val="bg1"/>
          </a:solid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sng" strike="noStrike" kern="1200" cap="none" spc="0" normalizeH="0" baseline="0" noProof="0">
                <a:ln>
                  <a:noFill/>
                </a:ln>
                <a:solidFill>
                  <a:srgbClr val="3333CC"/>
                </a:solidFill>
                <a:effectLst/>
                <a:uLnTx/>
                <a:uFillTx/>
                <a:latin typeface="Arial" panose="020B0604020202020204" pitchFamily="34" charset="0"/>
                <a:ea typeface="+mn-ea"/>
                <a:cs typeface="+mn-cs"/>
              </a:rPr>
              <a:t>Means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3333CC"/>
                </a:solidFill>
                <a:effectLst/>
                <a:uLnTx/>
                <a:uFillTx/>
                <a:latin typeface="Arial" panose="020B0604020202020204" pitchFamily="34" charset="0"/>
                <a:ea typeface="+mn-ea"/>
                <a:cs typeface="+mn-cs"/>
              </a:rPr>
              <a:t>1. One who keeps, guards sheep.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3333CC"/>
                </a:solidFill>
                <a:effectLst/>
                <a:uLnTx/>
                <a:uFillTx/>
                <a:latin typeface="Arial" panose="020B0604020202020204" pitchFamily="34" charset="0"/>
                <a:ea typeface="+mn-ea"/>
                <a:cs typeface="+mn-cs"/>
              </a:rPr>
              <a:t>2. To feed flock.</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3333CC"/>
                </a:solidFill>
                <a:effectLst/>
                <a:uLnTx/>
                <a:uFillTx/>
                <a:latin typeface="Arial" panose="020B0604020202020204" pitchFamily="34" charset="0"/>
                <a:ea typeface="+mn-ea"/>
                <a:cs typeface="+mn-cs"/>
              </a:rPr>
              <a:t>3. Work of shepherd: feed, guard,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3333CC"/>
                </a:solidFill>
                <a:effectLst/>
                <a:uLnTx/>
                <a:uFillTx/>
                <a:latin typeface="Arial" panose="020B0604020202020204" pitchFamily="34" charset="0"/>
                <a:ea typeface="+mn-ea"/>
                <a:cs typeface="+mn-cs"/>
              </a:rPr>
              <a:t>guide &amp; protect</a:t>
            </a:r>
          </a:p>
        </p:txBody>
      </p:sp>
      <p:sp>
        <p:nvSpPr>
          <p:cNvPr id="70661" name="Rectangle 5"/>
          <p:cNvSpPr>
            <a:spLocks noChangeArrowheads="1"/>
          </p:cNvSpPr>
          <p:nvPr/>
        </p:nvSpPr>
        <p:spPr bwMode="auto">
          <a:xfrm>
            <a:off x="2743200" y="5105400"/>
            <a:ext cx="5943600" cy="1524000"/>
          </a:xfrm>
          <a:prstGeom prst="rect">
            <a:avLst/>
          </a:prstGeom>
          <a:solidFill>
            <a:schemeClr val="bg1"/>
          </a:solid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altLang="en-US" sz="2800" b="1" i="0" u="sng" strike="noStrike" kern="1200" cap="none" spc="0" normalizeH="0" baseline="0" noProof="0" dirty="0">
                <a:ln>
                  <a:noFill/>
                </a:ln>
                <a:solidFill>
                  <a:srgbClr val="3333CC"/>
                </a:solidFill>
                <a:effectLst/>
                <a:uLnTx/>
                <a:uFillTx/>
                <a:latin typeface="Arial" panose="020B0604020202020204" pitchFamily="34" charset="0"/>
                <a:ea typeface="+mn-ea"/>
                <a:cs typeface="+mn-cs"/>
              </a:rPr>
              <a:t>Translated</a:t>
            </a:r>
            <a:endParaRPr kumimoji="0" lang="en-US" altLang="en-US" sz="2800" b="0" i="0" u="none" strike="noStrike" kern="1200" cap="none" spc="0" normalizeH="0" baseline="0" noProof="0" dirty="0">
              <a:ln>
                <a:noFill/>
              </a:ln>
              <a:solidFill>
                <a:srgbClr val="3333CC"/>
              </a:solidFill>
              <a:effectLst/>
              <a:uLnTx/>
              <a:uFillTx/>
              <a:latin typeface="Arial" panose="020B0604020202020204" pitchFamily="34" charset="0"/>
              <a:ea typeface="+mn-ea"/>
              <a:cs typeface="+mn-cs"/>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3333CC"/>
                </a:solidFill>
                <a:effectLst/>
                <a:uLnTx/>
                <a:uFillTx/>
                <a:latin typeface="Arial" panose="020B0604020202020204" pitchFamily="34" charset="0"/>
                <a:ea typeface="+mn-ea"/>
                <a:cs typeface="+mn-cs"/>
              </a:rPr>
              <a:t>1. </a:t>
            </a:r>
            <a:r>
              <a:rPr kumimoji="0" lang="en-US" altLang="en-US" sz="2800" b="0" i="1" u="sng" strike="noStrike" kern="1200" cap="none" spc="0" normalizeH="0" baseline="0" noProof="0" dirty="0">
                <a:ln>
                  <a:noFill/>
                </a:ln>
                <a:solidFill>
                  <a:srgbClr val="002060"/>
                </a:solidFill>
                <a:effectLst/>
                <a:uLnTx/>
                <a:uFillTx/>
                <a:latin typeface="Arial" panose="020B0604020202020204" pitchFamily="34" charset="0"/>
                <a:ea typeface="+mn-ea"/>
                <a:cs typeface="+mn-cs"/>
              </a:rPr>
              <a:t>Shepherd - feed</a:t>
            </a:r>
            <a:r>
              <a:rPr kumimoji="0" lang="en-US" altLang="en-US" sz="2800" b="0" i="1" u="none" strike="noStrike" kern="1200" cap="none" spc="0" normalizeH="0" baseline="0" noProof="0" dirty="0">
                <a:ln>
                  <a:noFill/>
                </a:ln>
                <a:solidFill>
                  <a:srgbClr val="3333CC"/>
                </a:solidFill>
                <a:effectLst/>
                <a:uLnTx/>
                <a:uFillTx/>
                <a:latin typeface="Arial" panose="020B0604020202020204" pitchFamily="34" charset="0"/>
                <a:ea typeface="+mn-ea"/>
                <a:cs typeface="+mn-cs"/>
              </a:rPr>
              <a:t> </a:t>
            </a:r>
            <a:r>
              <a:rPr kumimoji="0" lang="en-US" altLang="en-US" sz="2800" b="0" i="0" u="none" strike="noStrike" kern="1200" cap="none" spc="0" normalizeH="0" baseline="0" noProof="0" dirty="0">
                <a:ln>
                  <a:noFill/>
                </a:ln>
                <a:solidFill>
                  <a:srgbClr val="3333CC"/>
                </a:solidFill>
                <a:effectLst/>
                <a:uLnTx/>
                <a:uFillTx/>
                <a:latin typeface="Arial" panose="020B0604020202020204" pitchFamily="34" charset="0"/>
                <a:ea typeface="+mn-ea"/>
                <a:cs typeface="+mn-cs"/>
              </a:rPr>
              <a:t> (Acts 20:28)</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3333CC"/>
                </a:solidFill>
                <a:effectLst/>
                <a:uLnTx/>
                <a:uFillTx/>
                <a:latin typeface="Arial" panose="020B0604020202020204" pitchFamily="34" charset="0"/>
                <a:ea typeface="+mn-ea"/>
                <a:cs typeface="+mn-cs"/>
              </a:rPr>
              <a:t>2. </a:t>
            </a:r>
            <a:r>
              <a:rPr kumimoji="0" lang="en-US" altLang="en-US" sz="2800" b="0" i="1" u="sng" strike="noStrike" kern="1200" cap="none" spc="0" normalizeH="0" baseline="0" noProof="0" dirty="0">
                <a:ln>
                  <a:noFill/>
                </a:ln>
                <a:solidFill>
                  <a:srgbClr val="002060"/>
                </a:solidFill>
                <a:effectLst/>
                <a:uLnTx/>
                <a:uFillTx/>
                <a:latin typeface="Arial" panose="020B0604020202020204" pitchFamily="34" charset="0"/>
                <a:ea typeface="+mn-ea"/>
                <a:cs typeface="+mn-cs"/>
              </a:rPr>
              <a:t>Pastor</a:t>
            </a:r>
            <a:r>
              <a:rPr kumimoji="0" lang="en-US" altLang="en-US" sz="2800" b="0" i="1" u="none" strike="noStrike" kern="1200" cap="none" spc="0" normalizeH="0" baseline="0" noProof="0" dirty="0">
                <a:ln>
                  <a:noFill/>
                </a:ln>
                <a:solidFill>
                  <a:srgbClr val="3333CC"/>
                </a:solidFill>
                <a:effectLst/>
                <a:uLnTx/>
                <a:uFillTx/>
                <a:latin typeface="Arial" panose="020B0604020202020204" pitchFamily="34" charset="0"/>
                <a:ea typeface="+mn-ea"/>
                <a:cs typeface="+mn-cs"/>
              </a:rPr>
              <a:t> </a:t>
            </a:r>
            <a:r>
              <a:rPr kumimoji="0" lang="en-US" altLang="en-US" sz="2800" b="0" i="0" u="none" strike="noStrike" kern="1200" cap="none" spc="0" normalizeH="0" baseline="0" noProof="0" dirty="0">
                <a:ln>
                  <a:noFill/>
                </a:ln>
                <a:solidFill>
                  <a:srgbClr val="3333CC"/>
                </a:solidFill>
                <a:effectLst/>
                <a:uLnTx/>
                <a:uFillTx/>
                <a:latin typeface="Arial" panose="020B0604020202020204" pitchFamily="34" charset="0"/>
                <a:ea typeface="+mn-ea"/>
                <a:cs typeface="+mn-cs"/>
              </a:rPr>
              <a:t> (Eph. 4:11)</a:t>
            </a:r>
          </a:p>
        </p:txBody>
      </p:sp>
    </p:spTree>
    <p:extLst>
      <p:ext uri="{BB962C8B-B14F-4D97-AF65-F5344CB8AC3E}">
        <p14:creationId xmlns:p14="http://schemas.microsoft.com/office/powerpoint/2010/main" val="24991769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0" y="0"/>
            <a:ext cx="2438400" cy="6858000"/>
          </a:xfrm>
          <a:prstGeom prst="rect">
            <a:avLst/>
          </a:prstGeom>
          <a:solidFill>
            <a:srgbClr val="FF3300"/>
          </a:solidFill>
          <a:ln w="9525">
            <a:noFill/>
            <a:miter lim="800000"/>
            <a:headEnd/>
            <a:tailE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a:ea typeface="+mn-ea"/>
                <a:cs typeface="+mn-cs"/>
              </a:rPr>
              <a:t>Terms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a:ea typeface="+mn-ea"/>
                <a:cs typeface="+mn-cs"/>
              </a:rPr>
              <a:t>That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a:ea typeface="+mn-ea"/>
                <a:cs typeface="+mn-cs"/>
              </a:rPr>
              <a:t>Refer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a:ea typeface="+mn-ea"/>
                <a:cs typeface="+mn-cs"/>
              </a:rPr>
              <a:t>To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a:ea typeface="+mn-ea"/>
                <a:cs typeface="+mn-cs"/>
              </a:rPr>
              <a:t>The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a:ea typeface="+mn-ea"/>
                <a:cs typeface="+mn-cs"/>
              </a:rPr>
              <a:t>Elders</a:t>
            </a:r>
          </a:p>
        </p:txBody>
      </p:sp>
      <p:sp>
        <p:nvSpPr>
          <p:cNvPr id="71688" name="Rectangle 8"/>
          <p:cNvSpPr>
            <a:spLocks noChangeArrowheads="1"/>
          </p:cNvSpPr>
          <p:nvPr/>
        </p:nvSpPr>
        <p:spPr bwMode="auto">
          <a:xfrm>
            <a:off x="3048000" y="533400"/>
            <a:ext cx="5791200" cy="1752600"/>
          </a:xfrm>
          <a:prstGeom prst="rect">
            <a:avLst/>
          </a:prstGeom>
          <a:solidFill>
            <a:schemeClr val="bg1"/>
          </a:solidFill>
          <a:ln w="38100">
            <a:solidFill>
              <a:srgbClr val="FF3300"/>
            </a:solidFill>
            <a:miter lim="800000"/>
            <a:headEnd/>
            <a:tailE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3300"/>
                </a:solidFill>
                <a:effectLst>
                  <a:outerShdw blurRad="38100" dist="38100" dir="2700000" algn="tl">
                    <a:srgbClr val="000000">
                      <a:alpha val="43137"/>
                    </a:srgbClr>
                  </a:outerShdw>
                </a:effectLst>
                <a:uLnTx/>
                <a:uFillTx/>
                <a:latin typeface="Comic Sans MS" pitchFamily="66" charset="0"/>
                <a:ea typeface="+mn-ea"/>
                <a:cs typeface="+mn-cs"/>
              </a:rPr>
              <a:t>Elder / Presbyter</a:t>
            </a:r>
            <a:endParaRPr kumimoji="0" lang="en-US" sz="2400" b="0" i="0" u="none" strike="noStrike" kern="1200" cap="none" spc="0" normalizeH="0" baseline="0" noProof="0" dirty="0">
              <a:ln>
                <a:noFill/>
              </a:ln>
              <a:solidFill>
                <a:srgbClr val="FF3300"/>
              </a:solidFill>
              <a:effectLst>
                <a:outerShdw blurRad="38100" dist="38100" dir="2700000" algn="tl">
                  <a:srgbClr val="000000">
                    <a:alpha val="43137"/>
                  </a:srgbClr>
                </a:outerShdw>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1" u="none" strike="noStrike" kern="1200" cap="none" spc="0" normalizeH="0" baseline="0" noProof="0" dirty="0">
                <a:ln>
                  <a:noFill/>
                </a:ln>
                <a:solidFill>
                  <a:srgbClr val="3333CC"/>
                </a:solidFill>
                <a:effectLst/>
                <a:uLnTx/>
                <a:uFillTx/>
                <a:latin typeface="Comic Sans MS" pitchFamily="66" charset="0"/>
                <a:ea typeface="+mn-ea"/>
                <a:cs typeface="+mn-cs"/>
              </a:rPr>
              <a:t>Maturity</a:t>
            </a:r>
            <a:endParaRPr kumimoji="0" lang="en-US" sz="3600" b="0" i="1" u="none" strike="noStrike" kern="1200" cap="none" spc="0" normalizeH="0" baseline="0" noProof="0" dirty="0">
              <a:ln>
                <a:noFill/>
              </a:ln>
              <a:solidFill>
                <a:srgbClr val="FF3300"/>
              </a:solidFill>
              <a:effectLst/>
              <a:uLnTx/>
              <a:uFillTx/>
              <a:latin typeface="Comic Sans MS" pitchFamily="66" charset="0"/>
              <a:ea typeface="+mn-ea"/>
              <a:cs typeface="+mn-cs"/>
            </a:endParaRPr>
          </a:p>
        </p:txBody>
      </p:sp>
      <p:sp>
        <p:nvSpPr>
          <p:cNvPr id="71691" name="Rectangle 11"/>
          <p:cNvSpPr>
            <a:spLocks noChangeArrowheads="1"/>
          </p:cNvSpPr>
          <p:nvPr/>
        </p:nvSpPr>
        <p:spPr bwMode="auto">
          <a:xfrm>
            <a:off x="3048000" y="2514600"/>
            <a:ext cx="5791200" cy="1752600"/>
          </a:xfrm>
          <a:prstGeom prst="rect">
            <a:avLst/>
          </a:prstGeom>
          <a:solidFill>
            <a:schemeClr val="bg1"/>
          </a:solidFill>
          <a:ln w="38100">
            <a:solidFill>
              <a:srgbClr val="FF3300"/>
            </a:solidFill>
            <a:miter lim="800000"/>
            <a:headEnd/>
            <a:tailE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3300"/>
                </a:solidFill>
                <a:effectLst>
                  <a:outerShdw blurRad="38100" dist="38100" dir="2700000" algn="tl">
                    <a:srgbClr val="000000">
                      <a:alpha val="43137"/>
                    </a:srgbClr>
                  </a:outerShdw>
                </a:effectLst>
                <a:uLnTx/>
                <a:uFillTx/>
                <a:latin typeface="Comic Sans MS" pitchFamily="66" charset="0"/>
                <a:ea typeface="+mn-ea"/>
                <a:cs typeface="+mn-cs"/>
              </a:rPr>
              <a:t>Overseer / Bishop</a:t>
            </a:r>
            <a:endParaRPr kumimoji="0" lang="en-US" sz="2400" b="0" i="0" u="none" strike="noStrike" kern="1200" cap="none" spc="0" normalizeH="0" baseline="0" noProof="0" dirty="0">
              <a:ln>
                <a:noFill/>
              </a:ln>
              <a:solidFill>
                <a:srgbClr val="FF3300"/>
              </a:solidFill>
              <a:effectLst>
                <a:outerShdw blurRad="38100" dist="38100" dir="2700000" algn="tl">
                  <a:srgbClr val="000000">
                    <a:alpha val="43137"/>
                  </a:srgbClr>
                </a:outerShdw>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1" u="none" strike="noStrike" kern="1200" cap="none" spc="0" normalizeH="0" baseline="0" noProof="0" dirty="0">
                <a:ln>
                  <a:noFill/>
                </a:ln>
                <a:solidFill>
                  <a:srgbClr val="3333CC"/>
                </a:solidFill>
                <a:effectLst/>
                <a:uLnTx/>
                <a:uFillTx/>
                <a:latin typeface="Comic Sans MS" pitchFamily="66" charset="0"/>
                <a:ea typeface="+mn-ea"/>
                <a:cs typeface="+mn-cs"/>
              </a:rPr>
              <a:t>Administrative Role</a:t>
            </a:r>
            <a:endParaRPr kumimoji="0" lang="en-US" sz="3600" b="0" i="1" u="none" strike="noStrike" kern="1200" cap="none" spc="0" normalizeH="0" baseline="0" noProof="0" dirty="0">
              <a:ln>
                <a:noFill/>
              </a:ln>
              <a:solidFill>
                <a:srgbClr val="FF3300"/>
              </a:solidFill>
              <a:effectLst/>
              <a:uLnTx/>
              <a:uFillTx/>
              <a:latin typeface="Comic Sans MS" pitchFamily="66" charset="0"/>
              <a:ea typeface="+mn-ea"/>
              <a:cs typeface="+mn-cs"/>
            </a:endParaRPr>
          </a:p>
        </p:txBody>
      </p:sp>
      <p:sp>
        <p:nvSpPr>
          <p:cNvPr id="71692" name="Rectangle 12"/>
          <p:cNvSpPr>
            <a:spLocks noChangeArrowheads="1"/>
          </p:cNvSpPr>
          <p:nvPr/>
        </p:nvSpPr>
        <p:spPr bwMode="auto">
          <a:xfrm>
            <a:off x="3048000" y="4495800"/>
            <a:ext cx="5791200" cy="1752600"/>
          </a:xfrm>
          <a:prstGeom prst="rect">
            <a:avLst/>
          </a:prstGeom>
          <a:solidFill>
            <a:schemeClr val="bg1"/>
          </a:solidFill>
          <a:ln w="38100">
            <a:solidFill>
              <a:srgbClr val="FF3300"/>
            </a:solidFill>
            <a:miter lim="800000"/>
            <a:headEnd/>
            <a:tailE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3300"/>
                </a:solidFill>
                <a:effectLst>
                  <a:outerShdw blurRad="38100" dist="38100" dir="2700000" algn="tl">
                    <a:srgbClr val="000000">
                      <a:alpha val="43137"/>
                    </a:srgbClr>
                  </a:outerShdw>
                </a:effectLst>
                <a:uLnTx/>
                <a:uFillTx/>
                <a:latin typeface="Comic Sans MS" pitchFamily="66" charset="0"/>
                <a:ea typeface="+mn-ea"/>
                <a:cs typeface="+mn-cs"/>
              </a:rPr>
              <a:t>Shepherd / Pastor</a:t>
            </a:r>
            <a:endParaRPr kumimoji="0" lang="en-US" sz="2400" b="0" i="0" u="none" strike="noStrike" kern="1200" cap="none" spc="0" normalizeH="0" baseline="0" noProof="0" dirty="0">
              <a:ln>
                <a:noFill/>
              </a:ln>
              <a:solidFill>
                <a:srgbClr val="FF3300"/>
              </a:solidFill>
              <a:effectLst>
                <a:outerShdw blurRad="38100" dist="38100" dir="2700000" algn="tl">
                  <a:srgbClr val="000000">
                    <a:alpha val="43137"/>
                  </a:srgbClr>
                </a:outerShdw>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1" u="none" strike="noStrike" kern="1200" cap="none" spc="0" normalizeH="0" baseline="0" noProof="0" dirty="0">
                <a:ln>
                  <a:noFill/>
                </a:ln>
                <a:solidFill>
                  <a:srgbClr val="3333CC"/>
                </a:solidFill>
                <a:effectLst/>
                <a:uLnTx/>
                <a:uFillTx/>
                <a:latin typeface="Comic Sans MS" pitchFamily="66" charset="0"/>
                <a:ea typeface="+mn-ea"/>
                <a:cs typeface="+mn-cs"/>
              </a:rPr>
              <a:t>Teaching Role</a:t>
            </a:r>
            <a:endParaRPr kumimoji="0" lang="en-US" sz="3600" b="0" i="1" u="none" strike="noStrike" kern="1200" cap="none" spc="0" normalizeH="0" baseline="0" noProof="0" dirty="0">
              <a:ln>
                <a:noFill/>
              </a:ln>
              <a:solidFill>
                <a:srgbClr val="FF33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2904257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0" y="0"/>
            <a:ext cx="2438400" cy="6858000"/>
          </a:xfrm>
          <a:prstGeom prst="rect">
            <a:avLst/>
          </a:prstGeom>
          <a:solidFill>
            <a:srgbClr val="FF3300"/>
          </a:solidFill>
          <a:ln w="9525">
            <a:noFill/>
            <a:miter lim="800000"/>
            <a:headEnd/>
            <a:tailE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Terms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That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Refer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The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Elders</a:t>
            </a:r>
          </a:p>
        </p:txBody>
      </p:sp>
      <p:sp>
        <p:nvSpPr>
          <p:cNvPr id="15363" name="Text Box 6"/>
          <p:cNvSpPr txBox="1">
            <a:spLocks noChangeArrowheads="1"/>
          </p:cNvSpPr>
          <p:nvPr/>
        </p:nvSpPr>
        <p:spPr bwMode="auto">
          <a:xfrm>
            <a:off x="3340701" y="357188"/>
            <a:ext cx="4727961"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80000"/>
              </a:lnSpc>
              <a:spcBef>
                <a:spcPct val="0"/>
              </a:spcBef>
              <a:spcAft>
                <a:spcPct val="0"/>
              </a:spcAft>
              <a:buClrTx/>
              <a:buSzTx/>
              <a:buFontTx/>
              <a:buNone/>
              <a:tabLst/>
              <a:defRPr/>
            </a:pPr>
            <a:r>
              <a:rPr kumimoji="0" lang="en-US" altLang="en-US" sz="5400" b="0"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All Three Terms</a:t>
            </a:r>
          </a:p>
          <a:p>
            <a:pPr marL="0" marR="0" lvl="0" indent="0" algn="ctr" defTabSz="914400" rtl="0" eaLnBrk="1" fontAlgn="base" latinLnBrk="0" hangingPunct="1">
              <a:lnSpc>
                <a:spcPct val="80000"/>
              </a:lnSpc>
              <a:spcBef>
                <a:spcPct val="0"/>
              </a:spcBef>
              <a:spcAft>
                <a:spcPct val="0"/>
              </a:spcAft>
              <a:buClrTx/>
              <a:buSzTx/>
              <a:buFontTx/>
              <a:buNone/>
              <a:tabLst/>
              <a:defRPr/>
            </a:pPr>
            <a:r>
              <a:rPr kumimoji="0" lang="en-US" altLang="en-US" sz="5400" b="0"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In Acts 20</a:t>
            </a:r>
          </a:p>
        </p:txBody>
      </p:sp>
      <p:sp>
        <p:nvSpPr>
          <p:cNvPr id="72711" name="Text Box 7"/>
          <p:cNvSpPr txBox="1">
            <a:spLocks noChangeArrowheads="1"/>
          </p:cNvSpPr>
          <p:nvPr/>
        </p:nvSpPr>
        <p:spPr bwMode="auto">
          <a:xfrm>
            <a:off x="2640513" y="2307058"/>
            <a:ext cx="6348534" cy="2243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914400" rtl="0" eaLnBrk="1" fontAlgn="base" latinLnBrk="0" hangingPunct="1">
              <a:lnSpc>
                <a:spcPct val="120000"/>
              </a:lnSpc>
              <a:spcBef>
                <a:spcPct val="0"/>
              </a:spcBef>
              <a:spcAft>
                <a:spcPct val="0"/>
              </a:spcAft>
              <a:buClrTx/>
              <a:buSzTx/>
              <a:buFontTx/>
              <a:buChar char="•"/>
              <a:tabLst/>
              <a:defRPr/>
            </a:pPr>
            <a:r>
              <a:rPr kumimoji="0" lang="en-US" altLang="en-US" sz="4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Elders</a:t>
            </a:r>
            <a:r>
              <a:rPr kumimoji="0" lang="en-US" altLang="en-US" sz="4000" b="0" i="0" u="none" strike="noStrike" kern="1200" cap="none" spc="0" normalizeH="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en-US" altLang="en-US" sz="4000" b="0" i="1" u="none" strike="noStrike" kern="1200" cap="none" spc="0" normalizeH="0" noProof="0" dirty="0">
                <a:ln>
                  <a:noFill/>
                </a:ln>
                <a:solidFill>
                  <a:srgbClr val="FFC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or Presbyters </a:t>
            </a:r>
            <a:r>
              <a:rPr kumimoji="0" lang="en-US" altLang="en-US" sz="4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(v. 17)</a:t>
            </a:r>
          </a:p>
          <a:p>
            <a:pPr marL="0" marR="0" lvl="0" indent="0" defTabSz="914400" rtl="0" eaLnBrk="1" fontAlgn="base" latinLnBrk="0" hangingPunct="1">
              <a:lnSpc>
                <a:spcPct val="120000"/>
              </a:lnSpc>
              <a:spcBef>
                <a:spcPct val="0"/>
              </a:spcBef>
              <a:spcAft>
                <a:spcPct val="0"/>
              </a:spcAft>
              <a:buClrTx/>
              <a:buSzTx/>
              <a:buFontTx/>
              <a:buChar char="•"/>
              <a:tabLst/>
              <a:defRPr/>
            </a:pPr>
            <a:r>
              <a:rPr kumimoji="0" lang="en-US" altLang="en-US" sz="4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Overseers </a:t>
            </a:r>
            <a:r>
              <a:rPr kumimoji="0" lang="en-US" altLang="en-US" sz="4000" b="0" i="1"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or Bishops </a:t>
            </a:r>
            <a:r>
              <a:rPr kumimoji="0" lang="en-US" altLang="en-US" sz="4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(v. 28)</a:t>
            </a:r>
          </a:p>
          <a:p>
            <a:pPr marL="0" marR="0" lvl="0" indent="0" defTabSz="914400" rtl="0" eaLnBrk="1" fontAlgn="base" latinLnBrk="0" hangingPunct="1">
              <a:lnSpc>
                <a:spcPct val="120000"/>
              </a:lnSpc>
              <a:spcBef>
                <a:spcPct val="0"/>
              </a:spcBef>
              <a:spcAft>
                <a:spcPct val="0"/>
              </a:spcAft>
              <a:buClrTx/>
              <a:buSzTx/>
              <a:buFontTx/>
              <a:buChar char="•"/>
              <a:tabLst/>
              <a:defRPr/>
            </a:pPr>
            <a:r>
              <a:rPr kumimoji="0" lang="en-US" altLang="en-US" sz="4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Shepherd </a:t>
            </a:r>
            <a:r>
              <a:rPr lang="en-US" altLang="en-US" sz="4000" i="1" dirty="0">
                <a:solidFill>
                  <a:srgbClr val="FFC000"/>
                </a:solidFill>
                <a:effectLst>
                  <a:outerShdw blurRad="38100" dist="38100" dir="2700000" algn="tl">
                    <a:srgbClr val="000000">
                      <a:alpha val="43137"/>
                    </a:srgbClr>
                  </a:outerShdw>
                </a:effectLst>
                <a:cs typeface="Times New Roman" panose="02020603050405020304" pitchFamily="18" charset="0"/>
              </a:rPr>
              <a:t>or Pastor</a:t>
            </a:r>
            <a:r>
              <a:rPr kumimoji="0" lang="en-US" altLang="en-US" sz="4000" b="0" i="1"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cs typeface="Times New Roman" panose="02020603050405020304" pitchFamily="18" charset="0"/>
              </a:rPr>
              <a:t> </a:t>
            </a:r>
            <a:r>
              <a:rPr kumimoji="0" lang="en-US" altLang="en-US" sz="4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(v. 28)</a:t>
            </a:r>
          </a:p>
        </p:txBody>
      </p:sp>
    </p:spTree>
    <p:extLst>
      <p:ext uri="{BB962C8B-B14F-4D97-AF65-F5344CB8AC3E}">
        <p14:creationId xmlns:p14="http://schemas.microsoft.com/office/powerpoint/2010/main" val="27189968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441064"/>
            <a:ext cx="693868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Amasis MT Pro Medium" panose="02040604050005020304" pitchFamily="18" charset="0"/>
                <a:ea typeface="+mn-ea"/>
                <a:cs typeface="+mn-cs"/>
              </a:rPr>
              <a:t>Hebrew / Greek Words</a:t>
            </a:r>
          </a:p>
        </p:txBody>
      </p:sp>
      <p:sp>
        <p:nvSpPr>
          <p:cNvPr id="3" name="TextBox 2">
            <a:extLst>
              <a:ext uri="{FF2B5EF4-FFF2-40B4-BE49-F238E27FC236}">
                <a16:creationId xmlns:a16="http://schemas.microsoft.com/office/drawing/2014/main" id="{90969ED2-8551-2F03-92A3-DB992994AA40}"/>
              </a:ext>
            </a:extLst>
          </p:cNvPr>
          <p:cNvSpPr txBox="1"/>
          <p:nvPr/>
        </p:nvSpPr>
        <p:spPr>
          <a:xfrm>
            <a:off x="4572001" y="2012972"/>
            <a:ext cx="4512834" cy="3323987"/>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Clarification of Meaning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Enhancement of Understanding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rPr>
              <a:t> How Do I Find the Original Word?</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lang="en-US" sz="1400" dirty="0">
              <a:solidFill>
                <a:prstClr val="black"/>
              </a:solidFill>
              <a:latin typeface="Amasis MT Pro Medium" panose="02040604050005020304" pitchFamily="18"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lang="en-US" sz="2800" dirty="0">
                <a:solidFill>
                  <a:prstClr val="black"/>
                </a:solidFill>
                <a:latin typeface="Amasis MT Pro Medium" panose="02040604050005020304" pitchFamily="18" charset="0"/>
              </a:rPr>
              <a:t> Examples</a:t>
            </a:r>
            <a:endParaRPr kumimoji="0" lang="en-US" sz="2800" b="0" i="0" u="none" strike="noStrike" kern="1200" cap="none" spc="0" normalizeH="0" baseline="0" noProof="0" dirty="0">
              <a:ln>
                <a:noFill/>
              </a:ln>
              <a:solidFill>
                <a:prstClr val="black"/>
              </a:solidFill>
              <a:effectLst/>
              <a:uLnTx/>
              <a:uFillTx/>
              <a:latin typeface="Amasis MT Pro Medium" panose="02040604050005020304" pitchFamily="18" charset="0"/>
              <a:ea typeface="+mn-ea"/>
              <a:cs typeface="+mn-cs"/>
            </a:endParaRPr>
          </a:p>
        </p:txBody>
      </p:sp>
    </p:spTree>
    <p:extLst>
      <p:ext uri="{BB962C8B-B14F-4D97-AF65-F5344CB8AC3E}">
        <p14:creationId xmlns:p14="http://schemas.microsoft.com/office/powerpoint/2010/main" val="32365881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2247581"/>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ct val="107000"/>
              </a:lnSpc>
              <a:spcBef>
                <a:spcPts val="0"/>
              </a:spcBef>
              <a:spcAft>
                <a:spcPts val="8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Rom. 2:13-15 </a:t>
            </a:r>
            <a:r>
              <a:rPr lang="en-US" sz="2400" dirty="0">
                <a:effectLst/>
                <a:latin typeface="Calibri" panose="020F0502020204030204" pitchFamily="34" charset="0"/>
                <a:ea typeface="Calibri" panose="020F0502020204030204" pitchFamily="34" charset="0"/>
                <a:cs typeface="Times New Roman" panose="02020603050405020304" pitchFamily="18" charset="0"/>
              </a:rPr>
              <a:t>– The Gentiles “do by nature the things contained in the law” and “are a law unto themselves”. What are these verses saying? Does this refer to some kind of “unknown” law of nature the Gentiles were under?</a:t>
            </a:r>
          </a:p>
        </p:txBody>
      </p:sp>
      <p:sp>
        <p:nvSpPr>
          <p:cNvPr id="2" name="TextBox 1">
            <a:extLst>
              <a:ext uri="{FF2B5EF4-FFF2-40B4-BE49-F238E27FC236}">
                <a16:creationId xmlns:a16="http://schemas.microsoft.com/office/drawing/2014/main" id="{F8ACCDF4-8476-012E-536B-EE8C6A86E372}"/>
              </a:ext>
            </a:extLst>
          </p:cNvPr>
          <p:cNvSpPr txBox="1"/>
          <p:nvPr/>
        </p:nvSpPr>
        <p:spPr>
          <a:xfrm>
            <a:off x="995082" y="3017520"/>
            <a:ext cx="6702014" cy="1569660"/>
          </a:xfrm>
          <a:prstGeom prst="rect">
            <a:avLst/>
          </a:prstGeom>
          <a:noFill/>
        </p:spPr>
        <p:txBody>
          <a:bodyPr wrap="square" rtlCol="0">
            <a:spAutoFit/>
          </a:bodyPr>
          <a:lstStyle/>
          <a:p>
            <a:pPr marL="457200" indent="-457200">
              <a:buFont typeface="+mj-lt"/>
              <a:buAutoNum type="arabicPeriod"/>
            </a:pPr>
            <a:r>
              <a:rPr lang="en-US" sz="2400" dirty="0"/>
              <a:t>Context: </a:t>
            </a:r>
          </a:p>
          <a:p>
            <a:pPr marL="914400" lvl="1" indent="-457200">
              <a:buFont typeface="+mj-lt"/>
              <a:buAutoNum type="alphaLcPeriod"/>
            </a:pPr>
            <a:r>
              <a:rPr lang="en-US" sz="2400" dirty="0"/>
              <a:t>Chapter: Jews are in sin just like the Gentiles</a:t>
            </a:r>
          </a:p>
          <a:p>
            <a:pPr marL="914400" lvl="1" indent="-457200">
              <a:buFont typeface="+mj-lt"/>
              <a:buAutoNum type="alphaLcPeriod"/>
            </a:pPr>
            <a:r>
              <a:rPr lang="en-US" sz="2400" dirty="0"/>
              <a:t>(vv. 6-16 – all will be judged)</a:t>
            </a:r>
          </a:p>
          <a:p>
            <a:pPr marL="914400" lvl="1" indent="-457200">
              <a:buFont typeface="+mj-lt"/>
              <a:buAutoNum type="alphaLcPeriod"/>
            </a:pPr>
            <a:r>
              <a:rPr lang="en-US" sz="2400" dirty="0"/>
              <a:t>(vv. 12-15) – will be judged by own law</a:t>
            </a:r>
          </a:p>
        </p:txBody>
      </p:sp>
    </p:spTree>
    <p:extLst>
      <p:ext uri="{BB962C8B-B14F-4D97-AF65-F5344CB8AC3E}">
        <p14:creationId xmlns:p14="http://schemas.microsoft.com/office/powerpoint/2010/main" val="3352192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40E7F4-A10A-4EA2-443B-11F504F14BD1}"/>
              </a:ext>
            </a:extLst>
          </p:cNvPr>
          <p:cNvSpPr/>
          <p:nvPr/>
        </p:nvSpPr>
        <p:spPr>
          <a:xfrm>
            <a:off x="771861" y="301981"/>
            <a:ext cx="7600278" cy="2247581"/>
          </a:xfrm>
          <a:prstGeom prst="roundRect">
            <a:avLst/>
          </a:prstGeom>
          <a:solidFill>
            <a:srgbClr val="0000FF">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ct val="107000"/>
              </a:lnSpc>
              <a:spcBef>
                <a:spcPts val="0"/>
              </a:spcBef>
              <a:spcAft>
                <a:spcPts val="8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Rom. 2:13-15 </a:t>
            </a:r>
            <a:r>
              <a:rPr lang="en-US" sz="2400" dirty="0">
                <a:effectLst/>
                <a:latin typeface="Calibri" panose="020F0502020204030204" pitchFamily="34" charset="0"/>
                <a:ea typeface="Calibri" panose="020F0502020204030204" pitchFamily="34" charset="0"/>
                <a:cs typeface="Times New Roman" panose="02020603050405020304" pitchFamily="18" charset="0"/>
              </a:rPr>
              <a:t>– The Gentiles “do by nature the things contained in the law” and “are a law unto themselves”. What are these verses saying? Does this refer to some kind of “unknown” law of nature the Gentiles were under?</a:t>
            </a:r>
          </a:p>
        </p:txBody>
      </p:sp>
      <p:sp>
        <p:nvSpPr>
          <p:cNvPr id="2" name="TextBox 1">
            <a:extLst>
              <a:ext uri="{FF2B5EF4-FFF2-40B4-BE49-F238E27FC236}">
                <a16:creationId xmlns:a16="http://schemas.microsoft.com/office/drawing/2014/main" id="{F8ACCDF4-8476-012E-536B-EE8C6A86E372}"/>
              </a:ext>
            </a:extLst>
          </p:cNvPr>
          <p:cNvSpPr txBox="1"/>
          <p:nvPr/>
        </p:nvSpPr>
        <p:spPr>
          <a:xfrm>
            <a:off x="995082" y="3017520"/>
            <a:ext cx="6702014" cy="3416320"/>
          </a:xfrm>
          <a:prstGeom prst="rect">
            <a:avLst/>
          </a:prstGeom>
          <a:noFill/>
        </p:spPr>
        <p:txBody>
          <a:bodyPr wrap="square" rtlCol="0">
            <a:spAutoFit/>
          </a:bodyPr>
          <a:lstStyle/>
          <a:p>
            <a:pPr marL="457200" indent="-457200">
              <a:buFont typeface="+mj-lt"/>
              <a:buAutoNum type="arabicPeriod"/>
            </a:pPr>
            <a:r>
              <a:rPr lang="en-US" sz="2400" dirty="0"/>
              <a:t>Context: </a:t>
            </a:r>
          </a:p>
          <a:p>
            <a:pPr marL="457200" indent="-457200">
              <a:buFont typeface="+mj-lt"/>
              <a:buAutoNum type="arabicPeriod"/>
            </a:pPr>
            <a:r>
              <a:rPr lang="en-US" sz="2400" dirty="0"/>
              <a:t>Work of the law and not the law itself – written in their hearts (v. 15)</a:t>
            </a:r>
          </a:p>
          <a:p>
            <a:pPr marL="457200" indent="-457200">
              <a:buFont typeface="+mj-lt"/>
              <a:buAutoNum type="arabicPeriod"/>
            </a:pPr>
            <a:r>
              <a:rPr lang="en-US" sz="2400" dirty="0"/>
              <a:t>The law was the law of Moses (vv. 12-14) – what ever law the Gentiles did not have – Jews did</a:t>
            </a:r>
          </a:p>
          <a:p>
            <a:pPr marL="457200" indent="-457200">
              <a:buFont typeface="+mj-lt"/>
              <a:buAutoNum type="arabicPeriod"/>
            </a:pPr>
            <a:r>
              <a:rPr lang="en-US" sz="2400" dirty="0"/>
              <a:t>When – time this is discussing?  Before the NT was effective</a:t>
            </a:r>
          </a:p>
          <a:p>
            <a:pPr marL="457200" indent="-457200">
              <a:buFont typeface="+mj-lt"/>
              <a:buAutoNum type="arabicPeriod"/>
            </a:pPr>
            <a:r>
              <a:rPr lang="en-US" sz="2400" dirty="0"/>
              <a:t>“Nature”: same word in Eph. 2:3 – long establish </a:t>
            </a:r>
            <a:r>
              <a:rPr lang="en-US" sz="2400" dirty="0" err="1"/>
              <a:t>practice:“habit</a:t>
            </a:r>
            <a:r>
              <a:rPr lang="en-US" sz="2400" dirty="0"/>
              <a:t> has become nature” (Thayer)</a:t>
            </a:r>
          </a:p>
        </p:txBody>
      </p:sp>
    </p:spTree>
    <p:extLst>
      <p:ext uri="{BB962C8B-B14F-4D97-AF65-F5344CB8AC3E}">
        <p14:creationId xmlns:p14="http://schemas.microsoft.com/office/powerpoint/2010/main" val="32414871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smtClean="0">
            <a:latin typeface="Tahoma" pitchFamily="34" charset="0"/>
            <a:ea typeface="Tahoma" pitchFamily="34" charset="0"/>
            <a:cs typeface="Tahoma" pitchFamily="34" charset="0"/>
          </a:defRPr>
        </a:defPPr>
      </a:lstStyle>
    </a:txDef>
  </a:objectDefaults>
  <a:extraClrSchemeLst/>
</a:theme>
</file>

<file path=ppt/theme/theme7.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8.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10.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14.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14680</TotalTime>
  <Words>2234</Words>
  <Application>Microsoft Office PowerPoint</Application>
  <PresentationFormat>On-screen Show (4:3)</PresentationFormat>
  <Paragraphs>274</Paragraphs>
  <Slides>33</Slides>
  <Notes>0</Notes>
  <HiddenSlides>0</HiddenSlides>
  <MMClips>0</MMClips>
  <ScaleCrop>false</ScaleCrop>
  <HeadingPairs>
    <vt:vector size="6" baseType="variant">
      <vt:variant>
        <vt:lpstr>Fonts Used</vt:lpstr>
      </vt:variant>
      <vt:variant>
        <vt:i4>12</vt:i4>
      </vt:variant>
      <vt:variant>
        <vt:lpstr>Theme</vt:lpstr>
      </vt:variant>
      <vt:variant>
        <vt:i4>14</vt:i4>
      </vt:variant>
      <vt:variant>
        <vt:lpstr>Slide Titles</vt:lpstr>
      </vt:variant>
      <vt:variant>
        <vt:i4>33</vt:i4>
      </vt:variant>
    </vt:vector>
  </HeadingPairs>
  <TitlesOfParts>
    <vt:vector size="59" baseType="lpstr">
      <vt:lpstr>Amasis MT Pro Medium</vt:lpstr>
      <vt:lpstr>Arial</vt:lpstr>
      <vt:lpstr>Wingdings</vt:lpstr>
      <vt:lpstr>Times New Roman</vt:lpstr>
      <vt:lpstr>Arial Narrow</vt:lpstr>
      <vt:lpstr>Franklin Gothic Book</vt:lpstr>
      <vt:lpstr>Calibri</vt:lpstr>
      <vt:lpstr>Comic Sans MS</vt:lpstr>
      <vt:lpstr>Ink Draft</vt:lpstr>
      <vt:lpstr>Footlight MT Light</vt:lpstr>
      <vt:lpstr>Courier New</vt:lpstr>
      <vt:lpstr>Calibri Light</vt:lpstr>
      <vt:lpstr>Office Theme</vt:lpstr>
      <vt:lpstr>2_Office Theme</vt:lpstr>
      <vt:lpstr>1_Office Theme</vt:lpstr>
      <vt:lpstr>3_Office Theme</vt:lpstr>
      <vt:lpstr>4_Office Theme</vt:lpstr>
      <vt:lpstr>5_Office Theme</vt:lpstr>
      <vt:lpstr>White with Courier font for code slides</vt:lpstr>
      <vt:lpstr>6_Office Theme</vt:lpstr>
      <vt:lpstr>1_Crop</vt:lpstr>
      <vt:lpstr>7_Office Theme</vt:lpstr>
      <vt:lpstr>8_Office Theme</vt:lpstr>
      <vt:lpstr>9_Office Theme</vt:lpstr>
      <vt:lpstr>Crop</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14</cp:revision>
  <cp:lastPrinted>2023-01-11T22:31:39Z</cp:lastPrinted>
  <dcterms:created xsi:type="dcterms:W3CDTF">2022-12-17T01:56:01Z</dcterms:created>
  <dcterms:modified xsi:type="dcterms:W3CDTF">2023-03-15T21:27:26Z</dcterms:modified>
</cp:coreProperties>
</file>