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2.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3.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4.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 id="2147483756" r:id="rId7"/>
    <p:sldMasterId id="2147483758" r:id="rId8"/>
    <p:sldMasterId id="2147483782" r:id="rId9"/>
    <p:sldMasterId id="2147483794" r:id="rId10"/>
    <p:sldMasterId id="2147483806" r:id="rId11"/>
    <p:sldMasterId id="2147483818" r:id="rId12"/>
    <p:sldMasterId id="2147483830" r:id="rId13"/>
    <p:sldMasterId id="2147483842" r:id="rId14"/>
    <p:sldMasterId id="2147483854" r:id="rId15"/>
  </p:sldMasterIdLst>
  <p:notesMasterIdLst>
    <p:notesMasterId r:id="rId59"/>
  </p:notesMasterIdLst>
  <p:sldIdLst>
    <p:sldId id="257" r:id="rId16"/>
    <p:sldId id="265" r:id="rId17"/>
    <p:sldId id="281" r:id="rId18"/>
    <p:sldId id="291" r:id="rId19"/>
    <p:sldId id="443" r:id="rId20"/>
    <p:sldId id="445" r:id="rId21"/>
    <p:sldId id="446" r:id="rId22"/>
    <p:sldId id="444" r:id="rId23"/>
    <p:sldId id="423" r:id="rId24"/>
    <p:sldId id="447" r:id="rId25"/>
    <p:sldId id="367" r:id="rId26"/>
    <p:sldId id="448" r:id="rId27"/>
    <p:sldId id="283" r:id="rId28"/>
    <p:sldId id="456" r:id="rId29"/>
    <p:sldId id="449" r:id="rId30"/>
    <p:sldId id="453" r:id="rId31"/>
    <p:sldId id="457" r:id="rId32"/>
    <p:sldId id="450" r:id="rId33"/>
    <p:sldId id="454" r:id="rId34"/>
    <p:sldId id="338" r:id="rId35"/>
    <p:sldId id="340" r:id="rId36"/>
    <p:sldId id="339" r:id="rId37"/>
    <p:sldId id="458" r:id="rId38"/>
    <p:sldId id="459" r:id="rId39"/>
    <p:sldId id="460" r:id="rId40"/>
    <p:sldId id="452" r:id="rId41"/>
    <p:sldId id="455" r:id="rId42"/>
    <p:sldId id="260" r:id="rId43"/>
    <p:sldId id="461" r:id="rId44"/>
    <p:sldId id="269" r:id="rId45"/>
    <p:sldId id="462" r:id="rId46"/>
    <p:sldId id="271" r:id="rId47"/>
    <p:sldId id="463" r:id="rId48"/>
    <p:sldId id="464" r:id="rId49"/>
    <p:sldId id="451" r:id="rId50"/>
    <p:sldId id="440" r:id="rId51"/>
    <p:sldId id="412" r:id="rId52"/>
    <p:sldId id="413" r:id="rId53"/>
    <p:sldId id="414" r:id="rId54"/>
    <p:sldId id="465" r:id="rId55"/>
    <p:sldId id="466" r:id="rId56"/>
    <p:sldId id="467" r:id="rId57"/>
    <p:sldId id="318" r:id="rId58"/>
  </p:sldIdLst>
  <p:sldSz cx="9144000" cy="6858000" type="screen4x3"/>
  <p:notesSz cx="7010400" cy="9296400"/>
  <p:embeddedFontLst>
    <p:embeddedFont>
      <p:font typeface="Amasis MT Pro Medium" panose="02040604050005020304" pitchFamily="18" charset="0"/>
      <p:regular r:id="rId60"/>
      <p:italic r:id="rId61"/>
    </p:embeddedFont>
    <p:embeddedFont>
      <p:font typeface="Arial Narrow" panose="020B0606020202030204" pitchFamily="34" charset="0"/>
      <p:regular r:id="rId62"/>
      <p:bold r:id="rId63"/>
      <p:italic r:id="rId64"/>
      <p:boldItalic r:id="rId65"/>
    </p:embeddedFont>
    <p:embeddedFont>
      <p:font typeface="Calibri" panose="020F0502020204030204" pitchFamily="34" charset="0"/>
      <p:regular r:id="rId66"/>
      <p:bold r:id="rId67"/>
      <p:italic r:id="rId68"/>
      <p:boldItalic r:id="rId69"/>
    </p:embeddedFont>
    <p:embeddedFont>
      <p:font typeface="Calibri Light" panose="020F0302020204030204" pitchFamily="34" charset="0"/>
      <p:regular r:id="rId70"/>
      <p:italic r:id="rId71"/>
    </p:embeddedFont>
    <p:embeddedFont>
      <p:font typeface="Comic Sans MS" panose="030F0702030302020204" pitchFamily="66" charset="0"/>
      <p:regular r:id="rId72"/>
      <p:bold r:id="rId73"/>
      <p:italic r:id="rId74"/>
      <p:boldItalic r:id="rId75"/>
    </p:embeddedFont>
    <p:embeddedFont>
      <p:font typeface="Franklin Gothic Book" panose="020B0503020102020204" pitchFamily="34" charset="0"/>
      <p:regular r:id="rId76"/>
      <p:italic r:id="rId77"/>
    </p:embeddedFont>
    <p:embeddedFont>
      <p:font typeface="Ink Draft" panose="03080402000500000000" pitchFamily="66" charset="0"/>
      <p:regular r:id="rId78"/>
    </p:embeddedFont>
    <p:embeddedFont>
      <p:font typeface="Tahoma" panose="020B0604030504040204" pitchFamily="34" charset="0"/>
      <p:regular r:id="rId79"/>
      <p:bold r:id="rId8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822EBC-8B10-468A-8DC7-D54144547309}" v="1931" dt="2023-03-08T22:58:58.5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2" autoAdjust="0"/>
    <p:restoredTop sz="94915" autoAdjust="0"/>
  </p:normalViewPr>
  <p:slideViewPr>
    <p:cSldViewPr snapToGrid="0">
      <p:cViewPr varScale="1">
        <p:scale>
          <a:sx n="79" d="100"/>
          <a:sy n="79" d="100"/>
        </p:scale>
        <p:origin x="34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font" Target="fonts/font4.fntdata"/><Relationship Id="rId68" Type="http://schemas.openxmlformats.org/officeDocument/2006/relationships/font" Target="fonts/font9.fntdata"/><Relationship Id="rId84" Type="http://schemas.openxmlformats.org/officeDocument/2006/relationships/tableStyles" Target="tableStyles.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font" Target="fonts/font15.fntdata"/><Relationship Id="rId79" Type="http://schemas.openxmlformats.org/officeDocument/2006/relationships/font" Target="fonts/font20.fntdata"/><Relationship Id="rId5" Type="http://schemas.openxmlformats.org/officeDocument/2006/relationships/slideMaster" Target="slideMasters/slideMaster5.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font" Target="fonts/font18.fntdata"/><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font" Target="fonts/font13.fntdata"/><Relationship Id="rId80" Type="http://schemas.openxmlformats.org/officeDocument/2006/relationships/font" Target="fonts/font21.fntdata"/><Relationship Id="rId85"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font" Target="fonts/font16.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openxmlformats.org/officeDocument/2006/relationships/font" Target="fonts/font19.fntdata"/><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font" Target="fonts/font17.fntdata"/><Relationship Id="rId7" Type="http://schemas.openxmlformats.org/officeDocument/2006/relationships/slideMaster" Target="slideMasters/slideMaster7.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font" Target="fonts/font7.fntdata"/><Relationship Id="rId61" Type="http://schemas.openxmlformats.org/officeDocument/2006/relationships/font" Target="fonts/font2.fntdata"/><Relationship Id="rId8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734DDE-5B15-43AA-9F31-715CD8029333}" type="datetimeFigureOut">
              <a:rPr lang="en-US" smtClean="0"/>
              <a:t>3/8/2023</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31F208-9A5C-4919-8F24-FACC431ED18E}" type="slidenum">
              <a:rPr lang="en-US" smtClean="0"/>
              <a:t>‹#›</a:t>
            </a:fld>
            <a:endParaRPr lang="en-US" dirty="0"/>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7A98A0-764B-493C-B245-7D6286086D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0539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A10E5-B11B-4D57-9951-0816564AF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427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A10E5-B11B-4D57-9951-0816564AF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41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28326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5854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218359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51133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7758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31171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576801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071466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627971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64245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870626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7448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054393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084571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87FDAB-2E2E-4572-B828-BA5055F1E07C}"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88043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87FDAB-2E2E-4572-B828-BA5055F1E07C}"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482831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87FDAB-2E2E-4572-B828-BA5055F1E07C}" type="datetimeFigureOut">
              <a:rPr lang="en-US" smtClean="0"/>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654856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87FDAB-2E2E-4572-B828-BA5055F1E07C}" type="datetimeFigureOut">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798397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7FDAB-2E2E-4572-B828-BA5055F1E07C}" type="datetimeFigureOut">
              <a:rPr lang="en-US" smtClean="0"/>
              <a:t>3/8/2023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465526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446152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037381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90682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92701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2046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894345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755064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574728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272441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974168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523239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3/8/2023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1721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3/8/2023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023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645303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412362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934620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315809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0997973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373365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015732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228528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941332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3/8/2023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73556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3/8/2023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73272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868164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215241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092696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627318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ED5DEF-9285-49A0-B669-7B65B2BE9F06}"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822951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ED5DEF-9285-49A0-B669-7B65B2BE9F06}"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155512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ED5DEF-9285-49A0-B669-7B65B2BE9F06}" type="datetimeFigureOut">
              <a:rPr lang="en-US" smtClean="0"/>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817381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ED5DEF-9285-49A0-B669-7B65B2BE9F06}" type="datetimeFigureOut">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239453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D5DEF-9285-49A0-B669-7B65B2BE9F06}" type="datetimeFigureOut">
              <a:rPr lang="en-US" smtClean="0"/>
              <a:t>3/8/2023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407104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726489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148429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759365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183903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4781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4023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55890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524908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760564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871396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93819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43902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58320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68553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268860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952930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023418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68210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934062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604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445375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85224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548093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034322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05221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210143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A5F97E-27BE-47C5-88B4-E7E9CA7BA9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04412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F493E4-9958-4D1C-A22A-0AC05F29EA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70909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FB4487-8F06-45A4-B898-AEDA5CEDD41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142239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39C0F7-C7DF-4139-B19D-73760D4A393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030698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DE91B33-EC58-4FD0-B298-1F09B0B247C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33389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6601936-367B-468E-9697-D8550D2561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28548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1968BB-5B13-44BF-A81F-F05704260D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37217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3DC2B1-1916-4D3E-9F75-CF9D0D8889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644808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DA5E17-F680-4017-A923-E8E4AD873B4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38481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C02986-9ED9-42FC-8210-6F9B1E94297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5959413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B02E6E-C699-447C-9BBC-CD976B63EE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476659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B95C867-7FB1-476F-B6CF-5581B1EAD725}"/>
              </a:ext>
            </a:extLst>
          </p:cNvPr>
          <p:cNvSpPr>
            <a:spLocks noGrp="1" noChangeArrowheads="1"/>
          </p:cNvSpPr>
          <p:nvPr>
            <p:ph type="ctrTitle" sz="quarter"/>
          </p:nvPr>
        </p:nvSpPr>
        <p:spPr>
          <a:xfrm>
            <a:off x="685800" y="1676400"/>
            <a:ext cx="7772400" cy="1828800"/>
          </a:xfrm>
        </p:spPr>
        <p:txBody>
          <a:bodyPr/>
          <a:lstStyle>
            <a:lvl1pPr>
              <a:defRPr/>
            </a:lvl1pPr>
          </a:lstStyle>
          <a:p>
            <a:pPr lvl="0"/>
            <a:r>
              <a:rPr lang="en-US" altLang="en-US" noProof="0"/>
              <a:t>Click to edit Master title style</a:t>
            </a:r>
          </a:p>
        </p:txBody>
      </p:sp>
      <p:sp>
        <p:nvSpPr>
          <p:cNvPr id="15363" name="Rectangle 3">
            <a:extLst>
              <a:ext uri="{FF2B5EF4-FFF2-40B4-BE49-F238E27FC236}">
                <a16:creationId xmlns:a16="http://schemas.microsoft.com/office/drawing/2014/main" id="{87134992-C053-4B0A-9698-F34FE6748AE7}"/>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15364" name="Rectangle 4">
            <a:extLst>
              <a:ext uri="{FF2B5EF4-FFF2-40B4-BE49-F238E27FC236}">
                <a16:creationId xmlns:a16="http://schemas.microsoft.com/office/drawing/2014/main" id="{A8663B48-E795-4D39-BDBC-B7A68EBB183F}"/>
              </a:ext>
            </a:extLst>
          </p:cNvPr>
          <p:cNvSpPr>
            <a:spLocks noGrp="1" noChangeArrowheads="1"/>
          </p:cNvSpPr>
          <p:nvPr>
            <p:ph type="dt" sz="quarter" idx="2"/>
          </p:nvPr>
        </p:nvSpPr>
        <p:spPr/>
        <p:txBody>
          <a:bodyPr/>
          <a:lstStyle>
            <a:lvl1pPr>
              <a:defRPr/>
            </a:lvl1pPr>
          </a:lstStyle>
          <a:p>
            <a:endParaRPr lang="en-US" altLang="en-US"/>
          </a:p>
        </p:txBody>
      </p:sp>
      <p:sp>
        <p:nvSpPr>
          <p:cNvPr id="15365" name="Rectangle 5">
            <a:extLst>
              <a:ext uri="{FF2B5EF4-FFF2-40B4-BE49-F238E27FC236}">
                <a16:creationId xmlns:a16="http://schemas.microsoft.com/office/drawing/2014/main" id="{21DDBF6D-C6E5-4C37-B27F-7E15246BEDC2}"/>
              </a:ext>
            </a:extLst>
          </p:cNvPr>
          <p:cNvSpPr>
            <a:spLocks noGrp="1" noChangeArrowheads="1"/>
          </p:cNvSpPr>
          <p:nvPr>
            <p:ph type="ftr" sz="quarter" idx="3"/>
          </p:nvPr>
        </p:nvSpPr>
        <p:spPr/>
        <p:txBody>
          <a:bodyPr/>
          <a:lstStyle>
            <a:lvl1pPr>
              <a:defRPr/>
            </a:lvl1pPr>
          </a:lstStyle>
          <a:p>
            <a:endParaRPr lang="en-US" altLang="en-US"/>
          </a:p>
        </p:txBody>
      </p:sp>
      <p:sp>
        <p:nvSpPr>
          <p:cNvPr id="15366" name="Rectangle 6">
            <a:extLst>
              <a:ext uri="{FF2B5EF4-FFF2-40B4-BE49-F238E27FC236}">
                <a16:creationId xmlns:a16="http://schemas.microsoft.com/office/drawing/2014/main" id="{5FAD21D7-3FB3-4256-A689-6D3579E5B061}"/>
              </a:ext>
            </a:extLst>
          </p:cNvPr>
          <p:cNvSpPr>
            <a:spLocks noGrp="1" noChangeArrowheads="1"/>
          </p:cNvSpPr>
          <p:nvPr>
            <p:ph type="sldNum" sz="quarter" idx="4"/>
          </p:nvPr>
        </p:nvSpPr>
        <p:spPr/>
        <p:txBody>
          <a:bodyPr/>
          <a:lstStyle>
            <a:lvl1pPr>
              <a:defRPr/>
            </a:lvl1pPr>
          </a:lstStyle>
          <a:p>
            <a:fld id="{EFE3F7AC-C0D8-4743-8F2A-20E5876CDB50}" type="slidenum">
              <a:rPr lang="en-US" altLang="en-US"/>
              <a:pPr/>
              <a:t>‹#›</a:t>
            </a:fld>
            <a:endParaRPr lang="en-US" altLang="en-US"/>
          </a:p>
        </p:txBody>
      </p:sp>
    </p:spTree>
    <p:extLst>
      <p:ext uri="{BB962C8B-B14F-4D97-AF65-F5344CB8AC3E}">
        <p14:creationId xmlns:p14="http://schemas.microsoft.com/office/powerpoint/2010/main" val="2214120430"/>
      </p:ext>
    </p:extLst>
  </p:cSld>
  <p:clrMapOvr>
    <a:masterClrMapping/>
  </p:clrMapOvr>
  <p:transition spd="med">
    <p:plus/>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C887E-FFD0-440C-8D79-8FCFCCB2CE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1DB8-96D1-466A-B398-064C72C682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8736C3-2907-4FC1-8E5E-7087D073A9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521D08B-5AC8-4E90-A2A8-E5E66945D38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4CB068E-C689-4973-82E4-10F152BCA678}"/>
              </a:ext>
            </a:extLst>
          </p:cNvPr>
          <p:cNvSpPr>
            <a:spLocks noGrp="1"/>
          </p:cNvSpPr>
          <p:nvPr>
            <p:ph type="sldNum" sz="quarter" idx="12"/>
          </p:nvPr>
        </p:nvSpPr>
        <p:spPr/>
        <p:txBody>
          <a:bodyPr/>
          <a:lstStyle>
            <a:lvl1pPr>
              <a:defRPr/>
            </a:lvl1pPr>
          </a:lstStyle>
          <a:p>
            <a:fld id="{5CFAEA56-9A77-467B-809F-FE023BBF93BC}" type="slidenum">
              <a:rPr lang="en-US" altLang="en-US"/>
              <a:pPr/>
              <a:t>‹#›</a:t>
            </a:fld>
            <a:endParaRPr lang="en-US" altLang="en-US"/>
          </a:p>
        </p:txBody>
      </p:sp>
    </p:spTree>
    <p:extLst>
      <p:ext uri="{BB962C8B-B14F-4D97-AF65-F5344CB8AC3E}">
        <p14:creationId xmlns:p14="http://schemas.microsoft.com/office/powerpoint/2010/main" val="1218162745"/>
      </p:ext>
    </p:extLst>
  </p:cSld>
  <p:clrMapOvr>
    <a:masterClrMapping/>
  </p:clrMapOvr>
  <p:transition spd="med">
    <p:plus/>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D19DD-E99C-40DD-89B6-727EDCC7248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91A318-3D65-4320-A5A4-95520DCE1F4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28979CD7-7B25-40D1-B1B2-47CB76D0ADD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461EA8B-E940-44F8-BD1C-C30381865B2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72F13E4-174F-46E7-AFAA-9E95B210F84C}"/>
              </a:ext>
            </a:extLst>
          </p:cNvPr>
          <p:cNvSpPr>
            <a:spLocks noGrp="1"/>
          </p:cNvSpPr>
          <p:nvPr>
            <p:ph type="sldNum" sz="quarter" idx="12"/>
          </p:nvPr>
        </p:nvSpPr>
        <p:spPr/>
        <p:txBody>
          <a:bodyPr/>
          <a:lstStyle>
            <a:lvl1pPr>
              <a:defRPr/>
            </a:lvl1pPr>
          </a:lstStyle>
          <a:p>
            <a:fld id="{A284E35D-0EF6-4101-B815-C8B884A45109}" type="slidenum">
              <a:rPr lang="en-US" altLang="en-US"/>
              <a:pPr/>
              <a:t>‹#›</a:t>
            </a:fld>
            <a:endParaRPr lang="en-US" altLang="en-US"/>
          </a:p>
        </p:txBody>
      </p:sp>
    </p:spTree>
    <p:extLst>
      <p:ext uri="{BB962C8B-B14F-4D97-AF65-F5344CB8AC3E}">
        <p14:creationId xmlns:p14="http://schemas.microsoft.com/office/powerpoint/2010/main" val="3892017809"/>
      </p:ext>
    </p:extLst>
  </p:cSld>
  <p:clrMapOvr>
    <a:masterClrMapping/>
  </p:clrMapOvr>
  <p:transition spd="med">
    <p:plus/>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1302C-AC44-4D0B-8FA9-2C88B3A50D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F736AE-0E43-4D2B-9121-7CED6D96D10C}"/>
              </a:ext>
            </a:extLst>
          </p:cNvPr>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A8FCAA-3BD7-44BC-A9DF-F126C40F6C33}"/>
              </a:ext>
            </a:extLst>
          </p:cNvPr>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E2B31C-7807-48A1-817E-76D85F6E1FE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3369835-7327-4230-9DF8-98097B96183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ECDCB34-F7B7-40BF-A3C8-B8470F77F475}"/>
              </a:ext>
            </a:extLst>
          </p:cNvPr>
          <p:cNvSpPr>
            <a:spLocks noGrp="1"/>
          </p:cNvSpPr>
          <p:nvPr>
            <p:ph type="sldNum" sz="quarter" idx="12"/>
          </p:nvPr>
        </p:nvSpPr>
        <p:spPr/>
        <p:txBody>
          <a:bodyPr/>
          <a:lstStyle>
            <a:lvl1pPr>
              <a:defRPr/>
            </a:lvl1pPr>
          </a:lstStyle>
          <a:p>
            <a:fld id="{D1DB5D4B-F7A4-4EF1-ACDA-1B03162E1533}" type="slidenum">
              <a:rPr lang="en-US" altLang="en-US"/>
              <a:pPr/>
              <a:t>‹#›</a:t>
            </a:fld>
            <a:endParaRPr lang="en-US" altLang="en-US"/>
          </a:p>
        </p:txBody>
      </p:sp>
    </p:spTree>
    <p:extLst>
      <p:ext uri="{BB962C8B-B14F-4D97-AF65-F5344CB8AC3E}">
        <p14:creationId xmlns:p14="http://schemas.microsoft.com/office/powerpoint/2010/main" val="3942399221"/>
      </p:ext>
    </p:extLst>
  </p:cSld>
  <p:clrMapOvr>
    <a:masterClrMapping/>
  </p:clrMapOvr>
  <p:transition spd="med">
    <p:plus/>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976B-5AA9-48DF-82A1-425F4D8F0CD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FDD578-69A8-4037-8D5C-3A9C529781A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83E9EA-D783-4F90-8472-F34109E609EC}"/>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F41EBC-43F8-48E9-9123-86FEA6515C6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1699CF-7936-4F07-A041-5ABE7092352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FFCCF3-136A-485C-A80D-EAB88A3C27A8}"/>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74F4EF9-B450-4385-A1DE-3E980C07D37F}"/>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FF3BF33F-B2FF-4D15-8B5B-5A107044C194}"/>
              </a:ext>
            </a:extLst>
          </p:cNvPr>
          <p:cNvSpPr>
            <a:spLocks noGrp="1"/>
          </p:cNvSpPr>
          <p:nvPr>
            <p:ph type="sldNum" sz="quarter" idx="12"/>
          </p:nvPr>
        </p:nvSpPr>
        <p:spPr/>
        <p:txBody>
          <a:bodyPr/>
          <a:lstStyle>
            <a:lvl1pPr>
              <a:defRPr/>
            </a:lvl1pPr>
          </a:lstStyle>
          <a:p>
            <a:fld id="{97098490-0059-4113-9C34-A4FDB42359DE}" type="slidenum">
              <a:rPr lang="en-US" altLang="en-US"/>
              <a:pPr/>
              <a:t>‹#›</a:t>
            </a:fld>
            <a:endParaRPr lang="en-US" altLang="en-US"/>
          </a:p>
        </p:txBody>
      </p:sp>
    </p:spTree>
    <p:extLst>
      <p:ext uri="{BB962C8B-B14F-4D97-AF65-F5344CB8AC3E}">
        <p14:creationId xmlns:p14="http://schemas.microsoft.com/office/powerpoint/2010/main" val="4284599446"/>
      </p:ext>
    </p:extLst>
  </p:cSld>
  <p:clrMapOvr>
    <a:masterClrMapping/>
  </p:clrMapOvr>
  <p:transition spd="med">
    <p:plus/>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4F2C-9D59-43A1-B044-1ED9C1221F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3E099D-89F1-44D2-AF72-00FC8D06087F}"/>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7B4A979D-3817-4B94-A65F-8FBFA2BC9A7B}"/>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90D07EC1-A19E-4C5D-A481-F61ED7D10195}"/>
              </a:ext>
            </a:extLst>
          </p:cNvPr>
          <p:cNvSpPr>
            <a:spLocks noGrp="1"/>
          </p:cNvSpPr>
          <p:nvPr>
            <p:ph type="sldNum" sz="quarter" idx="12"/>
          </p:nvPr>
        </p:nvSpPr>
        <p:spPr/>
        <p:txBody>
          <a:bodyPr/>
          <a:lstStyle>
            <a:lvl1pPr>
              <a:defRPr/>
            </a:lvl1pPr>
          </a:lstStyle>
          <a:p>
            <a:fld id="{2664A6A8-5EEB-4631-A537-1AEC788813C1}" type="slidenum">
              <a:rPr lang="en-US" altLang="en-US"/>
              <a:pPr/>
              <a:t>‹#›</a:t>
            </a:fld>
            <a:endParaRPr lang="en-US" altLang="en-US"/>
          </a:p>
        </p:txBody>
      </p:sp>
    </p:spTree>
    <p:extLst>
      <p:ext uri="{BB962C8B-B14F-4D97-AF65-F5344CB8AC3E}">
        <p14:creationId xmlns:p14="http://schemas.microsoft.com/office/powerpoint/2010/main" val="1095737195"/>
      </p:ext>
    </p:extLst>
  </p:cSld>
  <p:clrMapOvr>
    <a:masterClrMapping/>
  </p:clrMapOvr>
  <p:transition spd="med">
    <p:plus/>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AB4019-C8A0-4673-AEFF-E4668B84C8C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2EA22FA1-59F9-4903-8A29-803687B56DD3}"/>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DF453EA-59C9-4291-9264-894E179C58B5}"/>
              </a:ext>
            </a:extLst>
          </p:cNvPr>
          <p:cNvSpPr>
            <a:spLocks noGrp="1"/>
          </p:cNvSpPr>
          <p:nvPr>
            <p:ph type="sldNum" sz="quarter" idx="12"/>
          </p:nvPr>
        </p:nvSpPr>
        <p:spPr/>
        <p:txBody>
          <a:bodyPr/>
          <a:lstStyle>
            <a:lvl1pPr>
              <a:defRPr/>
            </a:lvl1pPr>
          </a:lstStyle>
          <a:p>
            <a:fld id="{F1345C18-93D2-424E-ABC9-84C7560A048C}" type="slidenum">
              <a:rPr lang="en-US" altLang="en-US"/>
              <a:pPr/>
              <a:t>‹#›</a:t>
            </a:fld>
            <a:endParaRPr lang="en-US" altLang="en-US"/>
          </a:p>
        </p:txBody>
      </p:sp>
    </p:spTree>
    <p:extLst>
      <p:ext uri="{BB962C8B-B14F-4D97-AF65-F5344CB8AC3E}">
        <p14:creationId xmlns:p14="http://schemas.microsoft.com/office/powerpoint/2010/main" val="4213474872"/>
      </p:ext>
    </p:extLst>
  </p:cSld>
  <p:clrMapOvr>
    <a:masterClrMapping/>
  </p:clrMapOvr>
  <p:transition spd="med">
    <p:plus/>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C4C1B-31C7-48C5-849F-6C7C3F16D43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9EBBA1-3BF7-40D9-A813-3BF7303BF87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D6344A-8338-4F0D-AA95-6C98D1A6555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E3B115-88D1-437D-9810-2A244DB6262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37129A9-4A45-45C3-917F-AC6C4390557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3A66491-16FC-4604-88ED-DEB9D8B6956B}"/>
              </a:ext>
            </a:extLst>
          </p:cNvPr>
          <p:cNvSpPr>
            <a:spLocks noGrp="1"/>
          </p:cNvSpPr>
          <p:nvPr>
            <p:ph type="sldNum" sz="quarter" idx="12"/>
          </p:nvPr>
        </p:nvSpPr>
        <p:spPr/>
        <p:txBody>
          <a:bodyPr/>
          <a:lstStyle>
            <a:lvl1pPr>
              <a:defRPr/>
            </a:lvl1pPr>
          </a:lstStyle>
          <a:p>
            <a:fld id="{CC2B3144-1551-4B18-AA64-21697283278C}" type="slidenum">
              <a:rPr lang="en-US" altLang="en-US"/>
              <a:pPr/>
              <a:t>‹#›</a:t>
            </a:fld>
            <a:endParaRPr lang="en-US" altLang="en-US"/>
          </a:p>
        </p:txBody>
      </p:sp>
    </p:spTree>
    <p:extLst>
      <p:ext uri="{BB962C8B-B14F-4D97-AF65-F5344CB8AC3E}">
        <p14:creationId xmlns:p14="http://schemas.microsoft.com/office/powerpoint/2010/main" val="2929155178"/>
      </p:ext>
    </p:extLst>
  </p:cSld>
  <p:clrMapOvr>
    <a:masterClrMapping/>
  </p:clrMapOvr>
  <p:transition spd="med">
    <p:plus/>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F0FE-5768-43E5-86EB-72030789F8A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D3605C-4178-4693-B5D2-20752298B9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82A41F-FAD3-4BDA-AADF-5262D24252A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C1A55C-DDA1-43DB-906C-2C255C2D484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FB9FE9B-4500-4639-8C97-4F31193A8FC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8D4CCC9-8502-468C-85CC-52834C78D8B2}"/>
              </a:ext>
            </a:extLst>
          </p:cNvPr>
          <p:cNvSpPr>
            <a:spLocks noGrp="1"/>
          </p:cNvSpPr>
          <p:nvPr>
            <p:ph type="sldNum" sz="quarter" idx="12"/>
          </p:nvPr>
        </p:nvSpPr>
        <p:spPr/>
        <p:txBody>
          <a:bodyPr/>
          <a:lstStyle>
            <a:lvl1pPr>
              <a:defRPr/>
            </a:lvl1pPr>
          </a:lstStyle>
          <a:p>
            <a:fld id="{B2F93ADF-1AD4-4BBE-AC42-CA8C333FE1AF}" type="slidenum">
              <a:rPr lang="en-US" altLang="en-US"/>
              <a:pPr/>
              <a:t>‹#›</a:t>
            </a:fld>
            <a:endParaRPr lang="en-US" altLang="en-US"/>
          </a:p>
        </p:txBody>
      </p:sp>
    </p:spTree>
    <p:extLst>
      <p:ext uri="{BB962C8B-B14F-4D97-AF65-F5344CB8AC3E}">
        <p14:creationId xmlns:p14="http://schemas.microsoft.com/office/powerpoint/2010/main" val="3086381515"/>
      </p:ext>
    </p:extLst>
  </p:cSld>
  <p:clrMapOvr>
    <a:masterClrMapping/>
  </p:clrMapOvr>
  <p:transition spd="med">
    <p:plus/>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C54B6-D109-4A6E-A1C7-69E0D2B350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98CBA1-DB77-4C31-BC82-C98833F2FD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D77C08-56B0-4AD2-8D8B-91E8C4B51F1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51E5B20-A4F9-43E2-8848-13193AD1BD3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58D2277-A262-48AA-A040-24BF83C3DE73}"/>
              </a:ext>
            </a:extLst>
          </p:cNvPr>
          <p:cNvSpPr>
            <a:spLocks noGrp="1"/>
          </p:cNvSpPr>
          <p:nvPr>
            <p:ph type="sldNum" sz="quarter" idx="12"/>
          </p:nvPr>
        </p:nvSpPr>
        <p:spPr/>
        <p:txBody>
          <a:bodyPr/>
          <a:lstStyle>
            <a:lvl1pPr>
              <a:defRPr/>
            </a:lvl1pPr>
          </a:lstStyle>
          <a:p>
            <a:fld id="{24E93BDC-EF18-4071-97BA-EFE64CC705B0}" type="slidenum">
              <a:rPr lang="en-US" altLang="en-US"/>
              <a:pPr/>
              <a:t>‹#›</a:t>
            </a:fld>
            <a:endParaRPr lang="en-US" altLang="en-US"/>
          </a:p>
        </p:txBody>
      </p:sp>
    </p:spTree>
    <p:extLst>
      <p:ext uri="{BB962C8B-B14F-4D97-AF65-F5344CB8AC3E}">
        <p14:creationId xmlns:p14="http://schemas.microsoft.com/office/powerpoint/2010/main" val="4178529649"/>
      </p:ext>
    </p:extLst>
  </p:cSld>
  <p:clrMapOvr>
    <a:masterClrMapping/>
  </p:clrMapOvr>
  <p:transition spd="med">
    <p:plus/>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7E90A1-5565-4AF5-9D69-ADEA2101F5A9}"/>
              </a:ext>
            </a:extLst>
          </p:cNvPr>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39631C-0BD5-4CE3-BBF0-C11D26D57EA7}"/>
              </a:ext>
            </a:extLst>
          </p:cNvPr>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671FF6-2C16-4B47-B795-53469C28EB2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0051752-99D0-4E94-8DE3-292201A766F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7D6F885-1847-49D1-A2CF-91FD153FEC2B}"/>
              </a:ext>
            </a:extLst>
          </p:cNvPr>
          <p:cNvSpPr>
            <a:spLocks noGrp="1"/>
          </p:cNvSpPr>
          <p:nvPr>
            <p:ph type="sldNum" sz="quarter" idx="12"/>
          </p:nvPr>
        </p:nvSpPr>
        <p:spPr/>
        <p:txBody>
          <a:bodyPr/>
          <a:lstStyle>
            <a:lvl1pPr>
              <a:defRPr/>
            </a:lvl1pPr>
          </a:lstStyle>
          <a:p>
            <a:fld id="{1C274908-886A-47B7-9498-8BC7C83A0C4A}" type="slidenum">
              <a:rPr lang="en-US" altLang="en-US"/>
              <a:pPr/>
              <a:t>‹#›</a:t>
            </a:fld>
            <a:endParaRPr lang="en-US" altLang="en-US"/>
          </a:p>
        </p:txBody>
      </p:sp>
    </p:spTree>
    <p:extLst>
      <p:ext uri="{BB962C8B-B14F-4D97-AF65-F5344CB8AC3E}">
        <p14:creationId xmlns:p14="http://schemas.microsoft.com/office/powerpoint/2010/main" val="2606208898"/>
      </p:ext>
    </p:extLst>
  </p:cSld>
  <p:clrMapOvr>
    <a:masterClrMapping/>
  </p:clrMapOvr>
  <p:transition spd="med">
    <p:plu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microsoft.com/office/2007/relationships/hdphoto" Target="../media/hdphoto1.wdp"/></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7.xml"/><Relationship Id="rId1" Type="http://schemas.openxmlformats.org/officeDocument/2006/relationships/slideLayout" Target="../slideLayouts/slideLayout67.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9.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10.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image" Target="../media/image5.jpeg"/><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1.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image" Target="../media/image6.jp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2.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3.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4.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5.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3/8/2023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3/8/2023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3/8/2023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3/8/2023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3/8/2023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C1E96-0BFC-403F-BB7F-81B55A8A0D1D}" type="datetimeFigureOut">
              <a:rPr lang="en-US" smtClean="0"/>
              <a:t>3/8/2023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A3FED-79D2-49FD-B3EC-4FF33B3B413B}" type="slidenum">
              <a:rPr lang="en-US" smtClean="0"/>
              <a:t>‹#›</a:t>
            </a:fld>
            <a:endParaRPr lang="en-US" dirty="0"/>
          </a:p>
        </p:txBody>
      </p:sp>
      <p:pic>
        <p:nvPicPr>
          <p:cNvPr id="7" name="Picture 6"/>
          <p:cNvPicPr>
            <a:picLocks noChangeAspect="1"/>
          </p:cNvPicPr>
          <p:nvPr userDrawn="1"/>
        </p:nvPicPr>
        <p:blipFill rotWithShape="1">
          <a:blip r:embed="rId13" cstate="print">
            <a:duotone>
              <a:prstClr val="black"/>
              <a:srgbClr val="D9C3A5">
                <a:tint val="50000"/>
                <a:satMod val="180000"/>
              </a:srgbClr>
            </a:duotone>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6177"/>
          <a:stretch/>
        </p:blipFill>
        <p:spPr>
          <a:xfrm rot="20759425">
            <a:off x="-40124" y="159013"/>
            <a:ext cx="2484607" cy="18623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67847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1041583"/>
      </p:ext>
    </p:extLst>
  </p:cSld>
  <p:clrMap bg1="lt1" tx1="dk1" bg2="lt2" tx2="dk2" accent1="accent1" accent2="accent2" accent3="accent3" accent4="accent4" accent5="accent5" accent6="accent6" hlink="hlink" folHlink="folHlink"/>
  <p:sldLayoutIdLst>
    <p:sldLayoutId id="2147483757"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7FDAB-2E2E-4572-B828-BA5055F1E07C}" type="datetimeFigureOut">
              <a:rPr lang="en-US" smtClean="0"/>
              <a:t>3/8/2023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72787-EC73-479D-A5DC-F3ED7281ACC1}" type="slidenum">
              <a:rPr lang="en-US" smtClean="0"/>
              <a:t>‹#›</a:t>
            </a:fld>
            <a:endParaRPr lang="en-US"/>
          </a:p>
        </p:txBody>
      </p:sp>
      <p:sp>
        <p:nvSpPr>
          <p:cNvPr id="8" name="Rectangle: Rounded Corners 7">
            <a:extLst>
              <a:ext uri="{FF2B5EF4-FFF2-40B4-BE49-F238E27FC236}">
                <a16:creationId xmlns:a16="http://schemas.microsoft.com/office/drawing/2014/main" id="{E794FC72-183B-4621-B18D-847C88656F75}"/>
              </a:ext>
            </a:extLst>
          </p:cNvPr>
          <p:cNvSpPr/>
          <p:nvPr userDrawn="1"/>
        </p:nvSpPr>
        <p:spPr>
          <a:xfrm>
            <a:off x="578466" y="353974"/>
            <a:ext cx="7996818" cy="6163913"/>
          </a:xfrm>
          <a:prstGeom prst="roundRect">
            <a:avLst>
              <a:gd name="adj" fmla="val 15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77516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3/8/2023</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userDrawn="1"/>
        </p:nvSpPr>
        <p:spPr>
          <a:xfrm>
            <a:off x="1560851" y="0"/>
            <a:ext cx="75831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Side bar"/>
          <p:cNvSpPr/>
          <p:nvPr userDrawn="1"/>
        </p:nvSpPr>
        <p:spPr>
          <a:xfrm>
            <a:off x="1389400" y="0"/>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503128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3/8/2023</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5533764"/>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D5DEF-9285-49A0-B669-7B65B2BE9F06}" type="datetimeFigureOut">
              <a:rPr lang="en-US" smtClean="0"/>
              <a:t>3/8/2023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82DE3-66C5-42C4-94FB-17BEEE2E7BAB}" type="slidenum">
              <a:rPr lang="en-US" smtClean="0"/>
              <a:t>‹#›</a:t>
            </a:fld>
            <a:endParaRPr lang="en-US"/>
          </a:p>
        </p:txBody>
      </p:sp>
      <p:pic>
        <p:nvPicPr>
          <p:cNvPr id="7" name="Picture 2" descr="Image result for moses at mt nebo">
            <a:extLst>
              <a:ext uri="{FF2B5EF4-FFF2-40B4-BE49-F238E27FC236}">
                <a16:creationId xmlns:a16="http://schemas.microsoft.com/office/drawing/2014/main" id="{5A69036B-8758-43B7-935E-6CFB770CC513}"/>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8542"/>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01950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erson sitting on a chair&#10;&#10;Description automatically generated with medium confidence">
            <a:extLst>
              <a:ext uri="{FF2B5EF4-FFF2-40B4-BE49-F238E27FC236}">
                <a16:creationId xmlns:a16="http://schemas.microsoft.com/office/drawing/2014/main" id="{17BE31B3-3565-45A8-9A9B-5295ADCBADF3}"/>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t="10714" r="15124" b="16976"/>
          <a:stretch/>
        </p:blipFill>
        <p:spPr>
          <a:xfrm>
            <a:off x="3673335" y="2378478"/>
            <a:ext cx="4883430" cy="4160435"/>
          </a:xfrm>
          <a:prstGeom prst="rect">
            <a:avLst/>
          </a:prstGeom>
        </p:spPr>
      </p:pic>
    </p:spTree>
    <p:extLst>
      <p:ext uri="{BB962C8B-B14F-4D97-AF65-F5344CB8AC3E}">
        <p14:creationId xmlns:p14="http://schemas.microsoft.com/office/powerpoint/2010/main" val="416633756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3/8/2023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094303"/>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31D5B0D6-3370-4B82-A905-7576AA168340}"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604878088"/>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99"/>
            </a:gs>
            <a:gs pos="100000">
              <a:srgbClr val="CCECFF"/>
            </a:gs>
          </a:gsLst>
          <a:lin ang="2700000" scaled="1"/>
        </a:gra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A40DDBD-1F5E-4A60-8123-BBFF68F7B900}"/>
              </a:ext>
            </a:extLst>
          </p:cNvPr>
          <p:cNvSpPr>
            <a:spLocks noGrp="1" noChangeArrowheads="1"/>
          </p:cNvSpPr>
          <p:nvPr>
            <p:ph type="title"/>
          </p:nvPr>
        </p:nvSpPr>
        <p:spPr bwMode="auto">
          <a:xfrm>
            <a:off x="457200" y="3810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Rectangle 3">
            <a:extLst>
              <a:ext uri="{FF2B5EF4-FFF2-40B4-BE49-F238E27FC236}">
                <a16:creationId xmlns:a16="http://schemas.microsoft.com/office/drawing/2014/main" id="{D134BA4E-2C7C-469B-BBBF-828E77853E05}"/>
              </a:ext>
            </a:extLst>
          </p:cNvPr>
          <p:cNvSpPr>
            <a:spLocks noGrp="1" noChangeArrowheads="1"/>
          </p:cNvSpPr>
          <p:nvPr>
            <p:ph type="body" idx="1"/>
          </p:nvPr>
        </p:nvSpPr>
        <p:spPr bwMode="auto">
          <a:xfrm>
            <a:off x="457200" y="19812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0" name="Rectangle 4">
            <a:extLst>
              <a:ext uri="{FF2B5EF4-FFF2-40B4-BE49-F238E27FC236}">
                <a16:creationId xmlns:a16="http://schemas.microsoft.com/office/drawing/2014/main" id="{100AE3E0-B156-437B-B954-1ED76CE1161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FFFFFF"/>
                  </a:outerShdw>
                </a:effectLst>
              </a:defRPr>
            </a:lvl1pPr>
          </a:lstStyle>
          <a:p>
            <a:endParaRPr lang="en-US" altLang="en-US"/>
          </a:p>
        </p:txBody>
      </p:sp>
      <p:sp>
        <p:nvSpPr>
          <p:cNvPr id="14341" name="Rectangle 5">
            <a:extLst>
              <a:ext uri="{FF2B5EF4-FFF2-40B4-BE49-F238E27FC236}">
                <a16:creationId xmlns:a16="http://schemas.microsoft.com/office/drawing/2014/main" id="{540085D7-925B-4E77-8A7E-790A20BBC58F}"/>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FFFFFF"/>
                  </a:outerShdw>
                </a:effectLst>
              </a:defRPr>
            </a:lvl1pPr>
          </a:lstStyle>
          <a:p>
            <a:endParaRPr lang="en-US" altLang="en-US"/>
          </a:p>
        </p:txBody>
      </p:sp>
      <p:sp>
        <p:nvSpPr>
          <p:cNvPr id="14342" name="Rectangle 6">
            <a:extLst>
              <a:ext uri="{FF2B5EF4-FFF2-40B4-BE49-F238E27FC236}">
                <a16:creationId xmlns:a16="http://schemas.microsoft.com/office/drawing/2014/main" id="{BFEEC616-DE17-428E-BCEC-1DF8F74B2CD3}"/>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FFFFFF"/>
                  </a:outerShdw>
                </a:effectLst>
              </a:defRPr>
            </a:lvl1pPr>
          </a:lstStyle>
          <a:p>
            <a:fld id="{07C6F8EF-0F8D-4626-B440-B7ECD287ABB7}" type="slidenum">
              <a:rPr lang="en-US" altLang="en-US"/>
              <a:pPr/>
              <a:t>‹#›</a:t>
            </a:fld>
            <a:endParaRPr lang="en-US" altLang="en-US"/>
          </a:p>
        </p:txBody>
      </p:sp>
    </p:spTree>
    <p:extLst>
      <p:ext uri="{BB962C8B-B14F-4D97-AF65-F5344CB8AC3E}">
        <p14:creationId xmlns:p14="http://schemas.microsoft.com/office/powerpoint/2010/main" val="3747981081"/>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ransition spd="med">
    <p:plus/>
  </p:transition>
  <p:hf hdr="0" ftr="0" dt="0"/>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FFFFFF"/>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FFFFFF"/>
            </a:outerShdw>
          </a:effectLst>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FFFFFF"/>
            </a:outerShdw>
          </a:effectLst>
          <a:latin typeface="+mn-lt"/>
          <a:ea typeface="+mn-ea"/>
          <a:cs typeface="+mn-cs"/>
        </a:defRPr>
      </a:lvl3pPr>
      <a:lvl4pPr marL="1600200" indent="-228600" algn="l" rtl="0" fontAlgn="base">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FFFFFF"/>
            </a:outerShdw>
          </a:effectLst>
          <a:latin typeface="+mn-lt"/>
          <a:ea typeface="+mn-ea"/>
          <a:cs typeface="+mn-cs"/>
        </a:defRPr>
      </a:lvl4pPr>
      <a:lvl5pPr marL="2057400" indent="-228600" algn="l" rtl="0" fontAlgn="base">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FFFFFF"/>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31.xml.rels><?xml version="1.0" encoding="UTF-8" standalone="yes"?>
<Relationships xmlns="http://schemas.openxmlformats.org/package/2006/relationships"><Relationship Id="rId2" Type="http://schemas.openxmlformats.org/officeDocument/2006/relationships/hyperlink" Target="https://ref.ly/logosres/ubshbk36?ref=Bible.Zep1.12&amp;off=615&amp;ctx=+search+Jerusalem.%E2%80%9D%0a~I+will+punish+the+me" TargetMode="External"/><Relationship Id="rId1" Type="http://schemas.openxmlformats.org/officeDocument/2006/relationships/slideLayout" Target="../slideLayouts/slideLayout118.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140502" y="3354928"/>
            <a:ext cx="2917510" cy="523220"/>
          </a:xfrm>
          <a:prstGeom prst="rect">
            <a:avLst/>
          </a:prstGeom>
          <a:noFill/>
        </p:spPr>
        <p:txBody>
          <a:bodyPr wrap="square" rtlCol="0">
            <a:spAutoFit/>
          </a:bodyPr>
          <a:lstStyle/>
          <a:p>
            <a:r>
              <a:rPr lang="en-US" sz="2800" dirty="0">
                <a:latin typeface="Ink Draft" panose="03080402000500000000" pitchFamily="66" charset="0"/>
              </a:rPr>
              <a:t>March 8,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621922" y="3016113"/>
            <a:ext cx="2906400" cy="1538883"/>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Hebrew / Greek Words</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3" name="Rectangle 2">
            <a:extLst>
              <a:ext uri="{FF2B5EF4-FFF2-40B4-BE49-F238E27FC236}">
                <a16:creationId xmlns:a16="http://schemas.microsoft.com/office/drawing/2014/main" id="{3177E09C-34DD-9CB0-2284-9735CE27129A}"/>
              </a:ext>
            </a:extLst>
          </p:cNvPr>
          <p:cNvSpPr/>
          <p:nvPr/>
        </p:nvSpPr>
        <p:spPr>
          <a:xfrm>
            <a:off x="2151529" y="3620494"/>
            <a:ext cx="5814509" cy="4410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4BEB8F-C207-12A8-CB0D-5B24037BC037}"/>
              </a:ext>
            </a:extLst>
          </p:cNvPr>
          <p:cNvSpPr txBox="1"/>
          <p:nvPr/>
        </p:nvSpPr>
        <p:spPr>
          <a:xfrm>
            <a:off x="1436145" y="322729"/>
            <a:ext cx="6271709" cy="646331"/>
          </a:xfrm>
          <a:prstGeom prst="rect">
            <a:avLst/>
          </a:prstGeom>
          <a:solidFill>
            <a:schemeClr val="bg1"/>
          </a:solidFill>
          <a:ln>
            <a:solidFill>
              <a:srgbClr val="0000FF"/>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FF"/>
                </a:solidFill>
                <a:effectLst/>
                <a:uLnTx/>
                <a:uFillTx/>
                <a:latin typeface="Calibri" panose="020F0502020204030204"/>
                <a:ea typeface="+mn-ea"/>
                <a:cs typeface="+mn-cs"/>
              </a:rPr>
              <a:t>Two Levels Going Throughout</a:t>
            </a:r>
          </a:p>
        </p:txBody>
      </p:sp>
      <p:sp>
        <p:nvSpPr>
          <p:cNvPr id="3" name="Rectangle: Rounded Corners 2">
            <a:extLst>
              <a:ext uri="{FF2B5EF4-FFF2-40B4-BE49-F238E27FC236}">
                <a16:creationId xmlns:a16="http://schemas.microsoft.com/office/drawing/2014/main" id="{3E568403-185C-9BF2-F060-AD5B8B2B1D61}"/>
              </a:ext>
            </a:extLst>
          </p:cNvPr>
          <p:cNvSpPr/>
          <p:nvPr/>
        </p:nvSpPr>
        <p:spPr>
          <a:xfrm>
            <a:off x="457201" y="1551791"/>
            <a:ext cx="4883972" cy="1877209"/>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Basic Level</a:t>
            </a:r>
          </a:p>
        </p:txBody>
      </p:sp>
      <p:sp>
        <p:nvSpPr>
          <p:cNvPr id="4" name="Rectangle: Rounded Corners 3">
            <a:extLst>
              <a:ext uri="{FF2B5EF4-FFF2-40B4-BE49-F238E27FC236}">
                <a16:creationId xmlns:a16="http://schemas.microsoft.com/office/drawing/2014/main" id="{1063E298-81B2-C5AC-2013-6CD6705B438D}"/>
              </a:ext>
            </a:extLst>
          </p:cNvPr>
          <p:cNvSpPr/>
          <p:nvPr/>
        </p:nvSpPr>
        <p:spPr>
          <a:xfrm>
            <a:off x="3982123" y="3758902"/>
            <a:ext cx="4883972" cy="1877209"/>
          </a:xfrm>
          <a:prstGeom prst="roundRect">
            <a:avLst>
              <a:gd name="adj" fmla="val 19532"/>
            </a:avLst>
          </a:prstGeom>
          <a:solidFill>
            <a:schemeClr val="tx1">
              <a:alpha val="69804"/>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Deeper Dives</a:t>
            </a:r>
          </a:p>
        </p:txBody>
      </p:sp>
      <p:sp>
        <p:nvSpPr>
          <p:cNvPr id="5" name="Oval 4">
            <a:extLst>
              <a:ext uri="{FF2B5EF4-FFF2-40B4-BE49-F238E27FC236}">
                <a16:creationId xmlns:a16="http://schemas.microsoft.com/office/drawing/2014/main" id="{4DA4F9B2-AD26-37EA-F761-7BC3FC66D458}"/>
              </a:ext>
            </a:extLst>
          </p:cNvPr>
          <p:cNvSpPr/>
          <p:nvPr/>
        </p:nvSpPr>
        <p:spPr>
          <a:xfrm>
            <a:off x="3243431" y="3353696"/>
            <a:ext cx="6330875" cy="2818503"/>
          </a:xfrm>
          <a:custGeom>
            <a:avLst/>
            <a:gdLst>
              <a:gd name="connsiteX0" fmla="*/ 0 w 6330875"/>
              <a:gd name="connsiteY0" fmla="*/ 1409252 h 2818503"/>
              <a:gd name="connsiteX1" fmla="*/ 3165438 w 6330875"/>
              <a:gd name="connsiteY1" fmla="*/ 0 h 2818503"/>
              <a:gd name="connsiteX2" fmla="*/ 6330876 w 6330875"/>
              <a:gd name="connsiteY2" fmla="*/ 1409252 h 2818503"/>
              <a:gd name="connsiteX3" fmla="*/ 3165438 w 6330875"/>
              <a:gd name="connsiteY3" fmla="*/ 2818504 h 2818503"/>
              <a:gd name="connsiteX4" fmla="*/ 0 w 6330875"/>
              <a:gd name="connsiteY4" fmla="*/ 1409252 h 2818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0875" h="2818503" extrusionOk="0">
                <a:moveTo>
                  <a:pt x="0" y="1409252"/>
                </a:moveTo>
                <a:cubicBezTo>
                  <a:pt x="-75787" y="541824"/>
                  <a:pt x="1494592" y="-28093"/>
                  <a:pt x="3165438" y="0"/>
                </a:cubicBezTo>
                <a:cubicBezTo>
                  <a:pt x="4853578" y="33758"/>
                  <a:pt x="6369878" y="619306"/>
                  <a:pt x="6330876" y="1409252"/>
                </a:cubicBezTo>
                <a:cubicBezTo>
                  <a:pt x="6202398" y="1931407"/>
                  <a:pt x="4858166" y="2991183"/>
                  <a:pt x="3165438" y="2818504"/>
                </a:cubicBezTo>
                <a:cubicBezTo>
                  <a:pt x="1484183" y="2726120"/>
                  <a:pt x="64623" y="2182242"/>
                  <a:pt x="0" y="1409252"/>
                </a:cubicBezTo>
                <a:close/>
              </a:path>
            </a:pathLst>
          </a:custGeom>
          <a:noFill/>
          <a:ln w="76200">
            <a:solidFill>
              <a:srgbClr val="C00000"/>
            </a:solidFill>
            <a:extLst>
              <a:ext uri="{C807C97D-BFC1-408E-A445-0C87EB9F89A2}">
                <ask:lineSketchStyleProps xmlns:ask="http://schemas.microsoft.com/office/drawing/2018/sketchyshapes" sd="87924873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8715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3108543"/>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Words are Vehicles of Thought</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14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Lack of Understanding of Words</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14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Determining the Meaning of Words</a:t>
            </a:r>
          </a:p>
        </p:txBody>
      </p:sp>
    </p:spTree>
    <p:extLst>
      <p:ext uri="{BB962C8B-B14F-4D97-AF65-F5344CB8AC3E}">
        <p14:creationId xmlns:p14="http://schemas.microsoft.com/office/powerpoint/2010/main" val="1045847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094207" cy="523220"/>
          </a:xfrm>
          <a:prstGeom prst="rect">
            <a:avLst/>
          </a:prstGeom>
          <a:noFill/>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Words are Vehicles of Thought</a:t>
            </a:r>
          </a:p>
        </p:txBody>
      </p:sp>
      <p:grpSp>
        <p:nvGrpSpPr>
          <p:cNvPr id="8" name="Group 19">
            <a:extLst>
              <a:ext uri="{FF2B5EF4-FFF2-40B4-BE49-F238E27FC236}">
                <a16:creationId xmlns:a16="http://schemas.microsoft.com/office/drawing/2014/main" id="{F39C6876-28B7-3FEF-6407-FFF7E7A9305E}"/>
              </a:ext>
            </a:extLst>
          </p:cNvPr>
          <p:cNvGrpSpPr/>
          <p:nvPr/>
        </p:nvGrpSpPr>
        <p:grpSpPr>
          <a:xfrm>
            <a:off x="6621332" y="1012693"/>
            <a:ext cx="2362200" cy="1227981"/>
            <a:chOff x="3328462" y="584884"/>
            <a:chExt cx="2362200" cy="1227981"/>
          </a:xfrm>
        </p:grpSpPr>
        <p:pic>
          <p:nvPicPr>
            <p:cNvPr id="9" name="Picture 8" descr="j0240093">
              <a:extLst>
                <a:ext uri="{FF2B5EF4-FFF2-40B4-BE49-F238E27FC236}">
                  <a16:creationId xmlns:a16="http://schemas.microsoft.com/office/drawing/2014/main" id="{E6CDA36F-F729-C888-E7B1-31F0C2C03373}"/>
                </a:ext>
              </a:extLst>
            </p:cNvPr>
            <p:cNvPicPr>
              <a:picLocks noChangeAspect="1" noChangeArrowheads="1"/>
            </p:cNvPicPr>
            <p:nvPr/>
          </p:nvPicPr>
          <p:blipFill>
            <a:blip r:embed="rId2"/>
            <a:srcRect/>
            <a:stretch>
              <a:fillRect/>
            </a:stretch>
          </p:blipFill>
          <p:spPr bwMode="auto">
            <a:xfrm flipH="1">
              <a:off x="3328462" y="663515"/>
              <a:ext cx="2362200" cy="1149350"/>
            </a:xfrm>
            <a:prstGeom prst="rect">
              <a:avLst/>
            </a:prstGeom>
            <a:noFill/>
            <a:ln>
              <a:solidFill>
                <a:schemeClr val="tx1"/>
              </a:solidFill>
            </a:ln>
          </p:spPr>
        </p:pic>
        <p:sp>
          <p:nvSpPr>
            <p:cNvPr id="10" name="Text Box 9">
              <a:extLst>
                <a:ext uri="{FF2B5EF4-FFF2-40B4-BE49-F238E27FC236}">
                  <a16:creationId xmlns:a16="http://schemas.microsoft.com/office/drawing/2014/main" id="{E6EFFCE4-6E4C-CFF7-F022-280BF7F6F636}"/>
                </a:ext>
              </a:extLst>
            </p:cNvPr>
            <p:cNvSpPr txBox="1">
              <a:spLocks noChangeArrowheads="1"/>
            </p:cNvSpPr>
            <p:nvPr/>
          </p:nvSpPr>
          <p:spPr bwMode="auto">
            <a:xfrm>
              <a:off x="4038600" y="1295400"/>
              <a:ext cx="838200" cy="336550"/>
            </a:xfrm>
            <a:prstGeom prst="rect">
              <a:avLst/>
            </a:prstGeom>
            <a:solidFill>
              <a:srgbClr val="FFFFFF"/>
            </a:solidFill>
            <a:ln w="12700" cap="sq">
              <a:solidFill>
                <a:schemeClr val="tx1"/>
              </a:solidFill>
              <a:miter lim="800000"/>
              <a:headEnd type="none" w="sm" len="sm"/>
              <a:tailEnd type="none" w="sm" len="sm"/>
            </a:ln>
            <a:effectLst/>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a:ea typeface="+mn-ea"/>
                  <a:cs typeface="+mn-cs"/>
                </a:rPr>
                <a:t>Words</a:t>
              </a:r>
            </a:p>
          </p:txBody>
        </p:sp>
        <p:sp>
          <p:nvSpPr>
            <p:cNvPr id="11" name="Oval 11">
              <a:extLst>
                <a:ext uri="{FF2B5EF4-FFF2-40B4-BE49-F238E27FC236}">
                  <a16:creationId xmlns:a16="http://schemas.microsoft.com/office/drawing/2014/main" id="{483B7B7D-059C-3639-1CDA-3F7D149E2A2A}"/>
                </a:ext>
              </a:extLst>
            </p:cNvPr>
            <p:cNvSpPr>
              <a:spLocks noChangeArrowheads="1"/>
            </p:cNvSpPr>
            <p:nvPr/>
          </p:nvSpPr>
          <p:spPr bwMode="auto">
            <a:xfrm>
              <a:off x="3924300" y="584884"/>
              <a:ext cx="1066800" cy="609600"/>
            </a:xfrm>
            <a:prstGeom prst="ellipse">
              <a:avLst/>
            </a:prstGeom>
            <a:solidFill>
              <a:srgbClr val="CC9900"/>
            </a:solidFill>
            <a:ln w="12700" cap="sq">
              <a:solidFill>
                <a:schemeClr val="tx1"/>
              </a:solidFill>
              <a:round/>
              <a:headEnd type="none" w="sm" len="sm"/>
              <a:tailEnd type="none" w="sm" len="sm"/>
            </a:ln>
            <a:effec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66"/>
                  </a:solidFill>
                  <a:effectLst>
                    <a:outerShdw blurRad="38100" dist="38100" dir="2700000" algn="tl">
                      <a:srgbClr val="000000"/>
                    </a:outerShdw>
                  </a:effectLst>
                  <a:uLnTx/>
                  <a:uFillTx/>
                  <a:latin typeface="Calibri" panose="020F0502020204030204"/>
                  <a:ea typeface="+mn-ea"/>
                  <a:cs typeface="+mn-cs"/>
                </a:rPr>
                <a:t>Thought</a:t>
              </a:r>
            </a:p>
          </p:txBody>
        </p:sp>
      </p:grpSp>
      <p:sp>
        <p:nvSpPr>
          <p:cNvPr id="6" name="TextBox 5">
            <a:extLst>
              <a:ext uri="{FF2B5EF4-FFF2-40B4-BE49-F238E27FC236}">
                <a16:creationId xmlns:a16="http://schemas.microsoft.com/office/drawing/2014/main" id="{09028697-D4F0-342C-9378-FE9349D8DB29}"/>
              </a:ext>
            </a:extLst>
          </p:cNvPr>
          <p:cNvSpPr txBox="1"/>
          <p:nvPr/>
        </p:nvSpPr>
        <p:spPr>
          <a:xfrm>
            <a:off x="566569" y="2124733"/>
            <a:ext cx="8233186" cy="3631763"/>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Only as words convey their meaning to us (revealing the thoughts of God) are we Bible Learners</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200" b="0"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Words = symbols</a:t>
            </a:r>
            <a:r>
              <a:rPr kumimoji="0" lang="en-US" sz="2600" b="1" i="0"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 </a:t>
            </a:r>
            <a:r>
              <a:rPr kumimoji="0" lang="en-US" sz="2600" b="0" i="0"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(useful to convey to us the things / ideas for which they stand)</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Word is useless when divorced from meaning</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Can’t profit from text – if don’t know meaning</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Cannot put own meaning on words</a:t>
            </a:r>
            <a:endParaRPr kumimoji="0" lang="en-US" sz="2600" b="1"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2901540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822C43-33C8-A9DF-2FFD-E8FF85B68547}"/>
              </a:ext>
            </a:extLst>
          </p:cNvPr>
          <p:cNvSpPr txBox="1"/>
          <p:nvPr/>
        </p:nvSpPr>
        <p:spPr>
          <a:xfrm>
            <a:off x="2544184" y="533796"/>
            <a:ext cx="6207164"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Lack of Understanding of Words</a:t>
            </a:r>
          </a:p>
        </p:txBody>
      </p:sp>
      <p:sp>
        <p:nvSpPr>
          <p:cNvPr id="3" name="TextBox 2">
            <a:extLst>
              <a:ext uri="{FF2B5EF4-FFF2-40B4-BE49-F238E27FC236}">
                <a16:creationId xmlns:a16="http://schemas.microsoft.com/office/drawing/2014/main" id="{AFD5713E-1DEC-21F4-AA39-FD5F58C0338B}"/>
              </a:ext>
            </a:extLst>
          </p:cNvPr>
          <p:cNvSpPr txBox="1"/>
          <p:nvPr/>
        </p:nvSpPr>
        <p:spPr>
          <a:xfrm>
            <a:off x="571500" y="2130014"/>
            <a:ext cx="8001000" cy="4462760"/>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Possible to memorize, quote &amp; use words we don’t understand</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Do we understand these words?</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Virtue (2 Pet. 1:5-7)</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Poor in spirit (Matt. 5:3-ff)</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Meek (Matt. 5:3-ff)</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Lasciviousness (Gal. 5:19-ff)</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Uncleanness (Gal. 5:19-ff)</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Jesus (Matt. 1:21)</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Christ (Acts 2:36)</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Propitiation (Rom. 3:25)</a:t>
            </a:r>
          </a:p>
          <a:p>
            <a:pPr marL="971550" marR="0" lvl="1" indent="-5143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Repentance (Acts 2:38)</a:t>
            </a:r>
          </a:p>
        </p:txBody>
      </p:sp>
    </p:spTree>
    <p:extLst>
      <p:ext uri="{BB962C8B-B14F-4D97-AF65-F5344CB8AC3E}">
        <p14:creationId xmlns:p14="http://schemas.microsoft.com/office/powerpoint/2010/main" val="2690558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4621F2C-C517-E7FC-161F-CF5D6A61D619}"/>
              </a:ext>
            </a:extLst>
          </p:cNvPr>
          <p:cNvSpPr/>
          <p:nvPr/>
        </p:nvSpPr>
        <p:spPr>
          <a:xfrm>
            <a:off x="242047" y="3797450"/>
            <a:ext cx="5690795" cy="591670"/>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E56C097-5FFE-D9EE-F180-04935B393D24}"/>
              </a:ext>
            </a:extLst>
          </p:cNvPr>
          <p:cNvSpPr txBox="1"/>
          <p:nvPr/>
        </p:nvSpPr>
        <p:spPr>
          <a:xfrm>
            <a:off x="2528047" y="575533"/>
            <a:ext cx="6341632" cy="523220"/>
          </a:xfrm>
          <a:prstGeom prst="rect">
            <a:avLst/>
          </a:prstGeom>
          <a:noFill/>
        </p:spPr>
        <p:txBody>
          <a:bodyPr wrap="square" rtlCol="0">
            <a:spAutoFit/>
          </a:bodyPr>
          <a:lstStyle/>
          <a:p>
            <a:pPr marL="514350" marR="0" lvl="0" indent="-51435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Determining the Meaning of Words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2012BF8-34BD-16EA-8A83-2CE32E340D38}"/>
              </a:ext>
            </a:extLst>
          </p:cNvPr>
          <p:cNvSpPr txBox="1"/>
          <p:nvPr/>
        </p:nvSpPr>
        <p:spPr>
          <a:xfrm>
            <a:off x="478716" y="2049787"/>
            <a:ext cx="7971416" cy="4467057"/>
          </a:xfrm>
          <a:prstGeom prst="rect">
            <a:avLst/>
          </a:prstGeom>
          <a:noFill/>
        </p:spPr>
        <p:txBody>
          <a:bodyPr wrap="square" rtlCol="0">
            <a:spAutoFit/>
          </a:bodyPr>
          <a:lstStyle/>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Look at the context for a clue</a:t>
            </a:r>
          </a:p>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Check another translation</a:t>
            </a:r>
          </a:p>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Check an English dictionary</a:t>
            </a:r>
          </a:p>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Check the original word and lexicons </a:t>
            </a:r>
          </a:p>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Use basic rules of grammar </a:t>
            </a:r>
          </a:p>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Look for words used interchangeably</a:t>
            </a:r>
          </a:p>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Look for words that are contrasted</a:t>
            </a:r>
          </a:p>
          <a:p>
            <a:pPr marL="457200" marR="0" lvl="0" indent="-457200" algn="l" defTabSz="457200" rtl="0" eaLnBrk="1" fontAlgn="auto" latinLnBrk="0" hangingPunct="1">
              <a:lnSpc>
                <a:spcPct val="15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Consider the etymology of a word</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0247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E8F720-6B92-7650-7CBC-6D680D197839}"/>
              </a:ext>
            </a:extLst>
          </p:cNvPr>
          <p:cNvSpPr txBox="1"/>
          <p:nvPr/>
        </p:nvSpPr>
        <p:spPr>
          <a:xfrm>
            <a:off x="446441" y="602428"/>
            <a:ext cx="8326419" cy="646331"/>
          </a:xfrm>
          <a:prstGeom prst="rect">
            <a:avLst/>
          </a:prstGeom>
          <a:noFill/>
        </p:spPr>
        <p:txBody>
          <a:bodyPr wrap="square" rtlCol="0">
            <a:spAutoFit/>
          </a:bodyPr>
          <a:lstStyle/>
          <a:p>
            <a:pPr algn="ctr"/>
            <a:r>
              <a:rPr lang="en-US" sz="3600" b="1" dirty="0"/>
              <a:t>Hebrew / Greek Words</a:t>
            </a:r>
          </a:p>
        </p:txBody>
      </p:sp>
      <p:sp>
        <p:nvSpPr>
          <p:cNvPr id="3" name="TextBox 2">
            <a:extLst>
              <a:ext uri="{FF2B5EF4-FFF2-40B4-BE49-F238E27FC236}">
                <a16:creationId xmlns:a16="http://schemas.microsoft.com/office/drawing/2014/main" id="{E46B4D02-45AD-8288-1FA6-09E494708493}"/>
              </a:ext>
            </a:extLst>
          </p:cNvPr>
          <p:cNvSpPr txBox="1"/>
          <p:nvPr/>
        </p:nvSpPr>
        <p:spPr>
          <a:xfrm>
            <a:off x="685350" y="1596614"/>
            <a:ext cx="7848600" cy="2893100"/>
          </a:xfrm>
          <a:prstGeom prst="rect">
            <a:avLst/>
          </a:prstGeom>
          <a:noFill/>
        </p:spPr>
        <p:txBody>
          <a:bodyPr wrap="square" rtlCol="0">
            <a:spAutoFit/>
          </a:bodyPr>
          <a:lstStyle/>
          <a:p>
            <a:pPr marL="457200" indent="-457200">
              <a:buFont typeface="+mj-lt"/>
              <a:buAutoNum type="arabicPeriod"/>
            </a:pPr>
            <a:r>
              <a:rPr lang="en-US" sz="2400" u="sng" dirty="0">
                <a:ea typeface="Tahoma" pitchFamily="34" charset="0"/>
                <a:cs typeface="Tahoma" pitchFamily="34" charset="0"/>
              </a:rPr>
              <a:t>Knowing Hebrew or Greek is not essential to understand the word of God</a:t>
            </a:r>
          </a:p>
          <a:p>
            <a:pPr marL="457200" indent="-457200">
              <a:buFont typeface="+mj-lt"/>
              <a:buAutoNum type="arabicPeriod"/>
            </a:pPr>
            <a:endParaRPr lang="en-US" sz="1000" i="1" u="sng" dirty="0">
              <a:ea typeface="Tahoma" pitchFamily="34" charset="0"/>
              <a:cs typeface="Tahoma" pitchFamily="34" charset="0"/>
            </a:endParaRPr>
          </a:p>
          <a:p>
            <a:pPr marL="457200" indent="-457200">
              <a:buFont typeface="+mj-lt"/>
              <a:buAutoNum type="arabicPeriod"/>
            </a:pPr>
            <a:r>
              <a:rPr lang="en-US" sz="2400" u="sng" dirty="0">
                <a:ea typeface="Tahoma" pitchFamily="34" charset="0"/>
                <a:cs typeface="Tahoma" pitchFamily="34" charset="0"/>
              </a:rPr>
              <a:t>No doctrine has to be established by looking at Hebrew or Greek</a:t>
            </a:r>
          </a:p>
          <a:p>
            <a:pPr marL="457200" indent="-457200">
              <a:buFont typeface="+mj-lt"/>
              <a:buAutoNum type="arabicPeriod"/>
            </a:pPr>
            <a:endParaRPr lang="en-US" sz="1000" u="sng" dirty="0">
              <a:ea typeface="Tahoma" pitchFamily="34" charset="0"/>
              <a:cs typeface="Tahoma" pitchFamily="34" charset="0"/>
            </a:endParaRPr>
          </a:p>
          <a:p>
            <a:pPr marL="914400" lvl="1" indent="-457200">
              <a:buFont typeface="+mj-lt"/>
              <a:buAutoNum type="alphaLcPeriod"/>
            </a:pPr>
            <a:r>
              <a:rPr lang="en-US" sz="2200" i="1" dirty="0">
                <a:ea typeface="Tahoma" pitchFamily="34" charset="0"/>
                <a:cs typeface="Tahoma" pitchFamily="34" charset="0"/>
              </a:rPr>
              <a:t>May use the original language to make a point</a:t>
            </a:r>
          </a:p>
          <a:p>
            <a:pPr marL="914400" lvl="1" indent="-457200">
              <a:buFont typeface="+mj-lt"/>
              <a:buAutoNum type="alphaLcPeriod"/>
            </a:pPr>
            <a:r>
              <a:rPr lang="en-US" sz="2200" i="1" dirty="0">
                <a:ea typeface="Tahoma" pitchFamily="34" charset="0"/>
                <a:cs typeface="Tahoma" pitchFamily="34" charset="0"/>
              </a:rPr>
              <a:t>May use the original language to answer an argument</a:t>
            </a:r>
          </a:p>
          <a:p>
            <a:pPr marL="914400" lvl="1" indent="-457200">
              <a:buFont typeface="+mj-lt"/>
              <a:buAutoNum type="alphaLcPeriod"/>
            </a:pPr>
            <a:r>
              <a:rPr lang="en-US" sz="2200" i="1" dirty="0">
                <a:ea typeface="Tahoma" pitchFamily="34" charset="0"/>
                <a:cs typeface="Tahoma" pitchFamily="34" charset="0"/>
              </a:rPr>
              <a:t>Bible doctrine can be established by the English text!</a:t>
            </a:r>
          </a:p>
        </p:txBody>
      </p:sp>
    </p:spTree>
    <p:extLst>
      <p:ext uri="{BB962C8B-B14F-4D97-AF65-F5344CB8AC3E}">
        <p14:creationId xmlns:p14="http://schemas.microsoft.com/office/powerpoint/2010/main" val="3287458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E8F720-6B92-7650-7CBC-6D680D197839}"/>
              </a:ext>
            </a:extLst>
          </p:cNvPr>
          <p:cNvSpPr txBox="1"/>
          <p:nvPr/>
        </p:nvSpPr>
        <p:spPr>
          <a:xfrm>
            <a:off x="446441" y="602428"/>
            <a:ext cx="8326419" cy="646331"/>
          </a:xfrm>
          <a:prstGeom prst="rect">
            <a:avLst/>
          </a:prstGeom>
          <a:noFill/>
        </p:spPr>
        <p:txBody>
          <a:bodyPr wrap="square" rtlCol="0">
            <a:spAutoFit/>
          </a:bodyPr>
          <a:lstStyle/>
          <a:p>
            <a:pPr algn="ctr"/>
            <a:r>
              <a:rPr lang="en-US" sz="3600" b="1" dirty="0"/>
              <a:t>Hebrew / Greek Words</a:t>
            </a:r>
          </a:p>
        </p:txBody>
      </p:sp>
      <p:sp>
        <p:nvSpPr>
          <p:cNvPr id="3" name="TextBox 2">
            <a:extLst>
              <a:ext uri="{FF2B5EF4-FFF2-40B4-BE49-F238E27FC236}">
                <a16:creationId xmlns:a16="http://schemas.microsoft.com/office/drawing/2014/main" id="{E46B4D02-45AD-8288-1FA6-09E494708493}"/>
              </a:ext>
            </a:extLst>
          </p:cNvPr>
          <p:cNvSpPr txBox="1"/>
          <p:nvPr/>
        </p:nvSpPr>
        <p:spPr>
          <a:xfrm>
            <a:off x="685350" y="1596614"/>
            <a:ext cx="7848600" cy="4093428"/>
          </a:xfrm>
          <a:prstGeom prst="rect">
            <a:avLst/>
          </a:prstGeom>
          <a:noFill/>
        </p:spPr>
        <p:txBody>
          <a:bodyPr wrap="square" rtlCol="0">
            <a:spAutoFit/>
          </a:bodyPr>
          <a:lstStyle/>
          <a:p>
            <a:pPr marL="457200" indent="-457200">
              <a:buFont typeface="+mj-lt"/>
              <a:buAutoNum type="arabicPeriod"/>
            </a:pPr>
            <a:r>
              <a:rPr lang="en-US" sz="2400" u="sng" dirty="0">
                <a:ea typeface="Tahoma" pitchFamily="34" charset="0"/>
                <a:cs typeface="Tahoma" pitchFamily="34" charset="0"/>
              </a:rPr>
              <a:t>Knowing Hebrew or Greek is not essential to understand the word of God</a:t>
            </a:r>
          </a:p>
          <a:p>
            <a:pPr marL="457200" indent="-457200">
              <a:buFont typeface="+mj-lt"/>
              <a:buAutoNum type="arabicPeriod"/>
            </a:pPr>
            <a:endParaRPr lang="en-US" sz="1000" i="1" u="sng" dirty="0">
              <a:ea typeface="Tahoma" pitchFamily="34" charset="0"/>
              <a:cs typeface="Tahoma" pitchFamily="34" charset="0"/>
            </a:endParaRPr>
          </a:p>
          <a:p>
            <a:pPr marL="457200" indent="-457200">
              <a:buFont typeface="+mj-lt"/>
              <a:buAutoNum type="arabicPeriod"/>
            </a:pPr>
            <a:r>
              <a:rPr lang="en-US" sz="2400" u="sng" dirty="0">
                <a:ea typeface="Tahoma" pitchFamily="34" charset="0"/>
                <a:cs typeface="Tahoma" pitchFamily="34" charset="0"/>
              </a:rPr>
              <a:t>No doctrine has to be established by looking at Hebrew or Greek</a:t>
            </a:r>
          </a:p>
          <a:p>
            <a:pPr marL="457200" indent="-457200">
              <a:buFont typeface="+mj-lt"/>
              <a:buAutoNum type="arabicPeriod"/>
            </a:pPr>
            <a:endParaRPr lang="en-US" sz="1000" u="sng" dirty="0">
              <a:ea typeface="Tahoma" pitchFamily="34" charset="0"/>
              <a:cs typeface="Tahoma" pitchFamily="34" charset="0"/>
            </a:endParaRPr>
          </a:p>
          <a:p>
            <a:pPr marL="457200" indent="-457200">
              <a:buFont typeface="+mj-lt"/>
              <a:buAutoNum type="arabicPeriod"/>
            </a:pPr>
            <a:r>
              <a:rPr lang="en-US" sz="2400" u="sng" dirty="0">
                <a:ea typeface="Tahoma" pitchFamily="34" charset="0"/>
                <a:cs typeface="Tahoma" pitchFamily="34" charset="0"/>
              </a:rPr>
              <a:t>Why even talk about Hebrew or Greek?</a:t>
            </a:r>
          </a:p>
          <a:p>
            <a:pPr marL="457200" indent="-457200">
              <a:buFont typeface="+mj-lt"/>
              <a:buAutoNum type="arabicPeriod"/>
            </a:pPr>
            <a:endParaRPr lang="en-US" sz="1000" u="sng" dirty="0">
              <a:ea typeface="Tahoma" pitchFamily="34" charset="0"/>
              <a:cs typeface="Tahoma" pitchFamily="34" charset="0"/>
            </a:endParaRPr>
          </a:p>
          <a:p>
            <a:pPr marL="914400" lvl="1" indent="-457200">
              <a:buFont typeface="+mj-lt"/>
              <a:buAutoNum type="alphaLcPeriod"/>
            </a:pPr>
            <a:r>
              <a:rPr lang="en-US" sz="2200" i="1" dirty="0">
                <a:ea typeface="Tahoma" pitchFamily="34" charset="0"/>
                <a:cs typeface="Tahoma" pitchFamily="34" charset="0"/>
              </a:rPr>
              <a:t>Not that we need to learn Hebrew or Greek</a:t>
            </a:r>
          </a:p>
          <a:p>
            <a:pPr marL="914400" lvl="1" indent="-457200">
              <a:buFont typeface="+mj-lt"/>
              <a:buAutoNum type="alphaLcPeriod"/>
            </a:pPr>
            <a:r>
              <a:rPr lang="en-US" sz="2200" i="1" dirty="0">
                <a:ea typeface="Tahoma" pitchFamily="34" charset="0"/>
                <a:cs typeface="Tahoma" pitchFamily="34" charset="0"/>
              </a:rPr>
              <a:t>Not that we have to know all about the tools of the languages (</a:t>
            </a:r>
            <a:r>
              <a:rPr lang="en-US" sz="2200" i="1" dirty="0" err="1">
                <a:ea typeface="Tahoma" pitchFamily="34" charset="0"/>
                <a:cs typeface="Tahoma" pitchFamily="34" charset="0"/>
              </a:rPr>
              <a:t>interlinears</a:t>
            </a:r>
            <a:r>
              <a:rPr lang="en-US" sz="2200" i="1" dirty="0">
                <a:ea typeface="Tahoma" pitchFamily="34" charset="0"/>
                <a:cs typeface="Tahoma" pitchFamily="34" charset="0"/>
              </a:rPr>
              <a:t>, lexicons, parsing guides, etc.)</a:t>
            </a:r>
          </a:p>
          <a:p>
            <a:pPr marL="914400" lvl="1" indent="-457200">
              <a:buFont typeface="+mj-lt"/>
              <a:buAutoNum type="alphaLcPeriod"/>
            </a:pPr>
            <a:r>
              <a:rPr lang="en-US" sz="2200" i="1" dirty="0">
                <a:ea typeface="Tahoma" pitchFamily="34" charset="0"/>
                <a:cs typeface="Tahoma" pitchFamily="34" charset="0"/>
              </a:rPr>
              <a:t>Will clarify or enhance our understanding</a:t>
            </a:r>
          </a:p>
          <a:p>
            <a:pPr marL="914400" lvl="1" indent="-457200">
              <a:buFont typeface="+mj-lt"/>
              <a:buAutoNum type="alphaLcPeriod"/>
            </a:pPr>
            <a:r>
              <a:rPr lang="en-US" sz="2200" i="1" dirty="0">
                <a:ea typeface="Tahoma" pitchFamily="34" charset="0"/>
                <a:cs typeface="Tahoma" pitchFamily="34" charset="0"/>
              </a:rPr>
              <a:t>Be familiar enough when others use them (sermon or class)</a:t>
            </a:r>
          </a:p>
        </p:txBody>
      </p:sp>
    </p:spTree>
    <p:extLst>
      <p:ext uri="{BB962C8B-B14F-4D97-AF65-F5344CB8AC3E}">
        <p14:creationId xmlns:p14="http://schemas.microsoft.com/office/powerpoint/2010/main" val="1605115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3323987"/>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Do I Find the Original Word?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lang="en-US" sz="2800" dirty="0">
                <a:solidFill>
                  <a:prstClr val="black"/>
                </a:solidFill>
                <a:latin typeface="Amasis MT Pro Medium" panose="02040604050005020304" pitchFamily="18" charset="0"/>
              </a:rPr>
              <a:t> Examples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2182658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523220"/>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Meaning</a:t>
            </a:r>
          </a:p>
        </p:txBody>
      </p:sp>
    </p:spTree>
    <p:extLst>
      <p:ext uri="{BB962C8B-B14F-4D97-AF65-F5344CB8AC3E}">
        <p14:creationId xmlns:p14="http://schemas.microsoft.com/office/powerpoint/2010/main" val="2396047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094207" cy="523220"/>
          </a:xfrm>
          <a:prstGeom prst="rect">
            <a:avLst/>
          </a:prstGeom>
          <a:noFill/>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a:t>
            </a: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Mea</a:t>
            </a:r>
            <a:r>
              <a:rPr lang="en-US" sz="2800" dirty="0" err="1">
                <a:solidFill>
                  <a:prstClr val="black"/>
                </a:solidFill>
                <a:latin typeface="Amasis MT Pro Medium" panose="02040604050005020304" pitchFamily="18" charset="0"/>
              </a:rPr>
              <a:t>ning</a:t>
            </a:r>
            <a:endPar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endParaRPr>
          </a:p>
        </p:txBody>
      </p:sp>
      <p:sp>
        <p:nvSpPr>
          <p:cNvPr id="3" name="TextBox 2">
            <a:extLst>
              <a:ext uri="{FF2B5EF4-FFF2-40B4-BE49-F238E27FC236}">
                <a16:creationId xmlns:a16="http://schemas.microsoft.com/office/drawing/2014/main" id="{C5AF6E94-42B2-E13A-072F-61CFC116F752}"/>
              </a:ext>
            </a:extLst>
          </p:cNvPr>
          <p:cNvSpPr txBox="1"/>
          <p:nvPr/>
        </p:nvSpPr>
        <p:spPr>
          <a:xfrm>
            <a:off x="448235" y="2229294"/>
            <a:ext cx="8534400" cy="2677656"/>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Clarify = see the meaning</a:t>
            </a:r>
            <a:r>
              <a:rPr lang="en-US" sz="2400" b="1" dirty="0">
                <a:ea typeface="Tahoma" pitchFamily="34" charset="0"/>
                <a:cs typeface="Tahoma" pitchFamily="34" charset="0"/>
              </a:rPr>
              <a:t> </a:t>
            </a:r>
            <a:r>
              <a:rPr lang="en-US" sz="2400" dirty="0">
                <a:ea typeface="Tahoma" pitchFamily="34" charset="0"/>
                <a:cs typeface="Tahoma" pitchFamily="34" charset="0"/>
              </a:rPr>
              <a:t>(may be different from our understanding of the English word)</a:t>
            </a:r>
          </a:p>
          <a:p>
            <a:pPr marL="914400" lvl="1" indent="-457200">
              <a:buFont typeface="+mj-lt"/>
              <a:buAutoNum type="arabicPeriod"/>
            </a:pPr>
            <a:r>
              <a:rPr lang="en-US" sz="2400" i="1" dirty="0">
                <a:ea typeface="Tahoma" pitchFamily="34" charset="0"/>
                <a:cs typeface="Tahoma" pitchFamily="34" charset="0"/>
              </a:rPr>
              <a:t>Sometimes due to archaic words used in English</a:t>
            </a:r>
          </a:p>
          <a:p>
            <a:pPr marL="914400" lvl="1" indent="-457200">
              <a:buFont typeface="+mj-lt"/>
              <a:buAutoNum type="arabicPeriod"/>
            </a:pPr>
            <a:r>
              <a:rPr lang="en-US" sz="2400" i="1" dirty="0">
                <a:ea typeface="Tahoma" pitchFamily="34" charset="0"/>
                <a:cs typeface="Tahoma" pitchFamily="34" charset="0"/>
              </a:rPr>
              <a:t>Sometimes due to difficulty in translating into English with one word (i.e. word for meek)</a:t>
            </a:r>
          </a:p>
          <a:p>
            <a:pPr marL="914400" lvl="1" indent="-457200">
              <a:buFont typeface="+mj-lt"/>
              <a:buAutoNum type="arabicPeriod"/>
            </a:pPr>
            <a:r>
              <a:rPr lang="en-US" sz="2400" i="1" dirty="0">
                <a:ea typeface="Tahoma" pitchFamily="34" charset="0"/>
                <a:cs typeface="Tahoma" pitchFamily="34" charset="0"/>
              </a:rPr>
              <a:t>Sometimes due to common use of English word in religious world (i.e. </a:t>
            </a:r>
            <a:r>
              <a:rPr lang="en-US" sz="2400" i="1" dirty="0" err="1">
                <a:ea typeface="Tahoma" pitchFamily="34" charset="0"/>
                <a:cs typeface="Tahoma" pitchFamily="34" charset="0"/>
              </a:rPr>
              <a:t>imput</a:t>
            </a:r>
            <a:r>
              <a:rPr lang="en-US" sz="2400" i="1" dirty="0">
                <a:ea typeface="Tahoma" pitchFamily="34" charset="0"/>
                <a:cs typeface="Tahoma" pitchFamily="34" charset="0"/>
              </a:rPr>
              <a:t>)</a:t>
            </a:r>
            <a:r>
              <a:rPr lang="en-US" sz="2400" dirty="0">
                <a:ea typeface="Tahoma" pitchFamily="34" charset="0"/>
                <a:cs typeface="Tahoma" pitchFamily="34" charset="0"/>
              </a:rPr>
              <a:t> </a:t>
            </a:r>
            <a:endParaRPr lang="en-US" sz="2400" i="1" dirty="0">
              <a:ea typeface="Tahoma" pitchFamily="34" charset="0"/>
              <a:cs typeface="Tahoma" pitchFamily="34" charset="0"/>
            </a:endParaRP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094207" cy="523220"/>
          </a:xfrm>
          <a:prstGeom prst="rect">
            <a:avLst/>
          </a:prstGeom>
          <a:noFill/>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a:t>
            </a: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Mea</a:t>
            </a:r>
            <a:r>
              <a:rPr lang="en-US" sz="2800" dirty="0" err="1">
                <a:solidFill>
                  <a:prstClr val="black"/>
                </a:solidFill>
                <a:latin typeface="Amasis MT Pro Medium" panose="02040604050005020304" pitchFamily="18" charset="0"/>
              </a:rPr>
              <a:t>ning</a:t>
            </a:r>
            <a:endPar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endParaRPr>
          </a:p>
        </p:txBody>
      </p:sp>
      <p:sp>
        <p:nvSpPr>
          <p:cNvPr id="3" name="TextBox 2">
            <a:extLst>
              <a:ext uri="{FF2B5EF4-FFF2-40B4-BE49-F238E27FC236}">
                <a16:creationId xmlns:a16="http://schemas.microsoft.com/office/drawing/2014/main" id="{C5AF6E94-42B2-E13A-072F-61CFC116F752}"/>
              </a:ext>
            </a:extLst>
          </p:cNvPr>
          <p:cNvSpPr txBox="1"/>
          <p:nvPr/>
        </p:nvSpPr>
        <p:spPr>
          <a:xfrm>
            <a:off x="448235" y="2229294"/>
            <a:ext cx="8534400" cy="4031873"/>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Clarify = see the meaning</a:t>
            </a:r>
            <a:r>
              <a:rPr lang="en-US" sz="2400" b="1" dirty="0">
                <a:ea typeface="Tahoma" pitchFamily="34" charset="0"/>
                <a:cs typeface="Tahoma" pitchFamily="34" charset="0"/>
              </a:rPr>
              <a:t> </a:t>
            </a:r>
            <a:r>
              <a:rPr lang="en-US" sz="2400" dirty="0">
                <a:ea typeface="Tahoma" pitchFamily="34" charset="0"/>
                <a:cs typeface="Tahoma" pitchFamily="34" charset="0"/>
              </a:rPr>
              <a:t>(may be different from our understanding of the English word)</a:t>
            </a:r>
          </a:p>
          <a:p>
            <a:pPr marL="457200" indent="-457200">
              <a:buFont typeface="+mj-lt"/>
              <a:buAutoNum type="alphaUcPeriod"/>
            </a:pPr>
            <a:r>
              <a:rPr lang="en-US" sz="2400" b="1" u="sng" dirty="0">
                <a:ea typeface="Tahoma" pitchFamily="34" charset="0"/>
                <a:cs typeface="Tahoma" pitchFamily="34" charset="0"/>
              </a:rPr>
              <a:t>Examples</a:t>
            </a:r>
          </a:p>
          <a:p>
            <a:pPr marL="457200" indent="-457200">
              <a:buFont typeface="+mj-lt"/>
              <a:buAutoNum type="alphaUcPeriod"/>
            </a:pPr>
            <a:endParaRPr lang="en-US" sz="800" b="1" u="sng" dirty="0">
              <a:ea typeface="Tahoma" pitchFamily="34" charset="0"/>
              <a:cs typeface="Tahoma" pitchFamily="34" charset="0"/>
            </a:endParaRPr>
          </a:p>
          <a:p>
            <a:pPr marL="914400" lvl="1" indent="-457200">
              <a:buFont typeface="+mj-lt"/>
              <a:buAutoNum type="arabicPeriod"/>
            </a:pPr>
            <a:r>
              <a:rPr lang="en-US" sz="2200" i="1" dirty="0">
                <a:ea typeface="Tahoma" pitchFamily="34" charset="0"/>
                <a:cs typeface="Tahoma" pitchFamily="34" charset="0"/>
              </a:rPr>
              <a:t>Hospitality (Rom. 12:13) – love of strangers</a:t>
            </a:r>
          </a:p>
          <a:p>
            <a:pPr marL="914400" lvl="1" indent="-457200">
              <a:buFont typeface="+mj-lt"/>
              <a:buAutoNum type="arabicPeriod"/>
            </a:pPr>
            <a:r>
              <a:rPr lang="en-US" sz="2200" i="1" dirty="0">
                <a:ea typeface="Tahoma" pitchFamily="34" charset="0"/>
                <a:cs typeface="Tahoma" pitchFamily="34" charset="0"/>
              </a:rPr>
              <a:t>Scarcely (1 Pet. 4:18) with difficulty or toil</a:t>
            </a:r>
          </a:p>
          <a:p>
            <a:pPr marL="914400" lvl="1" indent="-457200">
              <a:buFont typeface="+mj-lt"/>
              <a:buAutoNum type="arabicPeriod"/>
            </a:pPr>
            <a:r>
              <a:rPr lang="en-US" sz="2200" i="1" dirty="0">
                <a:ea typeface="Tahoma" pitchFamily="34" charset="0"/>
                <a:cs typeface="Tahoma" pitchFamily="34" charset="0"/>
              </a:rPr>
              <a:t>Banqueting (1 Pet.4:3) – drinking</a:t>
            </a:r>
          </a:p>
          <a:p>
            <a:pPr marL="914400" lvl="1" indent="-457200">
              <a:buFont typeface="+mj-lt"/>
              <a:buAutoNum type="arabicPeriod"/>
            </a:pPr>
            <a:r>
              <a:rPr lang="en-US" sz="2200" i="1" dirty="0">
                <a:ea typeface="Tahoma" pitchFamily="34" charset="0"/>
                <a:cs typeface="Tahoma" pitchFamily="34" charset="0"/>
              </a:rPr>
              <a:t>Depart (1 Cor. 7:10-11) – divorce</a:t>
            </a:r>
          </a:p>
          <a:p>
            <a:pPr marL="914400" lvl="1" indent="-457200">
              <a:buFont typeface="+mj-lt"/>
              <a:buAutoNum type="arabicPeriod"/>
            </a:pPr>
            <a:r>
              <a:rPr lang="en-US" sz="2200" i="1" dirty="0">
                <a:ea typeface="Tahoma" pitchFamily="34" charset="0"/>
                <a:cs typeface="Tahoma" pitchFamily="34" charset="0"/>
              </a:rPr>
              <a:t>Hell (Acts 2:31) – hades</a:t>
            </a:r>
          </a:p>
          <a:p>
            <a:pPr marL="914400" lvl="1" indent="-457200">
              <a:buFont typeface="+mj-lt"/>
              <a:buAutoNum type="arabicPeriod"/>
            </a:pPr>
            <a:r>
              <a:rPr lang="en-US" sz="2200" i="1" dirty="0">
                <a:ea typeface="Tahoma" pitchFamily="34" charset="0"/>
                <a:cs typeface="Tahoma" pitchFamily="34" charset="0"/>
              </a:rPr>
              <a:t>Baptism (1 Pet. 3:21) – immerse, submerge, plunge</a:t>
            </a:r>
          </a:p>
          <a:p>
            <a:pPr marL="914400" lvl="1" indent="-457200">
              <a:buFont typeface="+mj-lt"/>
              <a:buAutoNum type="arabicPeriod"/>
            </a:pPr>
            <a:r>
              <a:rPr lang="en-US" sz="2200" i="1" dirty="0">
                <a:ea typeface="Tahoma" pitchFamily="34" charset="0"/>
                <a:cs typeface="Tahoma" pitchFamily="34" charset="0"/>
              </a:rPr>
              <a:t>Church (Acts 2:47) – </a:t>
            </a:r>
            <a:r>
              <a:rPr lang="en-US" sz="2200" i="1" dirty="0" err="1">
                <a:ea typeface="Tahoma" pitchFamily="34" charset="0"/>
                <a:cs typeface="Tahoma" pitchFamily="34" charset="0"/>
              </a:rPr>
              <a:t>Ekklesia</a:t>
            </a:r>
            <a:r>
              <a:rPr lang="en-US" sz="2200" i="1" dirty="0">
                <a:ea typeface="Tahoma" pitchFamily="34" charset="0"/>
                <a:cs typeface="Tahoma" pitchFamily="34" charset="0"/>
              </a:rPr>
              <a:t> = called out (same word for assembly)</a:t>
            </a:r>
          </a:p>
        </p:txBody>
      </p:sp>
    </p:spTree>
    <p:extLst>
      <p:ext uri="{BB962C8B-B14F-4D97-AF65-F5344CB8AC3E}">
        <p14:creationId xmlns:p14="http://schemas.microsoft.com/office/powerpoint/2010/main" val="2656335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1600438"/>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p:txBody>
      </p:sp>
    </p:spTree>
    <p:extLst>
      <p:ext uri="{BB962C8B-B14F-4D97-AF65-F5344CB8AC3E}">
        <p14:creationId xmlns:p14="http://schemas.microsoft.com/office/powerpoint/2010/main" val="23056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094207"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p:txBody>
      </p:sp>
      <p:sp>
        <p:nvSpPr>
          <p:cNvPr id="3" name="TextBox 2">
            <a:extLst>
              <a:ext uri="{FF2B5EF4-FFF2-40B4-BE49-F238E27FC236}">
                <a16:creationId xmlns:a16="http://schemas.microsoft.com/office/drawing/2014/main" id="{BDC901AC-8F49-698E-F5C8-D81D7B12BA3C}"/>
              </a:ext>
            </a:extLst>
          </p:cNvPr>
          <p:cNvSpPr txBox="1"/>
          <p:nvPr/>
        </p:nvSpPr>
        <p:spPr>
          <a:xfrm>
            <a:off x="448235" y="2110960"/>
            <a:ext cx="8534400" cy="1723549"/>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ea typeface="Tahoma" pitchFamily="34" charset="0"/>
                <a:cs typeface="Tahoma" pitchFamily="34" charset="0"/>
              </a:rPr>
              <a:t>Enhance = not changing what we think it means – but improves our understanding</a:t>
            </a:r>
          </a:p>
          <a:p>
            <a:pPr marL="457200" indent="-457200">
              <a:buFont typeface="+mj-lt"/>
              <a:buAutoNum type="alphaUcPeriod"/>
            </a:pPr>
            <a:endParaRPr lang="en-US" sz="1000" b="1" dirty="0">
              <a:latin typeface="Arial Narrow" panose="020B0606020202030204" pitchFamily="34" charset="0"/>
              <a:ea typeface="Tahoma" pitchFamily="34" charset="0"/>
              <a:cs typeface="Tahoma" pitchFamily="34" charset="0"/>
            </a:endParaRPr>
          </a:p>
          <a:p>
            <a:pPr marL="914400" lvl="1" indent="-457200">
              <a:buFont typeface="+mj-lt"/>
              <a:buAutoNum type="arabicPeriod"/>
            </a:pPr>
            <a:r>
              <a:rPr lang="en-US" sz="2400" i="1" dirty="0">
                <a:latin typeface="Arial Narrow" panose="020B0606020202030204" pitchFamily="34" charset="0"/>
                <a:ea typeface="Tahoma" pitchFamily="34" charset="0"/>
                <a:cs typeface="Tahoma" pitchFamily="34" charset="0"/>
              </a:rPr>
              <a:t>Understanding is different now – but not a new meaning</a:t>
            </a:r>
          </a:p>
          <a:p>
            <a:pPr marL="914400" lvl="1" indent="-457200">
              <a:buFont typeface="+mj-lt"/>
              <a:buAutoNum type="arabicPeriod"/>
            </a:pPr>
            <a:r>
              <a:rPr lang="en-US" sz="2400" i="1" dirty="0">
                <a:latin typeface="Arial Narrow" panose="020B0606020202030204" pitchFamily="34" charset="0"/>
                <a:ea typeface="Tahoma" pitchFamily="34" charset="0"/>
                <a:cs typeface="Tahoma" pitchFamily="34" charset="0"/>
              </a:rPr>
              <a:t>Understanding is richer and deeper</a:t>
            </a:r>
          </a:p>
        </p:txBody>
      </p:sp>
    </p:spTree>
    <p:extLst>
      <p:ext uri="{BB962C8B-B14F-4D97-AF65-F5344CB8AC3E}">
        <p14:creationId xmlns:p14="http://schemas.microsoft.com/office/powerpoint/2010/main" val="201752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094207"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p:txBody>
      </p:sp>
      <p:sp>
        <p:nvSpPr>
          <p:cNvPr id="3" name="TextBox 2">
            <a:extLst>
              <a:ext uri="{FF2B5EF4-FFF2-40B4-BE49-F238E27FC236}">
                <a16:creationId xmlns:a16="http://schemas.microsoft.com/office/drawing/2014/main" id="{BDC901AC-8F49-698E-F5C8-D81D7B12BA3C}"/>
              </a:ext>
            </a:extLst>
          </p:cNvPr>
          <p:cNvSpPr txBox="1"/>
          <p:nvPr/>
        </p:nvSpPr>
        <p:spPr>
          <a:xfrm>
            <a:off x="448235" y="2110960"/>
            <a:ext cx="8534400" cy="3046988"/>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ea typeface="Tahoma" pitchFamily="34" charset="0"/>
                <a:cs typeface="Tahoma" pitchFamily="34" charset="0"/>
              </a:rPr>
              <a:t>Enhance = not changing what we think it means – but improves our understanding</a:t>
            </a:r>
          </a:p>
          <a:p>
            <a:pPr marL="457200" indent="-457200">
              <a:buFont typeface="+mj-lt"/>
              <a:buAutoNum type="alphaUcPeriod"/>
            </a:pPr>
            <a:endParaRPr lang="en-US" sz="1000" b="1" u="sng" dirty="0">
              <a:latin typeface="Arial Narrow" panose="020B0606020202030204" pitchFamily="34" charset="0"/>
              <a:ea typeface="Tahoma" pitchFamily="34" charset="0"/>
              <a:cs typeface="Tahoma" pitchFamily="34" charset="0"/>
            </a:endParaRPr>
          </a:p>
          <a:p>
            <a:pPr marL="457200" indent="-457200">
              <a:buFont typeface="+mj-lt"/>
              <a:buAutoNum type="alphaUcPeriod"/>
            </a:pPr>
            <a:r>
              <a:rPr lang="en-US" sz="2400" b="1" u="sng" dirty="0">
                <a:latin typeface="Arial Narrow" panose="020B0606020202030204" pitchFamily="34" charset="0"/>
                <a:ea typeface="Tahoma" pitchFamily="34" charset="0"/>
                <a:cs typeface="Tahoma" pitchFamily="34" charset="0"/>
              </a:rPr>
              <a:t>Examples:</a:t>
            </a:r>
            <a:endParaRPr lang="en-US" sz="2400" b="1" dirty="0">
              <a:latin typeface="Arial Narrow" panose="020B0606020202030204" pitchFamily="34" charset="0"/>
              <a:ea typeface="Tahoma" pitchFamily="34" charset="0"/>
              <a:cs typeface="Tahoma" pitchFamily="34" charset="0"/>
            </a:endParaRPr>
          </a:p>
          <a:p>
            <a:pPr marL="914400" lvl="1" indent="-457200">
              <a:buFont typeface="+mj-lt"/>
              <a:buAutoNum type="arabicPeriod"/>
            </a:pPr>
            <a:r>
              <a:rPr lang="en-US" sz="2200" i="1" dirty="0">
                <a:latin typeface="Arial Narrow" panose="020B0606020202030204" pitchFamily="34" charset="0"/>
                <a:ea typeface="Tahoma" pitchFamily="34" charset="0"/>
                <a:cs typeface="Tahoma" pitchFamily="34" charset="0"/>
              </a:rPr>
              <a:t>“Fervent” (Rom. 12:11) – to burn, to be hot, or boil</a:t>
            </a:r>
          </a:p>
          <a:p>
            <a:pPr marL="914400" lvl="1" indent="-457200">
              <a:buFont typeface="+mj-lt"/>
              <a:buAutoNum type="arabicPeriod"/>
            </a:pPr>
            <a:r>
              <a:rPr lang="en-US" sz="2200" i="1" dirty="0">
                <a:latin typeface="Arial Narrow" panose="020B0606020202030204" pitchFamily="34" charset="0"/>
                <a:ea typeface="Tahoma" pitchFamily="34" charset="0"/>
                <a:cs typeface="Tahoma" pitchFamily="34" charset="0"/>
              </a:rPr>
              <a:t>“Peculiar people” (1 Pet. 2:9; Titus 2:13-14) – own possession</a:t>
            </a:r>
          </a:p>
          <a:p>
            <a:pPr marL="914400" lvl="1" indent="-457200">
              <a:buFont typeface="+mj-lt"/>
              <a:buAutoNum type="arabicPeriod"/>
            </a:pPr>
            <a:r>
              <a:rPr lang="en-US" sz="2200" i="1" dirty="0">
                <a:latin typeface="Arial Narrow" panose="020B0606020202030204" pitchFamily="34" charset="0"/>
                <a:ea typeface="Tahoma" pitchFamily="34" charset="0"/>
                <a:cs typeface="Tahoma" pitchFamily="34" charset="0"/>
              </a:rPr>
              <a:t>“Earnest” (Eph. 1:12-14) – caution money, deposit, promise…</a:t>
            </a:r>
          </a:p>
          <a:p>
            <a:pPr marL="914400" lvl="1" indent="-457200">
              <a:buFont typeface="+mj-lt"/>
              <a:buAutoNum type="arabicPeriod"/>
            </a:pPr>
            <a:r>
              <a:rPr lang="en-US" sz="2200" i="1" dirty="0">
                <a:latin typeface="Arial Narrow" panose="020B0606020202030204" pitchFamily="34" charset="0"/>
                <a:ea typeface="Tahoma" pitchFamily="34" charset="0"/>
                <a:cs typeface="Tahoma" pitchFamily="34" charset="0"/>
              </a:rPr>
              <a:t>“Subject” (Eph. 5:24) – Military term – line up under authority of…</a:t>
            </a:r>
          </a:p>
          <a:p>
            <a:pPr marL="914400" lvl="1" indent="-457200">
              <a:buFont typeface="+mj-lt"/>
              <a:buAutoNum type="arabicPeriod"/>
            </a:pPr>
            <a:r>
              <a:rPr lang="en-US" sz="2200" i="1" dirty="0">
                <a:latin typeface="Arial Narrow" panose="020B0606020202030204" pitchFamily="34" charset="0"/>
                <a:ea typeface="Tahoma" pitchFamily="34" charset="0"/>
                <a:cs typeface="Tahoma" pitchFamily="34" charset="0"/>
              </a:rPr>
              <a:t>“End” (Rom. 10:4) - aim</a:t>
            </a:r>
          </a:p>
        </p:txBody>
      </p:sp>
    </p:spTree>
    <p:extLst>
      <p:ext uri="{BB962C8B-B14F-4D97-AF65-F5344CB8AC3E}">
        <p14:creationId xmlns:p14="http://schemas.microsoft.com/office/powerpoint/2010/main" val="1954680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2677656"/>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Do I Find the Original Word?</a:t>
            </a:r>
          </a:p>
        </p:txBody>
      </p:sp>
    </p:spTree>
    <p:extLst>
      <p:ext uri="{BB962C8B-B14F-4D97-AF65-F5344CB8AC3E}">
        <p14:creationId xmlns:p14="http://schemas.microsoft.com/office/powerpoint/2010/main" val="2846207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 I Find the Original Word?</a:t>
            </a: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2119493"/>
            <a:ext cx="7924800" cy="2954655"/>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Bible program / app – real easy</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u="sng" dirty="0">
              <a:solidFill>
                <a:prstClr val="black"/>
              </a:solidFill>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Strong’s – look up English</a:t>
            </a:r>
            <a:r>
              <a:rPr kumimoji="0" lang="en-US" sz="2600" b="1" u="sng"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 find the number</a:t>
            </a:r>
          </a:p>
          <a:p>
            <a:pPr marL="971550" lvl="1" indent="-514350">
              <a:buFont typeface="+mj-lt"/>
              <a:buAutoNum type="arabicPeriod"/>
            </a:pPr>
            <a:r>
              <a:rPr lang="en-US" sz="2600" i="1" baseline="0" dirty="0">
                <a:solidFill>
                  <a:prstClr val="black"/>
                </a:solidFill>
                <a:latin typeface="Calibri" panose="020F0502020204030204"/>
                <a:ea typeface="Tahoma" pitchFamily="34" charset="0"/>
                <a:cs typeface="Tahoma" pitchFamily="34" charset="0"/>
              </a:rPr>
              <a:t>That</a:t>
            </a:r>
            <a:r>
              <a:rPr lang="en-US" sz="2600" i="1" dirty="0">
                <a:solidFill>
                  <a:prstClr val="black"/>
                </a:solidFill>
                <a:latin typeface="Calibri" panose="020F0502020204030204"/>
                <a:ea typeface="Tahoma" pitchFamily="34" charset="0"/>
                <a:cs typeface="Tahoma" pitchFamily="34" charset="0"/>
              </a:rPr>
              <a:t> number leads to definition in back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That</a:t>
            </a:r>
            <a:r>
              <a:rPr kumimoji="0" lang="en-US" sz="2600" i="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number is a key to other works</a:t>
            </a:r>
          </a:p>
          <a:p>
            <a:pPr marL="971550" lvl="1" indent="-514350">
              <a:buFont typeface="+mj-lt"/>
              <a:buAutoNum type="arabicPeriod"/>
            </a:pPr>
            <a:endParaRPr lang="en-US" sz="1000" i="1" baseline="0" dirty="0">
              <a:solidFill>
                <a:prstClr val="black"/>
              </a:solidFill>
              <a:latin typeface="Calibri" panose="020F0502020204030204"/>
              <a:ea typeface="Tahoma" pitchFamily="34" charset="0"/>
              <a:cs typeface="Tahoma" pitchFamily="34" charset="0"/>
            </a:endParaRPr>
          </a:p>
          <a:p>
            <a:pPr marL="514350" indent="-514350">
              <a:buFont typeface="+mj-lt"/>
              <a:buAutoNum type="alphaUcPeriod"/>
            </a:pPr>
            <a:r>
              <a:rPr kumimoji="0" lang="en-US" sz="2600" b="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Vine’s Expository Dictionary of OT and NT Words</a:t>
            </a:r>
          </a:p>
          <a:p>
            <a:pPr marL="514350" indent="-514350">
              <a:buFont typeface="+mj-lt"/>
              <a:buAutoNum type="alphaUcPeriod"/>
            </a:pPr>
            <a:endParaRPr lang="en-US" sz="1000" b="1" baseline="0" dirty="0">
              <a:solidFill>
                <a:prstClr val="black"/>
              </a:solidFill>
              <a:latin typeface="Calibri" panose="020F0502020204030204"/>
              <a:ea typeface="Tahoma" pitchFamily="34" charset="0"/>
              <a:cs typeface="Tahoma" pitchFamily="34" charset="0"/>
            </a:endParaRPr>
          </a:p>
          <a:p>
            <a:pPr marL="514350" indent="-514350">
              <a:buFont typeface="+mj-lt"/>
              <a:buAutoNum type="alphaUcPeriod"/>
            </a:pPr>
            <a:r>
              <a:rPr kumimoji="0" lang="en-US" sz="2600" b="1" strike="noStrike" kern="1200" cap="none" spc="0" normalizeH="0" noProof="0" dirty="0" err="1">
                <a:ln>
                  <a:noFill/>
                </a:ln>
                <a:solidFill>
                  <a:prstClr val="black"/>
                </a:solidFill>
                <a:effectLst/>
                <a:uLnTx/>
                <a:uFillTx/>
                <a:latin typeface="Calibri" panose="020F0502020204030204"/>
                <a:ea typeface="Tahoma" pitchFamily="34" charset="0"/>
                <a:cs typeface="Tahoma" pitchFamily="34" charset="0"/>
              </a:rPr>
              <a:t>Blueletter</a:t>
            </a:r>
            <a:r>
              <a:rPr lang="en-US" sz="2600" b="1" dirty="0">
                <a:solidFill>
                  <a:prstClr val="black"/>
                </a:solidFill>
                <a:latin typeface="Calibri" panose="020F0502020204030204"/>
                <a:ea typeface="Tahoma" pitchFamily="34" charset="0"/>
                <a:cs typeface="Tahoma" pitchFamily="34" charset="0"/>
              </a:rPr>
              <a:t>bible.org</a:t>
            </a:r>
            <a:endParaRPr kumimoji="0" lang="en-US" sz="2600" b="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401934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01F664-FEF1-4270-9E73-B48804B88CC5}"/>
              </a:ext>
            </a:extLst>
          </p:cNvPr>
          <p:cNvSpPr/>
          <p:nvPr/>
        </p:nvSpPr>
        <p:spPr>
          <a:xfrm>
            <a:off x="0" y="0"/>
            <a:ext cx="9144000" cy="762000"/>
          </a:xfrm>
          <a:prstGeom prst="rect">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Calibri"/>
                <a:ea typeface="+mn-ea"/>
                <a:cs typeface="+mn-cs"/>
              </a:rPr>
              <a:t>Blueletterbible.org</a:t>
            </a:r>
          </a:p>
        </p:txBody>
      </p:sp>
      <p:pic>
        <p:nvPicPr>
          <p:cNvPr id="4" name="Picture 3">
            <a:extLst>
              <a:ext uri="{FF2B5EF4-FFF2-40B4-BE49-F238E27FC236}">
                <a16:creationId xmlns:a16="http://schemas.microsoft.com/office/drawing/2014/main" id="{B0BC7733-7645-488B-960D-F06D43A9653B}"/>
              </a:ext>
            </a:extLst>
          </p:cNvPr>
          <p:cNvPicPr>
            <a:picLocks noChangeAspect="1"/>
          </p:cNvPicPr>
          <p:nvPr/>
        </p:nvPicPr>
        <p:blipFill>
          <a:blip r:embed="rId2"/>
          <a:stretch>
            <a:fillRect/>
          </a:stretch>
        </p:blipFill>
        <p:spPr>
          <a:xfrm>
            <a:off x="0" y="1295400"/>
            <a:ext cx="9144000" cy="4976687"/>
          </a:xfrm>
          <a:prstGeom prst="rect">
            <a:avLst/>
          </a:prstGeom>
        </p:spPr>
      </p:pic>
    </p:spTree>
    <p:extLst>
      <p:ext uri="{BB962C8B-B14F-4D97-AF65-F5344CB8AC3E}">
        <p14:creationId xmlns:p14="http://schemas.microsoft.com/office/powerpoint/2010/main" val="1713330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01F664-FEF1-4270-9E73-B48804B88CC5}"/>
              </a:ext>
            </a:extLst>
          </p:cNvPr>
          <p:cNvSpPr/>
          <p:nvPr/>
        </p:nvSpPr>
        <p:spPr>
          <a:xfrm>
            <a:off x="0" y="0"/>
            <a:ext cx="9144000" cy="762000"/>
          </a:xfrm>
          <a:prstGeom prst="rect">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Calibri"/>
                <a:ea typeface="+mn-ea"/>
                <a:cs typeface="+mn-cs"/>
              </a:rPr>
              <a:t>Blueletterbible.org</a:t>
            </a:r>
          </a:p>
        </p:txBody>
      </p:sp>
      <p:pic>
        <p:nvPicPr>
          <p:cNvPr id="3" name="Picture 2">
            <a:extLst>
              <a:ext uri="{FF2B5EF4-FFF2-40B4-BE49-F238E27FC236}">
                <a16:creationId xmlns:a16="http://schemas.microsoft.com/office/drawing/2014/main" id="{8EBA325A-2015-4CE7-BC59-81FC272F3D71}"/>
              </a:ext>
            </a:extLst>
          </p:cNvPr>
          <p:cNvPicPr>
            <a:picLocks noChangeAspect="1"/>
          </p:cNvPicPr>
          <p:nvPr/>
        </p:nvPicPr>
        <p:blipFill>
          <a:blip r:embed="rId3"/>
          <a:stretch>
            <a:fillRect/>
          </a:stretch>
        </p:blipFill>
        <p:spPr>
          <a:xfrm>
            <a:off x="0" y="1219200"/>
            <a:ext cx="9144000" cy="4977542"/>
          </a:xfrm>
          <a:prstGeom prst="rect">
            <a:avLst/>
          </a:prstGeom>
        </p:spPr>
      </p:pic>
    </p:spTree>
    <p:extLst>
      <p:ext uri="{BB962C8B-B14F-4D97-AF65-F5344CB8AC3E}">
        <p14:creationId xmlns:p14="http://schemas.microsoft.com/office/powerpoint/2010/main" val="481333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01F664-FEF1-4270-9E73-B48804B88CC5}"/>
              </a:ext>
            </a:extLst>
          </p:cNvPr>
          <p:cNvSpPr/>
          <p:nvPr/>
        </p:nvSpPr>
        <p:spPr>
          <a:xfrm>
            <a:off x="0" y="0"/>
            <a:ext cx="9144000" cy="762000"/>
          </a:xfrm>
          <a:prstGeom prst="rect">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Calibri"/>
                <a:ea typeface="+mn-ea"/>
                <a:cs typeface="+mn-cs"/>
              </a:rPr>
              <a:t>Blueletterbible.org</a:t>
            </a:r>
          </a:p>
        </p:txBody>
      </p:sp>
      <p:pic>
        <p:nvPicPr>
          <p:cNvPr id="3" name="Picture 2">
            <a:extLst>
              <a:ext uri="{FF2B5EF4-FFF2-40B4-BE49-F238E27FC236}">
                <a16:creationId xmlns:a16="http://schemas.microsoft.com/office/drawing/2014/main" id="{4475B9E8-AC05-498C-9773-6914EE7C77E6}"/>
              </a:ext>
            </a:extLst>
          </p:cNvPr>
          <p:cNvPicPr>
            <a:picLocks noChangeAspect="1"/>
          </p:cNvPicPr>
          <p:nvPr/>
        </p:nvPicPr>
        <p:blipFill>
          <a:blip r:embed="rId2"/>
          <a:stretch>
            <a:fillRect/>
          </a:stretch>
        </p:blipFill>
        <p:spPr>
          <a:xfrm>
            <a:off x="0" y="1311919"/>
            <a:ext cx="9144000" cy="4860281"/>
          </a:xfrm>
          <a:prstGeom prst="rect">
            <a:avLst/>
          </a:prstGeom>
        </p:spPr>
      </p:pic>
    </p:spTree>
    <p:extLst>
      <p:ext uri="{BB962C8B-B14F-4D97-AF65-F5344CB8AC3E}">
        <p14:creationId xmlns:p14="http://schemas.microsoft.com/office/powerpoint/2010/main" val="941647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 I Find the Original Word?</a:t>
            </a: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2119493"/>
            <a:ext cx="7924800" cy="3508653"/>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Bible program / app – real easy</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u="sng" dirty="0">
              <a:solidFill>
                <a:prstClr val="black"/>
              </a:solidFill>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Strong’s – look up English</a:t>
            </a:r>
            <a:r>
              <a:rPr kumimoji="0" lang="en-US" sz="2600" b="1" u="sng"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 find the number</a:t>
            </a:r>
          </a:p>
          <a:p>
            <a:pPr marL="971550" lvl="1" indent="-514350">
              <a:buFont typeface="+mj-lt"/>
              <a:buAutoNum type="arabicPeriod"/>
            </a:pPr>
            <a:r>
              <a:rPr lang="en-US" sz="2600" i="1" baseline="0" dirty="0">
                <a:solidFill>
                  <a:prstClr val="black"/>
                </a:solidFill>
                <a:latin typeface="Calibri" panose="020F0502020204030204"/>
                <a:ea typeface="Tahoma" pitchFamily="34" charset="0"/>
                <a:cs typeface="Tahoma" pitchFamily="34" charset="0"/>
              </a:rPr>
              <a:t>That</a:t>
            </a:r>
            <a:r>
              <a:rPr lang="en-US" sz="2600" i="1" dirty="0">
                <a:solidFill>
                  <a:prstClr val="black"/>
                </a:solidFill>
                <a:latin typeface="Calibri" panose="020F0502020204030204"/>
                <a:ea typeface="Tahoma" pitchFamily="34" charset="0"/>
                <a:cs typeface="Tahoma" pitchFamily="34" charset="0"/>
              </a:rPr>
              <a:t> number leads to definition in back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That</a:t>
            </a:r>
            <a:r>
              <a:rPr kumimoji="0" lang="en-US" sz="2600" i="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number is a key to other works</a:t>
            </a:r>
          </a:p>
          <a:p>
            <a:pPr marL="971550" lvl="1" indent="-514350">
              <a:buFont typeface="+mj-lt"/>
              <a:buAutoNum type="arabicPeriod"/>
            </a:pPr>
            <a:endParaRPr lang="en-US" sz="1000" i="1" baseline="0" dirty="0">
              <a:solidFill>
                <a:prstClr val="black"/>
              </a:solidFill>
              <a:latin typeface="Calibri" panose="020F0502020204030204"/>
              <a:ea typeface="Tahoma" pitchFamily="34" charset="0"/>
              <a:cs typeface="Tahoma" pitchFamily="34" charset="0"/>
            </a:endParaRPr>
          </a:p>
          <a:p>
            <a:pPr marL="514350" indent="-514350">
              <a:buFont typeface="+mj-lt"/>
              <a:buAutoNum type="alphaUcPeriod"/>
            </a:pPr>
            <a:r>
              <a:rPr kumimoji="0" lang="en-US" sz="2600" b="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Vine’s Expository Dictionary of OT and NT Words</a:t>
            </a:r>
          </a:p>
          <a:p>
            <a:pPr marL="514350" indent="-514350">
              <a:buFont typeface="+mj-lt"/>
              <a:buAutoNum type="alphaUcPeriod"/>
            </a:pPr>
            <a:endParaRPr lang="en-US" sz="1000" b="1" baseline="0" dirty="0">
              <a:solidFill>
                <a:prstClr val="black"/>
              </a:solidFill>
              <a:latin typeface="Calibri" panose="020F0502020204030204"/>
              <a:ea typeface="Tahoma" pitchFamily="34" charset="0"/>
              <a:cs typeface="Tahoma" pitchFamily="34" charset="0"/>
            </a:endParaRPr>
          </a:p>
          <a:p>
            <a:pPr marL="514350" indent="-514350">
              <a:buFont typeface="+mj-lt"/>
              <a:buAutoNum type="alphaUcPeriod"/>
            </a:pPr>
            <a:r>
              <a:rPr kumimoji="0" lang="en-US" sz="2600" b="1" strike="noStrike" kern="1200" cap="none" spc="0" normalizeH="0" noProof="0" dirty="0" err="1">
                <a:ln>
                  <a:noFill/>
                </a:ln>
                <a:solidFill>
                  <a:prstClr val="black"/>
                </a:solidFill>
                <a:effectLst/>
                <a:uLnTx/>
                <a:uFillTx/>
                <a:latin typeface="Calibri" panose="020F0502020204030204"/>
                <a:ea typeface="Tahoma" pitchFamily="34" charset="0"/>
                <a:cs typeface="Tahoma" pitchFamily="34" charset="0"/>
              </a:rPr>
              <a:t>Blueletter</a:t>
            </a:r>
            <a:r>
              <a:rPr lang="en-US" sz="2600" b="1" dirty="0">
                <a:solidFill>
                  <a:prstClr val="black"/>
                </a:solidFill>
                <a:latin typeface="Calibri" panose="020F0502020204030204"/>
                <a:ea typeface="Tahoma" pitchFamily="34" charset="0"/>
                <a:cs typeface="Tahoma" pitchFamily="34" charset="0"/>
              </a:rPr>
              <a:t>bible.org</a:t>
            </a:r>
          </a:p>
          <a:p>
            <a:pPr marL="514350" indent="-514350">
              <a:buFont typeface="+mj-lt"/>
              <a:buAutoNum type="alphaUcPeriod"/>
            </a:pPr>
            <a:endParaRPr kumimoji="0" lang="en-US" sz="1000" b="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514350" indent="-514350">
              <a:buFont typeface="+mj-lt"/>
              <a:buAutoNum type="alphaUcPeriod"/>
            </a:pPr>
            <a:r>
              <a:rPr lang="en-US" sz="2600" b="1" dirty="0">
                <a:solidFill>
                  <a:prstClr val="black"/>
                </a:solidFill>
                <a:latin typeface="Calibri" panose="020F0502020204030204"/>
                <a:ea typeface="Tahoma" pitchFamily="34" charset="0"/>
                <a:cs typeface="Tahoma" pitchFamily="34" charset="0"/>
              </a:rPr>
              <a:t>Interlinear</a:t>
            </a:r>
            <a:endParaRPr kumimoji="0" lang="en-US" sz="2600" b="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1144590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6F520D-F48B-A2E9-4F9B-E6BF87B751C4}"/>
              </a:ext>
            </a:extLst>
          </p:cNvPr>
          <p:cNvPicPr>
            <a:picLocks noChangeAspect="1"/>
          </p:cNvPicPr>
          <p:nvPr/>
        </p:nvPicPr>
        <p:blipFill>
          <a:blip r:embed="rId2"/>
          <a:stretch>
            <a:fillRect/>
          </a:stretch>
        </p:blipFill>
        <p:spPr>
          <a:xfrm>
            <a:off x="2811013" y="210553"/>
            <a:ext cx="5791838" cy="6210984"/>
          </a:xfrm>
          <a:prstGeom prst="rect">
            <a:avLst/>
          </a:prstGeom>
        </p:spPr>
      </p:pic>
      <p:sp>
        <p:nvSpPr>
          <p:cNvPr id="4" name="TextBox 3">
            <a:extLst>
              <a:ext uri="{FF2B5EF4-FFF2-40B4-BE49-F238E27FC236}">
                <a16:creationId xmlns:a16="http://schemas.microsoft.com/office/drawing/2014/main" id="{9EAD0A9D-FA6D-0331-683C-9D48FEA804CB}"/>
              </a:ext>
            </a:extLst>
          </p:cNvPr>
          <p:cNvSpPr txBox="1"/>
          <p:nvPr/>
        </p:nvSpPr>
        <p:spPr>
          <a:xfrm>
            <a:off x="554019" y="1264024"/>
            <a:ext cx="2345167" cy="830997"/>
          </a:xfrm>
          <a:prstGeom prst="rect">
            <a:avLst/>
          </a:prstGeom>
          <a:noFill/>
        </p:spPr>
        <p:txBody>
          <a:bodyPr wrap="square" rtlCol="0">
            <a:spAutoFit/>
          </a:bodyPr>
          <a:lstStyle/>
          <a:p>
            <a:r>
              <a:rPr lang="en-US" sz="2400" dirty="0"/>
              <a:t>An In-line</a:t>
            </a:r>
          </a:p>
          <a:p>
            <a:r>
              <a:rPr lang="en-US" sz="2400" dirty="0"/>
              <a:t>Interlinear</a:t>
            </a:r>
          </a:p>
        </p:txBody>
      </p:sp>
    </p:spTree>
    <p:extLst>
      <p:ext uri="{BB962C8B-B14F-4D97-AF65-F5344CB8AC3E}">
        <p14:creationId xmlns:p14="http://schemas.microsoft.com/office/powerpoint/2010/main" val="2026708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A82D0C-DD57-B8CC-6F99-4FD318B34799}"/>
              </a:ext>
            </a:extLst>
          </p:cNvPr>
          <p:cNvSpPr txBox="1"/>
          <p:nvPr/>
        </p:nvSpPr>
        <p:spPr>
          <a:xfrm>
            <a:off x="554019" y="1264024"/>
            <a:ext cx="2345167" cy="830997"/>
          </a:xfrm>
          <a:prstGeom prst="rect">
            <a:avLst/>
          </a:prstGeom>
          <a:noFill/>
        </p:spPr>
        <p:txBody>
          <a:bodyPr wrap="square" rtlCol="0">
            <a:spAutoFit/>
          </a:bodyPr>
          <a:lstStyle/>
          <a:p>
            <a:r>
              <a:rPr lang="en-US" sz="2400" dirty="0"/>
              <a:t>A Reverse</a:t>
            </a:r>
          </a:p>
          <a:p>
            <a:r>
              <a:rPr lang="en-US" sz="2400" dirty="0"/>
              <a:t>Interlinear</a:t>
            </a:r>
          </a:p>
        </p:txBody>
      </p:sp>
      <p:pic>
        <p:nvPicPr>
          <p:cNvPr id="4" name="Picture 3">
            <a:extLst>
              <a:ext uri="{FF2B5EF4-FFF2-40B4-BE49-F238E27FC236}">
                <a16:creationId xmlns:a16="http://schemas.microsoft.com/office/drawing/2014/main" id="{65BE8B3B-8946-6297-A2FD-33B00A651E88}"/>
              </a:ext>
            </a:extLst>
          </p:cNvPr>
          <p:cNvPicPr>
            <a:picLocks noChangeAspect="1"/>
          </p:cNvPicPr>
          <p:nvPr/>
        </p:nvPicPr>
        <p:blipFill>
          <a:blip r:embed="rId2"/>
          <a:stretch>
            <a:fillRect/>
          </a:stretch>
        </p:blipFill>
        <p:spPr>
          <a:xfrm>
            <a:off x="3418034" y="0"/>
            <a:ext cx="5220356" cy="6622330"/>
          </a:xfrm>
          <a:prstGeom prst="rect">
            <a:avLst/>
          </a:prstGeom>
        </p:spPr>
      </p:pic>
    </p:spTree>
    <p:extLst>
      <p:ext uri="{BB962C8B-B14F-4D97-AF65-F5344CB8AC3E}">
        <p14:creationId xmlns:p14="http://schemas.microsoft.com/office/powerpoint/2010/main" val="2587331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3323987"/>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 How Do I Find the Original Word?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lang="en-US" sz="2800" dirty="0">
                <a:solidFill>
                  <a:prstClr val="black"/>
                </a:solidFill>
                <a:latin typeface="Amasis MT Pro Medium" panose="02040604050005020304" pitchFamily="18" charset="0"/>
              </a:rPr>
              <a:t> Examples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3267120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2119493"/>
            <a:ext cx="7924800" cy="2092881"/>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Gen. 1:1 – “God” (Hebrew: Elohim)  - used of gods, idols and Yahweh / “The word literally means ‘gods”….” (</a:t>
            </a:r>
            <a:r>
              <a:rPr lang="en-US" sz="2600" i="1" dirty="0" err="1">
                <a:solidFill>
                  <a:prstClr val="black"/>
                </a:solidFill>
                <a:latin typeface="Calibri" panose="020F0502020204030204"/>
                <a:ea typeface="Tahoma" pitchFamily="34" charset="0"/>
                <a:cs typeface="Tahoma" pitchFamily="34" charset="0"/>
              </a:rPr>
              <a:t>Lexham</a:t>
            </a:r>
            <a:r>
              <a:rPr lang="en-US" sz="2600" i="1" dirty="0">
                <a:solidFill>
                  <a:prstClr val="black"/>
                </a:solidFill>
                <a:latin typeface="Calibri" panose="020F0502020204030204"/>
                <a:ea typeface="Tahoma" pitchFamily="34" charset="0"/>
                <a:cs typeface="Tahoma" pitchFamily="34" charset="0"/>
              </a:rPr>
              <a:t> Theological Wordbook)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Deut. 1:37 – “for your sake”</a:t>
            </a:r>
          </a:p>
        </p:txBody>
      </p:sp>
    </p:spTree>
    <p:extLst>
      <p:ext uri="{BB962C8B-B14F-4D97-AF65-F5344CB8AC3E}">
        <p14:creationId xmlns:p14="http://schemas.microsoft.com/office/powerpoint/2010/main" val="1337292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C6E2E7E-1AE2-45F3-BAAB-6B856E1AB541}"/>
              </a:ext>
            </a:extLst>
          </p:cNvPr>
          <p:cNvSpPr txBox="1"/>
          <p:nvPr/>
        </p:nvSpPr>
        <p:spPr>
          <a:xfrm>
            <a:off x="596348" y="1467763"/>
            <a:ext cx="7951304" cy="304698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“For your sakes; rather,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because of you, on account of you. The Hebrew word (</a:t>
            </a:r>
            <a:r>
              <a:rPr kumimoji="0" lang="he-IL" sz="2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גָלָל</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 comes from a root meaning to roll, and signifies primarily a turn in events, a circumstance, an occasion or reason. Moses reminds the Israelites that the misconduct of the people was what led to God’s being angry also with him (see Numb. 20:7, etc.; comp. Ps. 106:32, 33)”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Pulpit Commentary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 18)</a:t>
            </a:r>
          </a:p>
        </p:txBody>
      </p:sp>
      <p:sp>
        <p:nvSpPr>
          <p:cNvPr id="5" name="TextBox 4">
            <a:extLst>
              <a:ext uri="{FF2B5EF4-FFF2-40B4-BE49-F238E27FC236}">
                <a16:creationId xmlns:a16="http://schemas.microsoft.com/office/drawing/2014/main" id="{A8813DED-AF67-4A9D-82BD-AC8A1810332F}"/>
              </a:ext>
            </a:extLst>
          </p:cNvPr>
          <p:cNvSpPr txBox="1"/>
          <p:nvPr/>
        </p:nvSpPr>
        <p:spPr>
          <a:xfrm>
            <a:off x="1340126" y="320457"/>
            <a:ext cx="646374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Comments at Deut. 1:37</a:t>
            </a:r>
          </a:p>
        </p:txBody>
      </p:sp>
    </p:spTree>
    <p:extLst>
      <p:ext uri="{BB962C8B-B14F-4D97-AF65-F5344CB8AC3E}">
        <p14:creationId xmlns:p14="http://schemas.microsoft.com/office/powerpoint/2010/main" val="3369687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2119493"/>
            <a:ext cx="7924800" cy="2893100"/>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Gen. 1:1 – “God” (Hebrew: Elohim)  - used of gods, idols and Yahweh / “The word literally means ‘gods”….” (</a:t>
            </a:r>
            <a:r>
              <a:rPr lang="en-US" sz="2600" i="1" dirty="0" err="1">
                <a:solidFill>
                  <a:prstClr val="black"/>
                </a:solidFill>
                <a:latin typeface="Calibri" panose="020F0502020204030204"/>
                <a:ea typeface="Tahoma" pitchFamily="34" charset="0"/>
                <a:cs typeface="Tahoma" pitchFamily="34" charset="0"/>
              </a:rPr>
              <a:t>Lexham</a:t>
            </a:r>
            <a:r>
              <a:rPr lang="en-US" sz="2600" i="1" dirty="0">
                <a:solidFill>
                  <a:prstClr val="black"/>
                </a:solidFill>
                <a:latin typeface="Calibri" panose="020F0502020204030204"/>
                <a:ea typeface="Tahoma" pitchFamily="34" charset="0"/>
                <a:cs typeface="Tahoma" pitchFamily="34" charset="0"/>
              </a:rPr>
              <a:t> Theological Wordbook)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Deut. 1:37 – “for your sake”</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Zeph. 1:12 – “settled in complacency” [BDB – “thicken, condense, congeal”</a:t>
            </a:r>
            <a:endPar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4174815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CEBE5C-BE91-411E-99A7-62316E10B382}"/>
              </a:ext>
            </a:extLst>
          </p:cNvPr>
          <p:cNvSpPr txBox="1"/>
          <p:nvPr/>
        </p:nvSpPr>
        <p:spPr>
          <a:xfrm>
            <a:off x="444137" y="400594"/>
            <a:ext cx="82818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“Settled in complacency” (NKJV)</a:t>
            </a:r>
          </a:p>
        </p:txBody>
      </p:sp>
      <p:sp>
        <p:nvSpPr>
          <p:cNvPr id="4" name="TextBox 3">
            <a:extLst>
              <a:ext uri="{FF2B5EF4-FFF2-40B4-BE49-F238E27FC236}">
                <a16:creationId xmlns:a16="http://schemas.microsoft.com/office/drawing/2014/main" id="{8BB6F8CD-797E-4EBE-8626-2D50E7F7C71B}"/>
              </a:ext>
            </a:extLst>
          </p:cNvPr>
          <p:cNvSpPr txBox="1"/>
          <p:nvPr/>
        </p:nvSpPr>
        <p:spPr>
          <a:xfrm>
            <a:off x="975360" y="1045734"/>
            <a:ext cx="7611292"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NKJV fn.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“Lit. on their lees; like the dregs of wine”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ESV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“men who are complacent” fn. Hebrew are thickening on the dregs [of their wine]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KJV &amp; ASV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“settled on their lees”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NASB95</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“Stagnant in spirit”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HCSB</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“men who settle down comfortably”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NIV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“who are complacent who are like wine left on its dregs”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NRSV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“who rest complacently on their dregs”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NLT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“sit complacent in their sins”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panose="020F0502020204030204"/>
                <a:ea typeface="+mn-ea"/>
                <a:cs typeface="+mn-cs"/>
              </a:rPr>
              <a:t>Lexham</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“Whose senses are dulled from drinking”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NET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“entrenched in their sins”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RSV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“thickening upon their lees”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YLT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“hardened on their preserved things”</a:t>
            </a:r>
          </a:p>
        </p:txBody>
      </p:sp>
    </p:spTree>
    <p:extLst>
      <p:ext uri="{BB962C8B-B14F-4D97-AF65-F5344CB8AC3E}">
        <p14:creationId xmlns:p14="http://schemas.microsoft.com/office/powerpoint/2010/main" val="1646186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2E8A7A-3192-44D4-8E9C-5489AA035DD9}"/>
              </a:ext>
            </a:extLst>
          </p:cNvPr>
          <p:cNvSpPr txBox="1"/>
          <p:nvPr/>
        </p:nvSpPr>
        <p:spPr>
          <a:xfrm>
            <a:off x="655320" y="426720"/>
            <a:ext cx="7833360" cy="62478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 will punish the men who are thickening upon their lees: the Hebrew metaphor is drawn from the process of wine-making. When the wine has fermented, it has to be poured from one vessel to another to separate the wine from the sediment which is called lees. This process is described in Jeremiah 48:11. If this is not done, the wine becomes too sweet and spoils. The verb translated thickening means “condense” or “congeal.” The men who are thickening upon their lees are people who have enjoyed uninterrupted wealth for too long and have thus become “self-satisfied and confident”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“Self-satisfied” can be rendered idiomatically in many languages; for example, “filled-up-breast-filled-up-heart.” “Confident” can be translated as “trusting in oneself completely.” Material prosperity has made such people forgetful of God and led them to say in their hearts that the Lord has no interest in them. In cultures where winemaking is a well-known process, one may be able to keep the Hebrew figure of speech. Otherwise, it will be better to follow the example of </a:t>
            </a:r>
            <a:r>
              <a:rPr kumimoji="0" lang="en-US" sz="20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tev</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and use nonfigurative language.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Clark, D. J., &amp; Hatton, H. A. (1989). </a:t>
            </a:r>
            <a:r>
              <a:rPr kumimoji="0" lang="en-US" sz="2000" b="0" i="1" u="sng" strike="noStrike" kern="1200" cap="none" spc="0" normalizeH="0" baseline="0" noProof="0" dirty="0">
                <a:ln>
                  <a:noFill/>
                </a:ln>
                <a:solidFill>
                  <a:srgbClr val="0000FF"/>
                </a:solidFill>
                <a:effectLst/>
                <a:uLnTx/>
                <a:uFillTx/>
                <a:latin typeface="Calibri" panose="020F0502020204030204"/>
                <a:ea typeface="+mn-ea"/>
                <a:cs typeface="+mn-cs"/>
                <a:hlinkClick r:id="rId2"/>
              </a:rPr>
              <a:t>A translator’s handbook on the book of Zephaniah</a:t>
            </a:r>
            <a:r>
              <a:rPr kumimoji="0" lang="en-US" sz="2000" b="0" i="0" u="none" strike="noStrike" kern="1200" cap="none" spc="0" normalizeH="0" baseline="0" noProof="0" dirty="0">
                <a:ln>
                  <a:noFill/>
                </a:ln>
                <a:solidFill>
                  <a:srgbClr val="0000FF"/>
                </a:solidFill>
                <a:effectLst/>
                <a:uLnTx/>
                <a:uFillTx/>
                <a:latin typeface="Calibri" panose="020F0502020204030204"/>
                <a:ea typeface="+mn-ea"/>
                <a:cs typeface="+mn-cs"/>
                <a:hlinkClick r:id="rId2"/>
              </a:rPr>
              <a:t> (p. 156). New York: United Bible Societies.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946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arrel of fermenting Vin jaune with a cutaway view showing its  characteristic yeast film covering called voile, simi… | Elaboracion de  cerveza, Cerveza, Elaboración">
            <a:extLst>
              <a:ext uri="{FF2B5EF4-FFF2-40B4-BE49-F238E27FC236}">
                <a16:creationId xmlns:a16="http://schemas.microsoft.com/office/drawing/2014/main" id="{CD1E61A2-B9FE-49AC-9CCB-8B314688F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583" y="879437"/>
            <a:ext cx="6484775" cy="55688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AB5D8142-A8F5-4FAD-9EE5-51917A51AFEC}"/>
              </a:ext>
            </a:extLst>
          </p:cNvPr>
          <p:cNvCxnSpPr/>
          <p:nvPr/>
        </p:nvCxnSpPr>
        <p:spPr>
          <a:xfrm>
            <a:off x="3666931" y="4254759"/>
            <a:ext cx="0" cy="159553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E21C6A4-55A3-4818-BBBC-3FB96024B4FE}"/>
              </a:ext>
            </a:extLst>
          </p:cNvPr>
          <p:cNvSpPr txBox="1"/>
          <p:nvPr/>
        </p:nvSpPr>
        <p:spPr>
          <a:xfrm>
            <a:off x="2560943" y="3656724"/>
            <a:ext cx="221197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Lees / Dregs</a:t>
            </a:r>
          </a:p>
        </p:txBody>
      </p:sp>
    </p:spTree>
    <p:extLst>
      <p:ext uri="{BB962C8B-B14F-4D97-AF65-F5344CB8AC3E}">
        <p14:creationId xmlns:p14="http://schemas.microsoft.com/office/powerpoint/2010/main" val="4058291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1898961"/>
            <a:ext cx="7924800" cy="4893647"/>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Gen. 1:1 – “God” (Hebrew: Elohim)  - used of gods, idols and Yahweh / “The word literally means ‘gods”….” (</a:t>
            </a:r>
            <a:r>
              <a:rPr lang="en-US" sz="2600" i="1" dirty="0" err="1">
                <a:solidFill>
                  <a:prstClr val="black"/>
                </a:solidFill>
                <a:latin typeface="Calibri" panose="020F0502020204030204"/>
                <a:ea typeface="Tahoma" pitchFamily="34" charset="0"/>
                <a:cs typeface="Tahoma" pitchFamily="34" charset="0"/>
              </a:rPr>
              <a:t>Lexham</a:t>
            </a:r>
            <a:r>
              <a:rPr lang="en-US" sz="2600" i="1" dirty="0">
                <a:solidFill>
                  <a:prstClr val="black"/>
                </a:solidFill>
                <a:latin typeface="Calibri" panose="020F0502020204030204"/>
                <a:ea typeface="Tahoma" pitchFamily="34" charset="0"/>
                <a:cs typeface="Tahoma" pitchFamily="34" charset="0"/>
              </a:rPr>
              <a:t> Theological Wordbook)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Deut. 1:37 – “for your sake”</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Zeph. 1:12 – “settled in complacency” [BDB – “</a:t>
            </a:r>
            <a:r>
              <a:rPr lang="en-US" sz="2600" i="1" dirty="0" err="1">
                <a:solidFill>
                  <a:prstClr val="black"/>
                </a:solidFill>
                <a:latin typeface="Calibri" panose="020F0502020204030204"/>
                <a:ea typeface="Tahoma" pitchFamily="34" charset="0"/>
                <a:cs typeface="Tahoma" pitchFamily="34" charset="0"/>
              </a:rPr>
              <a:t>thinken</a:t>
            </a:r>
            <a:r>
              <a:rPr lang="en-US" sz="2600" i="1" dirty="0">
                <a:solidFill>
                  <a:prstClr val="black"/>
                </a:solidFill>
                <a:latin typeface="Calibri" panose="020F0502020204030204"/>
                <a:ea typeface="Tahoma" pitchFamily="34" charset="0"/>
                <a:cs typeface="Tahoma" pitchFamily="34" charset="0"/>
              </a:rPr>
              <a:t>, condense, congeal”</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Josh 7:1 – “accursed” – devoted, banned goods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Josh 1:8 – “meditate” – to growl, mutter to read in undertone</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Prov. </a:t>
            </a:r>
            <a:r>
              <a:rPr lang="en-US" sz="2600" i="1" dirty="0">
                <a:solidFill>
                  <a:prstClr val="black"/>
                </a:solidFill>
                <a:latin typeface="Calibri" panose="020F0502020204030204"/>
                <a:ea typeface="Tahoma" pitchFamily="34" charset="0"/>
                <a:cs typeface="Tahoma" pitchFamily="34" charset="0"/>
              </a:rPr>
              <a:t>22:15 – “rod” – stick, branch, staff</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Gen. 3:1 – “cunning” </a:t>
            </a:r>
            <a:r>
              <a:rPr lang="en-US" sz="2600" i="1" dirty="0">
                <a:solidFill>
                  <a:prstClr val="black"/>
                </a:solidFill>
                <a:latin typeface="Calibri" panose="020F0502020204030204"/>
                <a:ea typeface="Tahoma" pitchFamily="34" charset="0"/>
                <a:cs typeface="Tahoma" pitchFamily="34" charset="0"/>
              </a:rPr>
              <a:t>– crafty – skill in deception</a:t>
            </a:r>
            <a:endPar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4048646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1898961"/>
            <a:ext cx="7924800" cy="3293209"/>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lang="en-US" sz="2600" b="1" u="sng" dirty="0">
                <a:solidFill>
                  <a:prstClr val="black"/>
                </a:solidFill>
                <a:latin typeface="Calibri" panose="020F0502020204030204"/>
                <a:ea typeface="Tahoma" pitchFamily="34" charset="0"/>
                <a:cs typeface="Tahoma" pitchFamily="34" charset="0"/>
              </a:rPr>
              <a:t>Greek Words</a:t>
            </a:r>
            <a:endPar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Rom. 8:19 – “earnest expectation” – Vine’s: outstretched head</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1 Cor. 7:15 – “bondage” – not same word for bond of marriage – means enslaved</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Titus</a:t>
            </a:r>
            <a:r>
              <a:rPr kumimoji="0" lang="en-US" sz="2600" i="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2:15 – “despise” – disregard, go around, overlook</a:t>
            </a:r>
            <a:endPar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389804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3323987"/>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Do I Find the Original Word?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lang="en-US" sz="2800" dirty="0">
                <a:solidFill>
                  <a:prstClr val="black"/>
                </a:solidFill>
                <a:latin typeface="Amasis MT Pro Medium" panose="02040604050005020304" pitchFamily="18" charset="0"/>
              </a:rPr>
              <a:t> Examples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3236588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123407"/>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u="sng" dirty="0">
                <a:effectLst/>
                <a:latin typeface="Calibri" panose="020F0502020204030204" pitchFamily="34" charset="0"/>
                <a:ea typeface="Calibri" panose="020F0502020204030204" pitchFamily="34" charset="0"/>
                <a:cs typeface="Times New Roman" panose="02020603050405020304" pitchFamily="18" charset="0"/>
              </a:rPr>
              <a:t>1 Cor.5:11; 2 Thess. 3:14 </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does it mean to keep “company”?</a:t>
            </a:r>
          </a:p>
        </p:txBody>
      </p:sp>
    </p:spTree>
    <p:extLst>
      <p:ext uri="{BB962C8B-B14F-4D97-AF65-F5344CB8AC3E}">
        <p14:creationId xmlns:p14="http://schemas.microsoft.com/office/powerpoint/2010/main" val="3352192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67498"/>
            <a:ext cx="7030528" cy="674030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“Not to keep company”</a:t>
            </a: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alt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Translations:</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“Company” (KJV; ASV; NKJV; MEV; YLT)</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“Associate” (ESV; NASB; RSV; NIV; NET; NCV; Footnote NJKV)</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“Not to mix with" (LBP, v. 9; Darby)</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alt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Defined</a:t>
            </a:r>
            <a:r>
              <a:rPr kumimoji="0" lang="en-US" alt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2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Strong’s:</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4874….from 4862 and a comp. of 303 and 3396; </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 mix up together</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i.e. (fig.) </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associate with</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:—(have, keep) company (with)”</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2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Thayer:</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“to mix up together”</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2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Vincent:</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“The word is compounded of </a:t>
            </a:r>
            <a:r>
              <a:rPr kumimoji="0" lang="el-GR"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σύν</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together, </a:t>
            </a:r>
            <a:r>
              <a:rPr kumimoji="0" lang="el-GR"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ἀνά</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up and down among, and </a:t>
            </a:r>
            <a:r>
              <a:rPr kumimoji="0" lang="el-GR"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μίγνυμι</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to mingle. It denotes, therefore, not only close, but habitual, intercourse.”</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200" b="1"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Lenski</a:t>
            </a:r>
            <a:r>
              <a:rPr kumimoji="0" lang="en-US" altLang="en-US" sz="2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r>
              <a:rPr kumimoji="0" lang="en-US" alt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“Mix yourselves - up – with”</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Vine’s:</a:t>
            </a:r>
            <a:r>
              <a:rPr kumimoji="0" lang="en-US" alt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 mix up with” (</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sun, “with,” </a:t>
            </a:r>
            <a:r>
              <a:rPr kumimoji="0" lang="en-US" sz="2200" b="0" i="1"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ana</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“up,” </a:t>
            </a:r>
            <a:r>
              <a:rPr kumimoji="0" lang="en-US" sz="2200" b="0" i="1"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mignumi</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“to mix, mingle”), signifies “to have, or keep, company with,”</a:t>
            </a:r>
            <a:endParaRPr kumimoji="0" lang="en-US" alt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4" name="TextBox 3"/>
          <p:cNvSpPr txBox="1"/>
          <p:nvPr/>
        </p:nvSpPr>
        <p:spPr>
          <a:xfrm rot="16200000">
            <a:off x="-2543073" y="3039919"/>
            <a:ext cx="6858003" cy="778162"/>
          </a:xfrm>
          <a:prstGeom prst="rect">
            <a:avLst/>
          </a:prstGeom>
          <a:noFill/>
        </p:spPr>
        <p:txBody>
          <a:bodyPr wrap="square" rtlCol="0">
            <a:spAutoFit/>
          </a:bodyPr>
          <a:lstStyle/>
          <a:p>
            <a:pPr marR="0" lvl="0" algn="ctr" defTabSz="457200" rtl="0" eaLnBrk="1" fontAlgn="auto" latinLnBrk="0" hangingPunct="1">
              <a:lnSpc>
                <a:spcPct val="150000"/>
              </a:lnSpc>
              <a:spcBef>
                <a:spcPts val="0"/>
              </a:spcBef>
              <a:spcAft>
                <a:spcPts val="0"/>
              </a:spcAft>
              <a:buClrTx/>
              <a:buSzTx/>
              <a:tabLst/>
              <a:defRPr/>
            </a:pPr>
            <a:r>
              <a:rPr kumimoji="0" lang="en-US" sz="3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Meaning of “Company”</a:t>
            </a:r>
          </a:p>
        </p:txBody>
      </p:sp>
    </p:spTree>
    <p:extLst>
      <p:ext uri="{BB962C8B-B14F-4D97-AF65-F5344CB8AC3E}">
        <p14:creationId xmlns:p14="http://schemas.microsoft.com/office/powerpoint/2010/main" val="3986795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1000"/>
                                        <p:tgtEl>
                                          <p:spTgt spid="9">
                                            <p:txEl>
                                              <p:pRg st="2" end="2"/>
                                            </p:txEl>
                                          </p:spTgt>
                                        </p:tgtEl>
                                      </p:cBhvr>
                                    </p:animEffect>
                                    <p:anim calcmode="lin" valueType="num">
                                      <p:cBhvr>
                                        <p:cTn id="1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1000"/>
                                        <p:tgtEl>
                                          <p:spTgt spid="9">
                                            <p:txEl>
                                              <p:pRg st="3" end="3"/>
                                            </p:txEl>
                                          </p:spTgt>
                                        </p:tgtEl>
                                      </p:cBhvr>
                                    </p:animEffect>
                                    <p:anim calcmode="lin" valueType="num">
                                      <p:cBhvr>
                                        <p:cTn id="1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1000"/>
                                        <p:tgtEl>
                                          <p:spTgt spid="9">
                                            <p:txEl>
                                              <p:pRg st="4" end="4"/>
                                            </p:txEl>
                                          </p:spTgt>
                                        </p:tgtEl>
                                      </p:cBhvr>
                                    </p:animEffect>
                                    <p:anim calcmode="lin" valueType="num">
                                      <p:cBhvr>
                                        <p:cTn id="2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Effect transition="in" filter="fade">
                                      <p:cBhvr>
                                        <p:cTn id="29" dur="1000"/>
                                        <p:tgtEl>
                                          <p:spTgt spid="9">
                                            <p:txEl>
                                              <p:pRg st="5" end="5"/>
                                            </p:txEl>
                                          </p:spTgt>
                                        </p:tgtEl>
                                      </p:cBhvr>
                                    </p:animEffect>
                                    <p:anim calcmode="lin" valueType="num">
                                      <p:cBhvr>
                                        <p:cTn id="30"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9">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xEl>
                                              <p:pRg st="6" end="6"/>
                                            </p:txEl>
                                          </p:spTgt>
                                        </p:tgtEl>
                                        <p:attrNameLst>
                                          <p:attrName>style.visibility</p:attrName>
                                        </p:attrNameLst>
                                      </p:cBhvr>
                                      <p:to>
                                        <p:strVal val="visible"/>
                                      </p:to>
                                    </p:set>
                                    <p:animEffect transition="in" filter="fade">
                                      <p:cBhvr>
                                        <p:cTn id="34" dur="1000"/>
                                        <p:tgtEl>
                                          <p:spTgt spid="9">
                                            <p:txEl>
                                              <p:pRg st="6" end="6"/>
                                            </p:txEl>
                                          </p:spTgt>
                                        </p:tgtEl>
                                      </p:cBhvr>
                                    </p:animEffect>
                                    <p:anim calcmode="lin" valueType="num">
                                      <p:cBhvr>
                                        <p:cTn id="35"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9">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animEffect transition="in" filter="fade">
                                      <p:cBhvr>
                                        <p:cTn id="39" dur="1000"/>
                                        <p:tgtEl>
                                          <p:spTgt spid="9">
                                            <p:txEl>
                                              <p:pRg st="7" end="7"/>
                                            </p:txEl>
                                          </p:spTgt>
                                        </p:tgtEl>
                                      </p:cBhvr>
                                    </p:animEffect>
                                    <p:anim calcmode="lin" valueType="num">
                                      <p:cBhvr>
                                        <p:cTn id="40"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9">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
                                            <p:txEl>
                                              <p:pRg st="8" end="8"/>
                                            </p:txEl>
                                          </p:spTgt>
                                        </p:tgtEl>
                                        <p:attrNameLst>
                                          <p:attrName>style.visibility</p:attrName>
                                        </p:attrNameLst>
                                      </p:cBhvr>
                                      <p:to>
                                        <p:strVal val="visible"/>
                                      </p:to>
                                    </p:set>
                                    <p:animEffect transition="in" filter="fade">
                                      <p:cBhvr>
                                        <p:cTn id="44" dur="1000"/>
                                        <p:tgtEl>
                                          <p:spTgt spid="9">
                                            <p:txEl>
                                              <p:pRg st="8" end="8"/>
                                            </p:txEl>
                                          </p:spTgt>
                                        </p:tgtEl>
                                      </p:cBhvr>
                                    </p:animEffect>
                                    <p:anim calcmode="lin" valueType="num">
                                      <p:cBhvr>
                                        <p:cTn id="45"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9">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9">
                                            <p:txEl>
                                              <p:pRg st="9" end="9"/>
                                            </p:txEl>
                                          </p:spTgt>
                                        </p:tgtEl>
                                        <p:attrNameLst>
                                          <p:attrName>style.visibility</p:attrName>
                                        </p:attrNameLst>
                                      </p:cBhvr>
                                      <p:to>
                                        <p:strVal val="visible"/>
                                      </p:to>
                                    </p:set>
                                    <p:animEffect transition="in" filter="fade">
                                      <p:cBhvr>
                                        <p:cTn id="49" dur="1000"/>
                                        <p:tgtEl>
                                          <p:spTgt spid="9">
                                            <p:txEl>
                                              <p:pRg st="9" end="9"/>
                                            </p:txEl>
                                          </p:spTgt>
                                        </p:tgtEl>
                                      </p:cBhvr>
                                    </p:animEffect>
                                    <p:anim calcmode="lin" valueType="num">
                                      <p:cBhvr>
                                        <p:cTn id="50"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9">
                                            <p:txEl>
                                              <p:pRg st="10" end="10"/>
                                            </p:txEl>
                                          </p:spTgt>
                                        </p:tgtEl>
                                        <p:attrNameLst>
                                          <p:attrName>style.visibility</p:attrName>
                                        </p:attrNameLst>
                                      </p:cBhvr>
                                      <p:to>
                                        <p:strVal val="visible"/>
                                      </p:to>
                                    </p:set>
                                    <p:animEffect transition="in" filter="fade">
                                      <p:cBhvr>
                                        <p:cTn id="54" dur="1000"/>
                                        <p:tgtEl>
                                          <p:spTgt spid="9">
                                            <p:txEl>
                                              <p:pRg st="10" end="10"/>
                                            </p:txEl>
                                          </p:spTgt>
                                        </p:tgtEl>
                                      </p:cBhvr>
                                    </p:animEffect>
                                    <p:anim calcmode="lin" valueType="num">
                                      <p:cBhvr>
                                        <p:cTn id="55" dur="1000" fill="hold"/>
                                        <p:tgtEl>
                                          <p:spTgt spid="9">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9">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231296"/>
            <a:ext cx="7030528" cy="4093428"/>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“Not to keep company”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“Not even to eat”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alt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Not referring to the Lord’s Supper</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How could the faithful keep the unfaithful from partaking of LS?</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association forbidden here – is permitted with the world (v. 10) – is that the LS?</a:t>
            </a:r>
          </a:p>
          <a:p>
            <a:pPr marL="1371600" marR="0" lvl="2"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altLang="en-US"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Part of “keeping company” – thus a common meal</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alt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Just one part of “company”</a:t>
            </a:r>
          </a:p>
        </p:txBody>
      </p:sp>
      <p:sp>
        <p:nvSpPr>
          <p:cNvPr id="4" name="TextBox 3"/>
          <p:cNvSpPr txBox="1"/>
          <p:nvPr/>
        </p:nvSpPr>
        <p:spPr>
          <a:xfrm rot="16200000">
            <a:off x="-2543073" y="3039919"/>
            <a:ext cx="6858003" cy="778162"/>
          </a:xfrm>
          <a:prstGeom prst="rect">
            <a:avLst/>
          </a:prstGeom>
          <a:noFill/>
        </p:spPr>
        <p:txBody>
          <a:bodyPr wrap="square" rtlCol="0">
            <a:spAutoFit/>
          </a:bodyPr>
          <a:lstStyle/>
          <a:p>
            <a:pPr marR="0" lvl="0" algn="ctr" defTabSz="457200" rtl="0" eaLnBrk="1" fontAlgn="auto" latinLnBrk="0" hangingPunct="1">
              <a:lnSpc>
                <a:spcPct val="150000"/>
              </a:lnSpc>
              <a:spcBef>
                <a:spcPts val="0"/>
              </a:spcBef>
              <a:spcAft>
                <a:spcPts val="0"/>
              </a:spcAft>
              <a:buClrTx/>
              <a:buSzTx/>
              <a:tabLst/>
              <a:defRPr/>
            </a:pPr>
            <a:r>
              <a:rPr kumimoji="0" lang="en-US" sz="3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Meaning of “Company”</a:t>
            </a:r>
          </a:p>
        </p:txBody>
      </p:sp>
    </p:spTree>
    <p:extLst>
      <p:ext uri="{BB962C8B-B14F-4D97-AF65-F5344CB8AC3E}">
        <p14:creationId xmlns:p14="http://schemas.microsoft.com/office/powerpoint/2010/main" val="1876845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5913" y="344436"/>
            <a:ext cx="7848600" cy="523220"/>
          </a:xfrm>
          <a:prstGeom prst="rect">
            <a:avLst/>
          </a:prstGeom>
          <a:solidFill>
            <a:srgbClr val="000000"/>
          </a:solidFill>
          <a:ln>
            <a:solidFill>
              <a:schemeClr val="bg1"/>
            </a:solidFill>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MaritaTextBookHMK"/>
                <a:ea typeface="+mn-ea"/>
                <a:cs typeface="+mn-cs"/>
              </a:rPr>
              <a:t>“Company” Involves More Than Eating</a:t>
            </a:r>
          </a:p>
        </p:txBody>
      </p:sp>
      <p:sp>
        <p:nvSpPr>
          <p:cNvPr id="16390" name="TextBox 4"/>
          <p:cNvSpPr txBox="1">
            <a:spLocks noChangeArrowheads="1"/>
          </p:cNvSpPr>
          <p:nvPr/>
        </p:nvSpPr>
        <p:spPr bwMode="auto">
          <a:xfrm>
            <a:off x="844508" y="2516618"/>
            <a:ext cx="3810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MaritaTextBookHMK" panose="020B0604020202020204"/>
              </a:defRPr>
            </a:lvl1pPr>
            <a:lvl2pPr marL="742950" indent="-285750">
              <a:spcBef>
                <a:spcPct val="20000"/>
              </a:spcBef>
              <a:buChar char="–"/>
              <a:defRPr sz="2800">
                <a:solidFill>
                  <a:schemeClr val="tx1"/>
                </a:solidFill>
                <a:latin typeface="MaritaTextBookHMK" panose="020B0604020202020204"/>
              </a:defRPr>
            </a:lvl2pPr>
            <a:lvl3pPr marL="1143000" indent="-228600">
              <a:spcBef>
                <a:spcPct val="20000"/>
              </a:spcBef>
              <a:buChar char="•"/>
              <a:defRPr sz="2400">
                <a:solidFill>
                  <a:schemeClr val="tx1"/>
                </a:solidFill>
                <a:latin typeface="MaritaTextBookHMK" panose="020B0604020202020204"/>
              </a:defRPr>
            </a:lvl3pPr>
            <a:lvl4pPr marL="1600200" indent="-228600">
              <a:spcBef>
                <a:spcPct val="20000"/>
              </a:spcBef>
              <a:buChar char="–"/>
              <a:defRPr sz="2000">
                <a:solidFill>
                  <a:schemeClr val="tx1"/>
                </a:solidFill>
                <a:latin typeface="MaritaTextBookHMK" panose="020B0604020202020204"/>
              </a:defRPr>
            </a:lvl4pPr>
            <a:lvl5pPr marL="2057400" indent="-228600">
              <a:spcBef>
                <a:spcPct val="20000"/>
              </a:spcBef>
              <a:buChar char="»"/>
              <a:defRPr sz="2000">
                <a:solidFill>
                  <a:schemeClr val="tx1"/>
                </a:solidFill>
                <a:latin typeface="MaritaTextBookHMK" panose="020B0604020202020204"/>
              </a:defRPr>
            </a:lvl5pPr>
            <a:lvl6pPr marL="2514600" indent="-228600" eaLnBrk="0" fontAlgn="base" hangingPunct="0">
              <a:spcBef>
                <a:spcPct val="20000"/>
              </a:spcBef>
              <a:spcAft>
                <a:spcPct val="0"/>
              </a:spcAft>
              <a:buChar char="»"/>
              <a:defRPr sz="2000">
                <a:solidFill>
                  <a:schemeClr val="tx1"/>
                </a:solidFill>
                <a:latin typeface="MaritaTextBookHMK" panose="020B0604020202020204"/>
              </a:defRPr>
            </a:lvl6pPr>
            <a:lvl7pPr marL="2971800" indent="-228600" eaLnBrk="0" fontAlgn="base" hangingPunct="0">
              <a:spcBef>
                <a:spcPct val="20000"/>
              </a:spcBef>
              <a:spcAft>
                <a:spcPct val="0"/>
              </a:spcAft>
              <a:buChar char="»"/>
              <a:defRPr sz="2000">
                <a:solidFill>
                  <a:schemeClr val="tx1"/>
                </a:solidFill>
                <a:latin typeface="MaritaTextBookHMK" panose="020B0604020202020204"/>
              </a:defRPr>
            </a:lvl7pPr>
            <a:lvl8pPr marL="3429000" indent="-228600" eaLnBrk="0" fontAlgn="base" hangingPunct="0">
              <a:spcBef>
                <a:spcPct val="20000"/>
              </a:spcBef>
              <a:spcAft>
                <a:spcPct val="0"/>
              </a:spcAft>
              <a:buChar char="»"/>
              <a:defRPr sz="2000">
                <a:solidFill>
                  <a:schemeClr val="tx1"/>
                </a:solidFill>
                <a:latin typeface="MaritaTextBookHMK" panose="020B0604020202020204"/>
              </a:defRPr>
            </a:lvl8pPr>
            <a:lvl9pPr marL="3886200" indent="-228600" eaLnBrk="0" fontAlgn="base" hangingPunct="0">
              <a:spcBef>
                <a:spcPct val="20000"/>
              </a:spcBef>
              <a:spcAft>
                <a:spcPct val="0"/>
              </a:spcAft>
              <a:buChar char="»"/>
              <a:defRPr sz="2000">
                <a:solidFill>
                  <a:schemeClr val="tx1"/>
                </a:solidFill>
                <a:latin typeface="MaritaTextBookHMK" panose="020B0604020202020204"/>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Company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(General)</a:t>
            </a:r>
          </a:p>
        </p:txBody>
      </p:sp>
      <p:sp>
        <p:nvSpPr>
          <p:cNvPr id="16391" name="Left Brace 6"/>
          <p:cNvSpPr>
            <a:spLocks/>
          </p:cNvSpPr>
          <p:nvPr/>
        </p:nvSpPr>
        <p:spPr bwMode="auto">
          <a:xfrm>
            <a:off x="3740108" y="1449818"/>
            <a:ext cx="1524000" cy="2971800"/>
          </a:xfrm>
          <a:prstGeom prst="leftBrace">
            <a:avLst>
              <a:gd name="adj1" fmla="val 48750"/>
              <a:gd name="adj2" fmla="val 50000"/>
            </a:avLst>
          </a:prstGeom>
          <a:noFill/>
          <a:ln w="76200"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MaritaTextBookHMK" panose="020B0604020202020204"/>
              </a:defRPr>
            </a:lvl1pPr>
            <a:lvl2pPr marL="742950" indent="-285750">
              <a:spcBef>
                <a:spcPct val="20000"/>
              </a:spcBef>
              <a:buChar char="–"/>
              <a:defRPr sz="2800">
                <a:solidFill>
                  <a:schemeClr val="tx1"/>
                </a:solidFill>
                <a:latin typeface="MaritaTextBookHMK" panose="020B0604020202020204"/>
              </a:defRPr>
            </a:lvl2pPr>
            <a:lvl3pPr marL="1143000" indent="-228600">
              <a:spcBef>
                <a:spcPct val="20000"/>
              </a:spcBef>
              <a:buChar char="•"/>
              <a:defRPr sz="2400">
                <a:solidFill>
                  <a:schemeClr val="tx1"/>
                </a:solidFill>
                <a:latin typeface="MaritaTextBookHMK" panose="020B0604020202020204"/>
              </a:defRPr>
            </a:lvl3pPr>
            <a:lvl4pPr marL="1600200" indent="-228600">
              <a:spcBef>
                <a:spcPct val="20000"/>
              </a:spcBef>
              <a:buChar char="–"/>
              <a:defRPr sz="2000">
                <a:solidFill>
                  <a:schemeClr val="tx1"/>
                </a:solidFill>
                <a:latin typeface="MaritaTextBookHMK" panose="020B0604020202020204"/>
              </a:defRPr>
            </a:lvl4pPr>
            <a:lvl5pPr marL="2057400" indent="-228600">
              <a:spcBef>
                <a:spcPct val="20000"/>
              </a:spcBef>
              <a:buChar char="»"/>
              <a:defRPr sz="2000">
                <a:solidFill>
                  <a:schemeClr val="tx1"/>
                </a:solidFill>
                <a:latin typeface="MaritaTextBookHMK" panose="020B0604020202020204"/>
              </a:defRPr>
            </a:lvl5pPr>
            <a:lvl6pPr marL="2514600" indent="-228600" eaLnBrk="0" fontAlgn="base" hangingPunct="0">
              <a:spcBef>
                <a:spcPct val="20000"/>
              </a:spcBef>
              <a:spcAft>
                <a:spcPct val="0"/>
              </a:spcAft>
              <a:buChar char="»"/>
              <a:defRPr sz="2000">
                <a:solidFill>
                  <a:schemeClr val="tx1"/>
                </a:solidFill>
                <a:latin typeface="MaritaTextBookHMK" panose="020B0604020202020204"/>
              </a:defRPr>
            </a:lvl6pPr>
            <a:lvl7pPr marL="2971800" indent="-228600" eaLnBrk="0" fontAlgn="base" hangingPunct="0">
              <a:spcBef>
                <a:spcPct val="20000"/>
              </a:spcBef>
              <a:spcAft>
                <a:spcPct val="0"/>
              </a:spcAft>
              <a:buChar char="»"/>
              <a:defRPr sz="2000">
                <a:solidFill>
                  <a:schemeClr val="tx1"/>
                </a:solidFill>
                <a:latin typeface="MaritaTextBookHMK" panose="020B0604020202020204"/>
              </a:defRPr>
            </a:lvl7pPr>
            <a:lvl8pPr marL="3429000" indent="-228600" eaLnBrk="0" fontAlgn="base" hangingPunct="0">
              <a:spcBef>
                <a:spcPct val="20000"/>
              </a:spcBef>
              <a:spcAft>
                <a:spcPct val="0"/>
              </a:spcAft>
              <a:buChar char="»"/>
              <a:defRPr sz="2000">
                <a:solidFill>
                  <a:schemeClr val="tx1"/>
                </a:solidFill>
                <a:latin typeface="MaritaTextBookHMK" panose="020B0604020202020204"/>
              </a:defRPr>
            </a:lvl8pPr>
            <a:lvl9pPr marL="3886200" indent="-228600" eaLnBrk="0" fontAlgn="base" hangingPunct="0">
              <a:spcBef>
                <a:spcPct val="20000"/>
              </a:spcBef>
              <a:spcAft>
                <a:spcPct val="0"/>
              </a:spcAft>
              <a:buChar char="»"/>
              <a:defRPr sz="2000">
                <a:solidFill>
                  <a:schemeClr val="tx1"/>
                </a:solidFill>
                <a:latin typeface="MaritaTextBookHMK" panose="020B060402020202020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392" name="TextBox 7"/>
          <p:cNvSpPr txBox="1">
            <a:spLocks noChangeArrowheads="1"/>
          </p:cNvSpPr>
          <p:nvPr/>
        </p:nvSpPr>
        <p:spPr bwMode="auto">
          <a:xfrm>
            <a:off x="5035508" y="1602218"/>
            <a:ext cx="2971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MaritaTextBookHMK" panose="020B0604020202020204"/>
              </a:defRPr>
            </a:lvl1pPr>
            <a:lvl2pPr marL="742950" indent="-285750">
              <a:spcBef>
                <a:spcPct val="20000"/>
              </a:spcBef>
              <a:buChar char="–"/>
              <a:defRPr sz="2800">
                <a:solidFill>
                  <a:schemeClr val="tx1"/>
                </a:solidFill>
                <a:latin typeface="MaritaTextBookHMK" panose="020B0604020202020204"/>
              </a:defRPr>
            </a:lvl2pPr>
            <a:lvl3pPr marL="1143000" indent="-228600">
              <a:spcBef>
                <a:spcPct val="20000"/>
              </a:spcBef>
              <a:buChar char="•"/>
              <a:defRPr sz="2400">
                <a:solidFill>
                  <a:schemeClr val="tx1"/>
                </a:solidFill>
                <a:latin typeface="MaritaTextBookHMK" panose="020B0604020202020204"/>
              </a:defRPr>
            </a:lvl3pPr>
            <a:lvl4pPr marL="1600200" indent="-228600">
              <a:spcBef>
                <a:spcPct val="20000"/>
              </a:spcBef>
              <a:buChar char="–"/>
              <a:defRPr sz="2000">
                <a:solidFill>
                  <a:schemeClr val="tx1"/>
                </a:solidFill>
                <a:latin typeface="MaritaTextBookHMK" panose="020B0604020202020204"/>
              </a:defRPr>
            </a:lvl4pPr>
            <a:lvl5pPr marL="2057400" indent="-228600">
              <a:spcBef>
                <a:spcPct val="20000"/>
              </a:spcBef>
              <a:buChar char="»"/>
              <a:defRPr sz="2000">
                <a:solidFill>
                  <a:schemeClr val="tx1"/>
                </a:solidFill>
                <a:latin typeface="MaritaTextBookHMK" panose="020B0604020202020204"/>
              </a:defRPr>
            </a:lvl5pPr>
            <a:lvl6pPr marL="2514600" indent="-228600" eaLnBrk="0" fontAlgn="base" hangingPunct="0">
              <a:spcBef>
                <a:spcPct val="20000"/>
              </a:spcBef>
              <a:spcAft>
                <a:spcPct val="0"/>
              </a:spcAft>
              <a:buChar char="»"/>
              <a:defRPr sz="2000">
                <a:solidFill>
                  <a:schemeClr val="tx1"/>
                </a:solidFill>
                <a:latin typeface="MaritaTextBookHMK" panose="020B0604020202020204"/>
              </a:defRPr>
            </a:lvl6pPr>
            <a:lvl7pPr marL="2971800" indent="-228600" eaLnBrk="0" fontAlgn="base" hangingPunct="0">
              <a:spcBef>
                <a:spcPct val="20000"/>
              </a:spcBef>
              <a:spcAft>
                <a:spcPct val="0"/>
              </a:spcAft>
              <a:buChar char="»"/>
              <a:defRPr sz="2000">
                <a:solidFill>
                  <a:schemeClr val="tx1"/>
                </a:solidFill>
                <a:latin typeface="MaritaTextBookHMK" panose="020B0604020202020204"/>
              </a:defRPr>
            </a:lvl7pPr>
            <a:lvl8pPr marL="3429000" indent="-228600" eaLnBrk="0" fontAlgn="base" hangingPunct="0">
              <a:spcBef>
                <a:spcPct val="20000"/>
              </a:spcBef>
              <a:spcAft>
                <a:spcPct val="0"/>
              </a:spcAft>
              <a:buChar char="»"/>
              <a:defRPr sz="2000">
                <a:solidFill>
                  <a:schemeClr val="tx1"/>
                </a:solidFill>
                <a:latin typeface="MaritaTextBookHMK" panose="020B0604020202020204"/>
              </a:defRPr>
            </a:lvl8pPr>
            <a:lvl9pPr marL="3886200" indent="-228600" eaLnBrk="0" fontAlgn="base" hangingPunct="0">
              <a:spcBef>
                <a:spcPct val="20000"/>
              </a:spcBef>
              <a:spcAft>
                <a:spcPct val="0"/>
              </a:spcAft>
              <a:buChar char="»"/>
              <a:defRPr sz="2000">
                <a:solidFill>
                  <a:schemeClr val="tx1"/>
                </a:solidFill>
                <a:latin typeface="MaritaTextBookHMK" panose="020B0604020202020204"/>
              </a:defRPr>
            </a:lvl9pPr>
          </a:lstStyle>
          <a:p>
            <a:pPr marL="0" marR="0" lvl="0" indent="0" algn="l" defTabSz="914400" rtl="0" eaLnBrk="0" fontAlgn="base" latinLnBrk="0" hangingPunct="0">
              <a:lnSpc>
                <a:spcPct val="150000"/>
              </a:lnSpc>
              <a:spcBef>
                <a:spcPct val="0"/>
              </a:spcBef>
              <a:spcAft>
                <a:spcPct val="0"/>
              </a:spcAft>
              <a:buClrTx/>
              <a:buSzTx/>
              <a:buFontTx/>
              <a:buChar char="•"/>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 Visit (Social)</a:t>
            </a:r>
          </a:p>
          <a:p>
            <a:pPr marL="0" marR="0" lvl="0" indent="0" algn="l" defTabSz="914400" rtl="0" eaLnBrk="0" fontAlgn="base" latinLnBrk="0" hangingPunct="0">
              <a:lnSpc>
                <a:spcPct val="150000"/>
              </a:lnSpc>
              <a:spcBef>
                <a:spcPct val="0"/>
              </a:spcBef>
              <a:spcAft>
                <a:spcPct val="0"/>
              </a:spcAft>
              <a:buClrTx/>
              <a:buSzTx/>
              <a:buFontTx/>
              <a:buChar char="•"/>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 Shop With…</a:t>
            </a:r>
          </a:p>
          <a:p>
            <a:pPr marL="0" marR="0" lvl="0" indent="0" algn="l" defTabSz="914400" rtl="0" eaLnBrk="0" fontAlgn="base" latinLnBrk="0" hangingPunct="0">
              <a:lnSpc>
                <a:spcPct val="150000"/>
              </a:lnSpc>
              <a:spcBef>
                <a:spcPct val="0"/>
              </a:spcBef>
              <a:spcAft>
                <a:spcPct val="0"/>
              </a:spcAft>
              <a:buClrTx/>
              <a:buSzTx/>
              <a:buFontTx/>
              <a:buChar char="•"/>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 Play Games</a:t>
            </a:r>
          </a:p>
          <a:p>
            <a:pPr marL="0" marR="0" lvl="0" indent="0" algn="l" defTabSz="914400" rtl="0" eaLnBrk="0" fontAlgn="base" latinLnBrk="0" hangingPunct="0">
              <a:lnSpc>
                <a:spcPct val="150000"/>
              </a:lnSpc>
              <a:spcBef>
                <a:spcPct val="0"/>
              </a:spcBef>
              <a:spcAft>
                <a:spcPct val="0"/>
              </a:spcAft>
              <a:buClrTx/>
              <a:buSzTx/>
              <a:buFontTx/>
              <a:buChar char="•"/>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 Eat</a:t>
            </a:r>
          </a:p>
        </p:txBody>
      </p:sp>
      <p:sp>
        <p:nvSpPr>
          <p:cNvPr id="16393" name="TextBox 8"/>
          <p:cNvSpPr txBox="1">
            <a:spLocks noChangeArrowheads="1"/>
          </p:cNvSpPr>
          <p:nvPr/>
        </p:nvSpPr>
        <p:spPr bwMode="auto">
          <a:xfrm>
            <a:off x="687313" y="4809829"/>
            <a:ext cx="8305800" cy="646113"/>
          </a:xfrm>
          <a:prstGeom prst="rect">
            <a:avLst/>
          </a:prstGeom>
          <a:solidFill>
            <a:schemeClr val="accent2">
              <a:lumMod val="75000"/>
            </a:schemeClr>
          </a:solidFill>
          <a:ln>
            <a:solidFill>
              <a:schemeClr val="bg1"/>
            </a:solid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1" i="0" u="sng" strike="noStrike" kern="1200" cap="none" spc="0" normalizeH="0" baseline="0" noProof="0" dirty="0">
                <a:ln>
                  <a:noFill/>
                </a:ln>
                <a:solidFill>
                  <a:srgbClr val="000000"/>
                </a:solidFill>
                <a:effectLst/>
                <a:uLnTx/>
                <a:uFillTx/>
                <a:latin typeface="Arial Narrow" panose="020B0606020202030204" pitchFamily="34" charset="0"/>
                <a:ea typeface="+mn-ea"/>
                <a:cs typeface="+mn-cs"/>
              </a:rPr>
              <a:t>Eating</a:t>
            </a:r>
            <a:r>
              <a:rPr kumimoji="0" lang="en-US" altLang="en-US" sz="3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is just one </a:t>
            </a:r>
            <a:r>
              <a:rPr kumimoji="0" lang="en-US" altLang="en-US" sz="3600" b="1" i="0" u="sng"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specific</a:t>
            </a:r>
            <a:r>
              <a:rPr kumimoji="0" lang="en-US" altLang="en-US" sz="3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of </a:t>
            </a:r>
            <a:r>
              <a:rPr kumimoji="0" lang="en-US" altLang="en-US" sz="3600" b="1" i="0" u="sng"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company</a:t>
            </a:r>
            <a:r>
              <a:rPr kumimoji="0" lang="en-US" altLang="en-US" sz="3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p>
        </p:txBody>
      </p:sp>
      <p:sp>
        <p:nvSpPr>
          <p:cNvPr id="4" name="TextBox 3"/>
          <p:cNvSpPr txBox="1"/>
          <p:nvPr/>
        </p:nvSpPr>
        <p:spPr>
          <a:xfrm>
            <a:off x="915913" y="5655081"/>
            <a:ext cx="77181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a:ea typeface="+mn-ea"/>
                <a:cs typeface="+mn-cs"/>
              </a:rPr>
              <a:t>Eating shows some degree of approval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a:ea typeface="+mn-ea"/>
                <a:cs typeface="+mn-cs"/>
              </a:rPr>
              <a:t>(Gal. 2:11-14)</a:t>
            </a:r>
          </a:p>
        </p:txBody>
      </p:sp>
    </p:spTree>
    <p:extLst>
      <p:ext uri="{BB962C8B-B14F-4D97-AF65-F5344CB8AC3E}">
        <p14:creationId xmlns:p14="http://schemas.microsoft.com/office/powerpoint/2010/main" val="2952817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123407"/>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u="sng" dirty="0">
                <a:effectLst/>
                <a:latin typeface="Calibri" panose="020F0502020204030204" pitchFamily="34" charset="0"/>
                <a:ea typeface="Calibri" panose="020F0502020204030204" pitchFamily="34" charset="0"/>
                <a:cs typeface="Times New Roman" panose="02020603050405020304" pitchFamily="18" charset="0"/>
              </a:rPr>
              <a:t>John 2:1-11</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does the word “wine” refer to? Is it fermented or is it unfermented?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9F45808-1AAA-E901-6249-5EC8083C3CFE}"/>
              </a:ext>
            </a:extLst>
          </p:cNvPr>
          <p:cNvSpPr txBox="1"/>
          <p:nvPr/>
        </p:nvSpPr>
        <p:spPr>
          <a:xfrm>
            <a:off x="898264" y="2156908"/>
            <a:ext cx="7239896" cy="461665"/>
          </a:xfrm>
          <a:prstGeom prst="rect">
            <a:avLst/>
          </a:prstGeom>
          <a:noFill/>
        </p:spPr>
        <p:txBody>
          <a:bodyPr wrap="square" rtlCol="0">
            <a:spAutoFit/>
          </a:bodyPr>
          <a:lstStyle/>
          <a:p>
            <a:pPr marL="342900" indent="-342900">
              <a:buFont typeface="Wingdings" panose="05000000000000000000" pitchFamily="2" charset="2"/>
              <a:buChar char="§"/>
            </a:pPr>
            <a:r>
              <a:rPr lang="en-US" sz="2400" dirty="0"/>
              <a:t>Word “wine” can mean fermented or unfermented</a:t>
            </a:r>
          </a:p>
        </p:txBody>
      </p:sp>
    </p:spTree>
    <p:extLst>
      <p:ext uri="{BB962C8B-B14F-4D97-AF65-F5344CB8AC3E}">
        <p14:creationId xmlns:p14="http://schemas.microsoft.com/office/powerpoint/2010/main" val="2893579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0" y="0"/>
            <a:ext cx="9144000" cy="1616075"/>
          </a:xfrm>
          <a:prstGeom prst="rect">
            <a:avLst/>
          </a:prstGeom>
          <a:solidFill>
            <a:srgbClr val="990000"/>
          </a:solid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“Wine”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(Greek: </a:t>
            </a:r>
            <a:r>
              <a:rPr kumimoji="0" lang="en-US" sz="4000" b="1" i="1" u="none" strike="noStrike" kern="1200" cap="none" spc="0" normalizeH="0" baseline="0" noProof="0" dirty="0" err="1">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Oinos</a:t>
            </a:r>
            <a:r>
              <a:rPr kumimoji="0" lang="en-US" sz="4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mn-cs"/>
              </a:rPr>
              <a:t>)</a:t>
            </a:r>
          </a:p>
        </p:txBody>
      </p:sp>
      <p:sp>
        <p:nvSpPr>
          <p:cNvPr id="31747" name="Rectangle 3"/>
          <p:cNvSpPr>
            <a:spLocks noChangeArrowheads="1"/>
          </p:cNvSpPr>
          <p:nvPr/>
        </p:nvSpPr>
        <p:spPr bwMode="auto">
          <a:xfrm>
            <a:off x="838200" y="2286000"/>
            <a:ext cx="3200400" cy="3733800"/>
          </a:xfrm>
          <a:prstGeom prst="rect">
            <a:avLst/>
          </a:prstGeom>
          <a:solidFill>
            <a:schemeClr val="tx1"/>
          </a:solidFill>
          <a:ln w="9525">
            <a:solidFill>
              <a:schemeClr val="bg1"/>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Times New Roman" pitchFamily="18" charset="0"/>
                <a:ea typeface="+mn-ea"/>
                <a:cs typeface="+mn-cs"/>
              </a:rPr>
              <a:t>Fermented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(Alcohol Content)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Times New Roman" pitchFamily="18" charset="0"/>
                <a:ea typeface="+mn-ea"/>
                <a:cs typeface="+mn-cs"/>
              </a:rPr>
              <a:t>Eph. 5:18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“drunk with wine”</a:t>
            </a:r>
          </a:p>
        </p:txBody>
      </p:sp>
      <p:sp>
        <p:nvSpPr>
          <p:cNvPr id="31748" name="Rectangle 4"/>
          <p:cNvSpPr>
            <a:spLocks noChangeArrowheads="1"/>
          </p:cNvSpPr>
          <p:nvPr/>
        </p:nvSpPr>
        <p:spPr bwMode="auto">
          <a:xfrm>
            <a:off x="5105400" y="2286000"/>
            <a:ext cx="3200400" cy="3733800"/>
          </a:xfrm>
          <a:prstGeom prst="rect">
            <a:avLst/>
          </a:prstGeom>
          <a:solidFill>
            <a:schemeClr val="tx1"/>
          </a:solidFill>
          <a:ln w="9525">
            <a:solidFill>
              <a:schemeClr val="bg1"/>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Times New Roman" pitchFamily="18" charset="0"/>
                <a:ea typeface="+mn-ea"/>
                <a:cs typeface="+mn-cs"/>
              </a:rPr>
              <a:t>Unfermented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(No Alcohol Content)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Times New Roman" pitchFamily="18" charset="0"/>
                <a:ea typeface="+mn-ea"/>
                <a:cs typeface="+mn-cs"/>
              </a:rPr>
              <a:t>Matt. 9:17</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Times New Roman" pitchFamily="18" charset="0"/>
                <a:ea typeface="+mn-ea"/>
                <a:cs typeface="+mn-cs"/>
              </a:rPr>
              <a:t>Mark 2:22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“new wine in new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bottles”</a:t>
            </a:r>
          </a:p>
        </p:txBody>
      </p:sp>
      <p:sp>
        <p:nvSpPr>
          <p:cNvPr id="31749" name="AutoShape 5"/>
          <p:cNvSpPr>
            <a:spLocks noChangeArrowheads="1"/>
          </p:cNvSpPr>
          <p:nvPr/>
        </p:nvSpPr>
        <p:spPr bwMode="auto">
          <a:xfrm rot="2279924">
            <a:off x="1600200" y="533400"/>
            <a:ext cx="914400" cy="1676400"/>
          </a:xfrm>
          <a:prstGeom prst="curvedRightArrow">
            <a:avLst>
              <a:gd name="adj1" fmla="val 36667"/>
              <a:gd name="adj2" fmla="val 73333"/>
              <a:gd name="adj3" fmla="val 33333"/>
            </a:avLst>
          </a:prstGeom>
          <a:solidFill>
            <a:schemeClr val="bg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
        <p:nvSpPr>
          <p:cNvPr id="31750" name="AutoShape 6"/>
          <p:cNvSpPr>
            <a:spLocks noChangeArrowheads="1"/>
          </p:cNvSpPr>
          <p:nvPr/>
        </p:nvSpPr>
        <p:spPr bwMode="auto">
          <a:xfrm rot="19320076" flipH="1">
            <a:off x="6477000" y="457200"/>
            <a:ext cx="914400" cy="1676400"/>
          </a:xfrm>
          <a:prstGeom prst="curvedRightArrow">
            <a:avLst>
              <a:gd name="adj1" fmla="val 36667"/>
              <a:gd name="adj2" fmla="val 73333"/>
              <a:gd name="adj3" fmla="val 33333"/>
            </a:avLst>
          </a:prstGeom>
          <a:solidFill>
            <a:schemeClr val="bg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40125270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1123407"/>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u="sng" dirty="0">
                <a:effectLst/>
                <a:latin typeface="Calibri" panose="020F0502020204030204" pitchFamily="34" charset="0"/>
                <a:ea typeface="Calibri" panose="020F0502020204030204" pitchFamily="34" charset="0"/>
                <a:cs typeface="Times New Roman" panose="02020603050405020304" pitchFamily="18" charset="0"/>
              </a:rPr>
              <a:t>John 2:1-11</a:t>
            </a:r>
            <a:r>
              <a:rPr lang="en-US" sz="2400" dirty="0">
                <a:effectLst/>
                <a:latin typeface="Calibri" panose="020F0502020204030204" pitchFamily="34" charset="0"/>
                <a:ea typeface="Calibri" panose="020F0502020204030204" pitchFamily="34" charset="0"/>
                <a:cs typeface="Times New Roman" panose="02020603050405020304" pitchFamily="18" charset="0"/>
              </a:rPr>
              <a:t>– What does the word “wine” refer to? Is it fermented or is it unfermented?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9F45808-1AAA-E901-6249-5EC8083C3CFE}"/>
              </a:ext>
            </a:extLst>
          </p:cNvPr>
          <p:cNvSpPr txBox="1"/>
          <p:nvPr/>
        </p:nvSpPr>
        <p:spPr>
          <a:xfrm>
            <a:off x="898264" y="2156908"/>
            <a:ext cx="7239896" cy="1569660"/>
          </a:xfrm>
          <a:prstGeom prst="rect">
            <a:avLst/>
          </a:prstGeom>
          <a:noFill/>
        </p:spPr>
        <p:txBody>
          <a:bodyPr wrap="square" rtlCol="0">
            <a:spAutoFit/>
          </a:bodyPr>
          <a:lstStyle/>
          <a:p>
            <a:pPr marL="342900" indent="-342900">
              <a:buFont typeface="Wingdings" panose="05000000000000000000" pitchFamily="2" charset="2"/>
              <a:buChar char="§"/>
            </a:pPr>
            <a:r>
              <a:rPr lang="en-US" sz="2400" dirty="0"/>
              <a:t>Word “wine” can mean fermented or unfermented</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If justifies social drinking (alcohol) – it justifies excessive drinking</a:t>
            </a:r>
          </a:p>
        </p:txBody>
      </p:sp>
    </p:spTree>
    <p:extLst>
      <p:ext uri="{BB962C8B-B14F-4D97-AF65-F5344CB8AC3E}">
        <p14:creationId xmlns:p14="http://schemas.microsoft.com/office/powerpoint/2010/main" val="3141920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A9A6D709-6BC2-466A-A39F-D4F710750736}"/>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3A7828-2439-4CF0-A68D-7EC285FEEC0A}" type="slidenum">
              <a:rPr kumimoji="0" lang="en-US" altLang="en-US" sz="1400"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400"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mn-ea"/>
              <a:cs typeface="+mn-cs"/>
            </a:endParaRPr>
          </a:p>
        </p:txBody>
      </p:sp>
      <p:sp>
        <p:nvSpPr>
          <p:cNvPr id="119810" name="Text Box 2">
            <a:extLst>
              <a:ext uri="{FF2B5EF4-FFF2-40B4-BE49-F238E27FC236}">
                <a16:creationId xmlns:a16="http://schemas.microsoft.com/office/drawing/2014/main" id="{807FE024-F2F5-4666-B517-3CB10DF674D7}"/>
              </a:ext>
            </a:extLst>
          </p:cNvPr>
          <p:cNvSpPr txBox="1">
            <a:spLocks noChangeArrowheads="1"/>
          </p:cNvSpPr>
          <p:nvPr/>
        </p:nvSpPr>
        <p:spPr bwMode="auto">
          <a:xfrm>
            <a:off x="533400" y="1219200"/>
            <a:ext cx="86106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If justifies “moderate” drinking – would justify “heavy” drinking</a:t>
            </a:r>
          </a:p>
        </p:txBody>
      </p:sp>
      <p:sp>
        <p:nvSpPr>
          <p:cNvPr id="119812" name="Oval 4">
            <a:extLst>
              <a:ext uri="{FF2B5EF4-FFF2-40B4-BE49-F238E27FC236}">
                <a16:creationId xmlns:a16="http://schemas.microsoft.com/office/drawing/2014/main" id="{B498A454-661A-4168-A6E1-7AEB312A9CD5}"/>
              </a:ext>
            </a:extLst>
          </p:cNvPr>
          <p:cNvSpPr>
            <a:spLocks noChangeArrowheads="1"/>
          </p:cNvSpPr>
          <p:nvPr/>
        </p:nvSpPr>
        <p:spPr bwMode="auto">
          <a:xfrm>
            <a:off x="533400" y="2667000"/>
            <a:ext cx="2286000"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Waterpots</a:t>
            </a:r>
          </a:p>
        </p:txBody>
      </p:sp>
      <p:grpSp>
        <p:nvGrpSpPr>
          <p:cNvPr id="119813" name="Group 5">
            <a:extLst>
              <a:ext uri="{FF2B5EF4-FFF2-40B4-BE49-F238E27FC236}">
                <a16:creationId xmlns:a16="http://schemas.microsoft.com/office/drawing/2014/main" id="{115A104C-4186-4173-9BC0-2DF5391E58D4}"/>
              </a:ext>
            </a:extLst>
          </p:cNvPr>
          <p:cNvGrpSpPr>
            <a:grpSpLocks/>
          </p:cNvGrpSpPr>
          <p:nvPr/>
        </p:nvGrpSpPr>
        <p:grpSpPr bwMode="auto">
          <a:xfrm>
            <a:off x="2819400" y="2667000"/>
            <a:ext cx="2743200" cy="914400"/>
            <a:chOff x="1776" y="3456"/>
            <a:chExt cx="1728" cy="576"/>
          </a:xfrm>
        </p:grpSpPr>
        <p:sp>
          <p:nvSpPr>
            <p:cNvPr id="119814" name="Text Box 6">
              <a:extLst>
                <a:ext uri="{FF2B5EF4-FFF2-40B4-BE49-F238E27FC236}">
                  <a16:creationId xmlns:a16="http://schemas.microsoft.com/office/drawing/2014/main" id="{36B3145F-DB91-4EA0-A524-00E9649B5819}"/>
                </a:ext>
              </a:extLst>
            </p:cNvPr>
            <p:cNvSpPr txBox="1">
              <a:spLocks noChangeArrowheads="1"/>
            </p:cNvSpPr>
            <p:nvPr/>
          </p:nvSpPr>
          <p:spPr bwMode="auto">
            <a:xfrm>
              <a:off x="1776" y="360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X</a:t>
              </a:r>
            </a:p>
          </p:txBody>
        </p:sp>
        <p:sp>
          <p:nvSpPr>
            <p:cNvPr id="119815" name="Oval 7">
              <a:extLst>
                <a:ext uri="{FF2B5EF4-FFF2-40B4-BE49-F238E27FC236}">
                  <a16:creationId xmlns:a16="http://schemas.microsoft.com/office/drawing/2014/main" id="{419F2D80-77F3-431E-B217-202F0F73C5FB}"/>
                </a:ext>
              </a:extLst>
            </p:cNvPr>
            <p:cNvSpPr>
              <a:spLocks noChangeArrowheads="1"/>
            </p:cNvSpPr>
            <p:nvPr/>
          </p:nvSpPr>
          <p:spPr bwMode="auto">
            <a:xfrm>
              <a:off x="2064" y="3456"/>
              <a:ext cx="1440" cy="5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20-30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Gallons ea.</a:t>
              </a:r>
            </a:p>
          </p:txBody>
        </p:sp>
      </p:grpSp>
      <p:grpSp>
        <p:nvGrpSpPr>
          <p:cNvPr id="119816" name="Group 8">
            <a:extLst>
              <a:ext uri="{FF2B5EF4-FFF2-40B4-BE49-F238E27FC236}">
                <a16:creationId xmlns:a16="http://schemas.microsoft.com/office/drawing/2014/main" id="{EFE39F4F-DAAF-4120-9E33-3CE1D4D2F56A}"/>
              </a:ext>
            </a:extLst>
          </p:cNvPr>
          <p:cNvGrpSpPr>
            <a:grpSpLocks/>
          </p:cNvGrpSpPr>
          <p:nvPr/>
        </p:nvGrpSpPr>
        <p:grpSpPr bwMode="auto">
          <a:xfrm>
            <a:off x="5638800" y="2667000"/>
            <a:ext cx="2819400" cy="914400"/>
            <a:chOff x="3552" y="3456"/>
            <a:chExt cx="1776" cy="576"/>
          </a:xfrm>
        </p:grpSpPr>
        <p:sp>
          <p:nvSpPr>
            <p:cNvPr id="119817" name="Text Box 9">
              <a:extLst>
                <a:ext uri="{FF2B5EF4-FFF2-40B4-BE49-F238E27FC236}">
                  <a16:creationId xmlns:a16="http://schemas.microsoft.com/office/drawing/2014/main" id="{A40DE195-7CC7-4BAA-B734-3A0B1B392841}"/>
                </a:ext>
              </a:extLst>
            </p:cNvPr>
            <p:cNvSpPr txBox="1">
              <a:spLocks noChangeArrowheads="1"/>
            </p:cNvSpPr>
            <p:nvPr/>
          </p:nvSpPr>
          <p:spPr bwMode="auto">
            <a:xfrm>
              <a:off x="3552" y="360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p>
          </p:txBody>
        </p:sp>
        <p:sp>
          <p:nvSpPr>
            <p:cNvPr id="119818" name="Oval 10">
              <a:extLst>
                <a:ext uri="{FF2B5EF4-FFF2-40B4-BE49-F238E27FC236}">
                  <a16:creationId xmlns:a16="http://schemas.microsoft.com/office/drawing/2014/main" id="{446A1588-BDAF-4725-8879-C222720C7B8C}"/>
                </a:ext>
              </a:extLst>
            </p:cNvPr>
            <p:cNvSpPr>
              <a:spLocks noChangeArrowheads="1"/>
            </p:cNvSpPr>
            <p:nvPr/>
          </p:nvSpPr>
          <p:spPr bwMode="auto">
            <a:xfrm>
              <a:off x="3888" y="3456"/>
              <a:ext cx="1440" cy="5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120-180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Gallons</a:t>
              </a:r>
            </a:p>
          </p:txBody>
        </p:sp>
      </p:grpSp>
      <p:pic>
        <p:nvPicPr>
          <p:cNvPr id="2" name="Picture 1">
            <a:extLst>
              <a:ext uri="{FF2B5EF4-FFF2-40B4-BE49-F238E27FC236}">
                <a16:creationId xmlns:a16="http://schemas.microsoft.com/office/drawing/2014/main" id="{80E1734D-281F-4D13-BAC0-6CD05541D9CE}"/>
              </a:ext>
            </a:extLst>
          </p:cNvPr>
          <p:cNvPicPr>
            <a:picLocks noChangeAspect="1"/>
          </p:cNvPicPr>
          <p:nvPr/>
        </p:nvPicPr>
        <p:blipFill>
          <a:blip r:embed="rId2"/>
          <a:stretch>
            <a:fillRect/>
          </a:stretch>
        </p:blipFill>
        <p:spPr>
          <a:xfrm>
            <a:off x="1978891" y="3810000"/>
            <a:ext cx="1681018" cy="1505344"/>
          </a:xfrm>
          <a:prstGeom prst="rect">
            <a:avLst/>
          </a:prstGeom>
        </p:spPr>
      </p:pic>
      <p:pic>
        <p:nvPicPr>
          <p:cNvPr id="13" name="Picture 12">
            <a:extLst>
              <a:ext uri="{FF2B5EF4-FFF2-40B4-BE49-F238E27FC236}">
                <a16:creationId xmlns:a16="http://schemas.microsoft.com/office/drawing/2014/main" id="{F3A78418-A08E-46D4-B2F2-813426222C84}"/>
              </a:ext>
            </a:extLst>
          </p:cNvPr>
          <p:cNvPicPr>
            <a:picLocks noChangeAspect="1"/>
          </p:cNvPicPr>
          <p:nvPr/>
        </p:nvPicPr>
        <p:blipFill>
          <a:blip r:embed="rId2"/>
          <a:stretch>
            <a:fillRect/>
          </a:stretch>
        </p:blipFill>
        <p:spPr>
          <a:xfrm>
            <a:off x="1978891" y="5280708"/>
            <a:ext cx="1681018" cy="1505344"/>
          </a:xfrm>
          <a:prstGeom prst="rect">
            <a:avLst/>
          </a:prstGeom>
        </p:spPr>
      </p:pic>
      <p:pic>
        <p:nvPicPr>
          <p:cNvPr id="14" name="Picture 13">
            <a:extLst>
              <a:ext uri="{FF2B5EF4-FFF2-40B4-BE49-F238E27FC236}">
                <a16:creationId xmlns:a16="http://schemas.microsoft.com/office/drawing/2014/main" id="{52E03640-AD99-4280-9DB6-C1323EF4A784}"/>
              </a:ext>
            </a:extLst>
          </p:cNvPr>
          <p:cNvPicPr>
            <a:picLocks noChangeAspect="1"/>
          </p:cNvPicPr>
          <p:nvPr/>
        </p:nvPicPr>
        <p:blipFill>
          <a:blip r:embed="rId2"/>
          <a:stretch>
            <a:fillRect/>
          </a:stretch>
        </p:blipFill>
        <p:spPr>
          <a:xfrm>
            <a:off x="3659909" y="3810000"/>
            <a:ext cx="1681018" cy="1505344"/>
          </a:xfrm>
          <a:prstGeom prst="rect">
            <a:avLst/>
          </a:prstGeom>
        </p:spPr>
      </p:pic>
      <p:pic>
        <p:nvPicPr>
          <p:cNvPr id="15" name="Picture 14">
            <a:extLst>
              <a:ext uri="{FF2B5EF4-FFF2-40B4-BE49-F238E27FC236}">
                <a16:creationId xmlns:a16="http://schemas.microsoft.com/office/drawing/2014/main" id="{0A7D0A9A-C03A-458C-A7CC-554ABDA499CD}"/>
              </a:ext>
            </a:extLst>
          </p:cNvPr>
          <p:cNvPicPr>
            <a:picLocks noChangeAspect="1"/>
          </p:cNvPicPr>
          <p:nvPr/>
        </p:nvPicPr>
        <p:blipFill>
          <a:blip r:embed="rId2"/>
          <a:stretch>
            <a:fillRect/>
          </a:stretch>
        </p:blipFill>
        <p:spPr>
          <a:xfrm>
            <a:off x="3659909" y="5280708"/>
            <a:ext cx="1681018" cy="1505344"/>
          </a:xfrm>
          <a:prstGeom prst="rect">
            <a:avLst/>
          </a:prstGeom>
        </p:spPr>
      </p:pic>
      <p:pic>
        <p:nvPicPr>
          <p:cNvPr id="16" name="Picture 15">
            <a:extLst>
              <a:ext uri="{FF2B5EF4-FFF2-40B4-BE49-F238E27FC236}">
                <a16:creationId xmlns:a16="http://schemas.microsoft.com/office/drawing/2014/main" id="{01E039DC-9EC6-484D-9CD7-C0FF1AFBAA03}"/>
              </a:ext>
            </a:extLst>
          </p:cNvPr>
          <p:cNvPicPr>
            <a:picLocks noChangeAspect="1"/>
          </p:cNvPicPr>
          <p:nvPr/>
        </p:nvPicPr>
        <p:blipFill>
          <a:blip r:embed="rId2"/>
          <a:stretch>
            <a:fillRect/>
          </a:stretch>
        </p:blipFill>
        <p:spPr>
          <a:xfrm>
            <a:off x="5334000" y="3810000"/>
            <a:ext cx="1681018" cy="1505344"/>
          </a:xfrm>
          <a:prstGeom prst="rect">
            <a:avLst/>
          </a:prstGeom>
        </p:spPr>
      </p:pic>
      <p:pic>
        <p:nvPicPr>
          <p:cNvPr id="17" name="Picture 16">
            <a:extLst>
              <a:ext uri="{FF2B5EF4-FFF2-40B4-BE49-F238E27FC236}">
                <a16:creationId xmlns:a16="http://schemas.microsoft.com/office/drawing/2014/main" id="{7ABB7424-9A4E-443F-8635-65F29B68E413}"/>
              </a:ext>
            </a:extLst>
          </p:cNvPr>
          <p:cNvPicPr>
            <a:picLocks noChangeAspect="1"/>
          </p:cNvPicPr>
          <p:nvPr/>
        </p:nvPicPr>
        <p:blipFill>
          <a:blip r:embed="rId2"/>
          <a:stretch>
            <a:fillRect/>
          </a:stretch>
        </p:blipFill>
        <p:spPr>
          <a:xfrm>
            <a:off x="5334000" y="5280708"/>
            <a:ext cx="1681018" cy="1505344"/>
          </a:xfrm>
          <a:prstGeom prst="rect">
            <a:avLst/>
          </a:prstGeom>
        </p:spPr>
      </p:pic>
    </p:spTree>
  </p:cSld>
  <p:clrMapOvr>
    <a:masterClrMapping/>
  </p:clrMapOvr>
  <p:transition spd="med">
    <p:plus/>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latin typeface="Tahoma" pitchFamily="34" charset="0"/>
            <a:ea typeface="Tahoma" pitchFamily="34" charset="0"/>
            <a:cs typeface="Tahoma" pitchFamily="34" charset="0"/>
          </a:defRPr>
        </a:defPPr>
      </a:lstStyle>
    </a:txDef>
  </a:objectDefaults>
  <a:extraClrSchemeLst/>
</a:theme>
</file>

<file path=ppt/theme/theme7.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8.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0.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Textured">
  <a:themeElements>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14124</TotalTime>
  <Words>2293</Words>
  <Application>Microsoft Office PowerPoint</Application>
  <PresentationFormat>On-screen Show (4:3)</PresentationFormat>
  <Paragraphs>315</Paragraphs>
  <Slides>43</Slides>
  <Notes>3</Notes>
  <HiddenSlides>0</HiddenSlides>
  <MMClips>0</MMClips>
  <ScaleCrop>false</ScaleCrop>
  <HeadingPairs>
    <vt:vector size="6" baseType="variant">
      <vt:variant>
        <vt:lpstr>Fonts Used</vt:lpstr>
      </vt:variant>
      <vt:variant>
        <vt:i4>13</vt:i4>
      </vt:variant>
      <vt:variant>
        <vt:lpstr>Theme</vt:lpstr>
      </vt:variant>
      <vt:variant>
        <vt:i4>15</vt:i4>
      </vt:variant>
      <vt:variant>
        <vt:lpstr>Slide Titles</vt:lpstr>
      </vt:variant>
      <vt:variant>
        <vt:i4>43</vt:i4>
      </vt:variant>
    </vt:vector>
  </HeadingPairs>
  <TitlesOfParts>
    <vt:vector size="71" baseType="lpstr">
      <vt:lpstr>Comic Sans MS</vt:lpstr>
      <vt:lpstr>Calibri Light</vt:lpstr>
      <vt:lpstr>Tahoma</vt:lpstr>
      <vt:lpstr>Times New Roman</vt:lpstr>
      <vt:lpstr>Ink Draft</vt:lpstr>
      <vt:lpstr>Courier New</vt:lpstr>
      <vt:lpstr>Calibri</vt:lpstr>
      <vt:lpstr>Arial Narrow</vt:lpstr>
      <vt:lpstr>Amasis MT Pro Medium</vt:lpstr>
      <vt:lpstr>Wingdings</vt:lpstr>
      <vt:lpstr>Franklin Gothic Book</vt:lpstr>
      <vt:lpstr>MaritaTextBookHMK</vt:lpstr>
      <vt:lpstr>Arial</vt:lpstr>
      <vt:lpstr>Office Theme</vt:lpstr>
      <vt:lpstr>2_Office Theme</vt:lpstr>
      <vt:lpstr>1_Office Theme</vt:lpstr>
      <vt:lpstr>3_Office Theme</vt:lpstr>
      <vt:lpstr>4_Office Theme</vt:lpstr>
      <vt:lpstr>5_Office Theme</vt:lpstr>
      <vt:lpstr>White with Courier font for code slides</vt:lpstr>
      <vt:lpstr>6_Office Theme</vt:lpstr>
      <vt:lpstr>1_Crop</vt:lpstr>
      <vt:lpstr>Crop</vt:lpstr>
      <vt:lpstr>7_Office Theme</vt:lpstr>
      <vt:lpstr>8_Office Theme</vt:lpstr>
      <vt:lpstr>9_Office Theme</vt:lpstr>
      <vt:lpstr>Default Design</vt:lpstr>
      <vt:lpstr>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13</cp:revision>
  <cp:lastPrinted>2023-03-08T23:02:21Z</cp:lastPrinted>
  <dcterms:created xsi:type="dcterms:W3CDTF">2022-12-17T01:56:01Z</dcterms:created>
  <dcterms:modified xsi:type="dcterms:W3CDTF">2023-03-08T23:03:40Z</dcterms:modified>
</cp:coreProperties>
</file>