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7" r:id="rId1"/>
    <p:sldMasterId id="2147483749" r:id="rId2"/>
    <p:sldMasterId id="2147483761" r:id="rId3"/>
  </p:sldMasterIdLst>
  <p:notesMasterIdLst>
    <p:notesMasterId r:id="rId77"/>
  </p:notesMasterIdLst>
  <p:handoutMasterIdLst>
    <p:handoutMasterId r:id="rId78"/>
  </p:handoutMasterIdLst>
  <p:sldIdLst>
    <p:sldId id="443" r:id="rId4"/>
    <p:sldId id="439" r:id="rId5"/>
    <p:sldId id="445" r:id="rId6"/>
    <p:sldId id="394" r:id="rId7"/>
    <p:sldId id="697" r:id="rId8"/>
    <p:sldId id="257" r:id="rId9"/>
    <p:sldId id="704" r:id="rId10"/>
    <p:sldId id="495" r:id="rId11"/>
    <p:sldId id="496" r:id="rId12"/>
    <p:sldId id="553" r:id="rId13"/>
    <p:sldId id="705" r:id="rId14"/>
    <p:sldId id="528" r:id="rId15"/>
    <p:sldId id="470" r:id="rId16"/>
    <p:sldId id="471" r:id="rId17"/>
    <p:sldId id="472" r:id="rId18"/>
    <p:sldId id="444" r:id="rId19"/>
    <p:sldId id="713" r:id="rId20"/>
    <p:sldId id="446" r:id="rId21"/>
    <p:sldId id="448" r:id="rId22"/>
    <p:sldId id="449" r:id="rId23"/>
    <p:sldId id="497" r:id="rId24"/>
    <p:sldId id="498" r:id="rId25"/>
    <p:sldId id="499" r:id="rId26"/>
    <p:sldId id="500" r:id="rId27"/>
    <p:sldId id="309" r:id="rId28"/>
    <p:sldId id="310" r:id="rId29"/>
    <p:sldId id="294" r:id="rId30"/>
    <p:sldId id="698" r:id="rId31"/>
    <p:sldId id="706" r:id="rId32"/>
    <p:sldId id="707" r:id="rId33"/>
    <p:sldId id="506" r:id="rId34"/>
    <p:sldId id="708" r:id="rId35"/>
    <p:sldId id="699" r:id="rId36"/>
    <p:sldId id="709" r:id="rId37"/>
    <p:sldId id="513" r:id="rId38"/>
    <p:sldId id="451" r:id="rId39"/>
    <p:sldId id="714" r:id="rId40"/>
    <p:sldId id="450" r:id="rId41"/>
    <p:sldId id="715" r:id="rId42"/>
    <p:sldId id="456" r:id="rId43"/>
    <p:sldId id="716" r:id="rId44"/>
    <p:sldId id="529" r:id="rId45"/>
    <p:sldId id="457" r:id="rId46"/>
    <p:sldId id="460" r:id="rId47"/>
    <p:sldId id="720" r:id="rId48"/>
    <p:sldId id="717" r:id="rId49"/>
    <p:sldId id="518" r:id="rId50"/>
    <p:sldId id="719" r:id="rId51"/>
    <p:sldId id="700" r:id="rId52"/>
    <p:sldId id="710" r:id="rId53"/>
    <p:sldId id="501" r:id="rId54"/>
    <p:sldId id="718" r:id="rId55"/>
    <p:sldId id="522" r:id="rId56"/>
    <p:sldId id="532" r:id="rId57"/>
    <p:sldId id="533" r:id="rId58"/>
    <p:sldId id="348" r:id="rId59"/>
    <p:sldId id="343" r:id="rId60"/>
    <p:sldId id="349" r:id="rId61"/>
    <p:sldId id="351" r:id="rId62"/>
    <p:sldId id="344" r:id="rId63"/>
    <p:sldId id="345" r:id="rId64"/>
    <p:sldId id="347" r:id="rId65"/>
    <p:sldId id="701" r:id="rId66"/>
    <p:sldId id="711" r:id="rId67"/>
    <p:sldId id="722" r:id="rId68"/>
    <p:sldId id="531" r:id="rId69"/>
    <p:sldId id="540" r:id="rId70"/>
    <p:sldId id="551" r:id="rId71"/>
    <p:sldId id="555" r:id="rId72"/>
    <p:sldId id="723" r:id="rId73"/>
    <p:sldId id="550" r:id="rId74"/>
    <p:sldId id="702" r:id="rId75"/>
    <p:sldId id="703" r:id="rId76"/>
  </p:sldIdLst>
  <p:sldSz cx="12192000" cy="6858000"/>
  <p:notesSz cx="6858000" cy="9144000"/>
  <p:embeddedFontLst>
    <p:embeddedFont>
      <p:font typeface="Arial Black" panose="020B0A04020102020204" pitchFamily="34" charset="0"/>
      <p:bold r:id="rId79"/>
    </p:embeddedFont>
    <p:embeddedFont>
      <p:font typeface="Arial Narrow" panose="020B0606020202030204" pitchFamily="34" charset="0"/>
      <p:regular r:id="rId80"/>
      <p:bold r:id="rId81"/>
      <p:italic r:id="rId82"/>
      <p:boldItalic r:id="rId83"/>
    </p:embeddedFont>
    <p:embeddedFont>
      <p:font typeface="Comic Sans MS" panose="030F0702030302020204" pitchFamily="66" charset="0"/>
      <p:regular r:id="rId84"/>
      <p:bold r:id="rId85"/>
      <p:italic r:id="rId86"/>
      <p:boldItalic r:id="rId87"/>
    </p:embeddedFont>
    <p:embeddedFont>
      <p:font typeface="Freestyle Script" panose="030804020302050B0404" pitchFamily="66" charset="0"/>
      <p:regular r:id="rId88"/>
    </p:embeddedFont>
    <p:embeddedFont>
      <p:font typeface="Kermit Semibold" panose="020F0503040000060003" pitchFamily="34" charset="0"/>
      <p:bold r:id="rId89"/>
      <p:boldItalic r:id="rId90"/>
    </p:embeddedFont>
    <p:embeddedFont>
      <p:font typeface="Tahoma" panose="020B0604030504040204" pitchFamily="34" charset="0"/>
      <p:regular r:id="rId91"/>
      <p:bold r:id="rId92"/>
    </p:embeddedFont>
    <p:embeddedFont>
      <p:font typeface="Verdana" panose="020B0604030504040204" pitchFamily="34" charset="0"/>
      <p:regular r:id="rId93"/>
      <p:bold r:id="rId94"/>
      <p:italic r:id="rId95"/>
      <p:boldItalic r:id="rId96"/>
    </p:embeddedFont>
  </p:embeddedFontLst>
  <p:defaultTextStyle>
    <a:defPPr>
      <a:defRPr lang="en-U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a:srgbClr val="4A574D"/>
    <a:srgbClr val="454D44"/>
    <a:srgbClr val="525D53"/>
    <a:srgbClr val="586259"/>
    <a:srgbClr val="BE7960"/>
    <a:srgbClr val="FFCB66"/>
    <a:srgbClr val="72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7A70F7-FDA0-448D-AE48-1D05AF334CA1}" v="895" dt="2026-07-05T21:32:44.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92796" autoAdjust="0"/>
  </p:normalViewPr>
  <p:slideViewPr>
    <p:cSldViewPr>
      <p:cViewPr varScale="1">
        <p:scale>
          <a:sx n="99" d="100"/>
          <a:sy n="99" d="100"/>
        </p:scale>
        <p:origin x="78"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1.fntdata"/><Relationship Id="rId5" Type="http://schemas.openxmlformats.org/officeDocument/2006/relationships/slide" Target="slides/slide2.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9.fntdata"/><Relationship Id="rId61" Type="http://schemas.openxmlformats.org/officeDocument/2006/relationships/slide" Target="slides/slide58.xml"/><Relationship Id="rId82"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notesMaster" Target="notesMasters/notesMaster1.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5.fntdata"/><Relationship Id="rId98" Type="http://schemas.openxmlformats.org/officeDocument/2006/relationships/viewProps" Target="view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4BEC39D4-D7E1-47B8-B13A-F077F87F15D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07FDBFE-1AD5-44EF-83D2-3809792937A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7FDBFE-1AD5-44EF-83D2-3809792937A5}" type="slidenum">
              <a:rPr lang="en-US" smtClean="0"/>
              <a:pPr>
                <a:defRPr/>
              </a:pPr>
              <a:t>1</a:t>
            </a:fld>
            <a:endParaRPr lang="en-US"/>
          </a:p>
        </p:txBody>
      </p:sp>
    </p:spTree>
    <p:extLst>
      <p:ext uri="{BB962C8B-B14F-4D97-AF65-F5344CB8AC3E}">
        <p14:creationId xmlns:p14="http://schemas.microsoft.com/office/powerpoint/2010/main" val="214639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E9BFB1-752F-4205-BA6B-303D7E9B0F7E}"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8371"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lIns="88596" tIns="44298" rIns="88596" bIns="44298"/>
          <a:lstStyle/>
          <a:p>
            <a:pPr eaLnBrk="1" hangingPunct="1"/>
            <a:endParaRPr lang="en-US">
              <a:latin typeface="Times New Roman" pitchFamily="18"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CCF20D-750A-43CF-948F-F981734F7177}"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66563"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lIns="88596" tIns="44298" rIns="88596" bIns="44298"/>
          <a:lstStyle/>
          <a:p>
            <a:pPr eaLnBrk="1" hangingPunct="1"/>
            <a:endParaRPr lang="en-US">
              <a:latin typeface="Times New Roman" pitchFamily="18"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40E61C-FC3F-4EE6-A826-7CC436766CD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67587"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lIns="88596" tIns="44298" rIns="88596" bIns="44298"/>
          <a:lstStyle/>
          <a:p>
            <a:pPr eaLnBrk="1" hangingPunct="1"/>
            <a:endParaRPr lang="en-US">
              <a:latin typeface="Times New Roman" pitchFamily="18"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Tidwell (editor of Gospel Advocate) said there is not a single Bible Professor at Lipscomb that believes in the inerrancy of the Scriptures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160C00-1AF4-40F9-AF3D-F08FD9BD0BC4}"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5763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7FDBFE-1AD5-44EF-83D2-3809792937A5}" type="slidenum">
              <a:rPr lang="en-US" smtClean="0"/>
              <a:pPr>
                <a:defRPr/>
              </a:pPr>
              <a:t>55</a:t>
            </a:fld>
            <a:endParaRPr lang="en-US"/>
          </a:p>
        </p:txBody>
      </p:sp>
    </p:spTree>
    <p:extLst>
      <p:ext uri="{BB962C8B-B14F-4D97-AF65-F5344CB8AC3E}">
        <p14:creationId xmlns:p14="http://schemas.microsoft.com/office/powerpoint/2010/main" val="315050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http://www.wherethespiritleads.org/gender_inclusive_churches.htm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56BDD0-3154-4243-9F1E-BD31C85E67A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6333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76" name="Picture 104" descr="PPP_SEDUC_TLE_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914400" y="2819400"/>
            <a:ext cx="10363200" cy="914400"/>
          </a:xfrm>
          <a:extLst>
            <a:ext uri="{909E8E84-426E-40DD-AFC4-6F175D3DCCD1}">
              <a14:hiddenFill xmlns:a14="http://schemas.microsoft.com/office/drawing/2010/main">
                <a:solidFill>
                  <a:schemeClr val="accent1"/>
                </a:solidFill>
              </a14:hiddenFill>
            </a:ext>
          </a:extLst>
        </p:spPr>
        <p:txBody>
          <a:bodyPr/>
          <a:lstStyle>
            <a:lvl1pPr>
              <a:defRPr/>
            </a:lvl1pPr>
          </a:lstStyle>
          <a:p>
            <a:pPr lvl="0"/>
            <a:r>
              <a:rPr lang="en-US" noProof="0"/>
              <a:t>Click to edit Master title style</a:t>
            </a:r>
          </a:p>
        </p:txBody>
      </p:sp>
      <p:sp>
        <p:nvSpPr>
          <p:cNvPr id="3075" name="Rectangle 3"/>
          <p:cNvSpPr>
            <a:spLocks noGrp="1" noChangeArrowheads="1"/>
          </p:cNvSpPr>
          <p:nvPr>
            <p:ph type="subTitle" idx="1"/>
          </p:nvPr>
        </p:nvSpPr>
        <p:spPr>
          <a:xfrm>
            <a:off x="914400" y="3886200"/>
            <a:ext cx="10363200" cy="685800"/>
          </a:xfrm>
        </p:spPr>
        <p:txBody>
          <a:bodyPr anchor="ctr"/>
          <a:lstStyle>
            <a:lvl1pPr marL="0" indent="0" algn="ctr">
              <a:buFontTx/>
              <a:buNone/>
              <a:defRPr sz="2400"/>
            </a:lvl1pPr>
          </a:lstStyle>
          <a:p>
            <a:pPr lvl="0"/>
            <a:r>
              <a:rPr lang="en-US" noProof="0"/>
              <a:t>Click to edit Master subtitle style</a:t>
            </a:r>
          </a:p>
        </p:txBody>
      </p:sp>
      <p:sp>
        <p:nvSpPr>
          <p:cNvPr id="3117" name="Rectangle 45"/>
          <p:cNvSpPr>
            <a:spLocks noGrp="1" noChangeArrowheads="1"/>
          </p:cNvSpPr>
          <p:nvPr>
            <p:ph type="dt" sz="half" idx="2"/>
          </p:nvPr>
        </p:nvSpPr>
        <p:spPr/>
        <p:txBody>
          <a:bodyPr/>
          <a:lstStyle>
            <a:lvl1pPr>
              <a:defRPr/>
            </a:lvl1pPr>
          </a:lstStyle>
          <a:p>
            <a:endParaRPr lang="en-US"/>
          </a:p>
        </p:txBody>
      </p:sp>
      <p:sp>
        <p:nvSpPr>
          <p:cNvPr id="3118" name="Rectangle 46"/>
          <p:cNvSpPr>
            <a:spLocks noGrp="1" noChangeArrowheads="1"/>
          </p:cNvSpPr>
          <p:nvPr>
            <p:ph type="ftr" sz="quarter" idx="3"/>
          </p:nvPr>
        </p:nvSpPr>
        <p:spPr/>
        <p:txBody>
          <a:bodyPr/>
          <a:lstStyle>
            <a:lvl1pPr>
              <a:defRPr/>
            </a:lvl1pPr>
          </a:lstStyle>
          <a:p>
            <a:endParaRPr lang="en-US"/>
          </a:p>
        </p:txBody>
      </p:sp>
      <p:sp>
        <p:nvSpPr>
          <p:cNvPr id="3119" name="Rectangle 47"/>
          <p:cNvSpPr>
            <a:spLocks noGrp="1" noChangeArrowheads="1"/>
          </p:cNvSpPr>
          <p:nvPr>
            <p:ph type="sldNum" sz="quarter" idx="4"/>
          </p:nvPr>
        </p:nvSpPr>
        <p:spPr/>
        <p:txBody>
          <a:bodyPr/>
          <a:lstStyle>
            <a:lvl1pPr>
              <a:defRPr/>
            </a:lvl1pPr>
          </a:lstStyle>
          <a:p>
            <a:fld id="{197734D6-2208-42F8-A5FE-48B8123DC71C}" type="slidenum">
              <a:rPr lang="en-US"/>
              <a:pPr/>
              <a:t>‹#›</a:t>
            </a:fld>
            <a:endParaRPr lang="en-US"/>
          </a:p>
        </p:txBody>
      </p:sp>
    </p:spTree>
    <p:extLst>
      <p:ext uri="{BB962C8B-B14F-4D97-AF65-F5344CB8AC3E}">
        <p14:creationId xmlns:p14="http://schemas.microsoft.com/office/powerpoint/2010/main" val="2302317477"/>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5550E8-68B0-47DC-B229-A345546A1CB3}" type="slidenum">
              <a:rPr lang="en-US"/>
              <a:pPr/>
              <a:t>‹#›</a:t>
            </a:fld>
            <a:endParaRPr lang="en-US"/>
          </a:p>
        </p:txBody>
      </p:sp>
    </p:spTree>
    <p:extLst>
      <p:ext uri="{BB962C8B-B14F-4D97-AF65-F5344CB8AC3E}">
        <p14:creationId xmlns:p14="http://schemas.microsoft.com/office/powerpoint/2010/main" val="417464102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4667" y="228600"/>
            <a:ext cx="2870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4067" y="228600"/>
            <a:ext cx="84074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F0DD49-ED23-47D6-B6FB-81F886C95867}" type="slidenum">
              <a:rPr lang="en-US"/>
              <a:pPr/>
              <a:t>‹#›</a:t>
            </a:fld>
            <a:endParaRPr lang="en-US"/>
          </a:p>
        </p:txBody>
      </p:sp>
    </p:spTree>
    <p:extLst>
      <p:ext uri="{BB962C8B-B14F-4D97-AF65-F5344CB8AC3E}">
        <p14:creationId xmlns:p14="http://schemas.microsoft.com/office/powerpoint/2010/main" val="1877583743"/>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D4AF0-50C1-4D23-8E00-8A1B3D6B1420}" type="slidenum">
              <a:rPr lang="en-US"/>
              <a:pPr>
                <a:defRPr/>
              </a:pPr>
              <a:t>‹#›</a:t>
            </a:fld>
            <a:endParaRPr lang="en-US"/>
          </a:p>
        </p:txBody>
      </p:sp>
    </p:spTree>
    <p:extLst>
      <p:ext uri="{BB962C8B-B14F-4D97-AF65-F5344CB8AC3E}">
        <p14:creationId xmlns:p14="http://schemas.microsoft.com/office/powerpoint/2010/main" val="2740217117"/>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B58E43-3CF8-40FB-943D-0F53251AC5D1}" type="slidenum">
              <a:rPr lang="en-US"/>
              <a:pPr>
                <a:defRPr/>
              </a:pPr>
              <a:t>‹#›</a:t>
            </a:fld>
            <a:endParaRPr lang="en-US"/>
          </a:p>
        </p:txBody>
      </p:sp>
    </p:spTree>
    <p:extLst>
      <p:ext uri="{BB962C8B-B14F-4D97-AF65-F5344CB8AC3E}">
        <p14:creationId xmlns:p14="http://schemas.microsoft.com/office/powerpoint/2010/main" val="154110155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1F7DF-8DDE-44CD-B2C8-C26DDD678107}" type="slidenum">
              <a:rPr lang="en-US"/>
              <a:pPr>
                <a:defRPr/>
              </a:pPr>
              <a:t>‹#›</a:t>
            </a:fld>
            <a:endParaRPr lang="en-US"/>
          </a:p>
        </p:txBody>
      </p:sp>
    </p:spTree>
    <p:extLst>
      <p:ext uri="{BB962C8B-B14F-4D97-AF65-F5344CB8AC3E}">
        <p14:creationId xmlns:p14="http://schemas.microsoft.com/office/powerpoint/2010/main" val="1472226864"/>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9B5713-61B0-401E-835C-3582FC52F644}" type="slidenum">
              <a:rPr lang="en-US"/>
              <a:pPr>
                <a:defRPr/>
              </a:pPr>
              <a:t>‹#›</a:t>
            </a:fld>
            <a:endParaRPr lang="en-US"/>
          </a:p>
        </p:txBody>
      </p:sp>
    </p:spTree>
    <p:extLst>
      <p:ext uri="{BB962C8B-B14F-4D97-AF65-F5344CB8AC3E}">
        <p14:creationId xmlns:p14="http://schemas.microsoft.com/office/powerpoint/2010/main" val="3686057480"/>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F8F6B7-D224-47D0-8194-284848FCAEEC}" type="slidenum">
              <a:rPr lang="en-US"/>
              <a:pPr>
                <a:defRPr/>
              </a:pPr>
              <a:t>‹#›</a:t>
            </a:fld>
            <a:endParaRPr lang="en-US"/>
          </a:p>
        </p:txBody>
      </p:sp>
    </p:spTree>
    <p:extLst>
      <p:ext uri="{BB962C8B-B14F-4D97-AF65-F5344CB8AC3E}">
        <p14:creationId xmlns:p14="http://schemas.microsoft.com/office/powerpoint/2010/main" val="407913765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419A00-016F-4919-833D-592424C71964}" type="slidenum">
              <a:rPr lang="en-US"/>
              <a:pPr>
                <a:defRPr/>
              </a:pPr>
              <a:t>‹#›</a:t>
            </a:fld>
            <a:endParaRPr lang="en-US"/>
          </a:p>
        </p:txBody>
      </p:sp>
    </p:spTree>
    <p:extLst>
      <p:ext uri="{BB962C8B-B14F-4D97-AF65-F5344CB8AC3E}">
        <p14:creationId xmlns:p14="http://schemas.microsoft.com/office/powerpoint/2010/main" val="499333954"/>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893DCB-598D-4808-B311-8069F5FC42EF}" type="slidenum">
              <a:rPr lang="en-US"/>
              <a:pPr>
                <a:defRPr/>
              </a:pPr>
              <a:t>‹#›</a:t>
            </a:fld>
            <a:endParaRPr lang="en-US"/>
          </a:p>
        </p:txBody>
      </p:sp>
    </p:spTree>
    <p:extLst>
      <p:ext uri="{BB962C8B-B14F-4D97-AF65-F5344CB8AC3E}">
        <p14:creationId xmlns:p14="http://schemas.microsoft.com/office/powerpoint/2010/main" val="3847018570"/>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3DEA70-B91E-4564-9664-584F92929B09}" type="slidenum">
              <a:rPr lang="en-US"/>
              <a:pPr>
                <a:defRPr/>
              </a:pPr>
              <a:t>‹#›</a:t>
            </a:fld>
            <a:endParaRPr lang="en-US"/>
          </a:p>
        </p:txBody>
      </p:sp>
    </p:spTree>
    <p:extLst>
      <p:ext uri="{BB962C8B-B14F-4D97-AF65-F5344CB8AC3E}">
        <p14:creationId xmlns:p14="http://schemas.microsoft.com/office/powerpoint/2010/main" val="339262315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285ECF-C521-46D3-90C8-7F6AD4893786}" type="slidenum">
              <a:rPr lang="en-US"/>
              <a:pPr/>
              <a:t>‹#›</a:t>
            </a:fld>
            <a:endParaRPr lang="en-US"/>
          </a:p>
        </p:txBody>
      </p:sp>
    </p:spTree>
    <p:extLst>
      <p:ext uri="{BB962C8B-B14F-4D97-AF65-F5344CB8AC3E}">
        <p14:creationId xmlns:p14="http://schemas.microsoft.com/office/powerpoint/2010/main" val="2147681905"/>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C6EEDA-B055-4B79-9EA8-2002E6887A0F}" type="slidenum">
              <a:rPr lang="en-US"/>
              <a:pPr>
                <a:defRPr/>
              </a:pPr>
              <a:t>‹#›</a:t>
            </a:fld>
            <a:endParaRPr lang="en-US"/>
          </a:p>
        </p:txBody>
      </p:sp>
    </p:spTree>
    <p:extLst>
      <p:ext uri="{BB962C8B-B14F-4D97-AF65-F5344CB8AC3E}">
        <p14:creationId xmlns:p14="http://schemas.microsoft.com/office/powerpoint/2010/main" val="3109778630"/>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96CDB7-3CCF-4FCD-A520-08E98B76A265}" type="slidenum">
              <a:rPr lang="en-US"/>
              <a:pPr>
                <a:defRPr/>
              </a:pPr>
              <a:t>‹#›</a:t>
            </a:fld>
            <a:endParaRPr lang="en-US"/>
          </a:p>
        </p:txBody>
      </p:sp>
    </p:spTree>
    <p:extLst>
      <p:ext uri="{BB962C8B-B14F-4D97-AF65-F5344CB8AC3E}">
        <p14:creationId xmlns:p14="http://schemas.microsoft.com/office/powerpoint/2010/main" val="243876481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E15C3-B901-4885-8B4E-5CF282CF3528}" type="slidenum">
              <a:rPr lang="en-US"/>
              <a:pPr>
                <a:defRPr/>
              </a:pPr>
              <a:t>‹#›</a:t>
            </a:fld>
            <a:endParaRPr lang="en-US"/>
          </a:p>
        </p:txBody>
      </p:sp>
    </p:spTree>
    <p:extLst>
      <p:ext uri="{BB962C8B-B14F-4D97-AF65-F5344CB8AC3E}">
        <p14:creationId xmlns:p14="http://schemas.microsoft.com/office/powerpoint/2010/main" val="571561089"/>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3200400"/>
            <a:ext cx="9448800" cy="1371600"/>
          </a:xfrm>
        </p:spPr>
        <p:txBody>
          <a:bodyPr/>
          <a:lstStyle>
            <a:lvl1pPr>
              <a:lnSpc>
                <a:spcPct val="80000"/>
              </a:lnSpc>
              <a:defRPr sz="5600"/>
            </a:lvl1pPr>
          </a:lstStyle>
          <a:p>
            <a:r>
              <a:rPr lang="en-US"/>
              <a:t>Click to edit Master title style</a:t>
            </a:r>
          </a:p>
        </p:txBody>
      </p:sp>
      <p:sp>
        <p:nvSpPr>
          <p:cNvPr id="3075" name="Rectangle 3"/>
          <p:cNvSpPr>
            <a:spLocks noGrp="1" noChangeArrowheads="1"/>
          </p:cNvSpPr>
          <p:nvPr>
            <p:ph type="subTitle" idx="1"/>
          </p:nvPr>
        </p:nvSpPr>
        <p:spPr>
          <a:xfrm>
            <a:off x="3454400" y="4876800"/>
            <a:ext cx="7213600" cy="1066800"/>
          </a:xfrm>
        </p:spPr>
        <p:txBody>
          <a:bodyPr/>
          <a:lstStyle>
            <a:lvl1pPr marL="0" indent="0" algn="r">
              <a:buFontTx/>
              <a:buNone/>
              <a:defRPr/>
            </a:lvl1pPr>
          </a:lstStyle>
          <a:p>
            <a:r>
              <a:rPr lang="en-US"/>
              <a:t>Click to edit Master subtitle style</a:t>
            </a:r>
          </a:p>
        </p:txBody>
      </p:sp>
      <p:sp>
        <p:nvSpPr>
          <p:cNvPr id="3076" name="Rectangle 4"/>
          <p:cNvSpPr>
            <a:spLocks noGrp="1" noChangeArrowheads="1"/>
          </p:cNvSpPr>
          <p:nvPr>
            <p:ph type="dt" sz="half" idx="2"/>
          </p:nvPr>
        </p:nvSpPr>
        <p:spPr>
          <a:xfrm>
            <a:off x="304800" y="6248400"/>
            <a:ext cx="2540000" cy="457200"/>
          </a:xfrm>
        </p:spPr>
        <p:txBody>
          <a:bodyPr/>
          <a:lstStyle>
            <a:lvl1pPr>
              <a:defRPr/>
            </a:lvl1pPr>
          </a:lstStyle>
          <a:p>
            <a:fld id="{9CC2A62C-D98E-405E-9A67-1EF56E8D230D}" type="datetimeFigureOut">
              <a:rPr lang="en-US" smtClean="0"/>
              <a:pPr/>
              <a:t>7/5/2026</a:t>
            </a:fld>
            <a:endParaRPr lang="en-US" dirty="0"/>
          </a:p>
        </p:txBody>
      </p:sp>
      <p:sp>
        <p:nvSpPr>
          <p:cNvPr id="3077" name="Rectangle 5"/>
          <p:cNvSpPr>
            <a:spLocks noGrp="1" noChangeArrowheads="1"/>
          </p:cNvSpPr>
          <p:nvPr>
            <p:ph type="ftr" sz="quarter" idx="3"/>
          </p:nvPr>
        </p:nvSpPr>
        <p:spPr>
          <a:xfrm>
            <a:off x="3149600" y="6248400"/>
            <a:ext cx="5791200" cy="45720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9347200" y="6248400"/>
            <a:ext cx="2540000" cy="457200"/>
          </a:xfrm>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3382061421"/>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1896272079"/>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762110306"/>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2442219141"/>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241079647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1672961227"/>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420427897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6F0941-5748-4B8B-9B1B-C2353CA40C61}" type="slidenum">
              <a:rPr lang="en-US"/>
              <a:pPr/>
              <a:t>‹#›</a:t>
            </a:fld>
            <a:endParaRPr lang="en-US"/>
          </a:p>
        </p:txBody>
      </p:sp>
    </p:spTree>
    <p:extLst>
      <p:ext uri="{BB962C8B-B14F-4D97-AF65-F5344CB8AC3E}">
        <p14:creationId xmlns:p14="http://schemas.microsoft.com/office/powerpoint/2010/main" val="601091754"/>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4202147261"/>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2904360384"/>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934135839"/>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C2A62C-D98E-405E-9A67-1EF56E8D230D}" type="datetimeFigureOut">
              <a:rPr lang="en-US" smtClean="0"/>
              <a:pPr/>
              <a:t>7/5/2026</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1765025827"/>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A64BBC-9AF5-4D72-9A77-B8331B74E6F7}" type="slidenum">
              <a:rPr lang="en-US"/>
              <a:pPr/>
              <a:t>‹#›</a:t>
            </a:fld>
            <a:endParaRPr lang="en-US"/>
          </a:p>
        </p:txBody>
      </p:sp>
    </p:spTree>
    <p:extLst>
      <p:ext uri="{BB962C8B-B14F-4D97-AF65-F5344CB8AC3E}">
        <p14:creationId xmlns:p14="http://schemas.microsoft.com/office/powerpoint/2010/main" val="2825525032"/>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8856C5-63B9-4CFF-A06B-A77FA873195D}" type="slidenum">
              <a:rPr lang="en-US"/>
              <a:pPr/>
              <a:t>‹#›</a:t>
            </a:fld>
            <a:endParaRPr lang="en-US"/>
          </a:p>
        </p:txBody>
      </p:sp>
    </p:spTree>
    <p:extLst>
      <p:ext uri="{BB962C8B-B14F-4D97-AF65-F5344CB8AC3E}">
        <p14:creationId xmlns:p14="http://schemas.microsoft.com/office/powerpoint/2010/main" val="418068986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E0274FA-9A42-4511-BAB9-63968A0A51B3}" type="slidenum">
              <a:rPr lang="en-US"/>
              <a:pPr/>
              <a:t>‹#›</a:t>
            </a:fld>
            <a:endParaRPr lang="en-US"/>
          </a:p>
        </p:txBody>
      </p:sp>
    </p:spTree>
    <p:extLst>
      <p:ext uri="{BB962C8B-B14F-4D97-AF65-F5344CB8AC3E}">
        <p14:creationId xmlns:p14="http://schemas.microsoft.com/office/powerpoint/2010/main" val="2604657236"/>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A8B8E45-F9D8-4624-8BD1-53A01EBF8D63}" type="slidenum">
              <a:rPr lang="en-US"/>
              <a:pPr/>
              <a:t>‹#›</a:t>
            </a:fld>
            <a:endParaRPr lang="en-US"/>
          </a:p>
        </p:txBody>
      </p:sp>
    </p:spTree>
    <p:extLst>
      <p:ext uri="{BB962C8B-B14F-4D97-AF65-F5344CB8AC3E}">
        <p14:creationId xmlns:p14="http://schemas.microsoft.com/office/powerpoint/2010/main" val="48096059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4418906-E37F-4ECF-B4DF-420EE096D8C1}" type="slidenum">
              <a:rPr lang="en-US"/>
              <a:pPr/>
              <a:t>‹#›</a:t>
            </a:fld>
            <a:endParaRPr lang="en-US"/>
          </a:p>
        </p:txBody>
      </p:sp>
    </p:spTree>
    <p:extLst>
      <p:ext uri="{BB962C8B-B14F-4D97-AF65-F5344CB8AC3E}">
        <p14:creationId xmlns:p14="http://schemas.microsoft.com/office/powerpoint/2010/main" val="362475694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3332DC-5922-4FB6-99AD-FD442F7FA712}" type="slidenum">
              <a:rPr lang="en-US"/>
              <a:pPr/>
              <a:t>‹#›</a:t>
            </a:fld>
            <a:endParaRPr lang="en-US"/>
          </a:p>
        </p:txBody>
      </p:sp>
    </p:spTree>
    <p:extLst>
      <p:ext uri="{BB962C8B-B14F-4D97-AF65-F5344CB8AC3E}">
        <p14:creationId xmlns:p14="http://schemas.microsoft.com/office/powerpoint/2010/main" val="326489594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219" name="Picture 195" descr="PPP_SEDUC_TXT_Boar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64067" y="228600"/>
            <a:ext cx="11480800" cy="1111250"/>
          </a:xfrm>
          <a:prstGeom prst="rect">
            <a:avLst/>
          </a:prstGeom>
          <a:noFill/>
          <a:ln>
            <a:noFill/>
          </a:ln>
          <a:effectLst/>
          <a:extLst>
            <a:ext uri="{909E8E84-426E-40DD-AFC4-6F175D3DCCD1}">
              <a14:hiddenFill xmlns:a14="http://schemas.microsoft.com/office/drawing/2010/main">
                <a:solidFill>
                  <a:srgbClr val="D2E3F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524000"/>
            <a:ext cx="1097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4" name="Rectangle 190"/>
          <p:cNvSpPr>
            <a:spLocks noGrp="1" noChangeArrowheads="1"/>
          </p:cNvSpPr>
          <p:nvPr>
            <p:ph type="dt" sz="half" idx="2"/>
          </p:nvPr>
        </p:nvSpPr>
        <p:spPr bwMode="auto">
          <a:xfrm>
            <a:off x="304800" y="66294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aseline="-25000">
                <a:solidFill>
                  <a:srgbClr val="FFFFFF"/>
                </a:solidFill>
              </a:defRPr>
            </a:lvl1pPr>
          </a:lstStyle>
          <a:p>
            <a:endParaRPr lang="en-US"/>
          </a:p>
        </p:txBody>
      </p:sp>
      <p:sp>
        <p:nvSpPr>
          <p:cNvPr id="1215" name="Rectangle 191"/>
          <p:cNvSpPr>
            <a:spLocks noGrp="1" noChangeArrowheads="1"/>
          </p:cNvSpPr>
          <p:nvPr>
            <p:ph type="ftr" sz="quarter" idx="3"/>
          </p:nvPr>
        </p:nvSpPr>
        <p:spPr bwMode="auto">
          <a:xfrm>
            <a:off x="4165600" y="66294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aseline="-25000">
                <a:solidFill>
                  <a:srgbClr val="FFFFFF"/>
                </a:solidFill>
              </a:defRPr>
            </a:lvl1pPr>
          </a:lstStyle>
          <a:p>
            <a:endParaRPr lang="en-US"/>
          </a:p>
        </p:txBody>
      </p:sp>
      <p:sp>
        <p:nvSpPr>
          <p:cNvPr id="1216" name="Rectangle 192"/>
          <p:cNvSpPr>
            <a:spLocks noGrp="1" noChangeArrowheads="1"/>
          </p:cNvSpPr>
          <p:nvPr>
            <p:ph type="sldNum" sz="quarter" idx="4"/>
          </p:nvPr>
        </p:nvSpPr>
        <p:spPr bwMode="auto">
          <a:xfrm>
            <a:off x="9019117" y="66294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aseline="-25000">
                <a:solidFill>
                  <a:srgbClr val="FFFFFF"/>
                </a:solidFill>
              </a:defRPr>
            </a:lvl1pPr>
          </a:lstStyle>
          <a:p>
            <a:fld id="{F48591D4-48A9-42E4-8B91-F2F6E27DD515}" type="slidenum">
              <a:rPr lang="en-US"/>
              <a:pPr/>
              <a:t>‹#›</a:t>
            </a:fld>
            <a:endParaRPr lang="en-US"/>
          </a:p>
        </p:txBody>
      </p:sp>
    </p:spTree>
    <p:extLst>
      <p:ext uri="{BB962C8B-B14F-4D97-AF65-F5344CB8AC3E}">
        <p14:creationId xmlns:p14="http://schemas.microsoft.com/office/powerpoint/2010/main" val="4177337440"/>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wipe dir="r"/>
  </p:transition>
  <p:txStyles>
    <p:titleStyle>
      <a:lvl1pPr algn="ctr" rtl="0" eaLnBrk="1" fontAlgn="base" hangingPunct="1">
        <a:spcBef>
          <a:spcPct val="0"/>
        </a:spcBef>
        <a:spcAft>
          <a:spcPct val="0"/>
        </a:spcAft>
        <a:defRPr sz="3000" b="1">
          <a:solidFill>
            <a:srgbClr val="FFFFFF"/>
          </a:solidFill>
          <a:latin typeface="+mj-lt"/>
          <a:ea typeface="+mj-ea"/>
          <a:cs typeface="+mj-cs"/>
        </a:defRPr>
      </a:lvl1pPr>
      <a:lvl2pPr algn="ctr" rtl="0" eaLnBrk="1" fontAlgn="base" hangingPunct="1">
        <a:spcBef>
          <a:spcPct val="0"/>
        </a:spcBef>
        <a:spcAft>
          <a:spcPct val="0"/>
        </a:spcAft>
        <a:defRPr sz="3000" b="1">
          <a:solidFill>
            <a:srgbClr val="FFFFFF"/>
          </a:solidFill>
          <a:latin typeface="Arial" pitchFamily="34" charset="0"/>
        </a:defRPr>
      </a:lvl2pPr>
      <a:lvl3pPr algn="ctr" rtl="0" eaLnBrk="1" fontAlgn="base" hangingPunct="1">
        <a:spcBef>
          <a:spcPct val="0"/>
        </a:spcBef>
        <a:spcAft>
          <a:spcPct val="0"/>
        </a:spcAft>
        <a:defRPr sz="3000" b="1">
          <a:solidFill>
            <a:srgbClr val="FFFFFF"/>
          </a:solidFill>
          <a:latin typeface="Arial" pitchFamily="34" charset="0"/>
        </a:defRPr>
      </a:lvl3pPr>
      <a:lvl4pPr algn="ctr" rtl="0" eaLnBrk="1" fontAlgn="base" hangingPunct="1">
        <a:spcBef>
          <a:spcPct val="0"/>
        </a:spcBef>
        <a:spcAft>
          <a:spcPct val="0"/>
        </a:spcAft>
        <a:defRPr sz="3000" b="1">
          <a:solidFill>
            <a:srgbClr val="FFFFFF"/>
          </a:solidFill>
          <a:latin typeface="Arial" pitchFamily="34" charset="0"/>
        </a:defRPr>
      </a:lvl4pPr>
      <a:lvl5pPr algn="ctr" rtl="0" eaLnBrk="1" fontAlgn="base" hangingPunct="1">
        <a:spcBef>
          <a:spcPct val="0"/>
        </a:spcBef>
        <a:spcAft>
          <a:spcPct val="0"/>
        </a:spcAft>
        <a:defRPr sz="3000" b="1">
          <a:solidFill>
            <a:srgbClr val="FFFFFF"/>
          </a:solidFill>
          <a:latin typeface="Arial" pitchFamily="34" charset="0"/>
        </a:defRPr>
      </a:lvl5pPr>
      <a:lvl6pPr marL="457200" algn="ctr" rtl="0" eaLnBrk="1" fontAlgn="base" hangingPunct="1">
        <a:spcBef>
          <a:spcPct val="0"/>
        </a:spcBef>
        <a:spcAft>
          <a:spcPct val="0"/>
        </a:spcAft>
        <a:defRPr sz="3000" b="1">
          <a:solidFill>
            <a:srgbClr val="FFFFFF"/>
          </a:solidFill>
          <a:latin typeface="Arial" pitchFamily="34" charset="0"/>
        </a:defRPr>
      </a:lvl6pPr>
      <a:lvl7pPr marL="914400" algn="ctr" rtl="0" eaLnBrk="1" fontAlgn="base" hangingPunct="1">
        <a:spcBef>
          <a:spcPct val="0"/>
        </a:spcBef>
        <a:spcAft>
          <a:spcPct val="0"/>
        </a:spcAft>
        <a:defRPr sz="3000" b="1">
          <a:solidFill>
            <a:srgbClr val="FFFFFF"/>
          </a:solidFill>
          <a:latin typeface="Arial" pitchFamily="34" charset="0"/>
        </a:defRPr>
      </a:lvl7pPr>
      <a:lvl8pPr marL="1371600" algn="ctr" rtl="0" eaLnBrk="1" fontAlgn="base" hangingPunct="1">
        <a:spcBef>
          <a:spcPct val="0"/>
        </a:spcBef>
        <a:spcAft>
          <a:spcPct val="0"/>
        </a:spcAft>
        <a:defRPr sz="3000" b="1">
          <a:solidFill>
            <a:srgbClr val="FFFFFF"/>
          </a:solidFill>
          <a:latin typeface="Arial" pitchFamily="34" charset="0"/>
        </a:defRPr>
      </a:lvl8pPr>
      <a:lvl9pPr marL="1828800" algn="ctr" rtl="0" eaLnBrk="1" fontAlgn="base" hangingPunct="1">
        <a:spcBef>
          <a:spcPct val="0"/>
        </a:spcBef>
        <a:spcAft>
          <a:spcPct val="0"/>
        </a:spcAft>
        <a:defRPr sz="3000" b="1">
          <a:solidFill>
            <a:srgbClr val="FFFFFF"/>
          </a:solidFill>
          <a:latin typeface="Arial" pitchFamily="34" charset="0"/>
        </a:defRPr>
      </a:lvl9pPr>
    </p:titleStyle>
    <p:bodyStyle>
      <a:lvl1pPr marL="342900" indent="-342900" algn="l" rtl="0" eaLnBrk="1" fontAlgn="base" hangingPunct="1">
        <a:spcBef>
          <a:spcPct val="20000"/>
        </a:spcBef>
        <a:spcAft>
          <a:spcPct val="0"/>
        </a:spcAft>
        <a:buChar char="•"/>
        <a:defRPr sz="2000">
          <a:solidFill>
            <a:srgbClr val="FFFFFF"/>
          </a:solidFill>
          <a:latin typeface="+mn-lt"/>
          <a:ea typeface="+mn-ea"/>
          <a:cs typeface="+mn-cs"/>
        </a:defRPr>
      </a:lvl1pPr>
      <a:lvl2pPr marL="742950" indent="-285750" algn="l" rtl="0" eaLnBrk="1" fontAlgn="base" hangingPunct="1">
        <a:spcBef>
          <a:spcPct val="20000"/>
        </a:spcBef>
        <a:spcAft>
          <a:spcPct val="0"/>
        </a:spcAft>
        <a:buChar char="–"/>
        <a:defRPr>
          <a:solidFill>
            <a:srgbClr val="FFFFFF"/>
          </a:solidFill>
          <a:latin typeface="+mn-lt"/>
        </a:defRPr>
      </a:lvl2pPr>
      <a:lvl3pPr marL="1143000" indent="-228600" algn="l" rtl="0" eaLnBrk="1" fontAlgn="base" hangingPunct="1">
        <a:spcBef>
          <a:spcPct val="20000"/>
        </a:spcBef>
        <a:spcAft>
          <a:spcPct val="0"/>
        </a:spcAft>
        <a:buChar char="•"/>
        <a:defRPr sz="1600">
          <a:solidFill>
            <a:srgbClr val="FFFFFF"/>
          </a:solidFill>
          <a:latin typeface="+mn-lt"/>
        </a:defRPr>
      </a:lvl3pPr>
      <a:lvl4pPr marL="1600200" indent="-228600" algn="l" rtl="0" eaLnBrk="1" fontAlgn="base" hangingPunct="1">
        <a:spcBef>
          <a:spcPct val="20000"/>
        </a:spcBef>
        <a:spcAft>
          <a:spcPct val="0"/>
        </a:spcAft>
        <a:buChar char="–"/>
        <a:defRPr sz="1400">
          <a:solidFill>
            <a:srgbClr val="FFFFFF"/>
          </a:solidFill>
          <a:latin typeface="+mn-lt"/>
        </a:defRPr>
      </a:lvl4pPr>
      <a:lvl5pPr marL="2057400" indent="-228600" algn="l" rtl="0" eaLnBrk="1" fontAlgn="base" hangingPunct="1">
        <a:spcBef>
          <a:spcPct val="20000"/>
        </a:spcBef>
        <a:spcAft>
          <a:spcPct val="0"/>
        </a:spcAft>
        <a:buChar char="»"/>
        <a:defRPr sz="1400">
          <a:solidFill>
            <a:srgbClr val="FFFFFF"/>
          </a:solidFill>
          <a:latin typeface="+mn-lt"/>
        </a:defRPr>
      </a:lvl5pPr>
      <a:lvl6pPr marL="2514600" indent="-228600" algn="l" rtl="0" eaLnBrk="1" fontAlgn="base" hangingPunct="1">
        <a:spcBef>
          <a:spcPct val="20000"/>
        </a:spcBef>
        <a:spcAft>
          <a:spcPct val="0"/>
        </a:spcAft>
        <a:buChar char="»"/>
        <a:defRPr sz="1400">
          <a:solidFill>
            <a:srgbClr val="FFFFFF"/>
          </a:solidFill>
          <a:latin typeface="+mn-lt"/>
        </a:defRPr>
      </a:lvl6pPr>
      <a:lvl7pPr marL="2971800" indent="-228600" algn="l" rtl="0" eaLnBrk="1" fontAlgn="base" hangingPunct="1">
        <a:spcBef>
          <a:spcPct val="20000"/>
        </a:spcBef>
        <a:spcAft>
          <a:spcPct val="0"/>
        </a:spcAft>
        <a:buChar char="»"/>
        <a:defRPr sz="1400">
          <a:solidFill>
            <a:srgbClr val="FFFFFF"/>
          </a:solidFill>
          <a:latin typeface="+mn-lt"/>
        </a:defRPr>
      </a:lvl7pPr>
      <a:lvl8pPr marL="3429000" indent="-228600" algn="l" rtl="0" eaLnBrk="1" fontAlgn="base" hangingPunct="1">
        <a:spcBef>
          <a:spcPct val="20000"/>
        </a:spcBef>
        <a:spcAft>
          <a:spcPct val="0"/>
        </a:spcAft>
        <a:buChar char="»"/>
        <a:defRPr sz="1400">
          <a:solidFill>
            <a:srgbClr val="FFFFFF"/>
          </a:solidFill>
          <a:latin typeface="+mn-lt"/>
        </a:defRPr>
      </a:lvl8pPr>
      <a:lvl9pPr marL="3886200" indent="-228600" algn="l" rtl="0" eaLnBrk="1" fontAlgn="base" hangingPunct="1">
        <a:spcBef>
          <a:spcPct val="20000"/>
        </a:spcBef>
        <a:spcAft>
          <a:spcPct val="0"/>
        </a:spcAft>
        <a:buChar char="»"/>
        <a:defRPr sz="14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a:defRPr/>
            </a:pPr>
            <a:fld id="{60F76AB6-1C09-461E-B66B-C986A1DEEB88}" type="slidenum">
              <a:rPr lang="en-US"/>
              <a:pPr>
                <a:defRPr/>
              </a:pPr>
              <a:t>‹#›</a:t>
            </a:fld>
            <a:endParaRPr lang="en-US"/>
          </a:p>
        </p:txBody>
      </p:sp>
    </p:spTree>
    <p:extLst>
      <p:ext uri="{BB962C8B-B14F-4D97-AF65-F5344CB8AC3E}">
        <p14:creationId xmlns:p14="http://schemas.microsoft.com/office/powerpoint/2010/main" val="239674813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spd="slow">
    <p:cove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6764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5560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fld id="{9CC2A62C-D98E-405E-9A67-1EF56E8D230D}" type="datetimeFigureOut">
              <a:rPr lang="en-US" smtClean="0"/>
              <a:pPr/>
              <a:t>7/5/2026</a:t>
            </a:fld>
            <a:endParaRPr lang="en-US" dirty="0"/>
          </a:p>
        </p:txBody>
      </p:sp>
      <p:sp>
        <p:nvSpPr>
          <p:cNvPr id="1029" name="Rectangle 5"/>
          <p:cNvSpPr>
            <a:spLocks noGrp="1" noChangeArrowheads="1"/>
          </p:cNvSpPr>
          <p:nvPr>
            <p:ph type="ftr" sz="quarter" idx="3"/>
          </p:nvPr>
        </p:nvSpPr>
        <p:spPr bwMode="auto">
          <a:xfrm>
            <a:off x="5486400" y="5943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dirty="0"/>
          </a:p>
        </p:txBody>
      </p:sp>
      <p:sp>
        <p:nvSpPr>
          <p:cNvPr id="1030" name="Rectangle 6"/>
          <p:cNvSpPr>
            <a:spLocks noGrp="1" noChangeArrowheads="1"/>
          </p:cNvSpPr>
          <p:nvPr>
            <p:ph type="sldNum" sz="quarter" idx="4"/>
          </p:nvPr>
        </p:nvSpPr>
        <p:spPr bwMode="auto">
          <a:xfrm>
            <a:off x="9550400" y="59436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0CDDB520-338B-4891-A75D-1051E878BCAA}" type="slidenum">
              <a:rPr lang="en-US" smtClean="0"/>
              <a:pPr/>
              <a:t>‹#›</a:t>
            </a:fld>
            <a:endParaRPr lang="en-US" dirty="0"/>
          </a:p>
        </p:txBody>
      </p:sp>
    </p:spTree>
    <p:extLst>
      <p:ext uri="{BB962C8B-B14F-4D97-AF65-F5344CB8AC3E}">
        <p14:creationId xmlns:p14="http://schemas.microsoft.com/office/powerpoint/2010/main" val="32462809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slow">
    <p:wipe dir="r"/>
  </p:transition>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Black" pitchFamily="34" charset="0"/>
        </a:defRPr>
      </a:lvl2pPr>
      <a:lvl3pPr algn="l" rtl="0" eaLnBrk="1" fontAlgn="base" hangingPunct="1">
        <a:spcBef>
          <a:spcPct val="0"/>
        </a:spcBef>
        <a:spcAft>
          <a:spcPct val="0"/>
        </a:spcAft>
        <a:defRPr sz="4000">
          <a:solidFill>
            <a:schemeClr val="tx2"/>
          </a:solidFill>
          <a:latin typeface="Arial Black" pitchFamily="34" charset="0"/>
        </a:defRPr>
      </a:lvl3pPr>
      <a:lvl4pPr algn="l" rtl="0" eaLnBrk="1" fontAlgn="base" hangingPunct="1">
        <a:spcBef>
          <a:spcPct val="0"/>
        </a:spcBef>
        <a:spcAft>
          <a:spcPct val="0"/>
        </a:spcAft>
        <a:defRPr sz="4000">
          <a:solidFill>
            <a:schemeClr val="tx2"/>
          </a:solidFill>
          <a:latin typeface="Arial Black" pitchFamily="34" charset="0"/>
        </a:defRPr>
      </a:lvl4pPr>
      <a:lvl5pPr algn="l" rtl="0" eaLnBrk="1" fontAlgn="base" hangingPunct="1">
        <a:spcBef>
          <a:spcPct val="0"/>
        </a:spcBef>
        <a:spcAft>
          <a:spcPct val="0"/>
        </a:spcAft>
        <a:defRPr sz="4000">
          <a:solidFill>
            <a:schemeClr val="tx2"/>
          </a:solidFill>
          <a:latin typeface="Arial Black" pitchFamily="34" charset="0"/>
        </a:defRPr>
      </a:lvl5pPr>
      <a:lvl6pPr marL="457200" algn="l" rtl="0" eaLnBrk="1" fontAlgn="base" hangingPunct="1">
        <a:spcBef>
          <a:spcPct val="0"/>
        </a:spcBef>
        <a:spcAft>
          <a:spcPct val="0"/>
        </a:spcAft>
        <a:defRPr sz="4000">
          <a:solidFill>
            <a:schemeClr val="tx2"/>
          </a:solidFill>
          <a:latin typeface="Arial Black" pitchFamily="34" charset="0"/>
        </a:defRPr>
      </a:lvl6pPr>
      <a:lvl7pPr marL="914400" algn="l" rtl="0" eaLnBrk="1" fontAlgn="base" hangingPunct="1">
        <a:spcBef>
          <a:spcPct val="0"/>
        </a:spcBef>
        <a:spcAft>
          <a:spcPct val="0"/>
        </a:spcAft>
        <a:defRPr sz="4000">
          <a:solidFill>
            <a:schemeClr val="tx2"/>
          </a:solidFill>
          <a:latin typeface="Arial Black" pitchFamily="34" charset="0"/>
        </a:defRPr>
      </a:lvl7pPr>
      <a:lvl8pPr marL="1371600" algn="l" rtl="0" eaLnBrk="1" fontAlgn="base" hangingPunct="1">
        <a:spcBef>
          <a:spcPct val="0"/>
        </a:spcBef>
        <a:spcAft>
          <a:spcPct val="0"/>
        </a:spcAft>
        <a:defRPr sz="4000">
          <a:solidFill>
            <a:schemeClr val="tx2"/>
          </a:solidFill>
          <a:latin typeface="Arial Black" pitchFamily="34" charset="0"/>
        </a:defRPr>
      </a:lvl8pPr>
      <a:lvl9pPr marL="1828800" algn="l"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thriftbooks.com/a/billie-silvey/887867/" TargetMode="External"/><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images.google.com/imgres?imgurl=http://barfblog.foodsafety.ksu.edu/uploads/image/pepperoni%20pizza%20e%20coli.jpg&amp;imgrefurl=http://barfblog.foodsafety.ksu.edu/tags/restaurant/&amp;usg=__NKD_-3kLLEweCmFNwDLqofAWZbw=&amp;h=307&amp;w=500&amp;sz=72&amp;hl=en&amp;start=78&amp;um=1&amp;tbnid=Sm0jd5K_kLtqHM:&amp;tbnh=80&amp;tbnw=130&amp;prev=/images?q=pizza&amp;ndsp=20&amp;hl=en&amp;rlz=1T4GGLL_enUS328US328&amp;sa=N&amp;start=60&amp;um=1" TargetMode="External"/><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images.google.com/imgres?imgurl=http://wwwdelivery.superstock.com/WI/223/1557/PreviewComp/SuperStock_1557R-301614.jpg&amp;imgrefurl=http://www.superstock.com/stock-photos-images/1557R-301614&amp;usg=__wNraAJeQDCBpIXj8zKp5YFASwuE=&amp;h=233&amp;w=350&amp;sz=56&amp;hl=en&amp;start=22&amp;um=1&amp;tbnid=V4Ul5ijEanox3M:&amp;tbnh=80&amp;tbnw=120&amp;prev=/images?q=eating+dinner+together&amp;ndsp=20&amp;hl=en&amp;rlz=1T4GGLL_enUS328US328&amp;sa=N&amp;start=20&amp;um=1" TargetMode="External"/><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wmf"/><Relationship Id="rId7" Type="http://schemas.openxmlformats.org/officeDocument/2006/relationships/image" Target="../media/image65.png"/><Relationship Id="rId2" Type="http://schemas.openxmlformats.org/officeDocument/2006/relationships/oleObject" Target="../embeddings/oleObject1.bin"/><Relationship Id="rId1" Type="http://schemas.openxmlformats.org/officeDocument/2006/relationships/slideLayout" Target="../slideLayouts/slideLayout29.xml"/><Relationship Id="rId6" Type="http://schemas.openxmlformats.org/officeDocument/2006/relationships/image" Target="../media/image64.wmf"/><Relationship Id="rId5" Type="http://schemas.openxmlformats.org/officeDocument/2006/relationships/oleObject" Target="../embeddings/oleObject2.bin"/><Relationship Id="rId4" Type="http://schemas.openxmlformats.org/officeDocument/2006/relationships/image" Target="../media/image63.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3959-0A3C-D21D-7658-2C268EEB8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C6592-ED82-5A3D-F605-D007611EFAD1}"/>
              </a:ext>
            </a:extLst>
          </p:cNvPr>
          <p:cNvSpPr>
            <a:spLocks noGrp="1"/>
          </p:cNvSpPr>
          <p:nvPr>
            <p:ph type="ctrTitle"/>
          </p:nvPr>
        </p:nvSpPr>
        <p:spPr>
          <a:xfrm>
            <a:off x="3069771" y="1219200"/>
            <a:ext cx="7772400" cy="914400"/>
          </a:xfrm>
        </p:spPr>
        <p:txBody>
          <a:bodyPr/>
          <a:lstStyle/>
          <a:p>
            <a:r>
              <a:rPr lang="en-US" sz="8000" b="0" dirty="0">
                <a:effectLst>
                  <a:outerShdw blurRad="38100" dist="38100" dir="2700000" algn="tl">
                    <a:srgbClr val="000000">
                      <a:alpha val="43137"/>
                    </a:srgbClr>
                  </a:outerShdw>
                </a:effectLst>
                <a:latin typeface="Freestyle Script" pitchFamily="66" charset="0"/>
              </a:rPr>
              <a:t>Divisions Within</a:t>
            </a:r>
            <a:br>
              <a:rPr lang="en-US" sz="8000" b="0" dirty="0">
                <a:effectLst>
                  <a:outerShdw blurRad="38100" dist="38100" dir="2700000" algn="tl">
                    <a:srgbClr val="000000">
                      <a:alpha val="43137"/>
                    </a:srgbClr>
                  </a:outerShdw>
                </a:effectLst>
                <a:latin typeface="Freestyle Script" pitchFamily="66" charset="0"/>
              </a:rPr>
            </a:br>
            <a:r>
              <a:rPr lang="en-US" sz="8000" b="0" dirty="0">
                <a:effectLst>
                  <a:outerShdw blurRad="38100" dist="38100" dir="2700000" algn="tl">
                    <a:srgbClr val="000000">
                      <a:alpha val="43137"/>
                    </a:srgbClr>
                  </a:outerShdw>
                </a:effectLst>
                <a:latin typeface="Freestyle Script" pitchFamily="66" charset="0"/>
              </a:rPr>
              <a:t>The Church of Christ</a:t>
            </a:r>
          </a:p>
        </p:txBody>
      </p:sp>
      <p:pic>
        <p:nvPicPr>
          <p:cNvPr id="3" name="Picture 2" descr="http://t3.gstatic.com/images?q=tbn:ANd9GcQHGnvCbceYDj4fqc41-8BboQmnJKQ1tqjTdBDTDX3u2kKfn54&amp;t=1&amp;h=186&amp;w=150&amp;usg=__-sD7-Fvga-Epb7vn-chpVm_iwwc=">
            <a:extLst>
              <a:ext uri="{FF2B5EF4-FFF2-40B4-BE49-F238E27FC236}">
                <a16:creationId xmlns:a16="http://schemas.microsoft.com/office/drawing/2014/main" id="{6C758905-785C-0521-C143-92A26F605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19664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667491"/>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78050-7F96-E737-A308-72256DC19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1509186"/>
            <a:ext cx="6858000" cy="9876373"/>
          </a:xfrm>
          <a:prstGeom prst="rect">
            <a:avLst/>
          </a:prstGeom>
        </p:spPr>
      </p:pic>
      <p:sp>
        <p:nvSpPr>
          <p:cNvPr id="4" name="Rectangle: Rounded Corners 3">
            <a:extLst>
              <a:ext uri="{FF2B5EF4-FFF2-40B4-BE49-F238E27FC236}">
                <a16:creationId xmlns:a16="http://schemas.microsoft.com/office/drawing/2014/main" id="{82150781-C70D-8099-C35C-1EBFF0789FC7}"/>
              </a:ext>
            </a:extLst>
          </p:cNvPr>
          <p:cNvSpPr/>
          <p:nvPr/>
        </p:nvSpPr>
        <p:spPr bwMode="auto">
          <a:xfrm>
            <a:off x="1285876" y="142876"/>
            <a:ext cx="4933950" cy="2305050"/>
          </a:xfrm>
          <a:prstGeom prst="roundRect">
            <a:avLst>
              <a:gd name="adj" fmla="val 3642"/>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556107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CBF61-DDF7-E9D2-1541-92180CD2D7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36C9C4-1C7A-924C-9563-E2D92FF37249}"/>
              </a:ext>
            </a:extLst>
          </p:cNvPr>
          <p:cNvSpPr txBox="1"/>
          <p:nvPr/>
        </p:nvSpPr>
        <p:spPr>
          <a:xfrm>
            <a:off x="1066800" y="1676400"/>
            <a:ext cx="10287000" cy="1692771"/>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 dust settled on division</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forms focused on food and fun</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Soon expanded to “anything goes”</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8EE4024D-774F-FBA2-E945-A7AD89ADBC85}"/>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AutoNum type="romanUcPeriod"/>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Institutional Churches</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Emphasized Social</a:t>
            </a:r>
          </a:p>
        </p:txBody>
      </p:sp>
    </p:spTree>
    <p:extLst>
      <p:ext uri="{BB962C8B-B14F-4D97-AF65-F5344CB8AC3E}">
        <p14:creationId xmlns:p14="http://schemas.microsoft.com/office/powerpoint/2010/main" val="161747448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0090">
            <a:off x="3221909" y="169691"/>
            <a:ext cx="4640882" cy="6427621"/>
          </a:xfrm>
          <a:prstGeom prst="rect">
            <a:avLst/>
          </a:prstGeom>
        </p:spPr>
      </p:pic>
    </p:spTree>
    <p:extLst>
      <p:ext uri="{BB962C8B-B14F-4D97-AF65-F5344CB8AC3E}">
        <p14:creationId xmlns:p14="http://schemas.microsoft.com/office/powerpoint/2010/main" val="325158237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0240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99" y="296324"/>
            <a:ext cx="8675043" cy="625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DBD453CD-C162-A6AD-F528-04C60D79FB3C}"/>
              </a:ext>
            </a:extLst>
          </p:cNvPr>
          <p:cNvSpPr/>
          <p:nvPr/>
        </p:nvSpPr>
        <p:spPr>
          <a:xfrm>
            <a:off x="5448300" y="2133600"/>
            <a:ext cx="1485900" cy="3048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672332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460"/>
          <a:stretch/>
        </p:blipFill>
        <p:spPr bwMode="auto">
          <a:xfrm>
            <a:off x="1828800" y="326571"/>
            <a:ext cx="514781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267200" y="3276600"/>
            <a:ext cx="2170452"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2" descr="http://home.hiwaay.net/~thefanns/images/cvr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30068">
            <a:off x="7687947" y="1549651"/>
            <a:ext cx="2153641" cy="33813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0382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Graphics\sccoc23.jpg"/>
          <p:cNvPicPr>
            <a:picLocks noChangeAspect="1" noChangeArrowheads="1"/>
          </p:cNvPicPr>
          <p:nvPr/>
        </p:nvPicPr>
        <p:blipFill>
          <a:blip r:embed="rId2" cstate="print"/>
          <a:srcRect/>
          <a:stretch>
            <a:fillRect/>
          </a:stretch>
        </p:blipFill>
        <p:spPr bwMode="auto">
          <a:xfrm>
            <a:off x="2332251" y="2057400"/>
            <a:ext cx="7527498" cy="366573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
        <p:nvSpPr>
          <p:cNvPr id="3" name="TextBox 2"/>
          <p:cNvSpPr txBox="1"/>
          <p:nvPr/>
        </p:nvSpPr>
        <p:spPr>
          <a:xfrm>
            <a:off x="2590800" y="228601"/>
            <a:ext cx="7010400" cy="113877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Southwest Central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(Houston, TX)</a:t>
            </a:r>
            <a:endParaRPr kumimoji="0" lang="en-US" sz="4000" b="1" i="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endParaRPr>
          </a:p>
        </p:txBody>
      </p:sp>
    </p:spTree>
    <p:extLst>
      <p:ext uri="{BB962C8B-B14F-4D97-AF65-F5344CB8AC3E}">
        <p14:creationId xmlns:p14="http://schemas.microsoft.com/office/powerpoint/2010/main" val="42936794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0"/>
            <a:ext cx="8001000" cy="1143000"/>
          </a:xfrm>
        </p:spPr>
        <p:txBody>
          <a:bodyPr/>
          <a:lstStyle/>
          <a:p>
            <a:pPr eaLnBrk="1" hangingPunct="1">
              <a:defRPr/>
            </a:pPr>
            <a:r>
              <a:rPr lang="en-US" dirty="0"/>
              <a:t>Issues that Separate Us Now</a:t>
            </a:r>
          </a:p>
        </p:txBody>
      </p:sp>
      <p:pic>
        <p:nvPicPr>
          <p:cNvPr id="25603" name="Picture 3"/>
          <p:cNvPicPr>
            <a:picLocks noChangeAspect="1" noChangeArrowheads="1"/>
          </p:cNvPicPr>
          <p:nvPr/>
        </p:nvPicPr>
        <p:blipFill>
          <a:blip r:embed="rId3" cstate="print"/>
          <a:srcRect/>
          <a:stretch>
            <a:fillRect/>
          </a:stretch>
        </p:blipFill>
        <p:spPr bwMode="auto">
          <a:xfrm>
            <a:off x="1524000" y="0"/>
            <a:ext cx="9753600" cy="7315200"/>
          </a:xfrm>
          <a:prstGeom prst="rect">
            <a:avLst/>
          </a:prstGeom>
          <a:noFill/>
          <a:ln w="9525">
            <a:noFill/>
            <a:miter lim="800000"/>
            <a:headEnd/>
            <a:tailEnd/>
          </a:ln>
        </p:spPr>
      </p:pic>
      <p:sp>
        <p:nvSpPr>
          <p:cNvPr id="97284" name="Rectangle 4"/>
          <p:cNvSpPr>
            <a:spLocks noChangeArrowheads="1"/>
          </p:cNvSpPr>
          <p:nvPr/>
        </p:nvSpPr>
        <p:spPr bwMode="auto">
          <a:xfrm>
            <a:off x="1524000" y="0"/>
            <a:ext cx="1752600" cy="228600"/>
          </a:xfrm>
          <a:prstGeom prst="rect">
            <a:avLst/>
          </a:prstGeom>
          <a:noFill/>
          <a:ln w="38100">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BT" pitchFamily="34" charset="0"/>
              <a:ea typeface="+mn-ea"/>
              <a:cs typeface="+mn-cs"/>
            </a:endParaRPr>
          </a:p>
        </p:txBody>
      </p:sp>
      <p:sp>
        <p:nvSpPr>
          <p:cNvPr id="97285" name="Rectangle 5"/>
          <p:cNvSpPr>
            <a:spLocks noChangeArrowheads="1"/>
          </p:cNvSpPr>
          <p:nvPr/>
        </p:nvSpPr>
        <p:spPr bwMode="auto">
          <a:xfrm>
            <a:off x="7924800" y="2209800"/>
            <a:ext cx="1981200" cy="4114800"/>
          </a:xfrm>
          <a:prstGeom prst="rect">
            <a:avLst/>
          </a:prstGeom>
          <a:noFill/>
          <a:ln w="38100">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umanst521 BT"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40984938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2000" fill="hold"/>
                                        <p:tgtEl>
                                          <p:spTgt spid="97284"/>
                                        </p:tgtEl>
                                        <p:attrNameLst>
                                          <p:attrName>ppt_w</p:attrName>
                                        </p:attrNameLst>
                                      </p:cBhvr>
                                      <p:tavLst>
                                        <p:tav tm="0">
                                          <p:val>
                                            <p:strVal val="(6*min(max(#ppt_w*#ppt_h,.3),1)-7.4)/-.7*#ppt_w"/>
                                          </p:val>
                                        </p:tav>
                                        <p:tav tm="100000">
                                          <p:val>
                                            <p:strVal val="#ppt_w"/>
                                          </p:val>
                                        </p:tav>
                                      </p:tavLst>
                                    </p:anim>
                                    <p:anim calcmode="lin" valueType="num">
                                      <p:cBhvr>
                                        <p:cTn id="8" dur="2000" fill="hold"/>
                                        <p:tgtEl>
                                          <p:spTgt spid="97284"/>
                                        </p:tgtEl>
                                        <p:attrNameLst>
                                          <p:attrName>ppt_h</p:attrName>
                                        </p:attrNameLst>
                                      </p:cBhvr>
                                      <p:tavLst>
                                        <p:tav tm="0">
                                          <p:val>
                                            <p:strVal val="(6*min(max(#ppt_w*#ppt_h,.3),1)-7.4)/-.7*#ppt_h"/>
                                          </p:val>
                                        </p:tav>
                                        <p:tav tm="100000">
                                          <p:val>
                                            <p:strVal val="#ppt_h"/>
                                          </p:val>
                                        </p:tav>
                                      </p:tavLst>
                                    </p:anim>
                                    <p:anim calcmode="lin" valueType="num">
                                      <p:cBhvr>
                                        <p:cTn id="9" dur="2000" fill="hold"/>
                                        <p:tgtEl>
                                          <p:spTgt spid="97284"/>
                                        </p:tgtEl>
                                        <p:attrNameLst>
                                          <p:attrName>ppt_x</p:attrName>
                                        </p:attrNameLst>
                                      </p:cBhvr>
                                      <p:tavLst>
                                        <p:tav tm="0">
                                          <p:val>
                                            <p:fltVal val="0.5"/>
                                          </p:val>
                                        </p:tav>
                                        <p:tav tm="100000">
                                          <p:val>
                                            <p:strVal val="#ppt_x"/>
                                          </p:val>
                                        </p:tav>
                                      </p:tavLst>
                                    </p:anim>
                                    <p:anim calcmode="lin" valueType="num">
                                      <p:cBhvr>
                                        <p:cTn id="10" dur="2000" fill="hold"/>
                                        <p:tgtEl>
                                          <p:spTgt spid="97284"/>
                                        </p:tgtEl>
                                        <p:attrNameLst>
                                          <p:attrName>ppt_y</p:attrName>
                                        </p:attrNameLst>
                                      </p:cBhvr>
                                      <p:tavLst>
                                        <p:tav tm="0">
                                          <p:val>
                                            <p:strVal val="1+(6*min(max(#ppt_w*#ppt_h,.3),1)-7.4)/-.7*#ppt_h/2"/>
                                          </p:val>
                                        </p:tav>
                                        <p:tav tm="100000">
                                          <p:val>
                                            <p:strVal val="#ppt_y"/>
                                          </p:val>
                                        </p:tav>
                                      </p:tavLst>
                                    </p:anim>
                                  </p:childTnLst>
                                </p:cTn>
                              </p:par>
                              <p:par>
                                <p:cTn id="11" presetID="22" presetClass="entr" presetSubtype="1" fill="hold" grpId="0" nodeType="withEffect">
                                  <p:stCondLst>
                                    <p:cond delay="0"/>
                                  </p:stCondLst>
                                  <p:childTnLst>
                                    <p:set>
                                      <p:cBhvr>
                                        <p:cTn id="12" dur="1" fill="hold">
                                          <p:stCondLst>
                                            <p:cond delay="0"/>
                                          </p:stCondLst>
                                        </p:cTn>
                                        <p:tgtEl>
                                          <p:spTgt spid="97285"/>
                                        </p:tgtEl>
                                        <p:attrNameLst>
                                          <p:attrName>style.visibility</p:attrName>
                                        </p:attrNameLst>
                                      </p:cBhvr>
                                      <p:to>
                                        <p:strVal val="visible"/>
                                      </p:to>
                                    </p:set>
                                    <p:animEffect transition="in" filter="wipe(up)">
                                      <p:cBhvr>
                                        <p:cTn id="13" dur="20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t="24375" b="8333"/>
          <a:stretch>
            <a:fillRect/>
          </a:stretch>
        </p:blipFill>
        <p:spPr bwMode="auto">
          <a:xfrm>
            <a:off x="1524000" y="0"/>
            <a:ext cx="9144000" cy="6172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
        <p:nvSpPr>
          <p:cNvPr id="3" name="Rectangle: Rounded Corners 2">
            <a:extLst>
              <a:ext uri="{FF2B5EF4-FFF2-40B4-BE49-F238E27FC236}">
                <a16:creationId xmlns:a16="http://schemas.microsoft.com/office/drawing/2014/main" id="{7EE361D3-2CF2-FAA9-DF2C-800CBB2871F0}"/>
              </a:ext>
            </a:extLst>
          </p:cNvPr>
          <p:cNvSpPr/>
          <p:nvPr/>
        </p:nvSpPr>
        <p:spPr>
          <a:xfrm>
            <a:off x="2743200" y="3581400"/>
            <a:ext cx="7696200" cy="114300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B7E65F7B-4EDE-9E87-F4C3-7D5E8D33C31D}"/>
              </a:ext>
            </a:extLst>
          </p:cNvPr>
          <p:cNvSpPr/>
          <p:nvPr/>
        </p:nvSpPr>
        <p:spPr>
          <a:xfrm>
            <a:off x="4038600" y="152400"/>
            <a:ext cx="4980517" cy="6858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775295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0"/>
            <a:ext cx="8001000" cy="1143000"/>
          </a:xfrm>
        </p:spPr>
        <p:txBody>
          <a:bodyPr/>
          <a:lstStyle/>
          <a:p>
            <a:pPr eaLnBrk="1" hangingPunct="1">
              <a:defRPr/>
            </a:pPr>
            <a:r>
              <a:rPr lang="en-US" dirty="0"/>
              <a:t>Issues that Separate Us Now</a:t>
            </a:r>
          </a:p>
        </p:txBody>
      </p:sp>
      <p:pic>
        <p:nvPicPr>
          <p:cNvPr id="38915" name="Picture 3"/>
          <p:cNvPicPr>
            <a:picLocks noChangeAspect="1" noChangeArrowheads="1"/>
          </p:cNvPicPr>
          <p:nvPr/>
        </p:nvPicPr>
        <p:blipFill>
          <a:blip r:embed="rId3" cstate="print"/>
          <a:srcRect/>
          <a:stretch>
            <a:fillRect/>
          </a:stretch>
        </p:blipFill>
        <p:spPr bwMode="auto">
          <a:xfrm>
            <a:off x="1473200" y="-190500"/>
            <a:ext cx="9245600" cy="6934200"/>
          </a:xfrm>
          <a:prstGeom prst="rect">
            <a:avLst/>
          </a:prstGeom>
          <a:noFill/>
          <a:ln w="9525">
            <a:noFill/>
            <a:miter lim="800000"/>
            <a:headEnd/>
            <a:tailEnd/>
          </a:ln>
        </p:spPr>
      </p:pic>
      <p:sp>
        <p:nvSpPr>
          <p:cNvPr id="103428" name="Oval 4"/>
          <p:cNvSpPr>
            <a:spLocks noChangeArrowheads="1"/>
          </p:cNvSpPr>
          <p:nvPr/>
        </p:nvSpPr>
        <p:spPr bwMode="auto">
          <a:xfrm>
            <a:off x="3314700" y="3283527"/>
            <a:ext cx="3581400" cy="6858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103429" name="Oval 5"/>
          <p:cNvSpPr>
            <a:spLocks noChangeArrowheads="1"/>
          </p:cNvSpPr>
          <p:nvPr/>
        </p:nvSpPr>
        <p:spPr bwMode="auto">
          <a:xfrm>
            <a:off x="3338945" y="4804063"/>
            <a:ext cx="1600200" cy="2286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103430" name="Oval 6"/>
          <p:cNvSpPr>
            <a:spLocks noChangeArrowheads="1"/>
          </p:cNvSpPr>
          <p:nvPr/>
        </p:nvSpPr>
        <p:spPr bwMode="auto">
          <a:xfrm>
            <a:off x="3539836" y="6019800"/>
            <a:ext cx="1600200" cy="3810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9298782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wipe(up)">
                                      <p:cBhvr>
                                        <p:cTn id="7" dur="500"/>
                                        <p:tgtEl>
                                          <p:spTgt spid="1034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3429"/>
                                        </p:tgtEl>
                                        <p:attrNameLst>
                                          <p:attrName>style.visibility</p:attrName>
                                        </p:attrNameLst>
                                      </p:cBhvr>
                                      <p:to>
                                        <p:strVal val="visible"/>
                                      </p:to>
                                    </p:set>
                                    <p:animEffect transition="in" filter="wipe(up)">
                                      <p:cBhvr>
                                        <p:cTn id="11" dur="500"/>
                                        <p:tgtEl>
                                          <p:spTgt spid="10342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3430"/>
                                        </p:tgtEl>
                                        <p:attrNameLst>
                                          <p:attrName>style.visibility</p:attrName>
                                        </p:attrNameLst>
                                      </p:cBhvr>
                                      <p:to>
                                        <p:strVal val="visible"/>
                                      </p:to>
                                    </p:set>
                                    <p:animEffect transition="in" filter="wipe(up)">
                                      <p:cBhvr>
                                        <p:cTn id="1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29" grpId="0" animBg="1"/>
      <p:bldP spid="1034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D088DC-4AAD-00C1-A059-FADC13C7420A}"/>
              </a:ext>
            </a:extLst>
          </p:cNvPr>
          <p:cNvSpPr txBox="1">
            <a:spLocks/>
          </p:cNvSpPr>
          <p:nvPr/>
        </p:nvSpPr>
        <p:spPr>
          <a:xfrm>
            <a:off x="266700" y="152400"/>
            <a:ext cx="11658600" cy="914400"/>
          </a:xfrm>
          <a:prstGeom prst="rect">
            <a:avLst/>
          </a:prstGeom>
        </p:spPr>
        <p:txBody>
          <a:bodyPr/>
          <a:lstStyle>
            <a:lvl1pPr algn="ctr" rtl="0" eaLnBrk="1" fontAlgn="base" hangingPunct="1">
              <a:spcBef>
                <a:spcPct val="0"/>
              </a:spcBef>
              <a:spcAft>
                <a:spcPct val="0"/>
              </a:spcAft>
              <a:defRPr sz="3000" b="1">
                <a:solidFill>
                  <a:srgbClr val="FFFFFF"/>
                </a:solidFill>
                <a:latin typeface="+mj-lt"/>
                <a:ea typeface="+mj-ea"/>
                <a:cs typeface="+mj-cs"/>
              </a:defRPr>
            </a:lvl1pPr>
            <a:lvl2pPr algn="ctr" rtl="0" eaLnBrk="1" fontAlgn="base" hangingPunct="1">
              <a:spcBef>
                <a:spcPct val="0"/>
              </a:spcBef>
              <a:spcAft>
                <a:spcPct val="0"/>
              </a:spcAft>
              <a:defRPr sz="3000" b="1">
                <a:solidFill>
                  <a:srgbClr val="FFFFFF"/>
                </a:solidFill>
                <a:latin typeface="Arial" pitchFamily="34" charset="0"/>
              </a:defRPr>
            </a:lvl2pPr>
            <a:lvl3pPr algn="ctr" rtl="0" eaLnBrk="1" fontAlgn="base" hangingPunct="1">
              <a:spcBef>
                <a:spcPct val="0"/>
              </a:spcBef>
              <a:spcAft>
                <a:spcPct val="0"/>
              </a:spcAft>
              <a:defRPr sz="3000" b="1">
                <a:solidFill>
                  <a:srgbClr val="FFFFFF"/>
                </a:solidFill>
                <a:latin typeface="Arial" pitchFamily="34" charset="0"/>
              </a:defRPr>
            </a:lvl3pPr>
            <a:lvl4pPr algn="ctr" rtl="0" eaLnBrk="1" fontAlgn="base" hangingPunct="1">
              <a:spcBef>
                <a:spcPct val="0"/>
              </a:spcBef>
              <a:spcAft>
                <a:spcPct val="0"/>
              </a:spcAft>
              <a:defRPr sz="3000" b="1">
                <a:solidFill>
                  <a:srgbClr val="FFFFFF"/>
                </a:solidFill>
                <a:latin typeface="Arial" pitchFamily="34" charset="0"/>
              </a:defRPr>
            </a:lvl4pPr>
            <a:lvl5pPr algn="ctr" rtl="0" eaLnBrk="1" fontAlgn="base" hangingPunct="1">
              <a:spcBef>
                <a:spcPct val="0"/>
              </a:spcBef>
              <a:spcAft>
                <a:spcPct val="0"/>
              </a:spcAft>
              <a:defRPr sz="3000" b="1">
                <a:solidFill>
                  <a:srgbClr val="FFFFFF"/>
                </a:solidFill>
                <a:latin typeface="Arial" pitchFamily="34" charset="0"/>
              </a:defRPr>
            </a:lvl5pPr>
            <a:lvl6pPr marL="457200" algn="ctr" rtl="0" eaLnBrk="1" fontAlgn="base" hangingPunct="1">
              <a:spcBef>
                <a:spcPct val="0"/>
              </a:spcBef>
              <a:spcAft>
                <a:spcPct val="0"/>
              </a:spcAft>
              <a:defRPr sz="3000" b="1">
                <a:solidFill>
                  <a:srgbClr val="FFFFFF"/>
                </a:solidFill>
                <a:latin typeface="Arial" pitchFamily="34" charset="0"/>
              </a:defRPr>
            </a:lvl6pPr>
            <a:lvl7pPr marL="914400" algn="ctr" rtl="0" eaLnBrk="1" fontAlgn="base" hangingPunct="1">
              <a:spcBef>
                <a:spcPct val="0"/>
              </a:spcBef>
              <a:spcAft>
                <a:spcPct val="0"/>
              </a:spcAft>
              <a:defRPr sz="3000" b="1">
                <a:solidFill>
                  <a:srgbClr val="FFFFFF"/>
                </a:solidFill>
                <a:latin typeface="Arial" pitchFamily="34" charset="0"/>
              </a:defRPr>
            </a:lvl7pPr>
            <a:lvl8pPr marL="1371600" algn="ctr" rtl="0" eaLnBrk="1" fontAlgn="base" hangingPunct="1">
              <a:spcBef>
                <a:spcPct val="0"/>
              </a:spcBef>
              <a:spcAft>
                <a:spcPct val="0"/>
              </a:spcAft>
              <a:defRPr sz="3000" b="1">
                <a:solidFill>
                  <a:srgbClr val="FFFFFF"/>
                </a:solidFill>
                <a:latin typeface="Arial" pitchFamily="34" charset="0"/>
              </a:defRPr>
            </a:lvl8pPr>
            <a:lvl9pPr marL="1828800" algn="ctr" rtl="0" eaLnBrk="1" fontAlgn="base" hangingPunct="1">
              <a:spcBef>
                <a:spcPct val="0"/>
              </a:spcBef>
              <a:spcAft>
                <a:spcPct val="0"/>
              </a:spcAft>
              <a:defRPr sz="3000" b="1">
                <a:solidFill>
                  <a:srgbClr val="FFFFFF"/>
                </a:solidFill>
                <a:latin typeface="Arial" pitchFamily="34" charset="0"/>
              </a:defRPr>
            </a:lvl9pPr>
          </a:lstStyle>
          <a:p>
            <a:r>
              <a:rPr lang="en-US" sz="8000" b="0" kern="0" dirty="0">
                <a:effectLst>
                  <a:outerShdw blurRad="38100" dist="38100" dir="2700000" algn="tl">
                    <a:srgbClr val="000000">
                      <a:alpha val="43137"/>
                    </a:srgbClr>
                  </a:outerShdw>
                </a:effectLst>
                <a:latin typeface="Freestyle Script" pitchFamily="66" charset="0"/>
              </a:rPr>
              <a:t>Divisions Within The Church of Christ</a:t>
            </a:r>
          </a:p>
        </p:txBody>
      </p:sp>
      <p:sp>
        <p:nvSpPr>
          <p:cNvPr id="5" name="TextBox 4">
            <a:extLst>
              <a:ext uri="{FF2B5EF4-FFF2-40B4-BE49-F238E27FC236}">
                <a16:creationId xmlns:a16="http://schemas.microsoft.com/office/drawing/2014/main" id="{933CA462-FDED-614F-6C51-E6438CCE2032}"/>
              </a:ext>
            </a:extLst>
          </p:cNvPr>
          <p:cNvSpPr txBox="1"/>
          <p:nvPr/>
        </p:nvSpPr>
        <p:spPr>
          <a:xfrm>
            <a:off x="1221828" y="1371600"/>
            <a:ext cx="10972800" cy="5601533"/>
          </a:xfrm>
          <a:prstGeom prst="rect">
            <a:avLst/>
          </a:prstGeom>
          <a:noFill/>
        </p:spPr>
        <p:txBody>
          <a:bodyPr wrap="square" rtlCol="0">
            <a:spAutoFit/>
          </a:bodyPr>
          <a:lstStyle/>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5</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“Bible Authority – the Heart of all the Issues”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12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“Division in the 1800’s – The Missionary Society”</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19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“Division in the 1800’s – Instrumental Music”</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3</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“First of the Institutional Issues – The College in Church Budget”</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10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Major Dividing Issue – The Orphan Homes”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17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“A Secondary Dividing Issue – The Sponsoring Church”</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24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“A Minor, but Real Issue – Limited Benevolence”</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June 14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Clarifying Distinctions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June 21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What Builds Faith and Edifies”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July 5</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The Many Faces of the Social System”</a:t>
            </a:r>
          </a:p>
          <a:p>
            <a:pPr marL="514350" indent="-514350">
              <a:spcBef>
                <a:spcPts val="600"/>
              </a:spcBef>
              <a:buFont typeface="+mj-lt"/>
              <a:buAutoNum type="arabicPeriod"/>
            </a:pPr>
            <a:endParaRPr lang="en-US" dirty="0">
              <a:solidFill>
                <a:srgbClr val="FFFFCC"/>
              </a:solidFill>
              <a:effectLst>
                <a:outerShdw blurRad="38100" dist="38100" dir="2700000" algn="tl">
                  <a:srgbClr val="000000">
                    <a:alpha val="43137"/>
                  </a:srgbClr>
                </a:outerShdw>
              </a:effectLst>
              <a:latin typeface="Arial Narrow" panose="020B0606020202030204" pitchFamily="34" charset="0"/>
            </a:endParaRPr>
          </a:p>
        </p:txBody>
      </p:sp>
      <p:sp>
        <p:nvSpPr>
          <p:cNvPr id="2" name="Rectangle: Rounded Corners 1">
            <a:extLst>
              <a:ext uri="{FF2B5EF4-FFF2-40B4-BE49-F238E27FC236}">
                <a16:creationId xmlns:a16="http://schemas.microsoft.com/office/drawing/2014/main" id="{0382BA24-8902-390F-FA73-864A65826AB2}"/>
              </a:ext>
            </a:extLst>
          </p:cNvPr>
          <p:cNvSpPr/>
          <p:nvPr/>
        </p:nvSpPr>
        <p:spPr>
          <a:xfrm>
            <a:off x="1066800" y="5867400"/>
            <a:ext cx="9903372" cy="53340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0725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0"/>
            <a:ext cx="8001000" cy="1143000"/>
          </a:xfrm>
        </p:spPr>
        <p:txBody>
          <a:bodyPr/>
          <a:lstStyle/>
          <a:p>
            <a:pPr eaLnBrk="1" hangingPunct="1">
              <a:defRPr/>
            </a:pPr>
            <a:r>
              <a:rPr lang="en-US" dirty="0"/>
              <a:t>Issues that Separate Us Now</a:t>
            </a:r>
          </a:p>
        </p:txBody>
      </p:sp>
      <p:pic>
        <p:nvPicPr>
          <p:cNvPr id="39939" name="Picture 3"/>
          <p:cNvPicPr>
            <a:picLocks noChangeAspect="1" noChangeArrowheads="1"/>
          </p:cNvPicPr>
          <p:nvPr/>
        </p:nvPicPr>
        <p:blipFill>
          <a:blip r:embed="rId3" cstate="print"/>
          <a:srcRect/>
          <a:stretch>
            <a:fillRect/>
          </a:stretch>
        </p:blipFill>
        <p:spPr bwMode="auto">
          <a:xfrm>
            <a:off x="1219200" y="-228600"/>
            <a:ext cx="9753600" cy="7315200"/>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l="37500" t="79166" r="38281" b="7292"/>
          <a:stretch>
            <a:fillRect/>
          </a:stretch>
        </p:blipFill>
        <p:spPr bwMode="auto">
          <a:xfrm>
            <a:off x="4876800" y="304800"/>
            <a:ext cx="2362200" cy="990600"/>
          </a:xfrm>
          <a:prstGeom prst="rect">
            <a:avLst/>
          </a:prstGeom>
          <a:noFill/>
          <a:ln w="9525">
            <a:noFill/>
            <a:miter lim="800000"/>
            <a:headEnd/>
            <a:tailEnd/>
          </a:ln>
        </p:spPr>
      </p:pic>
      <p:sp>
        <p:nvSpPr>
          <p:cNvPr id="115717" name="Oval 5"/>
          <p:cNvSpPr>
            <a:spLocks noChangeArrowheads="1"/>
          </p:cNvSpPr>
          <p:nvPr/>
        </p:nvSpPr>
        <p:spPr bwMode="auto">
          <a:xfrm>
            <a:off x="1524000" y="4800600"/>
            <a:ext cx="5029200" cy="5334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6" name="Oval 5"/>
          <p:cNvSpPr>
            <a:spLocks noChangeArrowheads="1"/>
          </p:cNvSpPr>
          <p:nvPr/>
        </p:nvSpPr>
        <p:spPr bwMode="auto">
          <a:xfrm>
            <a:off x="1354667" y="2971800"/>
            <a:ext cx="2235200" cy="5334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1482256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wipe(up)">
                                      <p:cBhvr>
                                        <p:cTn id="7" dur="500"/>
                                        <p:tgtEl>
                                          <p:spTgt spid="1157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61938"/>
            <a:ext cx="4762500" cy="6334125"/>
          </a:xfrm>
          <a:prstGeom prst="rect">
            <a:avLst/>
          </a:prstGeom>
        </p:spPr>
      </p:pic>
      <p:sp>
        <p:nvSpPr>
          <p:cNvPr id="6" name="Oval 5"/>
          <p:cNvSpPr/>
          <p:nvPr/>
        </p:nvSpPr>
        <p:spPr>
          <a:xfrm>
            <a:off x="4648200" y="457200"/>
            <a:ext cx="382905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p:cNvSpPr/>
          <p:nvPr/>
        </p:nvSpPr>
        <p:spPr>
          <a:xfrm>
            <a:off x="5867400" y="4876800"/>
            <a:ext cx="15240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065517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14313"/>
            <a:ext cx="4762500" cy="6429375"/>
          </a:xfrm>
          <a:prstGeom prst="rect">
            <a:avLst/>
          </a:prstGeom>
        </p:spPr>
      </p:pic>
      <p:sp>
        <p:nvSpPr>
          <p:cNvPr id="3" name="Oval 2"/>
          <p:cNvSpPr>
            <a:spLocks noChangeArrowheads="1"/>
          </p:cNvSpPr>
          <p:nvPr/>
        </p:nvSpPr>
        <p:spPr bwMode="auto">
          <a:xfrm>
            <a:off x="3714750" y="3733800"/>
            <a:ext cx="4972050" cy="5334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4" name="Oval 3"/>
          <p:cNvSpPr>
            <a:spLocks noChangeArrowheads="1"/>
          </p:cNvSpPr>
          <p:nvPr/>
        </p:nvSpPr>
        <p:spPr bwMode="auto">
          <a:xfrm>
            <a:off x="3841750" y="4267200"/>
            <a:ext cx="4972050" cy="6858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5" name="Oval 4"/>
          <p:cNvSpPr>
            <a:spLocks noChangeArrowheads="1"/>
          </p:cNvSpPr>
          <p:nvPr/>
        </p:nvSpPr>
        <p:spPr bwMode="auto">
          <a:xfrm>
            <a:off x="3838121" y="4953000"/>
            <a:ext cx="4972050" cy="1143000"/>
          </a:xfrm>
          <a:prstGeom prst="ellipse">
            <a:avLst/>
          </a:prstGeom>
          <a:noFill/>
          <a:ln w="38100">
            <a:solidFill>
              <a:srgbClr val="FF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umanst521 BT" pitchFamily="34" charset="0"/>
              <a:ea typeface="+mn-ea"/>
              <a:cs typeface="+mn-cs"/>
            </a:endParaRPr>
          </a:p>
        </p:txBody>
      </p:sp>
      <p:sp>
        <p:nvSpPr>
          <p:cNvPr id="6" name="TextBox 5"/>
          <p:cNvSpPr txBox="1"/>
          <p:nvPr/>
        </p:nvSpPr>
        <p:spPr>
          <a:xfrm>
            <a:off x="1143000" y="388203"/>
            <a:ext cx="2362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Fourth 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Franklin, TN</a:t>
            </a:r>
          </a:p>
        </p:txBody>
      </p:sp>
    </p:spTree>
    <p:extLst>
      <p:ext uri="{BB962C8B-B14F-4D97-AF65-F5344CB8AC3E}">
        <p14:creationId xmlns:p14="http://schemas.microsoft.com/office/powerpoint/2010/main" val="30244992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66700"/>
            <a:ext cx="4762500" cy="6324600"/>
          </a:xfrm>
          <a:prstGeom prst="rect">
            <a:avLst/>
          </a:prstGeom>
        </p:spPr>
      </p:pic>
    </p:spTree>
    <p:extLst>
      <p:ext uri="{BB962C8B-B14F-4D97-AF65-F5344CB8AC3E}">
        <p14:creationId xmlns:p14="http://schemas.microsoft.com/office/powerpoint/2010/main" val="341514106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3189"/>
          <a:stretch/>
        </p:blipFill>
        <p:spPr>
          <a:xfrm>
            <a:off x="838199" y="457200"/>
            <a:ext cx="10844255" cy="5715000"/>
          </a:xfrm>
          <a:prstGeom prst="rect">
            <a:avLst/>
          </a:prstGeom>
        </p:spPr>
      </p:pic>
    </p:spTree>
    <p:extLst>
      <p:ext uri="{BB962C8B-B14F-4D97-AF65-F5344CB8AC3E}">
        <p14:creationId xmlns:p14="http://schemas.microsoft.com/office/powerpoint/2010/main" val="2284963163"/>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A8A49C6-BFB0-BE64-D1EF-2A9B641E94A3}"/>
              </a:ext>
            </a:extLst>
          </p:cNvPr>
          <p:cNvSpPr>
            <a:spLocks noGrp="1" noChangeArrowheads="1"/>
          </p:cNvSpPr>
          <p:nvPr>
            <p:ph type="title"/>
          </p:nvPr>
        </p:nvSpPr>
        <p:spPr>
          <a:xfrm>
            <a:off x="381000" y="228600"/>
            <a:ext cx="11582400" cy="1111250"/>
          </a:xfrm>
          <a:effectLst/>
        </p:spPr>
        <p:txBody>
          <a:bodyPr/>
          <a:lstStyle/>
          <a:p>
            <a:r>
              <a:rPr lang="en-US" altLang="en-US" sz="4400" b="1" dirty="0">
                <a:solidFill>
                  <a:schemeClr val="tx1"/>
                </a:solidFill>
                <a:effectLst>
                  <a:outerShdw blurRad="38100" dist="38100" dir="2700000" algn="tl">
                    <a:srgbClr val="000000">
                      <a:alpha val="43137"/>
                    </a:srgbClr>
                  </a:outerShdw>
                </a:effectLst>
              </a:rPr>
              <a:t>Southwest Central Church</a:t>
            </a:r>
            <a:br>
              <a:rPr lang="en-US" altLang="en-US" sz="4400" b="1" dirty="0">
                <a:solidFill>
                  <a:schemeClr val="tx1"/>
                </a:solidFill>
                <a:effectLst>
                  <a:outerShdw blurRad="38100" dist="38100" dir="2700000" algn="tl">
                    <a:srgbClr val="000000">
                      <a:alpha val="43137"/>
                    </a:srgbClr>
                  </a:outerShdw>
                </a:effectLst>
              </a:rPr>
            </a:br>
            <a:r>
              <a:rPr lang="en-US" altLang="en-US" sz="3600" b="1" dirty="0">
                <a:solidFill>
                  <a:schemeClr val="tx1"/>
                </a:solidFill>
                <a:effectLst>
                  <a:outerShdw blurRad="38100" dist="38100" dir="2700000" algn="tl">
                    <a:srgbClr val="000000">
                      <a:alpha val="43137"/>
                    </a:srgbClr>
                  </a:outerShdw>
                </a:effectLst>
              </a:rPr>
              <a:t>(Houston, Texas)</a:t>
            </a:r>
            <a:endParaRPr lang="en-US" altLang="en-US" sz="4400" b="1" i="1" dirty="0">
              <a:solidFill>
                <a:schemeClr val="tx1"/>
              </a:solidFill>
              <a:effectLst>
                <a:outerShdw blurRad="38100" dist="38100" dir="2700000" algn="tl">
                  <a:srgbClr val="000000">
                    <a:alpha val="43137"/>
                  </a:srgbClr>
                </a:outerShdw>
              </a:effectLst>
            </a:endParaRPr>
          </a:p>
        </p:txBody>
      </p:sp>
      <p:pic>
        <p:nvPicPr>
          <p:cNvPr id="86019" name="Picture 3">
            <a:extLst>
              <a:ext uri="{FF2B5EF4-FFF2-40B4-BE49-F238E27FC236}">
                <a16:creationId xmlns:a16="http://schemas.microsoft.com/office/drawing/2014/main" id="{C0FA3711-5169-4107-8CCE-E7D390889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905000"/>
            <a:ext cx="8153400" cy="421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a:extLst>
              <a:ext uri="{FF2B5EF4-FFF2-40B4-BE49-F238E27FC236}">
                <a16:creationId xmlns:a16="http://schemas.microsoft.com/office/drawing/2014/main" id="{22DEA729-034B-D86F-5AFC-80965A808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57400"/>
            <a:ext cx="7924800" cy="41013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B65F66-0442-E417-A2F6-59C0B1B9CEF6}"/>
              </a:ext>
            </a:extLst>
          </p:cNvPr>
          <p:cNvSpPr>
            <a:spLocks noGrp="1" noChangeArrowheads="1"/>
          </p:cNvSpPr>
          <p:nvPr>
            <p:ph type="title"/>
          </p:nvPr>
        </p:nvSpPr>
        <p:spPr>
          <a:xfrm>
            <a:off x="381000" y="228600"/>
            <a:ext cx="11582400" cy="1111250"/>
          </a:xfrm>
          <a:effectLst/>
        </p:spPr>
        <p:txBody>
          <a:bodyPr/>
          <a:lstStyle/>
          <a:p>
            <a:r>
              <a:rPr lang="en-US" altLang="en-US" sz="4400" b="1" dirty="0">
                <a:solidFill>
                  <a:schemeClr val="tx1"/>
                </a:solidFill>
                <a:effectLst>
                  <a:outerShdw blurRad="38100" dist="38100" dir="2700000" algn="tl">
                    <a:srgbClr val="000000">
                      <a:alpha val="43137"/>
                    </a:srgbClr>
                  </a:outerShdw>
                </a:effectLst>
              </a:rPr>
              <a:t>Southwest Central Church</a:t>
            </a:r>
            <a:br>
              <a:rPr lang="en-US" altLang="en-US" sz="4400" b="1" dirty="0">
                <a:solidFill>
                  <a:schemeClr val="tx1"/>
                </a:solidFill>
                <a:effectLst>
                  <a:outerShdw blurRad="38100" dist="38100" dir="2700000" algn="tl">
                    <a:srgbClr val="000000">
                      <a:alpha val="43137"/>
                    </a:srgbClr>
                  </a:outerShdw>
                </a:effectLst>
              </a:rPr>
            </a:br>
            <a:r>
              <a:rPr lang="en-US" altLang="en-US" sz="3600" b="1" dirty="0">
                <a:solidFill>
                  <a:schemeClr val="tx1"/>
                </a:solidFill>
                <a:effectLst>
                  <a:outerShdw blurRad="38100" dist="38100" dir="2700000" algn="tl">
                    <a:srgbClr val="000000">
                      <a:alpha val="43137"/>
                    </a:srgbClr>
                  </a:outerShdw>
                </a:effectLst>
              </a:rPr>
              <a:t>(Houston, Texas)</a:t>
            </a:r>
            <a:endParaRPr lang="en-US" altLang="en-US" sz="4400" b="1" i="1" dirty="0">
              <a:solidFill>
                <a:schemeClr val="tx1"/>
              </a:solidFill>
              <a:effectLst>
                <a:outerShdw blurRad="38100" dist="38100" dir="2700000" algn="tl">
                  <a:srgbClr val="000000">
                    <a:alpha val="43137"/>
                  </a:srgbClr>
                </a:outerShdw>
              </a:effectLst>
            </a:endParaRPr>
          </a:p>
        </p:txBody>
      </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a:extLst>
              <a:ext uri="{FF2B5EF4-FFF2-40B4-BE49-F238E27FC236}">
                <a16:creationId xmlns:a16="http://schemas.microsoft.com/office/drawing/2014/main" id="{06575D45-B9E4-9404-5E9D-F4043112A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9144000" cy="4987925"/>
          </a:xfrm>
          <a:prstGeom prst="rect">
            <a:avLst/>
          </a:prstGeom>
          <a:noFill/>
          <a:extLst>
            <a:ext uri="{909E8E84-426E-40DD-AFC4-6F175D3DCCD1}">
              <a14:hiddenFill xmlns:a14="http://schemas.microsoft.com/office/drawing/2010/main">
                <a:solidFill>
                  <a:srgbClr val="FFFFFF"/>
                </a:solidFill>
              </a14:hiddenFill>
            </a:ext>
          </a:extLst>
        </p:spPr>
      </p:pic>
      <p:sp>
        <p:nvSpPr>
          <p:cNvPr id="59398" name="Text Box 6">
            <a:extLst>
              <a:ext uri="{FF2B5EF4-FFF2-40B4-BE49-F238E27FC236}">
                <a16:creationId xmlns:a16="http://schemas.microsoft.com/office/drawing/2014/main" id="{899901FD-10FA-A811-5172-E1A280A610DE}"/>
              </a:ext>
            </a:extLst>
          </p:cNvPr>
          <p:cNvSpPr txBox="1">
            <a:spLocks noChangeArrowheads="1"/>
          </p:cNvSpPr>
          <p:nvPr/>
        </p:nvSpPr>
        <p:spPr bwMode="auto">
          <a:xfrm>
            <a:off x="2247900" y="304800"/>
            <a:ext cx="7696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spcBef>
                <a:spcPct val="50000"/>
              </a:spcBef>
              <a:spcAft>
                <a:spcPct val="0"/>
              </a:spcAft>
            </a:pPr>
            <a:r>
              <a:rPr lang="en-US" altLang="en-US" sz="4800" b="1" dirty="0">
                <a:solidFill>
                  <a:srgbClr val="FFFF7D"/>
                </a:solidFill>
                <a:effectLst>
                  <a:outerShdw blurRad="38100" dist="38100" dir="2700000" algn="tl">
                    <a:srgbClr val="000000">
                      <a:alpha val="43137"/>
                    </a:srgbClr>
                  </a:outerShdw>
                </a:effectLst>
                <a:latin typeface="Times New Roman" panose="02020603050405020304" pitchFamily="18" charset="0"/>
              </a:rPr>
              <a:t>Bering Drive - Houston, TX</a:t>
            </a:r>
            <a:endParaRPr lang="en-US" altLang="en-US" sz="4400" b="1" dirty="0">
              <a:solidFill>
                <a:srgbClr val="FFFFFF"/>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17EC-DA39-33F7-68CD-052CF5432395}"/>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1CF65ABE-EB89-7188-1B9E-EC0E28514327}"/>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7BC74930-8A94-B3D9-7D4A-EEB5752178BE}"/>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EC482C49-6DD5-D8C4-DE6E-E565DEB6C8A4}"/>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
        <p:nvSpPr>
          <p:cNvPr id="2" name="AutoShape 4">
            <a:extLst>
              <a:ext uri="{FF2B5EF4-FFF2-40B4-BE49-F238E27FC236}">
                <a16:creationId xmlns:a16="http://schemas.microsoft.com/office/drawing/2014/main" id="{CAEE4ADD-14D6-CBC8-1D64-11BB25F67832}"/>
              </a:ext>
            </a:extLst>
          </p:cNvPr>
          <p:cNvSpPr>
            <a:spLocks noChangeArrowheads="1"/>
          </p:cNvSpPr>
          <p:nvPr/>
        </p:nvSpPr>
        <p:spPr bwMode="auto">
          <a:xfrm>
            <a:off x="1524000" y="273940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 Problems With the Social Gospel</a:t>
            </a:r>
          </a:p>
        </p:txBody>
      </p:sp>
      <p:sp>
        <p:nvSpPr>
          <p:cNvPr id="4" name="AutoShape 4">
            <a:extLst>
              <a:ext uri="{FF2B5EF4-FFF2-40B4-BE49-F238E27FC236}">
                <a16:creationId xmlns:a16="http://schemas.microsoft.com/office/drawing/2014/main" id="{6C334231-9670-ED5B-EC3E-D51436D53311}"/>
              </a:ext>
            </a:extLst>
          </p:cNvPr>
          <p:cNvSpPr>
            <a:spLocks noChangeArrowheads="1"/>
          </p:cNvSpPr>
          <p:nvPr/>
        </p:nvSpPr>
        <p:spPr bwMode="auto">
          <a:xfrm>
            <a:off x="1524000" y="273940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 Problems With the Social Gospel</a:t>
            </a:r>
          </a:p>
        </p:txBody>
      </p:sp>
    </p:spTree>
    <p:extLst>
      <p:ext uri="{BB962C8B-B14F-4D97-AF65-F5344CB8AC3E}">
        <p14:creationId xmlns:p14="http://schemas.microsoft.com/office/powerpoint/2010/main" val="42531970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45769-A419-74B7-CFDC-CFDDDC1A2A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ED8A02-8669-7F02-4C21-775AFC5842C3}"/>
              </a:ext>
            </a:extLst>
          </p:cNvPr>
          <p:cNvSpPr txBox="1"/>
          <p:nvPr/>
        </p:nvSpPr>
        <p:spPr>
          <a:xfrm>
            <a:off x="1066800" y="1676400"/>
            <a:ext cx="10287000" cy="2123658"/>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Bible Authority</a:t>
            </a:r>
          </a:p>
          <a:p>
            <a:pPr marL="457200" indent="-457200">
              <a:buFont typeface="+mj-lt"/>
              <a:buAutoNum type="alphaUcPeriod"/>
            </a:pPr>
            <a:endParaRPr lang="en-US" sz="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no command</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no approved example</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is no necessary inference</a:t>
            </a:r>
          </a:p>
          <a:p>
            <a:pPr marL="457200" indent="-457200">
              <a:buFont typeface="+mj-lt"/>
              <a:buAutoNum type="alphaUcPeriod"/>
            </a:pPr>
            <a:endPar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144E22D3-CC31-2789-5D7E-22B88B761FC5}"/>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2"/>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Problems With the</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Social Gospel</a:t>
            </a:r>
          </a:p>
        </p:txBody>
      </p:sp>
      <p:sp>
        <p:nvSpPr>
          <p:cNvPr id="2" name="TextBox 1">
            <a:extLst>
              <a:ext uri="{FF2B5EF4-FFF2-40B4-BE49-F238E27FC236}">
                <a16:creationId xmlns:a16="http://schemas.microsoft.com/office/drawing/2014/main" id="{FE822A77-8CF5-84F2-C6B5-DE5BEDC3EE7E}"/>
              </a:ext>
            </a:extLst>
          </p:cNvPr>
          <p:cNvSpPr txBox="1"/>
          <p:nvPr/>
        </p:nvSpPr>
        <p:spPr>
          <a:xfrm>
            <a:off x="1993232" y="4038600"/>
            <a:ext cx="8534400" cy="1077218"/>
          </a:xfrm>
          <a:prstGeom prst="rect">
            <a:avLst/>
          </a:prstGeom>
          <a:noFill/>
          <a:ln>
            <a:solidFill>
              <a:srgbClr val="FFFFCC"/>
            </a:solidFill>
          </a:ln>
        </p:spPr>
        <p:txBody>
          <a:bodyPr wrap="square" rtlCol="0">
            <a:spAutoFit/>
          </a:bodyPr>
          <a:lstStyle/>
          <a:p>
            <a:pPr algn="ctr"/>
            <a:r>
              <a:rPr lang="en-US" sz="3200" dirty="0">
                <a:solidFill>
                  <a:srgbClr val="FFFFCC"/>
                </a:solidFill>
                <a:effectLst>
                  <a:outerShdw blurRad="38100" dist="38100" dir="2700000" algn="tl">
                    <a:srgbClr val="000000">
                      <a:alpha val="43137"/>
                    </a:srgbClr>
                  </a:outerShdw>
                </a:effectLst>
              </a:rPr>
              <a:t>For the church to be involve in social and recreational activities.</a:t>
            </a:r>
          </a:p>
        </p:txBody>
      </p:sp>
    </p:spTree>
    <p:extLst>
      <p:ext uri="{BB962C8B-B14F-4D97-AF65-F5344CB8AC3E}">
        <p14:creationId xmlns:p14="http://schemas.microsoft.com/office/powerpoint/2010/main" val="38032291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BD6C-E26D-BCC8-9D03-348AFA4CE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856A9-8F69-36D1-57C4-5182D5E9DF5F}"/>
              </a:ext>
            </a:extLst>
          </p:cNvPr>
          <p:cNvSpPr>
            <a:spLocks noGrp="1"/>
          </p:cNvSpPr>
          <p:nvPr>
            <p:ph type="ctrTitle"/>
          </p:nvPr>
        </p:nvSpPr>
        <p:spPr>
          <a:xfrm>
            <a:off x="3069771" y="1219200"/>
            <a:ext cx="7772400" cy="914400"/>
          </a:xfrm>
        </p:spPr>
        <p:txBody>
          <a:bodyPr/>
          <a:lstStyle/>
          <a:p>
            <a:r>
              <a:rPr lang="en-US" sz="8000" b="0" dirty="0">
                <a:effectLst>
                  <a:outerShdw blurRad="38100" dist="38100" dir="2700000" algn="tl">
                    <a:srgbClr val="000000">
                      <a:alpha val="43137"/>
                    </a:srgbClr>
                  </a:outerShdw>
                </a:effectLst>
                <a:latin typeface="Freestyle Script" pitchFamily="66" charset="0"/>
              </a:rPr>
              <a:t>Divisions Within</a:t>
            </a:r>
            <a:br>
              <a:rPr lang="en-US" sz="8000" b="0" dirty="0">
                <a:effectLst>
                  <a:outerShdw blurRad="38100" dist="38100" dir="2700000" algn="tl">
                    <a:srgbClr val="000000">
                      <a:alpha val="43137"/>
                    </a:srgbClr>
                  </a:outerShdw>
                </a:effectLst>
                <a:latin typeface="Freestyle Script" pitchFamily="66" charset="0"/>
              </a:rPr>
            </a:br>
            <a:r>
              <a:rPr lang="en-US" sz="8000" b="0" dirty="0">
                <a:effectLst>
                  <a:outerShdw blurRad="38100" dist="38100" dir="2700000" algn="tl">
                    <a:srgbClr val="000000">
                      <a:alpha val="43137"/>
                    </a:srgbClr>
                  </a:outerShdw>
                </a:effectLst>
                <a:latin typeface="Freestyle Script" pitchFamily="66" charset="0"/>
              </a:rPr>
              <a:t>The Church of Christ</a:t>
            </a:r>
          </a:p>
        </p:txBody>
      </p:sp>
      <p:pic>
        <p:nvPicPr>
          <p:cNvPr id="3" name="Picture 2" descr="http://t3.gstatic.com/images?q=tbn:ANd9GcQHGnvCbceYDj4fqc41-8BboQmnJKQ1tqjTdBDTDX3u2kKfn54&amp;t=1&amp;h=186&amp;w=150&amp;usg=__-sD7-Fvga-Epb7vn-chpVm_iwwc=">
            <a:extLst>
              <a:ext uri="{FF2B5EF4-FFF2-40B4-BE49-F238E27FC236}">
                <a16:creationId xmlns:a16="http://schemas.microsoft.com/office/drawing/2014/main" id="{BDC679D1-7C09-9E99-09E4-BF50D5B26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196645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150B21-15BF-49E9-BD32-080E69A0B7AF}"/>
              </a:ext>
            </a:extLst>
          </p:cNvPr>
          <p:cNvSpPr txBox="1"/>
          <p:nvPr/>
        </p:nvSpPr>
        <p:spPr>
          <a:xfrm>
            <a:off x="1905000" y="3193356"/>
            <a:ext cx="8382000" cy="523220"/>
          </a:xfrm>
          <a:prstGeom prst="rect">
            <a:avLst/>
          </a:prstGeom>
          <a:noFill/>
        </p:spPr>
        <p:txBody>
          <a:bodyPr wrap="square" rtlCol="0">
            <a:spAutoFit/>
          </a:bodyPr>
          <a:lstStyle/>
          <a:p>
            <a:pPr algn="ctr"/>
            <a:r>
              <a:rPr lang="en-US" dirty="0">
                <a:solidFill>
                  <a:srgbClr val="FFFFCC"/>
                </a:solidFill>
              </a:rPr>
              <a:t>Lesson # 10</a:t>
            </a:r>
          </a:p>
        </p:txBody>
      </p:sp>
      <p:sp>
        <p:nvSpPr>
          <p:cNvPr id="8" name="Text Box 2">
            <a:extLst>
              <a:ext uri="{FF2B5EF4-FFF2-40B4-BE49-F238E27FC236}">
                <a16:creationId xmlns:a16="http://schemas.microsoft.com/office/drawing/2014/main" id="{835F691B-642B-D4A3-046B-277F3BF903D3}"/>
              </a:ext>
            </a:extLst>
          </p:cNvPr>
          <p:cNvSpPr txBox="1">
            <a:spLocks noChangeArrowheads="1"/>
          </p:cNvSpPr>
          <p:nvPr/>
        </p:nvSpPr>
        <p:spPr bwMode="auto">
          <a:xfrm>
            <a:off x="190500" y="4191000"/>
            <a:ext cx="11811000" cy="1892826"/>
          </a:xfrm>
          <a:prstGeom prst="rect">
            <a:avLst/>
          </a:prstGeom>
          <a:noFill/>
          <a:ln w="9525">
            <a:noFill/>
            <a:miter lim="800000"/>
            <a:headEnd/>
            <a:tailEnd/>
          </a:ln>
          <a:effectLst/>
        </p:spPr>
        <p:txBody>
          <a:bodyPr wrap="square">
            <a:spAutoFit/>
          </a:bodyPr>
          <a:lstStyle/>
          <a:p>
            <a:pPr algn="ctr">
              <a:spcBef>
                <a:spcPts val="600"/>
              </a:spcBef>
              <a:defRPr/>
            </a:pPr>
            <a:r>
              <a:rPr lang="en-US" sz="7200" b="1" dirty="0">
                <a:solidFill>
                  <a:srgbClr val="FFFF00"/>
                </a:solidFill>
                <a:effectLst>
                  <a:outerShdw blurRad="38100" dist="38100" dir="2700000" algn="tl">
                    <a:srgbClr val="000000"/>
                  </a:outerShdw>
                </a:effectLst>
                <a:latin typeface="Kermit Semibold" panose="020F0503040000060003" pitchFamily="34" charset="0"/>
              </a:rPr>
              <a:t>The Social Gospel</a:t>
            </a:r>
          </a:p>
          <a:p>
            <a:pPr algn="ctr">
              <a:spcBef>
                <a:spcPts val="600"/>
              </a:spcBef>
              <a:defRPr/>
            </a:pPr>
            <a:r>
              <a:rPr lang="en-US" sz="3600" b="1" dirty="0">
                <a:solidFill>
                  <a:srgbClr val="FFFF00"/>
                </a:solidFill>
                <a:effectLst>
                  <a:outerShdw blurRad="38100" dist="38100" dir="2700000" algn="tl">
                    <a:srgbClr val="000000"/>
                  </a:outerShdw>
                </a:effectLst>
                <a:latin typeface="Kermit Semibold" panose="020F0503040000060003" pitchFamily="34" charset="0"/>
              </a:rPr>
              <a:t>The Many Faces of the Social System</a:t>
            </a:r>
          </a:p>
        </p:txBody>
      </p:sp>
    </p:spTree>
    <p:extLst>
      <p:ext uri="{BB962C8B-B14F-4D97-AF65-F5344CB8AC3E}">
        <p14:creationId xmlns:p14="http://schemas.microsoft.com/office/powerpoint/2010/main" val="66268023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619B9-6947-5A1E-F19E-3AF3ADF73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69F429-4803-E95A-B0C6-093A3BFA7F6E}"/>
              </a:ext>
            </a:extLst>
          </p:cNvPr>
          <p:cNvSpPr txBox="1"/>
          <p:nvPr/>
        </p:nvSpPr>
        <p:spPr>
          <a:xfrm>
            <a:off x="1066800" y="1676400"/>
            <a:ext cx="10287000" cy="1107996"/>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Bible Authority</a:t>
            </a:r>
          </a:p>
          <a:p>
            <a:pPr marL="457200" indent="-457200">
              <a:buFont typeface="+mj-lt"/>
              <a:buAutoNum type="alphaUcPeriod"/>
            </a:pPr>
            <a:endParaRPr lang="en-US" sz="1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 Social Mission / Not a Social Message</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8AC72E2F-D4BE-E537-2F61-62C6605AD78F}"/>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2"/>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Problems With the</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Social Gospel</a:t>
            </a:r>
          </a:p>
        </p:txBody>
      </p:sp>
    </p:spTree>
    <p:extLst>
      <p:ext uri="{BB962C8B-B14F-4D97-AF65-F5344CB8AC3E}">
        <p14:creationId xmlns:p14="http://schemas.microsoft.com/office/powerpoint/2010/main" val="144630636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4" name="Line 10"/>
          <p:cNvSpPr>
            <a:spLocks noChangeShapeType="1"/>
          </p:cNvSpPr>
          <p:nvPr/>
        </p:nvSpPr>
        <p:spPr bwMode="auto">
          <a:xfrm flipV="1">
            <a:off x="5486400" y="1828800"/>
            <a:ext cx="4724400" cy="533400"/>
          </a:xfrm>
          <a:prstGeom prst="line">
            <a:avLst/>
          </a:prstGeom>
          <a:noFill/>
          <a:ln w="76200">
            <a:solidFill>
              <a:srgbClr val="FFFF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6600"/>
              </a:solidFill>
              <a:effectLst/>
              <a:uLnTx/>
              <a:uFillTx/>
              <a:latin typeface="Arial" pitchFamily="34" charset="0"/>
              <a:ea typeface="+mn-ea"/>
              <a:cs typeface="+mn-cs"/>
            </a:endParaRPr>
          </a:p>
        </p:txBody>
      </p:sp>
      <p:pic>
        <p:nvPicPr>
          <p:cNvPr id="149510" name="Picture 6" descr="social"/>
          <p:cNvPicPr>
            <a:picLocks noChangeAspect="1" noChangeArrowheads="1"/>
          </p:cNvPicPr>
          <p:nvPr/>
        </p:nvPicPr>
        <p:blipFill>
          <a:blip r:embed="rId2" cstate="print"/>
          <a:srcRect/>
          <a:stretch>
            <a:fillRect/>
          </a:stretch>
        </p:blipFill>
        <p:spPr bwMode="auto">
          <a:xfrm>
            <a:off x="1655796" y="304800"/>
            <a:ext cx="1311275" cy="2057400"/>
          </a:xfrm>
          <a:prstGeom prst="rect">
            <a:avLst/>
          </a:prstGeom>
          <a:noFill/>
        </p:spPr>
      </p:pic>
      <p:sp>
        <p:nvSpPr>
          <p:cNvPr id="149511" name="WordArt 7"/>
          <p:cNvSpPr>
            <a:spLocks noChangeArrowheads="1" noChangeShapeType="1" noTextEdit="1"/>
          </p:cNvSpPr>
          <p:nvPr/>
        </p:nvSpPr>
        <p:spPr bwMode="auto">
          <a:xfrm>
            <a:off x="3657600" y="1"/>
            <a:ext cx="4495800" cy="1457325"/>
          </a:xfrm>
          <a:prstGeom prst="rect">
            <a:avLst/>
          </a:prstGeom>
          <a:ln>
            <a:noFill/>
          </a:ln>
        </p:spPr>
        <p:txBody>
          <a:bodyPr wrap="none" fromWordArt="1">
            <a:prstTxWarp prst="textSlantUp">
              <a:avLst>
                <a:gd name="adj" fmla="val 34639"/>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Not a Social Order</a:t>
            </a:r>
          </a:p>
        </p:txBody>
      </p:sp>
      <p:sp>
        <p:nvSpPr>
          <p:cNvPr id="149512" name="WordArt 8"/>
          <p:cNvSpPr>
            <a:spLocks noChangeArrowheads="1" noChangeShapeType="1" noTextEdit="1"/>
          </p:cNvSpPr>
          <p:nvPr/>
        </p:nvSpPr>
        <p:spPr bwMode="auto">
          <a:xfrm>
            <a:off x="5486400" y="990601"/>
            <a:ext cx="4800600" cy="1457325"/>
          </a:xfrm>
          <a:prstGeom prst="rect">
            <a:avLst/>
          </a:prstGeom>
        </p:spPr>
        <p:txBody>
          <a:bodyPr wrap="none" fromWordArt="1">
            <a:prstTxWarp prst="textSlantUp">
              <a:avLst>
                <a:gd name="adj" fmla="val 34639"/>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Not a Social Gospel</a:t>
            </a:r>
          </a:p>
        </p:txBody>
      </p:sp>
      <p:sp>
        <p:nvSpPr>
          <p:cNvPr id="149513" name="Line 9"/>
          <p:cNvSpPr>
            <a:spLocks noChangeShapeType="1"/>
          </p:cNvSpPr>
          <p:nvPr/>
        </p:nvSpPr>
        <p:spPr bwMode="auto">
          <a:xfrm flipV="1">
            <a:off x="3581400" y="1066800"/>
            <a:ext cx="4724400" cy="533400"/>
          </a:xfrm>
          <a:prstGeom prst="line">
            <a:avLst/>
          </a:prstGeom>
          <a:noFill/>
          <a:ln w="76200">
            <a:solidFill>
              <a:srgbClr val="FFFF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66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149515" name="Rectangle 11" descr="Parchment"/>
          <p:cNvSpPr>
            <a:spLocks noChangeArrowheads="1"/>
          </p:cNvSpPr>
          <p:nvPr/>
        </p:nvSpPr>
        <p:spPr bwMode="auto">
          <a:xfrm>
            <a:off x="2133600" y="2590800"/>
            <a:ext cx="3429000" cy="3810000"/>
          </a:xfrm>
          <a:prstGeom prst="rect">
            <a:avLst/>
          </a:prstGeom>
          <a:blipFill dpi="0" rotWithShape="1">
            <a:blip r:embed="rId3" cstate="print"/>
            <a:srcRect/>
            <a:tile tx="0" ty="0" sx="100000" sy="100000" flip="none" algn="tl"/>
          </a:blip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Arial Narrow" pitchFamily="34" charset="0"/>
                <a:ea typeface="+mn-ea"/>
                <a:cs typeface="+mn-cs"/>
              </a:rPr>
              <a:t>The Church Is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Arial Narrow" pitchFamily="34" charset="0"/>
                <a:ea typeface="+mn-ea"/>
                <a:cs typeface="+mn-cs"/>
              </a:rPr>
              <a:t>A Social Order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336600"/>
              </a:solidFill>
              <a:effectLst/>
              <a:uLnTx/>
              <a:uFillTx/>
              <a:latin typeface="Arial Narrow" pitchFamily="34" charset="0"/>
              <a:ea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Rom. 14:17</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John 18:36</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1 Pet. 2:5</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endParaRPr>
          </a:p>
        </p:txBody>
      </p:sp>
      <p:sp>
        <p:nvSpPr>
          <p:cNvPr id="149516" name="Rectangle 12" descr="Parchment"/>
          <p:cNvSpPr>
            <a:spLocks noChangeArrowheads="1"/>
          </p:cNvSpPr>
          <p:nvPr/>
        </p:nvSpPr>
        <p:spPr bwMode="auto">
          <a:xfrm>
            <a:off x="6400800" y="2590800"/>
            <a:ext cx="3429000" cy="3810000"/>
          </a:xfrm>
          <a:prstGeom prst="rect">
            <a:avLst/>
          </a:prstGeom>
          <a:blipFill dpi="0" rotWithShape="1">
            <a:blip r:embed="rId3" cstate="print"/>
            <a:srcRect/>
            <a:tile tx="0" ty="0" sx="100000" sy="100000" flip="none" algn="tl"/>
          </a:blip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Arial Narrow" pitchFamily="34" charset="0"/>
                <a:ea typeface="+mn-ea"/>
                <a:cs typeface="+mn-cs"/>
              </a:rPr>
              <a:t>The Gospel Is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Arial Narrow" pitchFamily="34" charset="0"/>
                <a:ea typeface="+mn-ea"/>
                <a:cs typeface="+mn-cs"/>
              </a:rPr>
              <a:t>A Social Gospel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336600"/>
              </a:solidFill>
              <a:effectLst/>
              <a:uLnTx/>
              <a:uFillTx/>
              <a:latin typeface="Arial Narrow" pitchFamily="34" charset="0"/>
              <a:ea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John 6:26-27</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Rom. 1:16-17</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1 Cor. 1:18, 21;</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336600"/>
                </a:solidFill>
                <a:effectLst/>
                <a:uLnTx/>
                <a:uFillTx/>
                <a:latin typeface="Arial Narrow" pitchFamily="34" charset="0"/>
                <a:ea typeface="+mn-ea"/>
                <a:cs typeface="+mn-cs"/>
              </a:rPr>
              <a:t>2:2-5</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14092109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9515"/>
                                        </p:tgtEl>
                                        <p:attrNameLst>
                                          <p:attrName>style.visibility</p:attrName>
                                        </p:attrNameLst>
                                      </p:cBhvr>
                                      <p:to>
                                        <p:strVal val="visible"/>
                                      </p:to>
                                    </p:set>
                                    <p:animEffect transition="in" filter="fade">
                                      <p:cBhvr>
                                        <p:cTn id="7" dur="1000"/>
                                        <p:tgtEl>
                                          <p:spTgt spid="149515"/>
                                        </p:tgtEl>
                                      </p:cBhvr>
                                    </p:animEffect>
                                    <p:anim calcmode="lin" valueType="num">
                                      <p:cBhvr>
                                        <p:cTn id="8" dur="1000" fill="hold"/>
                                        <p:tgtEl>
                                          <p:spTgt spid="149515"/>
                                        </p:tgtEl>
                                        <p:attrNameLst>
                                          <p:attrName>ppt_x</p:attrName>
                                        </p:attrNameLst>
                                      </p:cBhvr>
                                      <p:tavLst>
                                        <p:tav tm="0">
                                          <p:val>
                                            <p:strVal val="#ppt_x"/>
                                          </p:val>
                                        </p:tav>
                                        <p:tav tm="100000">
                                          <p:val>
                                            <p:strVal val="#ppt_x"/>
                                          </p:val>
                                        </p:tav>
                                      </p:tavLst>
                                    </p:anim>
                                    <p:anim calcmode="lin" valueType="num">
                                      <p:cBhvr>
                                        <p:cTn id="9" dur="900" decel="100000" fill="hold"/>
                                        <p:tgtEl>
                                          <p:spTgt spid="1495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95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49516"/>
                                        </p:tgtEl>
                                        <p:attrNameLst>
                                          <p:attrName>style.visibility</p:attrName>
                                        </p:attrNameLst>
                                      </p:cBhvr>
                                      <p:to>
                                        <p:strVal val="visible"/>
                                      </p:to>
                                    </p:set>
                                    <p:animEffect transition="in" filter="fade">
                                      <p:cBhvr>
                                        <p:cTn id="15" dur="1000"/>
                                        <p:tgtEl>
                                          <p:spTgt spid="149516"/>
                                        </p:tgtEl>
                                      </p:cBhvr>
                                    </p:animEffect>
                                    <p:anim calcmode="lin" valueType="num">
                                      <p:cBhvr>
                                        <p:cTn id="16" dur="1000" fill="hold"/>
                                        <p:tgtEl>
                                          <p:spTgt spid="149516"/>
                                        </p:tgtEl>
                                        <p:attrNameLst>
                                          <p:attrName>ppt_x</p:attrName>
                                        </p:attrNameLst>
                                      </p:cBhvr>
                                      <p:tavLst>
                                        <p:tav tm="0">
                                          <p:val>
                                            <p:strVal val="#ppt_x"/>
                                          </p:val>
                                        </p:tav>
                                        <p:tav tm="100000">
                                          <p:val>
                                            <p:strVal val="#ppt_x"/>
                                          </p:val>
                                        </p:tav>
                                      </p:tavLst>
                                    </p:anim>
                                    <p:anim calcmode="lin" valueType="num">
                                      <p:cBhvr>
                                        <p:cTn id="17" dur="900" decel="100000" fill="hold"/>
                                        <p:tgtEl>
                                          <p:spTgt spid="1495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95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5" grpId="0" animBg="1"/>
      <p:bldP spid="1495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FC3B2-EDB4-2E62-003C-2C24D05587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691B4E-8F3F-E37F-EFC0-7283CAB3EB75}"/>
              </a:ext>
            </a:extLst>
          </p:cNvPr>
          <p:cNvSpPr txBox="1"/>
          <p:nvPr/>
        </p:nvSpPr>
        <p:spPr>
          <a:xfrm>
            <a:off x="1066800" y="1676400"/>
            <a:ext cx="10287000" cy="3662541"/>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Bible Authority</a:t>
            </a:r>
          </a:p>
          <a:p>
            <a:pPr marL="457200" indent="-457200">
              <a:buFont typeface="+mj-lt"/>
              <a:buAutoNum type="alphaUcPeriod"/>
            </a:pPr>
            <a:endParaRPr lang="en-US" sz="1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 Social Mission / Not a Social Message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Adding to the Work of the Church</a:t>
            </a:r>
          </a:p>
          <a:p>
            <a:pPr marL="457200" indent="-457200">
              <a:buFont typeface="+mj-lt"/>
              <a:buAutoNum type="alphaUcPeriod"/>
            </a:pPr>
            <a:endParaRPr lang="en-US" sz="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is authorized to engage in Evangelism (1 Tim. 3:15)</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is authorized to engage in Edification (Eph. 4:16)</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is authorized to engage in Benevolence (1 Tim. 5:16)</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Social and recreational activities is </a:t>
            </a:r>
            <a:r>
              <a:rPr lang="en-US" sz="2400"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another</a:t>
            </a: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work!</a:t>
            </a:r>
          </a:p>
          <a:p>
            <a:pPr marL="914400" lvl="1" indent="-457200">
              <a:buFont typeface="+mj-lt"/>
              <a:buAutoNum type="alphaUcPeriod"/>
            </a:pPr>
            <a:endPar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D7A91BAC-5379-51A8-35B8-94FC20B840F3}"/>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2"/>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Problems With the</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Social Gospel</a:t>
            </a:r>
          </a:p>
        </p:txBody>
      </p:sp>
    </p:spTree>
    <p:extLst>
      <p:ext uri="{BB962C8B-B14F-4D97-AF65-F5344CB8AC3E}">
        <p14:creationId xmlns:p14="http://schemas.microsoft.com/office/powerpoint/2010/main" val="35478540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051E-0367-D459-AB5A-654CCC3AD898}"/>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6F1931B9-D144-7C62-D2BE-B539B5D7196D}"/>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A0745506-5ED3-76A3-BE82-AAE82DA9D2D7}"/>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41B0D5F8-F842-23BC-E8E3-58D827156103}"/>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
        <p:nvSpPr>
          <p:cNvPr id="2" name="AutoShape 4">
            <a:extLst>
              <a:ext uri="{FF2B5EF4-FFF2-40B4-BE49-F238E27FC236}">
                <a16:creationId xmlns:a16="http://schemas.microsoft.com/office/drawing/2014/main" id="{1669E188-8392-0AE2-F690-E5157FB884F5}"/>
              </a:ext>
            </a:extLst>
          </p:cNvPr>
          <p:cNvSpPr>
            <a:spLocks noChangeArrowheads="1"/>
          </p:cNvSpPr>
          <p:nvPr/>
        </p:nvSpPr>
        <p:spPr bwMode="auto">
          <a:xfrm>
            <a:off x="1524000" y="273940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 Problems With the Social Gospel</a:t>
            </a:r>
          </a:p>
        </p:txBody>
      </p:sp>
      <p:sp>
        <p:nvSpPr>
          <p:cNvPr id="4" name="AutoShape 4">
            <a:extLst>
              <a:ext uri="{FF2B5EF4-FFF2-40B4-BE49-F238E27FC236}">
                <a16:creationId xmlns:a16="http://schemas.microsoft.com/office/drawing/2014/main" id="{FD03D8D1-590A-1533-6028-CC2B17339F99}"/>
              </a:ext>
            </a:extLst>
          </p:cNvPr>
          <p:cNvSpPr>
            <a:spLocks noChangeArrowheads="1"/>
          </p:cNvSpPr>
          <p:nvPr/>
        </p:nvSpPr>
        <p:spPr bwMode="auto">
          <a:xfrm>
            <a:off x="1524000" y="273940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 Problems With the Social Gospel</a:t>
            </a:r>
          </a:p>
        </p:txBody>
      </p:sp>
      <p:sp>
        <p:nvSpPr>
          <p:cNvPr id="5" name="AutoShape 4">
            <a:extLst>
              <a:ext uri="{FF2B5EF4-FFF2-40B4-BE49-F238E27FC236}">
                <a16:creationId xmlns:a16="http://schemas.microsoft.com/office/drawing/2014/main" id="{73C8B59E-9D4A-C4FB-FF20-9CC2515741C9}"/>
              </a:ext>
            </a:extLst>
          </p:cNvPr>
          <p:cNvSpPr>
            <a:spLocks noChangeArrowheads="1"/>
          </p:cNvSpPr>
          <p:nvPr/>
        </p:nvSpPr>
        <p:spPr bwMode="auto">
          <a:xfrm>
            <a:off x="1524000" y="3716231"/>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III. Church Kitchen / Eating in the</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Building</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6" name="AutoShape 4">
            <a:extLst>
              <a:ext uri="{FF2B5EF4-FFF2-40B4-BE49-F238E27FC236}">
                <a16:creationId xmlns:a16="http://schemas.microsoft.com/office/drawing/2014/main" id="{7AC9F29B-C1C9-CDBC-2CE2-CE44C82AAE7E}"/>
              </a:ext>
            </a:extLst>
          </p:cNvPr>
          <p:cNvSpPr>
            <a:spLocks noChangeArrowheads="1"/>
          </p:cNvSpPr>
          <p:nvPr/>
        </p:nvSpPr>
        <p:spPr bwMode="auto">
          <a:xfrm>
            <a:off x="1524000" y="3716231"/>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III. Church Kitchen / Eating in the Building</a:t>
            </a:r>
          </a:p>
        </p:txBody>
      </p:sp>
    </p:spTree>
    <p:extLst>
      <p:ext uri="{BB962C8B-B14F-4D97-AF65-F5344CB8AC3E}">
        <p14:creationId xmlns:p14="http://schemas.microsoft.com/office/powerpoint/2010/main" val="5296259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B23A-656E-E960-173F-F557CD5FE0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F43705-FE23-8EB1-1666-308CB792C56C}"/>
              </a:ext>
            </a:extLst>
          </p:cNvPr>
          <p:cNvSpPr txBox="1"/>
          <p:nvPr/>
        </p:nvSpPr>
        <p:spPr>
          <a:xfrm>
            <a:off x="1066800" y="1676400"/>
            <a:ext cx="10287000" cy="523220"/>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a:t>
            </a:r>
            <a:endPar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2333328F-9638-CAF7-3E72-F5D7CC5DCB98}"/>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3"/>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Church Kitchen</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Eating in Building</a:t>
            </a:r>
          </a:p>
        </p:txBody>
      </p:sp>
      <p:pic>
        <p:nvPicPr>
          <p:cNvPr id="2" name="Picture 3" descr="j0237768">
            <a:extLst>
              <a:ext uri="{FF2B5EF4-FFF2-40B4-BE49-F238E27FC236}">
                <a16:creationId xmlns:a16="http://schemas.microsoft.com/office/drawing/2014/main" id="{0FFA70E3-F664-9D38-B22D-6EB7474A2E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310662"/>
            <a:ext cx="1884523" cy="189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96675"/>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3" name="Picture 5" descr="[Graphic - Fo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2819400" cy="165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5177" name="Picture 9" descr="Copy_of_MVC-005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304800"/>
            <a:ext cx="2514600" cy="172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5178" name="Text Box 10"/>
          <p:cNvSpPr txBox="1">
            <a:spLocks noChangeArrowheads="1"/>
          </p:cNvSpPr>
          <p:nvPr/>
        </p:nvSpPr>
        <p:spPr bwMode="auto">
          <a:xfrm>
            <a:off x="4800600" y="381001"/>
            <a:ext cx="2971800" cy="16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The Use of a</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Church</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Kitchen</a:t>
            </a:r>
          </a:p>
        </p:txBody>
      </p:sp>
      <p:sp>
        <p:nvSpPr>
          <p:cNvPr id="135179" name="AutoShape 11"/>
          <p:cNvSpPr>
            <a:spLocks noChangeArrowheads="1"/>
          </p:cNvSpPr>
          <p:nvPr/>
        </p:nvSpPr>
        <p:spPr bwMode="auto">
          <a:xfrm>
            <a:off x="1143000" y="2286000"/>
            <a:ext cx="4876800" cy="3886200"/>
          </a:xfrm>
          <a:prstGeom prst="parallelogram">
            <a:avLst>
              <a:gd name="adj" fmla="val 31373"/>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FF"/>
                </a:solidFill>
                <a:effectLst/>
                <a:uLnTx/>
                <a:uFillTx/>
                <a:latin typeface="Comic Sans MS" pitchFamily="66" charset="0"/>
                <a:ea typeface="+mn-ea"/>
                <a:cs typeface="+mn-cs"/>
              </a:rPr>
              <a:t>     </a:t>
            </a:r>
            <a:r>
              <a:rPr kumimoji="0" lang="en-US" sz="2400" b="1" i="0" u="sng" strike="noStrike" kern="1200" cap="none" spc="0" normalizeH="0" baseline="0" noProof="0" dirty="0">
                <a:ln>
                  <a:noFill/>
                </a:ln>
                <a:solidFill>
                  <a:srgbClr val="0066FF"/>
                </a:solidFill>
                <a:effectLst/>
                <a:uLnTx/>
                <a:uFillTx/>
                <a:latin typeface="Comic Sans MS" pitchFamily="66" charset="0"/>
                <a:ea typeface="+mn-ea"/>
                <a:cs typeface="+mn-cs"/>
              </a:rPr>
              <a:t>Not Talking About: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srgbClr val="0066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 A place to prepare LS</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 Place to wash LS trays</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 A place for taking care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of needy saints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5180" name="AutoShape 12"/>
          <p:cNvSpPr>
            <a:spLocks noChangeArrowheads="1"/>
          </p:cNvSpPr>
          <p:nvPr/>
        </p:nvSpPr>
        <p:spPr bwMode="auto">
          <a:xfrm flipH="1">
            <a:off x="6096000" y="2286000"/>
            <a:ext cx="4876800" cy="3886200"/>
          </a:xfrm>
          <a:prstGeom prst="parallelogram">
            <a:avLst>
              <a:gd name="adj" fmla="val 31373"/>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66FF"/>
                </a:solidFill>
                <a:effectLst/>
                <a:uLnTx/>
                <a:uFillTx/>
                <a:latin typeface="Comic Sans MS" pitchFamily="66" charset="0"/>
                <a:ea typeface="+mn-ea"/>
                <a:cs typeface="+mn-cs"/>
              </a:rPr>
              <a:t>Are Talking About:</a:t>
            </a:r>
            <a:r>
              <a:rPr kumimoji="0" lang="en-US" sz="2400" b="1" i="0" u="none" strike="noStrike" kern="1200" cap="none" spc="0" normalizeH="0" baseline="0" noProof="0" dirty="0">
                <a:ln>
                  <a:noFill/>
                </a:ln>
                <a:solidFill>
                  <a:srgbClr val="0066FF"/>
                </a:solidFill>
                <a:effectLst/>
                <a:uLnTx/>
                <a:uFillTx/>
                <a:latin typeface="Comic Sans MS" pitchFamily="66"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sng" strike="noStrike" kern="1200" cap="none" spc="0" normalizeH="0" baseline="0" noProof="0" dirty="0">
              <a:ln>
                <a:noFill/>
              </a:ln>
              <a:solidFill>
                <a:srgbClr val="0066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Church providing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place for meals for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social &amp; recreational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purposes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2400" b="0" i="1" u="none" strike="noStrike" kern="1200" cap="none" spc="0" normalizeH="0" baseline="0" noProof="0" dirty="0">
                <a:ln>
                  <a:noFill/>
                </a:ln>
                <a:solidFill>
                  <a:srgbClr val="000000"/>
                </a:solidFill>
                <a:effectLst/>
                <a:uLnTx/>
                <a:uFillTx/>
                <a:latin typeface="Arial" pitchFamily="34" charset="0"/>
                <a:ea typeface="+mn-ea"/>
                <a:cs typeface="+mn-cs"/>
              </a:rPr>
              <a:t>Fellowship halls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itchFamily="34" charset="0"/>
                <a:ea typeface="+mn-ea"/>
                <a:cs typeface="+mn-cs"/>
              </a:rPr>
              <a:t>             Family Life Centers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itchFamily="34" charset="0"/>
                <a:ea typeface="+mn-ea"/>
                <a:cs typeface="+mn-cs"/>
              </a:rPr>
              <a:t>             Muti-Purpose b</a:t>
            </a:r>
            <a:r>
              <a:rPr kumimoji="0" lang="en-US" sz="2400" b="0" i="1" u="none" strike="noStrike" kern="1200" cap="none" spc="0" normalizeH="0" baseline="0" noProof="0" dirty="0" err="1">
                <a:ln>
                  <a:noFill/>
                </a:ln>
                <a:solidFill>
                  <a:srgbClr val="000000"/>
                </a:solidFill>
                <a:effectLst/>
                <a:uLnTx/>
                <a:uFillTx/>
                <a:latin typeface="Arial" pitchFamily="34" charset="0"/>
                <a:ea typeface="+mn-ea"/>
                <a:cs typeface="+mn-cs"/>
              </a:rPr>
              <a:t>lds</a:t>
            </a:r>
            <a:endParaRPr kumimoji="0" lang="en-US" sz="24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11951A-584D-4381-825F-65C6173242E9}" type="slidenum">
              <a:rPr kumimoji="0" lang="en-US" sz="1000" b="0" i="0" u="none" strike="noStrike" kern="1200" cap="none" spc="0" normalizeH="0" baseline="-2500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2500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89863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179"/>
                                        </p:tgtEl>
                                        <p:attrNameLst>
                                          <p:attrName>style.visibility</p:attrName>
                                        </p:attrNameLst>
                                      </p:cBhvr>
                                      <p:to>
                                        <p:strVal val="visible"/>
                                      </p:to>
                                    </p:set>
                                    <p:animEffect transition="in" filter="wipe(up)">
                                      <p:cBhvr>
                                        <p:cTn id="7" dur="500"/>
                                        <p:tgtEl>
                                          <p:spTgt spid="135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5180"/>
                                        </p:tgtEl>
                                        <p:attrNameLst>
                                          <p:attrName>style.visibility</p:attrName>
                                        </p:attrNameLst>
                                      </p:cBhvr>
                                      <p:to>
                                        <p:strVal val="visible"/>
                                      </p:to>
                                    </p:set>
                                    <p:animEffect transition="in" filter="wipe(up)">
                                      <p:cBhvr>
                                        <p:cTn id="12"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8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1524000" y="0"/>
            <a:ext cx="9144000" cy="1905000"/>
          </a:xfrm>
          <a:prstGeom prst="rect">
            <a:avLst/>
          </a:prstGeom>
          <a:solidFill>
            <a:srgbClr val="00206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BBE0E3"/>
                </a:solidFill>
                <a:effectLst>
                  <a:outerShdw blurRad="38100" dist="38100" dir="2700000" algn="tl">
                    <a:srgbClr val="000000"/>
                  </a:outerShdw>
                </a:effectLst>
                <a:uLnTx/>
                <a:uFillTx/>
                <a:latin typeface="Comic Sans MS" pitchFamily="66" charset="0"/>
                <a:ea typeface="+mn-ea"/>
                <a:cs typeface="+mn-cs"/>
              </a:rPr>
              <a:t>Eating In The Building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200" cap="none" spc="0" normalizeH="0" baseline="0" noProof="0" dirty="0">
                <a:ln>
                  <a:noFill/>
                </a:ln>
                <a:solidFill>
                  <a:srgbClr val="BBE0E3"/>
                </a:solidFill>
                <a:effectLst/>
                <a:uLnTx/>
                <a:uFillTx/>
                <a:latin typeface="Comic Sans MS" pitchFamily="66" charset="0"/>
                <a:ea typeface="+mn-ea"/>
                <a:cs typeface="+mn-cs"/>
              </a:rPr>
              <a:t>The Issue:</a:t>
            </a:r>
          </a:p>
        </p:txBody>
      </p:sp>
      <p:pic>
        <p:nvPicPr>
          <p:cNvPr id="130053" name="Picture 5" descr="j0189203"/>
          <p:cNvPicPr>
            <a:picLocks noChangeAspect="1" noChangeArrowheads="1" noCrop="1"/>
          </p:cNvPicPr>
          <p:nvPr/>
        </p:nvPicPr>
        <p:blipFill>
          <a:blip r:embed="rId2" cstate="print"/>
          <a:srcRect/>
          <a:stretch>
            <a:fillRect/>
          </a:stretch>
        </p:blipFill>
        <p:spPr bwMode="auto">
          <a:xfrm>
            <a:off x="2686050" y="466728"/>
            <a:ext cx="971550" cy="1285875"/>
          </a:xfrm>
          <a:prstGeom prst="rect">
            <a:avLst/>
          </a:prstGeom>
          <a:noFill/>
        </p:spPr>
      </p:pic>
      <p:pic>
        <p:nvPicPr>
          <p:cNvPr id="130054" name="Picture 6" descr="1_qgdzz_[1]"/>
          <p:cNvPicPr>
            <a:picLocks noChangeAspect="1" noChangeArrowheads="1"/>
          </p:cNvPicPr>
          <p:nvPr/>
        </p:nvPicPr>
        <p:blipFill>
          <a:blip r:embed="rId3" cstate="print"/>
          <a:srcRect/>
          <a:stretch>
            <a:fillRect/>
          </a:stretch>
        </p:blipFill>
        <p:spPr bwMode="auto">
          <a:xfrm>
            <a:off x="8480427" y="914400"/>
            <a:ext cx="892175" cy="990600"/>
          </a:xfrm>
          <a:prstGeom prst="rect">
            <a:avLst/>
          </a:prstGeom>
          <a:noFill/>
        </p:spPr>
      </p:pic>
      <p:sp>
        <p:nvSpPr>
          <p:cNvPr id="130057" name="Rectangle 9"/>
          <p:cNvSpPr>
            <a:spLocks noChangeArrowheads="1"/>
          </p:cNvSpPr>
          <p:nvPr/>
        </p:nvSpPr>
        <p:spPr bwMode="auto">
          <a:xfrm>
            <a:off x="2057400" y="2209800"/>
            <a:ext cx="3352800" cy="4419600"/>
          </a:xfrm>
          <a:prstGeom prst="rect">
            <a:avLst/>
          </a:prstGeom>
          <a:solidFill>
            <a:srgbClr val="FFFF00"/>
          </a:solidFill>
          <a:ln w="9525">
            <a:solidFill>
              <a:schemeClr val="tx1"/>
            </a:solid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Comic Sans MS" pitchFamily="66" charset="0"/>
                <a:ea typeface="+mn-ea"/>
                <a:cs typeface="+mn-cs"/>
              </a:rPr>
              <a:t>Was Not:</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Is the bld sacred?</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Can one eat inside</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the Building?</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Can one eat on</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church property?</a:t>
            </a:r>
          </a:p>
        </p:txBody>
      </p:sp>
      <p:sp>
        <p:nvSpPr>
          <p:cNvPr id="130058" name="Rectangle 10"/>
          <p:cNvSpPr>
            <a:spLocks noChangeArrowheads="1"/>
          </p:cNvSpPr>
          <p:nvPr/>
        </p:nvSpPr>
        <p:spPr bwMode="auto">
          <a:xfrm>
            <a:off x="6477000" y="2209800"/>
            <a:ext cx="3352800" cy="4419600"/>
          </a:xfrm>
          <a:prstGeom prst="rect">
            <a:avLst/>
          </a:prstGeom>
          <a:solidFill>
            <a:srgbClr val="FFFF00"/>
          </a:solidFill>
          <a:ln w="9525">
            <a:solidFill>
              <a:schemeClr val="tx1"/>
            </a:solidFill>
            <a:miter lim="800000"/>
            <a:headEnd/>
            <a:tailEnd/>
          </a:ln>
          <a:effectLst/>
        </p:spPr>
        <p:txBody>
          <a:bodyPr wrap="none" anchor="ct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Comic Sans MS" pitchFamily="66" charset="0"/>
                <a:ea typeface="+mn-ea"/>
                <a:cs typeface="+mn-cs"/>
              </a:rPr>
              <a:t>Was &amp; Is:</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Can the church</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have a common</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meal for social</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and recreational</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rPr>
              <a:t>purposes?</a:t>
            </a: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130059" name="AutoShape 11"/>
          <p:cNvSpPr>
            <a:spLocks noChangeArrowheads="1"/>
          </p:cNvSpPr>
          <p:nvPr/>
        </p:nvSpPr>
        <p:spPr bwMode="auto">
          <a:xfrm>
            <a:off x="5562600" y="4038600"/>
            <a:ext cx="762000" cy="533400"/>
          </a:xfrm>
          <a:prstGeom prst="leftRightArrow">
            <a:avLst>
              <a:gd name="adj1" fmla="val 50000"/>
              <a:gd name="adj2" fmla="val 28571"/>
            </a:avLst>
          </a:prstGeom>
          <a:solidFill>
            <a:schemeClr val="tx1"/>
          </a:solidFill>
          <a:ln w="9525">
            <a:solidFill>
              <a:schemeClr val="tx2"/>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10808089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0057"/>
                                        </p:tgtEl>
                                        <p:attrNameLst>
                                          <p:attrName>style.visibility</p:attrName>
                                        </p:attrNameLst>
                                      </p:cBhvr>
                                      <p:to>
                                        <p:strVal val="visible"/>
                                      </p:to>
                                    </p:set>
                                    <p:animEffect transition="in" filter="wipe(up)">
                                      <p:cBhvr>
                                        <p:cTn id="7" dur="1500"/>
                                        <p:tgtEl>
                                          <p:spTgt spid="1300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0059"/>
                                        </p:tgtEl>
                                        <p:attrNameLst>
                                          <p:attrName>style.visibility</p:attrName>
                                        </p:attrNameLst>
                                      </p:cBhvr>
                                      <p:to>
                                        <p:strVal val="visible"/>
                                      </p:to>
                                    </p:set>
                                    <p:animEffect transition="in" filter="wipe(left)">
                                      <p:cBhvr>
                                        <p:cTn id="12" dur="500"/>
                                        <p:tgtEl>
                                          <p:spTgt spid="1300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0058"/>
                                        </p:tgtEl>
                                        <p:attrNameLst>
                                          <p:attrName>style.visibility</p:attrName>
                                        </p:attrNameLst>
                                      </p:cBhvr>
                                      <p:to>
                                        <p:strVal val="visible"/>
                                      </p:to>
                                    </p:set>
                                    <p:animEffect transition="in" filter="wipe(up)">
                                      <p:cBhvr>
                                        <p:cTn id="17" dur="1500"/>
                                        <p:tgtEl>
                                          <p:spTgt spid="13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animBg="1"/>
      <p:bldP spid="130058" grpId="0" animBg="1"/>
      <p:bldP spid="1300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4C007-686D-C355-F6D6-923A1EC610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365579-5E5C-A3BB-8F02-71FA48908347}"/>
              </a:ext>
            </a:extLst>
          </p:cNvPr>
          <p:cNvSpPr txBox="1"/>
          <p:nvPr/>
        </p:nvSpPr>
        <p:spPr>
          <a:xfrm>
            <a:off x="1066800" y="1676400"/>
            <a:ext cx="10287000" cy="1107996"/>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Common meals are individual matters</a:t>
            </a:r>
          </a:p>
        </p:txBody>
      </p:sp>
      <p:sp>
        <p:nvSpPr>
          <p:cNvPr id="4" name="Oval 4">
            <a:extLst>
              <a:ext uri="{FF2B5EF4-FFF2-40B4-BE49-F238E27FC236}">
                <a16:creationId xmlns:a16="http://schemas.microsoft.com/office/drawing/2014/main" id="{8F6B5F34-7118-AC3E-75F7-56E240DE2873}"/>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3"/>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Church Kitchen</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Eating in Building</a:t>
            </a:r>
          </a:p>
        </p:txBody>
      </p:sp>
      <p:pic>
        <p:nvPicPr>
          <p:cNvPr id="2" name="Picture 3" descr="j0237768">
            <a:extLst>
              <a:ext uri="{FF2B5EF4-FFF2-40B4-BE49-F238E27FC236}">
                <a16:creationId xmlns:a16="http://schemas.microsoft.com/office/drawing/2014/main" id="{2661BF49-5B53-DFA9-6939-A73F6B2808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310662"/>
            <a:ext cx="1884523" cy="189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99576"/>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Text Box 4" descr="Purple mesh"/>
          <p:cNvSpPr txBox="1">
            <a:spLocks noChangeArrowheads="1"/>
          </p:cNvSpPr>
          <p:nvPr/>
        </p:nvSpPr>
        <p:spPr bwMode="auto">
          <a:xfrm>
            <a:off x="1714500" y="425450"/>
            <a:ext cx="8724900" cy="641350"/>
          </a:xfrm>
          <a:prstGeom prst="rect">
            <a:avLst/>
          </a:prstGeom>
          <a:solidFill>
            <a:schemeClr val="tx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CC"/>
                </a:solidFill>
                <a:effectLst/>
                <a:uLnTx/>
                <a:uFillTx/>
                <a:latin typeface="Comic Sans MS" pitchFamily="66" charset="0"/>
                <a:ea typeface="+mn-ea"/>
                <a:cs typeface="+mn-cs"/>
              </a:rPr>
              <a:t>Common Meals – Individual Matters</a:t>
            </a:r>
          </a:p>
        </p:txBody>
      </p:sp>
      <p:sp>
        <p:nvSpPr>
          <p:cNvPr id="152582" name="Text Box 6"/>
          <p:cNvSpPr txBox="1">
            <a:spLocks noChangeArrowheads="1"/>
          </p:cNvSpPr>
          <p:nvPr/>
        </p:nvSpPr>
        <p:spPr bwMode="auto">
          <a:xfrm>
            <a:off x="2286000" y="1752601"/>
            <a:ext cx="7848600" cy="378565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20 When ye come together therefore into one place, this is not to eat the Lord's supper.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21 For in eating every one </a:t>
            </a:r>
            <a:r>
              <a:rPr kumimoji="0" lang="en-US" sz="2400" b="0" i="0" u="none" strike="noStrike" kern="1200" cap="none" spc="0" normalizeH="0" baseline="0" noProof="0" dirty="0" err="1">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taketh</a:t>
            </a:r>
            <a:r>
              <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 before other his own supper: and one is hungry, and another is drunken.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pitchFamily="34" charset="0"/>
                <a:ea typeface="+mn-ea"/>
                <a:cs typeface="+mn-cs"/>
              </a:rPr>
              <a:t>22 What? have ye not houses to eat and to drink in? or despise ye the church of God, and shame them that have not? What shall I say to you? shall I praise you in this? I praise you not.</a:t>
            </a:r>
          </a:p>
        </p:txBody>
      </p:sp>
      <p:sp>
        <p:nvSpPr>
          <p:cNvPr id="152583" name="Text Box 7"/>
          <p:cNvSpPr txBox="1">
            <a:spLocks noChangeArrowheads="1"/>
          </p:cNvSpPr>
          <p:nvPr/>
        </p:nvSpPr>
        <p:spPr bwMode="auto">
          <a:xfrm>
            <a:off x="5181600" y="1320226"/>
            <a:ext cx="1862818" cy="5847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1 Cor. 11</a:t>
            </a:r>
          </a:p>
        </p:txBody>
      </p:sp>
      <p:sp>
        <p:nvSpPr>
          <p:cNvPr id="152584" name="Line 8"/>
          <p:cNvSpPr>
            <a:spLocks noChangeShapeType="1"/>
          </p:cNvSpPr>
          <p:nvPr/>
        </p:nvSpPr>
        <p:spPr bwMode="auto">
          <a:xfrm>
            <a:off x="3810000" y="4343400"/>
            <a:ext cx="5562600" cy="0"/>
          </a:xfrm>
          <a:prstGeom prst="line">
            <a:avLst/>
          </a:prstGeom>
          <a:noFill/>
          <a:ln w="76200">
            <a:solidFill>
              <a:srgbClr val="FFFF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2585" name="Rectangle 9"/>
          <p:cNvSpPr>
            <a:spLocks noChangeArrowheads="1"/>
          </p:cNvSpPr>
          <p:nvPr/>
        </p:nvSpPr>
        <p:spPr bwMode="auto">
          <a:xfrm>
            <a:off x="2514600" y="5562600"/>
            <a:ext cx="7391400" cy="762000"/>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3333CC"/>
                </a:solidFill>
                <a:effectLst/>
                <a:uLnTx/>
                <a:uFillTx/>
                <a:latin typeface="Arial" pitchFamily="34" charset="0"/>
                <a:ea typeface="+mn-ea"/>
                <a:cs typeface="+mn-cs"/>
              </a:rPr>
              <a:t>More than an abuse of the Lord’s Supper!</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DDB520-338B-4891-A75D-1051E878BCAA}" type="slidenum">
              <a:rPr kumimoji="0" lang="en-US" sz="1000" b="0" i="0" u="none" strike="noStrike" kern="1200" cap="none" spc="0" normalizeH="0" baseline="-25000" noProof="0" smtClean="0">
                <a:ln>
                  <a:noFill/>
                </a:ln>
                <a:solidFill>
                  <a:srgbClr val="3366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000" b="0" i="0" u="none" strike="noStrike" kern="1200" cap="none" spc="0" normalizeH="0" baseline="-25000" noProof="0" dirty="0">
              <a:ln>
                <a:noFill/>
              </a:ln>
              <a:solidFill>
                <a:srgbClr val="336600"/>
              </a:solidFill>
              <a:effectLst/>
              <a:uLnTx/>
              <a:uFillTx/>
              <a:latin typeface="Arial" pitchFamily="34" charset="0"/>
              <a:ea typeface="+mn-ea"/>
              <a:cs typeface="+mn-cs"/>
            </a:endParaRPr>
          </a:p>
        </p:txBody>
      </p:sp>
    </p:spTree>
    <p:extLst>
      <p:ext uri="{BB962C8B-B14F-4D97-AF65-F5344CB8AC3E}">
        <p14:creationId xmlns:p14="http://schemas.microsoft.com/office/powerpoint/2010/main" val="39680464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Effect transition="in" filter="wipe(left)">
                                      <p:cBhvr>
                                        <p:cTn id="7" dur="1000"/>
                                        <p:tgtEl>
                                          <p:spTgt spid="1525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5"/>
                                        </p:tgtEl>
                                        <p:attrNameLst>
                                          <p:attrName>style.visibility</p:attrName>
                                        </p:attrNameLst>
                                      </p:cBhvr>
                                      <p:to>
                                        <p:strVal val="visible"/>
                                      </p:to>
                                    </p:set>
                                    <p:animEffect transition="in" filter="fade">
                                      <p:cBhvr>
                                        <p:cTn id="12" dur="2000"/>
                                        <p:tgtEl>
                                          <p:spTgt spid="152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animBg="1"/>
      <p:bldP spid="15258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DCA69-306F-7C4C-3426-8302D7AACF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6527A7-E9B3-ACE2-5492-95768EC30D15}"/>
              </a:ext>
            </a:extLst>
          </p:cNvPr>
          <p:cNvSpPr txBox="1"/>
          <p:nvPr/>
        </p:nvSpPr>
        <p:spPr>
          <a:xfrm>
            <a:off x="1066800" y="1676400"/>
            <a:ext cx="10287000" cy="2123658"/>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Common meals are individual matters</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authority for the church to engage in social  / recreational activities</a:t>
            </a:r>
          </a:p>
        </p:txBody>
      </p:sp>
      <p:sp>
        <p:nvSpPr>
          <p:cNvPr id="4" name="Oval 4">
            <a:extLst>
              <a:ext uri="{FF2B5EF4-FFF2-40B4-BE49-F238E27FC236}">
                <a16:creationId xmlns:a16="http://schemas.microsoft.com/office/drawing/2014/main" id="{8F2C2399-326A-F3F1-20C6-62EA855A4908}"/>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3"/>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Church Kitchen</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Eating in Building</a:t>
            </a:r>
          </a:p>
        </p:txBody>
      </p:sp>
      <p:pic>
        <p:nvPicPr>
          <p:cNvPr id="2" name="Picture 3" descr="j0237768">
            <a:extLst>
              <a:ext uri="{FF2B5EF4-FFF2-40B4-BE49-F238E27FC236}">
                <a16:creationId xmlns:a16="http://schemas.microsoft.com/office/drawing/2014/main" id="{41F31B7E-78B2-DFED-E029-564506DAE8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310662"/>
            <a:ext cx="1884523" cy="189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4206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58373-3823-EA61-1CBC-A6EF0C83B600}"/>
              </a:ext>
            </a:extLst>
          </p:cNvPr>
          <p:cNvSpPr/>
          <p:nvPr/>
        </p:nvSpPr>
        <p:spPr bwMode="auto">
          <a:xfrm>
            <a:off x="2514600" y="1905000"/>
            <a:ext cx="2971800" cy="3886200"/>
          </a:xfrm>
          <a:prstGeom prst="rect">
            <a:avLst/>
          </a:prstGeom>
          <a:solidFill>
            <a:srgbClr val="0070C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6600"/>
              </a:solidFill>
              <a:effectLst/>
              <a:uLnTx/>
              <a:uFillTx/>
            </a:endParaRPr>
          </a:p>
        </p:txBody>
      </p:sp>
      <p:sp>
        <p:nvSpPr>
          <p:cNvPr id="9" name="Rectangle 8">
            <a:extLst>
              <a:ext uri="{FF2B5EF4-FFF2-40B4-BE49-F238E27FC236}">
                <a16:creationId xmlns:a16="http://schemas.microsoft.com/office/drawing/2014/main" id="{E6E86ECF-66A7-3F7A-3C13-698CFA4A2EAD}"/>
              </a:ext>
            </a:extLst>
          </p:cNvPr>
          <p:cNvSpPr/>
          <p:nvPr/>
        </p:nvSpPr>
        <p:spPr>
          <a:xfrm>
            <a:off x="2819400" y="3421559"/>
            <a:ext cx="244329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rPr>
              <a:t>Spiritual</a:t>
            </a:r>
          </a:p>
        </p:txBody>
      </p:sp>
      <p:sp>
        <p:nvSpPr>
          <p:cNvPr id="10" name="Rectangle 9">
            <a:extLst>
              <a:ext uri="{FF2B5EF4-FFF2-40B4-BE49-F238E27FC236}">
                <a16:creationId xmlns:a16="http://schemas.microsoft.com/office/drawing/2014/main" id="{ADD5913C-C270-E75A-9AF0-0534236276B0}"/>
              </a:ext>
            </a:extLst>
          </p:cNvPr>
          <p:cNvSpPr/>
          <p:nvPr/>
        </p:nvSpPr>
        <p:spPr bwMode="auto">
          <a:xfrm>
            <a:off x="7086600" y="1905000"/>
            <a:ext cx="2971800" cy="3886200"/>
          </a:xfrm>
          <a:prstGeom prst="rect">
            <a:avLst/>
          </a:prstGeom>
          <a:solidFill>
            <a:srgbClr val="336600">
              <a:lumMod val="75000"/>
            </a:srgbClr>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6600"/>
              </a:solidFill>
              <a:effectLst/>
              <a:uLnTx/>
              <a:uFillTx/>
            </a:endParaRPr>
          </a:p>
        </p:txBody>
      </p:sp>
      <p:sp>
        <p:nvSpPr>
          <p:cNvPr id="11" name="Right Arrow 6">
            <a:extLst>
              <a:ext uri="{FF2B5EF4-FFF2-40B4-BE49-F238E27FC236}">
                <a16:creationId xmlns:a16="http://schemas.microsoft.com/office/drawing/2014/main" id="{7BFA1E83-634C-86A7-0452-5F42BB22325A}"/>
              </a:ext>
            </a:extLst>
          </p:cNvPr>
          <p:cNvSpPr/>
          <p:nvPr/>
        </p:nvSpPr>
        <p:spPr bwMode="auto">
          <a:xfrm>
            <a:off x="5486400" y="2743200"/>
            <a:ext cx="1828800" cy="2209800"/>
          </a:xfrm>
          <a:prstGeom prst="rightArrow">
            <a:avLst/>
          </a:prstGeom>
          <a:solidFill>
            <a:srgbClr val="000000"/>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6600"/>
              </a:solidFill>
              <a:effectLst/>
              <a:uLnTx/>
              <a:uFillTx/>
            </a:endParaRPr>
          </a:p>
        </p:txBody>
      </p:sp>
      <p:sp>
        <p:nvSpPr>
          <p:cNvPr id="12" name="Rectangle 11">
            <a:extLst>
              <a:ext uri="{FF2B5EF4-FFF2-40B4-BE49-F238E27FC236}">
                <a16:creationId xmlns:a16="http://schemas.microsoft.com/office/drawing/2014/main" id="{2867852F-6614-1E81-FBF8-8CED5D479BC3}"/>
              </a:ext>
            </a:extLst>
          </p:cNvPr>
          <p:cNvSpPr/>
          <p:nvPr/>
        </p:nvSpPr>
        <p:spPr>
          <a:xfrm>
            <a:off x="7688758" y="3421559"/>
            <a:ext cx="184858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pPr>
            <a:r>
              <a:rPr lang="en-US" sz="4400" b="1" dirty="0">
                <a:ln w="11430"/>
                <a:gradFill>
                  <a:gsLst>
                    <a:gs pos="0">
                      <a:srgbClr val="FF9966">
                        <a:tint val="70000"/>
                        <a:satMod val="245000"/>
                      </a:srgbClr>
                    </a:gs>
                    <a:gs pos="75000">
                      <a:srgbClr val="FF9966">
                        <a:tint val="90000"/>
                        <a:shade val="60000"/>
                        <a:satMod val="240000"/>
                      </a:srgbClr>
                    </a:gs>
                    <a:gs pos="100000">
                      <a:srgbClr val="FF9966">
                        <a:tint val="100000"/>
                        <a:shade val="50000"/>
                        <a:satMod val="240000"/>
                      </a:srgbClr>
                    </a:gs>
                  </a:gsLst>
                  <a:lin ang="5400000"/>
                </a:gradFill>
                <a:effectLst>
                  <a:outerShdw blurRad="50800" dist="39000" dir="5460000" algn="tl">
                    <a:srgbClr val="000000">
                      <a:alpha val="38000"/>
                    </a:srgbClr>
                  </a:outerShdw>
                </a:effectLst>
                <a:latin typeface="Arial"/>
              </a:rPr>
              <a:t>Social</a:t>
            </a:r>
          </a:p>
        </p:txBody>
      </p:sp>
      <p:sp>
        <p:nvSpPr>
          <p:cNvPr id="13" name="Rectangle 12">
            <a:extLst>
              <a:ext uri="{FF2B5EF4-FFF2-40B4-BE49-F238E27FC236}">
                <a16:creationId xmlns:a16="http://schemas.microsoft.com/office/drawing/2014/main" id="{1124C266-9D11-87CE-0B07-7BA732DEE7C2}"/>
              </a:ext>
            </a:extLst>
          </p:cNvPr>
          <p:cNvSpPr/>
          <p:nvPr/>
        </p:nvSpPr>
        <p:spPr>
          <a:xfrm>
            <a:off x="4289319" y="373559"/>
            <a:ext cx="361336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4400" b="1" kern="0" dirty="0">
                <a:ln w="11430"/>
                <a:solidFill>
                  <a:srgbClr val="B6C4C4"/>
                </a:solidFill>
                <a:effectLst>
                  <a:outerShdw blurRad="50800" dist="39000" dir="5460000" algn="tl">
                    <a:srgbClr val="000000">
                      <a:alpha val="38000"/>
                    </a:srgbClr>
                  </a:outerShdw>
                </a:effectLst>
              </a:rPr>
              <a:t>A Great Shift</a:t>
            </a:r>
          </a:p>
        </p:txBody>
      </p:sp>
      <p:pic>
        <p:nvPicPr>
          <p:cNvPr id="6" name="Picture 5">
            <a:extLst>
              <a:ext uri="{FF2B5EF4-FFF2-40B4-BE49-F238E27FC236}">
                <a16:creationId xmlns:a16="http://schemas.microsoft.com/office/drawing/2014/main" id="{D37E3EED-425B-EAD4-E581-C9106062D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884" y="4419600"/>
            <a:ext cx="2198329" cy="981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F6F62400-823E-F8D1-BA6B-E3951CC90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4300" y="4298437"/>
            <a:ext cx="1676400" cy="1223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4038600" y="136526"/>
            <a:ext cx="4037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6000" b="1" u="sng" dirty="0">
                <a:solidFill>
                  <a:srgbClr val="000000"/>
                </a:solidFill>
                <a:effectLst>
                  <a:outerShdw blurRad="38100" dist="38100" dir="2700000" algn="tl">
                    <a:srgbClr val="FFFFFF"/>
                  </a:outerShdw>
                </a:effectLst>
                <a:latin typeface="Times New Roman" pitchFamily="18" charset="0"/>
              </a:rPr>
              <a:t>There Is No</a:t>
            </a:r>
          </a:p>
        </p:txBody>
      </p:sp>
      <p:sp>
        <p:nvSpPr>
          <p:cNvPr id="146437" name="Oval 5"/>
          <p:cNvSpPr>
            <a:spLocks noChangeArrowheads="1"/>
          </p:cNvSpPr>
          <p:nvPr/>
        </p:nvSpPr>
        <p:spPr bwMode="auto">
          <a:xfrm>
            <a:off x="1828800" y="1828800"/>
            <a:ext cx="4114800" cy="9906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b="1">
                <a:solidFill>
                  <a:srgbClr val="FFFF00"/>
                </a:solidFill>
                <a:effectLst>
                  <a:outerShdw blurRad="38100" dist="38100" dir="2700000" algn="tl">
                    <a:srgbClr val="000000"/>
                  </a:outerShdw>
                </a:effectLst>
              </a:rPr>
              <a:t>Command</a:t>
            </a:r>
          </a:p>
        </p:txBody>
      </p:sp>
      <p:sp>
        <p:nvSpPr>
          <p:cNvPr id="146438" name="Oval 6"/>
          <p:cNvSpPr>
            <a:spLocks noChangeArrowheads="1"/>
          </p:cNvSpPr>
          <p:nvPr/>
        </p:nvSpPr>
        <p:spPr bwMode="auto">
          <a:xfrm>
            <a:off x="1828800" y="2933700"/>
            <a:ext cx="4114800" cy="9906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b="1">
                <a:solidFill>
                  <a:srgbClr val="FFFF00"/>
                </a:solidFill>
                <a:effectLst>
                  <a:outerShdw blurRad="38100" dist="38100" dir="2700000" algn="tl">
                    <a:srgbClr val="000000"/>
                  </a:outerShdw>
                </a:effectLst>
              </a:rPr>
              <a:t>Example</a:t>
            </a:r>
          </a:p>
        </p:txBody>
      </p:sp>
      <p:sp>
        <p:nvSpPr>
          <p:cNvPr id="146439" name="Oval 7"/>
          <p:cNvSpPr>
            <a:spLocks noChangeArrowheads="1"/>
          </p:cNvSpPr>
          <p:nvPr/>
        </p:nvSpPr>
        <p:spPr bwMode="auto">
          <a:xfrm>
            <a:off x="1828800" y="4038600"/>
            <a:ext cx="4114800" cy="9906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b="1">
                <a:solidFill>
                  <a:srgbClr val="FFFF00"/>
                </a:solidFill>
                <a:effectLst>
                  <a:outerShdw blurRad="38100" dist="38100" dir="2700000" algn="tl">
                    <a:srgbClr val="000000"/>
                  </a:outerShdw>
                </a:effectLst>
              </a:rPr>
              <a:t>Necessary</a:t>
            </a:r>
          </a:p>
          <a:p>
            <a:pPr algn="ctr" fontAlgn="base">
              <a:spcBef>
                <a:spcPct val="0"/>
              </a:spcBef>
              <a:spcAft>
                <a:spcPct val="0"/>
              </a:spcAft>
            </a:pPr>
            <a:r>
              <a:rPr lang="en-US" sz="3200" b="1">
                <a:solidFill>
                  <a:srgbClr val="FFFF00"/>
                </a:solidFill>
                <a:effectLst>
                  <a:outerShdw blurRad="38100" dist="38100" dir="2700000" algn="tl">
                    <a:srgbClr val="000000"/>
                  </a:outerShdw>
                </a:effectLst>
              </a:rPr>
              <a:t>Inference</a:t>
            </a:r>
          </a:p>
        </p:txBody>
      </p:sp>
      <p:sp>
        <p:nvSpPr>
          <p:cNvPr id="146440" name="Text Box 8"/>
          <p:cNvSpPr txBox="1">
            <a:spLocks noChangeArrowheads="1"/>
          </p:cNvSpPr>
          <p:nvPr/>
        </p:nvSpPr>
        <p:spPr bwMode="auto">
          <a:xfrm>
            <a:off x="5638800" y="685801"/>
            <a:ext cx="1709738"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0500" b="1" dirty="0">
                <a:solidFill>
                  <a:srgbClr val="000000"/>
                </a:solidFill>
                <a:latin typeface="Times New Roman" pitchFamily="18" charset="0"/>
              </a:rPr>
              <a:t>}</a:t>
            </a:r>
          </a:p>
        </p:txBody>
      </p:sp>
      <p:sp>
        <p:nvSpPr>
          <p:cNvPr id="146441" name="Text Box 9"/>
          <p:cNvSpPr txBox="1">
            <a:spLocks noChangeArrowheads="1"/>
          </p:cNvSpPr>
          <p:nvPr/>
        </p:nvSpPr>
        <p:spPr bwMode="auto">
          <a:xfrm>
            <a:off x="6705600" y="2268538"/>
            <a:ext cx="3886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2800" dirty="0">
                <a:effectLst>
                  <a:outerShdw blurRad="38100" dist="38100" dir="2700000" algn="tl">
                    <a:srgbClr val="000000">
                      <a:alpha val="43137"/>
                    </a:srgbClr>
                  </a:outerShdw>
                </a:effectLst>
              </a:rPr>
              <a:t>To authorize the church to arrange / support a common meal for social and recreational purposes</a:t>
            </a:r>
          </a:p>
        </p:txBody>
      </p:sp>
      <p:sp>
        <p:nvSpPr>
          <p:cNvPr id="146442" name="Text Box 10"/>
          <p:cNvSpPr txBox="1">
            <a:spLocks noChangeArrowheads="1"/>
          </p:cNvSpPr>
          <p:nvPr/>
        </p:nvSpPr>
        <p:spPr bwMode="auto">
          <a:xfrm>
            <a:off x="2819400" y="5486401"/>
            <a:ext cx="7005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4000" b="1" i="1" dirty="0">
                <a:effectLst>
                  <a:outerShdw blurRad="38100" dist="38100" dir="2700000" algn="tl">
                    <a:srgbClr val="000000"/>
                  </a:outerShdw>
                </a:effectLst>
                <a:latin typeface="Times New Roman" pitchFamily="18" charset="0"/>
              </a:rPr>
              <a:t>If there is, where is the passage?</a:t>
            </a:r>
          </a:p>
        </p:txBody>
      </p:sp>
      <p:sp>
        <p:nvSpPr>
          <p:cNvPr id="2" name="Slide Number Placeholder 1"/>
          <p:cNvSpPr>
            <a:spLocks noGrp="1"/>
          </p:cNvSpPr>
          <p:nvPr>
            <p:ph type="sldNum" sz="quarter" idx="12"/>
          </p:nvPr>
        </p:nvSpPr>
        <p:spPr/>
        <p:txBody>
          <a:bodyPr/>
          <a:lstStyle/>
          <a:p>
            <a:fld id="{8011951A-584D-4381-825F-65C6173242E9}"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15461794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6440"/>
                                        </p:tgtEl>
                                        <p:attrNameLst>
                                          <p:attrName>style.visibility</p:attrName>
                                        </p:attrNameLst>
                                      </p:cBhvr>
                                      <p:to>
                                        <p:strVal val="visible"/>
                                      </p:to>
                                    </p:set>
                                    <p:animEffect transition="in" filter="wipe(up)">
                                      <p:cBhvr>
                                        <p:cTn id="7" dur="2000"/>
                                        <p:tgtEl>
                                          <p:spTgt spid="146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441"/>
                                        </p:tgtEl>
                                        <p:attrNameLst>
                                          <p:attrName>style.visibility</p:attrName>
                                        </p:attrNameLst>
                                      </p:cBhvr>
                                      <p:to>
                                        <p:strVal val="visible"/>
                                      </p:to>
                                    </p:set>
                                    <p:animEffect transition="in" filter="wipe(left)">
                                      <p:cBhvr>
                                        <p:cTn id="12" dur="2000"/>
                                        <p:tgtEl>
                                          <p:spTgt spid="1464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46442"/>
                                        </p:tgtEl>
                                        <p:attrNameLst>
                                          <p:attrName>style.visibility</p:attrName>
                                        </p:attrNameLst>
                                      </p:cBhvr>
                                      <p:to>
                                        <p:strVal val="visible"/>
                                      </p:to>
                                    </p:set>
                                    <p:anim calcmode="discrete" valueType="clr">
                                      <p:cBhvr override="childStyle">
                                        <p:cTn id="17" dur="80"/>
                                        <p:tgtEl>
                                          <p:spTgt spid="14644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46442"/>
                                        </p:tgtEl>
                                        <p:attrNameLst>
                                          <p:attrName>fillcolor</p:attrName>
                                        </p:attrNameLst>
                                      </p:cBhvr>
                                      <p:tavLst>
                                        <p:tav tm="0">
                                          <p:val>
                                            <p:clrVal>
                                              <a:schemeClr val="accent2"/>
                                            </p:clrVal>
                                          </p:val>
                                        </p:tav>
                                        <p:tav tm="50000">
                                          <p:val>
                                            <p:clrVal>
                                              <a:schemeClr val="hlink"/>
                                            </p:clrVal>
                                          </p:val>
                                        </p:tav>
                                      </p:tavLst>
                                    </p:anim>
                                    <p:set>
                                      <p:cBhvr>
                                        <p:cTn id="19" dur="80"/>
                                        <p:tgtEl>
                                          <p:spTgt spid="1464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0" grpId="0"/>
      <p:bldP spid="146441" grpId="0"/>
      <p:bldP spid="1464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9021-AA29-E8F2-E732-156311AD8D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59FE34-E5A0-69B2-C6D1-6CE406FB7E7D}"/>
              </a:ext>
            </a:extLst>
          </p:cNvPr>
          <p:cNvSpPr txBox="1"/>
          <p:nvPr/>
        </p:nvSpPr>
        <p:spPr>
          <a:xfrm>
            <a:off x="1066800" y="1676400"/>
            <a:ext cx="10287000" cy="2708434"/>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Common meals are individual matters</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authority for the church to engage in social  / recreational activities</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the work of the church</a:t>
            </a:r>
          </a:p>
        </p:txBody>
      </p:sp>
      <p:sp>
        <p:nvSpPr>
          <p:cNvPr id="4" name="Oval 4">
            <a:extLst>
              <a:ext uri="{FF2B5EF4-FFF2-40B4-BE49-F238E27FC236}">
                <a16:creationId xmlns:a16="http://schemas.microsoft.com/office/drawing/2014/main" id="{70B6EB10-400D-40B3-6234-91366AA8B8CC}"/>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3"/>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Church Kitchen</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Eating in Building</a:t>
            </a:r>
          </a:p>
        </p:txBody>
      </p:sp>
      <p:pic>
        <p:nvPicPr>
          <p:cNvPr id="2" name="Picture 3" descr="j0237768">
            <a:extLst>
              <a:ext uri="{FF2B5EF4-FFF2-40B4-BE49-F238E27FC236}">
                <a16:creationId xmlns:a16="http://schemas.microsoft.com/office/drawing/2014/main" id="{F5E38994-7CAD-AC2C-2F43-8CEDBC84B7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310662"/>
            <a:ext cx="1884523" cy="189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40212"/>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ChangeArrowheads="1"/>
          </p:cNvSpPr>
          <p:nvPr/>
        </p:nvSpPr>
        <p:spPr bwMode="auto">
          <a:xfrm>
            <a:off x="1905000" y="457200"/>
            <a:ext cx="8382000" cy="5334000"/>
          </a:xfrm>
          <a:prstGeom prst="rect">
            <a:avLst/>
          </a:prstGeom>
          <a:solidFill>
            <a:schemeClr val="accent2"/>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mn-ea"/>
                <a:cs typeface="+mn-cs"/>
              </a:rPr>
              <a:t>Work of the Local Church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rPr>
              <a:t>Evangelism </a:t>
            </a:r>
            <a:r>
              <a:rPr kumimoji="0" lang="en-US" sz="32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omic Sans MS" pitchFamily="66" charset="0"/>
                <a:ea typeface="+mn-ea"/>
                <a:cs typeface="+mn-cs"/>
              </a:rPr>
              <a:t>(1 Tim. 3:15)</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rPr>
              <a:t>Edification </a:t>
            </a:r>
            <a:r>
              <a:rPr kumimoji="0" lang="en-US" sz="32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omic Sans MS" pitchFamily="66" charset="0"/>
                <a:ea typeface="+mn-ea"/>
                <a:cs typeface="+mn-cs"/>
              </a:rPr>
              <a:t>(Eph. 4:16)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rPr>
              <a:t>Benevolence </a:t>
            </a:r>
            <a:r>
              <a:rPr kumimoji="0" lang="en-US" sz="32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omic Sans MS" pitchFamily="66" charset="0"/>
                <a:ea typeface="+mn-ea"/>
                <a:cs typeface="+mn-cs"/>
              </a:rPr>
              <a:t>(1 Tim. 5:16)</a:t>
            </a:r>
          </a:p>
        </p:txBody>
      </p:sp>
      <p:sp>
        <p:nvSpPr>
          <p:cNvPr id="147461" name="Rectangle 5"/>
          <p:cNvSpPr>
            <a:spLocks noChangeArrowheads="1"/>
          </p:cNvSpPr>
          <p:nvPr/>
        </p:nvSpPr>
        <p:spPr bwMode="auto">
          <a:xfrm>
            <a:off x="2209800" y="5334000"/>
            <a:ext cx="7772400" cy="12192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66" charset="0"/>
                <a:ea typeface="+mn-ea"/>
                <a:cs typeface="+mn-cs"/>
              </a:rPr>
              <a:t>Social / Recreation</a:t>
            </a:r>
            <a:r>
              <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Comic Sans MS" pitchFamily="66"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FF33"/>
                </a:solidFill>
                <a:effectLst>
                  <a:outerShdw blurRad="38100" dist="38100" dir="2700000" algn="tl">
                    <a:srgbClr val="000000">
                      <a:alpha val="43137"/>
                    </a:srgbClr>
                  </a:outerShdw>
                </a:effectLst>
                <a:uLnTx/>
                <a:uFillTx/>
                <a:latin typeface="Comic Sans MS" pitchFamily="66" charset="0"/>
                <a:ea typeface="+mn-ea"/>
                <a:cs typeface="+mn-cs"/>
              </a:rPr>
              <a:t>(?? Where is the passage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11951A-584D-4381-825F-65C6173242E9}" type="slidenum">
              <a:rPr kumimoji="0" lang="en-US" sz="1000" b="0" i="0" u="none" strike="noStrike" kern="1200" cap="none" spc="0" normalizeH="0" baseline="-2500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000" b="0" i="0" u="none" strike="noStrike" kern="1200" cap="none" spc="0" normalizeH="0" baseline="-2500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126006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fade">
                                      <p:cBhvr>
                                        <p:cTn id="7" dur="1000"/>
                                        <p:tgtEl>
                                          <p:spTgt spid="147461"/>
                                        </p:tgtEl>
                                      </p:cBhvr>
                                    </p:animEffect>
                                    <p:anim calcmode="lin" valueType="num">
                                      <p:cBhvr>
                                        <p:cTn id="8" dur="1000" fill="hold"/>
                                        <p:tgtEl>
                                          <p:spTgt spid="147461"/>
                                        </p:tgtEl>
                                        <p:attrNameLst>
                                          <p:attrName>ppt_x</p:attrName>
                                        </p:attrNameLst>
                                      </p:cBhvr>
                                      <p:tavLst>
                                        <p:tav tm="0">
                                          <p:val>
                                            <p:strVal val="#ppt_x"/>
                                          </p:val>
                                        </p:tav>
                                        <p:tav tm="100000">
                                          <p:val>
                                            <p:strVal val="#ppt_x"/>
                                          </p:val>
                                        </p:tav>
                                      </p:tavLst>
                                    </p:anim>
                                    <p:anim calcmode="lin" valueType="num">
                                      <p:cBhvr>
                                        <p:cTn id="9" dur="900" decel="100000" fill="hold"/>
                                        <p:tgtEl>
                                          <p:spTgt spid="14746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746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76" name="Group 68"/>
          <p:cNvGraphicFramePr>
            <a:graphicFrameLocks noGrp="1"/>
          </p:cNvGraphicFramePr>
          <p:nvPr/>
        </p:nvGraphicFramePr>
        <p:xfrm>
          <a:off x="3048000" y="914401"/>
          <a:ext cx="8229600" cy="5760847"/>
        </p:xfrm>
        <a:graphic>
          <a:graphicData uri="http://schemas.openxmlformats.org/drawingml/2006/table">
            <a:tbl>
              <a:tblPr/>
              <a:tblGrid>
                <a:gridCol w="3673475">
                  <a:extLst>
                    <a:ext uri="{9D8B030D-6E8A-4147-A177-3AD203B41FA5}">
                      <a16:colId xmlns:a16="http://schemas.microsoft.com/office/drawing/2014/main" val="20000"/>
                    </a:ext>
                  </a:extLst>
                </a:gridCol>
                <a:gridCol w="2351088">
                  <a:extLst>
                    <a:ext uri="{9D8B030D-6E8A-4147-A177-3AD203B41FA5}">
                      <a16:colId xmlns:a16="http://schemas.microsoft.com/office/drawing/2014/main" val="20001"/>
                    </a:ext>
                  </a:extLst>
                </a:gridCol>
                <a:gridCol w="2205037">
                  <a:extLst>
                    <a:ext uri="{9D8B030D-6E8A-4147-A177-3AD203B41FA5}">
                      <a16:colId xmlns:a16="http://schemas.microsoft.com/office/drawing/2014/main" val="20002"/>
                    </a:ext>
                  </a:extLst>
                </a:gridCol>
              </a:tblGrid>
              <a:tr h="809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800" b="0" i="0" u="none" strike="noStrike" cap="none" normalizeH="0" baseline="0" dirty="0">
                          <a:ln>
                            <a:noFill/>
                          </a:ln>
                          <a:solidFill>
                            <a:schemeClr val="tx1"/>
                          </a:solidFill>
                          <a:effectLst>
                            <a:outerShdw blurRad="38100" dist="38100" dir="2700000" algn="tl">
                              <a:srgbClr val="8C0000"/>
                            </a:outerShdw>
                          </a:effectLst>
                          <a:latin typeface="Tahoma" pitchFamily="34" charset="0"/>
                        </a:rPr>
                        <a:t>Command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800" b="0" i="0" u="none" strike="noStrike" cap="none" normalizeH="0" baseline="0">
                          <a:ln>
                            <a:noFill/>
                          </a:ln>
                          <a:solidFill>
                            <a:schemeClr val="tx1"/>
                          </a:solidFill>
                          <a:effectLst>
                            <a:outerShdw blurRad="38100" dist="38100" dir="2700000" algn="tl">
                              <a:srgbClr val="8C0000"/>
                            </a:outerShdw>
                          </a:effectLst>
                          <a:latin typeface="Tahoma" pitchFamily="34" charset="0"/>
                        </a:rPr>
                        <a:t>Aid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rowSpan="7">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8064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Eat Bread – 1 Cor. 11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Table, plates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809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Baptize – Matt. 28:19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Baptistry, heater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809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Build an ark – Gen. 6:14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Tool, Animal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8064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Sing – Eph. 5:19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Books, Tuner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809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Contribute – 1 Cor. 16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Basket, Account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809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Meals for social &amp; rec.</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pitchFamily="34" charset="0"/>
                        </a:rPr>
                        <a:t>purposes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pitchFamily="34" charset="0"/>
                        </a:rPr>
                        <a:t>Kitchen,</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pitchFamily="34" charset="0"/>
                        </a:rPr>
                        <a:t>Fellowship Hall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145466" name="Text Box 58"/>
          <p:cNvSpPr txBox="1">
            <a:spLocks noChangeArrowheads="1"/>
          </p:cNvSpPr>
          <p:nvPr/>
        </p:nvSpPr>
        <p:spPr bwMode="auto">
          <a:xfrm>
            <a:off x="1981200" y="182562"/>
            <a:ext cx="8370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u="sng" dirty="0">
                <a:solidFill>
                  <a:srgbClr val="FFFF00"/>
                </a:solidFill>
                <a:effectLst>
                  <a:outerShdw blurRad="38100" dist="38100" dir="2700000" algn="tl">
                    <a:srgbClr val="000000"/>
                  </a:outerShdw>
                </a:effectLst>
                <a:latin typeface="Arial" charset="0"/>
              </a:rPr>
              <a:t>Aids Are Authorized Within The Command</a:t>
            </a:r>
          </a:p>
        </p:txBody>
      </p:sp>
      <p:sp>
        <p:nvSpPr>
          <p:cNvPr id="145478" name="AutoShape 70"/>
          <p:cNvSpPr>
            <a:spLocks noChangeArrowheads="1"/>
          </p:cNvSpPr>
          <p:nvPr/>
        </p:nvSpPr>
        <p:spPr bwMode="auto">
          <a:xfrm rot="4071657">
            <a:off x="3175000" y="3862912"/>
            <a:ext cx="1981200" cy="2286000"/>
          </a:xfrm>
          <a:prstGeom prst="rightArrowCallout">
            <a:avLst>
              <a:gd name="adj1" fmla="val 28846"/>
              <a:gd name="adj2" fmla="val 28846"/>
              <a:gd name="adj3" fmla="val 16667"/>
              <a:gd name="adj4" fmla="val 66667"/>
            </a:avLst>
          </a:prstGeom>
          <a:solidFill>
            <a:schemeClr val="tx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10800000" vert="eaVert" wrap="none" anchor="ctr"/>
          <a:lstStyle/>
          <a:p>
            <a:pPr algn="ctr" fontAlgn="base">
              <a:spcBef>
                <a:spcPct val="0"/>
              </a:spcBef>
              <a:spcAft>
                <a:spcPct val="0"/>
              </a:spcAft>
            </a:pPr>
            <a:r>
              <a:rPr lang="en-US" sz="2400" b="1">
                <a:solidFill>
                  <a:srgbClr val="0066FF"/>
                </a:solidFill>
                <a:latin typeface="Arial" charset="0"/>
              </a:rPr>
              <a:t>Question:</a:t>
            </a:r>
          </a:p>
          <a:p>
            <a:pPr algn="ctr" fontAlgn="base">
              <a:spcBef>
                <a:spcPct val="0"/>
              </a:spcBef>
              <a:spcAft>
                <a:spcPct val="0"/>
              </a:spcAft>
            </a:pPr>
            <a:r>
              <a:rPr lang="en-US" sz="2400" b="1">
                <a:solidFill>
                  <a:srgbClr val="0066FF"/>
                </a:solidFill>
                <a:latin typeface="Arial" charset="0"/>
              </a:rPr>
              <a:t>Where is the</a:t>
            </a:r>
          </a:p>
          <a:p>
            <a:pPr algn="ctr" fontAlgn="base">
              <a:spcBef>
                <a:spcPct val="0"/>
              </a:spcBef>
              <a:spcAft>
                <a:spcPct val="0"/>
              </a:spcAft>
            </a:pPr>
            <a:r>
              <a:rPr lang="en-US" sz="2400" b="1">
                <a:solidFill>
                  <a:srgbClr val="0066FF"/>
                </a:solidFill>
                <a:latin typeface="Arial" charset="0"/>
              </a:rPr>
              <a:t>Authority?</a:t>
            </a:r>
          </a:p>
        </p:txBody>
      </p:sp>
      <p:sp>
        <p:nvSpPr>
          <p:cNvPr id="2" name="Slide Number Placeholder 1"/>
          <p:cNvSpPr>
            <a:spLocks noGrp="1"/>
          </p:cNvSpPr>
          <p:nvPr>
            <p:ph type="sldNum" sz="quarter" idx="12"/>
          </p:nvPr>
        </p:nvSpPr>
        <p:spPr/>
        <p:txBody>
          <a:bodyPr/>
          <a:lstStyle/>
          <a:p>
            <a:fld id="{248D7714-E550-4395-8D7B-1675399A0612}" type="slidenum">
              <a:rPr lang="en-US" smtClean="0">
                <a:solidFill>
                  <a:srgbClr val="FFFFFF"/>
                </a:solidFill>
              </a:rPr>
              <a:pPr/>
              <a:t>43</a:t>
            </a:fld>
            <a:endParaRPr lang="en-US">
              <a:solidFill>
                <a:srgbClr val="FFFFFF"/>
              </a:solidFill>
            </a:endParaRPr>
          </a:p>
        </p:txBody>
      </p:sp>
    </p:spTree>
    <p:extLst>
      <p:ext uri="{BB962C8B-B14F-4D97-AF65-F5344CB8AC3E}">
        <p14:creationId xmlns:p14="http://schemas.microsoft.com/office/powerpoint/2010/main" val="10881855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5478"/>
                                        </p:tgtEl>
                                        <p:attrNameLst>
                                          <p:attrName>style.visibility</p:attrName>
                                        </p:attrNameLst>
                                      </p:cBhvr>
                                      <p:to>
                                        <p:strVal val="visible"/>
                                      </p:to>
                                    </p:set>
                                    <p:animEffect transition="in" filter="fade">
                                      <p:cBhvr>
                                        <p:cTn id="7" dur="2000"/>
                                        <p:tgtEl>
                                          <p:spTgt spid="14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7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Graphic - Foye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905000" y="609600"/>
            <a:ext cx="845820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8485" name="Text Box 5"/>
          <p:cNvSpPr txBox="1">
            <a:spLocks noChangeArrowheads="1"/>
          </p:cNvSpPr>
          <p:nvPr/>
        </p:nvSpPr>
        <p:spPr bwMode="auto">
          <a:xfrm>
            <a:off x="4038601" y="304801"/>
            <a:ext cx="4054475" cy="650875"/>
          </a:xfrm>
          <a:prstGeom prst="rect">
            <a:avLst/>
          </a:prstGeom>
          <a:solidFill>
            <a:srgbClr val="FFFFCC"/>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0000FF"/>
                </a:solidFill>
                <a:effectLst>
                  <a:outerShdw blurRad="38100" dist="38100" dir="2700000" algn="tl">
                    <a:srgbClr val="000000"/>
                  </a:outerShdw>
                </a:effectLst>
                <a:uLnTx/>
                <a:uFillTx/>
                <a:latin typeface="Arial" pitchFamily="34" charset="0"/>
                <a:ea typeface="+mn-ea"/>
                <a:cs typeface="+mn-cs"/>
              </a:rPr>
              <a:t>A Church Kitchen</a:t>
            </a:r>
          </a:p>
        </p:txBody>
      </p:sp>
      <p:sp>
        <p:nvSpPr>
          <p:cNvPr id="148486" name="Text Box 6"/>
          <p:cNvSpPr txBox="1">
            <a:spLocks noChangeArrowheads="1"/>
          </p:cNvSpPr>
          <p:nvPr/>
        </p:nvSpPr>
        <p:spPr bwMode="auto">
          <a:xfrm>
            <a:off x="2209800" y="1981201"/>
            <a:ext cx="8229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 Is not the work of </a:t>
            </a:r>
            <a:r>
              <a:rPr kumimoji="0" lang="en-US" sz="4000" b="1" i="0" u="sng" strike="noStrike" kern="1200" cap="none" spc="0" normalizeH="0" baseline="0" noProof="0">
                <a:ln>
                  <a:noFill/>
                </a:ln>
                <a:solidFill>
                  <a:srgbClr val="000000"/>
                </a:solidFill>
                <a:effectLst/>
                <a:uLnTx/>
                <a:uFillTx/>
                <a:latin typeface="Arial" pitchFamily="34" charset="0"/>
                <a:ea typeface="+mn-ea"/>
                <a:cs typeface="+mn-cs"/>
              </a:rPr>
              <a:t>Evangelism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 Is Not the work of </a:t>
            </a:r>
            <a:r>
              <a:rPr kumimoji="0" lang="en-US" sz="4000" b="1" i="0" u="sng" strike="noStrike" kern="1200" cap="none" spc="0" normalizeH="0" baseline="0" noProof="0">
                <a:ln>
                  <a:noFill/>
                </a:ln>
                <a:solidFill>
                  <a:srgbClr val="000000"/>
                </a:solidFill>
                <a:effectLst/>
                <a:uLnTx/>
                <a:uFillTx/>
                <a:latin typeface="Arial" pitchFamily="34" charset="0"/>
                <a:ea typeface="+mn-ea"/>
                <a:cs typeface="+mn-cs"/>
              </a:rPr>
              <a:t>Edification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 Is Not the work of </a:t>
            </a:r>
            <a:r>
              <a:rPr kumimoji="0" lang="en-US" sz="4000" b="1" i="0" u="sng" strike="noStrike" kern="1200" cap="none" spc="0" normalizeH="0" baseline="0" noProof="0">
                <a:ln>
                  <a:noFill/>
                </a:ln>
                <a:solidFill>
                  <a:srgbClr val="000000"/>
                </a:solidFill>
                <a:effectLst/>
                <a:uLnTx/>
                <a:uFillTx/>
                <a:latin typeface="Arial" pitchFamily="34" charset="0"/>
                <a:ea typeface="+mn-ea"/>
                <a:cs typeface="+mn-cs"/>
              </a:rPr>
              <a:t>Benevolence</a:t>
            </a:r>
          </a:p>
        </p:txBody>
      </p:sp>
      <p:pic>
        <p:nvPicPr>
          <p:cNvPr id="148487" name="Picture 7" descr="u3_whii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133601"/>
            <a:ext cx="34925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48488" name="Picture 8" descr="u3_whii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051176"/>
            <a:ext cx="34925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48489" name="Picture 9" descr="u3_whiiz[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965576"/>
            <a:ext cx="349250" cy="4540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11951A-584D-4381-825F-65C6173242E9}" type="slidenum">
              <a:rPr kumimoji="0" lang="en-US" sz="1000" b="0" i="0" u="none" strike="noStrike" kern="1200" cap="none" spc="0" normalizeH="0" baseline="-2500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0" i="0" u="none" strike="noStrike" kern="1200" cap="none" spc="0" normalizeH="0" baseline="-2500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28157595"/>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6E431F-9F93-69BD-CF30-51208278D39E}"/>
              </a:ext>
            </a:extLst>
          </p:cNvPr>
          <p:cNvSpPr txBox="1"/>
          <p:nvPr/>
        </p:nvSpPr>
        <p:spPr>
          <a:xfrm>
            <a:off x="1943100" y="381000"/>
            <a:ext cx="8305800"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What About the “Love Feasts”?</a:t>
            </a:r>
          </a:p>
        </p:txBody>
      </p:sp>
      <p:sp>
        <p:nvSpPr>
          <p:cNvPr id="3" name="TextBox 2">
            <a:extLst>
              <a:ext uri="{FF2B5EF4-FFF2-40B4-BE49-F238E27FC236}">
                <a16:creationId xmlns:a16="http://schemas.microsoft.com/office/drawing/2014/main" id="{50C57685-D4DB-7491-4DAA-69FCA54D3FA8}"/>
              </a:ext>
            </a:extLst>
          </p:cNvPr>
          <p:cNvSpPr txBox="1"/>
          <p:nvPr/>
        </p:nvSpPr>
        <p:spPr>
          <a:xfrm>
            <a:off x="3810000" y="914400"/>
            <a:ext cx="4572000" cy="523220"/>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Jude 12 &amp; 2 Pet. 2:13</a:t>
            </a:r>
          </a:p>
        </p:txBody>
      </p:sp>
      <p:sp>
        <p:nvSpPr>
          <p:cNvPr id="4" name="TextBox 3">
            <a:extLst>
              <a:ext uri="{FF2B5EF4-FFF2-40B4-BE49-F238E27FC236}">
                <a16:creationId xmlns:a16="http://schemas.microsoft.com/office/drawing/2014/main" id="{A1B006B7-F128-596B-AAEC-03E7650A6CB1}"/>
              </a:ext>
            </a:extLst>
          </p:cNvPr>
          <p:cNvSpPr txBox="1"/>
          <p:nvPr/>
        </p:nvSpPr>
        <p:spPr>
          <a:xfrm>
            <a:off x="1066800" y="1843950"/>
            <a:ext cx="10591800" cy="3170099"/>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rgbClr val="FFFFCC"/>
                </a:solidFill>
                <a:effectLst>
                  <a:outerShdw blurRad="38100" dist="38100" dir="2700000" algn="tl">
                    <a:srgbClr val="000000">
                      <a:alpha val="43137"/>
                    </a:srgbClr>
                  </a:outerShdw>
                </a:effectLst>
              </a:rPr>
              <a:t>Little or no information about what they were</a:t>
            </a:r>
          </a:p>
          <a:p>
            <a:pPr marL="457200" indent="-457200">
              <a:buFont typeface="Wingdings" panose="05000000000000000000" pitchFamily="2" charset="2"/>
              <a:buChar char="§"/>
            </a:pPr>
            <a:endParaRPr lang="en-US" sz="2000" dirty="0">
              <a:solidFill>
                <a:srgbClr val="FFFFCC"/>
              </a:solidFill>
              <a:effectLst>
                <a:outerShdw blurRad="38100" dist="38100" dir="2700000" algn="tl">
                  <a:srgbClr val="000000">
                    <a:alpha val="43137"/>
                  </a:srgbClr>
                </a:outerShdw>
              </a:effectLst>
            </a:endParaRPr>
          </a:p>
          <a:p>
            <a:pPr marL="457200" indent="-457200">
              <a:buFont typeface="Wingdings" panose="05000000000000000000" pitchFamily="2" charset="2"/>
              <a:buChar char="§"/>
            </a:pPr>
            <a:r>
              <a:rPr lang="en-US" sz="3200" dirty="0">
                <a:solidFill>
                  <a:srgbClr val="FFFFCC"/>
                </a:solidFill>
                <a:effectLst>
                  <a:outerShdw blurRad="38100" dist="38100" dir="2700000" algn="tl">
                    <a:srgbClr val="000000">
                      <a:alpha val="43137"/>
                    </a:srgbClr>
                  </a:outerShdw>
                </a:effectLst>
              </a:rPr>
              <a:t>Little or no information about whether they were church sponsored or not</a:t>
            </a:r>
          </a:p>
          <a:p>
            <a:pPr marL="457200" indent="-457200">
              <a:buFont typeface="Wingdings" panose="05000000000000000000" pitchFamily="2" charset="2"/>
              <a:buChar char="§"/>
            </a:pPr>
            <a:endParaRPr lang="en-US" sz="2000" dirty="0">
              <a:solidFill>
                <a:srgbClr val="FFFFCC"/>
              </a:solidFill>
              <a:effectLst>
                <a:outerShdw blurRad="38100" dist="38100" dir="2700000" algn="tl">
                  <a:srgbClr val="000000">
                    <a:alpha val="43137"/>
                  </a:srgbClr>
                </a:outerShdw>
              </a:effectLst>
            </a:endParaRPr>
          </a:p>
          <a:p>
            <a:pPr marL="457200" indent="-457200">
              <a:buFont typeface="Wingdings" panose="05000000000000000000" pitchFamily="2" charset="2"/>
              <a:buChar char="§"/>
            </a:pPr>
            <a:r>
              <a:rPr lang="en-US" sz="3200" dirty="0">
                <a:solidFill>
                  <a:srgbClr val="FFFFCC"/>
                </a:solidFill>
                <a:effectLst>
                  <a:outerShdw blurRad="38100" dist="38100" dir="2700000" algn="tl">
                    <a:srgbClr val="000000">
                      <a:alpha val="43137"/>
                    </a:srgbClr>
                  </a:outerShdw>
                </a:effectLst>
              </a:rPr>
              <a:t>Assumption to say these were meals for social and recreational purposes – sponsored by the church</a:t>
            </a:r>
          </a:p>
        </p:txBody>
      </p:sp>
    </p:spTree>
    <p:extLst>
      <p:ext uri="{BB962C8B-B14F-4D97-AF65-F5344CB8AC3E}">
        <p14:creationId xmlns:p14="http://schemas.microsoft.com/office/powerpoint/2010/main" val="31780684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3F3E-1540-6464-7338-F07375CF66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38B6B3-ACA3-18DB-70CE-1208BB20D9AE}"/>
              </a:ext>
            </a:extLst>
          </p:cNvPr>
          <p:cNvSpPr txBox="1"/>
          <p:nvPr/>
        </p:nvSpPr>
        <p:spPr>
          <a:xfrm>
            <a:off x="1066800" y="1676400"/>
            <a:ext cx="10287000" cy="3293209"/>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Common meals are individual matters</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 authority for the church to engage in social  / recreational activities</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the work of the church</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 in incidentals and planned things</a:t>
            </a:r>
          </a:p>
        </p:txBody>
      </p:sp>
      <p:sp>
        <p:nvSpPr>
          <p:cNvPr id="4" name="Oval 4">
            <a:extLst>
              <a:ext uri="{FF2B5EF4-FFF2-40B4-BE49-F238E27FC236}">
                <a16:creationId xmlns:a16="http://schemas.microsoft.com/office/drawing/2014/main" id="{C651BC1F-B2AD-3B20-D52A-D01706A30A40}"/>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3"/>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Church Kitchen</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Eating in Building</a:t>
            </a:r>
          </a:p>
        </p:txBody>
      </p:sp>
      <p:pic>
        <p:nvPicPr>
          <p:cNvPr id="2" name="Picture 3" descr="j0237768">
            <a:extLst>
              <a:ext uri="{FF2B5EF4-FFF2-40B4-BE49-F238E27FC236}">
                <a16:creationId xmlns:a16="http://schemas.microsoft.com/office/drawing/2014/main" id="{15535EF2-B577-1767-4C2A-32C81D3EFD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310662"/>
            <a:ext cx="1884523" cy="189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81268"/>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ChangeArrowheads="1"/>
          </p:cNvSpPr>
          <p:nvPr/>
        </p:nvSpPr>
        <p:spPr bwMode="auto">
          <a:xfrm>
            <a:off x="1295400" y="685800"/>
            <a:ext cx="4495800" cy="990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mn-cs"/>
              </a:rPr>
              <a:t>Incidental Matters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mn-cs"/>
              </a:rPr>
              <a:t>While at Building</a:t>
            </a:r>
          </a:p>
        </p:txBody>
      </p:sp>
      <p:sp>
        <p:nvSpPr>
          <p:cNvPr id="153605" name="Rectangle 5"/>
          <p:cNvSpPr>
            <a:spLocks noChangeArrowheads="1"/>
          </p:cNvSpPr>
          <p:nvPr/>
        </p:nvSpPr>
        <p:spPr bwMode="auto">
          <a:xfrm>
            <a:off x="6248400" y="685800"/>
            <a:ext cx="4800600" cy="990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itchFamily="34" charset="0"/>
                <a:ea typeface="+mn-ea"/>
                <a:cs typeface="+mn-cs"/>
              </a:rPr>
              <a:t>Planned &amp; Sponsored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itchFamily="34" charset="0"/>
                <a:ea typeface="+mn-ea"/>
                <a:cs typeface="+mn-cs"/>
              </a:rPr>
              <a:t>By the Church</a:t>
            </a:r>
          </a:p>
        </p:txBody>
      </p:sp>
      <p:sp>
        <p:nvSpPr>
          <p:cNvPr id="153606" name="Rectangle 6"/>
          <p:cNvSpPr>
            <a:spLocks noChangeArrowheads="1"/>
          </p:cNvSpPr>
          <p:nvPr/>
        </p:nvSpPr>
        <p:spPr bwMode="auto">
          <a:xfrm>
            <a:off x="1295400" y="2133600"/>
            <a:ext cx="4495800" cy="3657600"/>
          </a:xfrm>
          <a:prstGeom prst="rect">
            <a:avLst/>
          </a:prstGeom>
          <a:solidFill>
            <a:srgbClr val="FF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Talk about politics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Sell / deliver a sold item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Seek medical advice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Eating on property</a:t>
            </a:r>
          </a:p>
        </p:txBody>
      </p:sp>
      <p:sp>
        <p:nvSpPr>
          <p:cNvPr id="153607" name="Rectangle 7"/>
          <p:cNvSpPr>
            <a:spLocks noChangeArrowheads="1"/>
          </p:cNvSpPr>
          <p:nvPr/>
        </p:nvSpPr>
        <p:spPr bwMode="auto">
          <a:xfrm>
            <a:off x="6324600" y="2133600"/>
            <a:ext cx="4724400" cy="3657600"/>
          </a:xfrm>
          <a:prstGeom prst="rect">
            <a:avLst/>
          </a:prstGeom>
          <a:solidFill>
            <a:srgbClr val="FF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Political rally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Church in business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Church hospital / clinic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itchFamily="34" charset="0"/>
                <a:ea typeface="+mn-ea"/>
                <a:cs typeface="+mn-cs"/>
              </a:rPr>
              <a:t>Church kitchen / dinner</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11951A-584D-4381-825F-65C6173242E9}" type="slidenum">
              <a:rPr kumimoji="0" lang="en-US" sz="1000" b="0" i="0" u="none" strike="noStrike" kern="1200" cap="none" spc="0" normalizeH="0" baseline="-2500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000" b="0" i="0" u="none" strike="noStrike" kern="1200" cap="none" spc="0" normalizeH="0" baseline="-2500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584385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barn(inHorizontal)">
                                      <p:cBhvr>
                                        <p:cTn id="7" dur="500"/>
                                        <p:tgtEl>
                                          <p:spTgt spid="153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53607"/>
                                        </p:tgtEl>
                                        <p:attrNameLst>
                                          <p:attrName>style.visibility</p:attrName>
                                        </p:attrNameLst>
                                      </p:cBhvr>
                                      <p:to>
                                        <p:strVal val="visible"/>
                                      </p:to>
                                    </p:set>
                                    <p:animEffect transition="in" filter="barn(inHorizontal)">
                                      <p:cBhvr>
                                        <p:cTn id="12"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BEF4E-3B26-B127-9AF6-46594105404D}"/>
              </a:ext>
            </a:extLst>
          </p:cNvPr>
          <p:cNvPicPr>
            <a:picLocks noChangeAspect="1"/>
          </p:cNvPicPr>
          <p:nvPr/>
        </p:nvPicPr>
        <p:blipFill>
          <a:blip r:embed="rId2"/>
          <a:stretch>
            <a:fillRect/>
          </a:stretch>
        </p:blipFill>
        <p:spPr>
          <a:xfrm>
            <a:off x="5791200" y="481661"/>
            <a:ext cx="5943600" cy="3331444"/>
          </a:xfrm>
          <a:prstGeom prst="rect">
            <a:avLst/>
          </a:prstGeom>
          <a:ln w="57150">
            <a:solidFill>
              <a:schemeClr val="tx1"/>
            </a:solidFill>
          </a:ln>
        </p:spPr>
      </p:pic>
      <p:sp>
        <p:nvSpPr>
          <p:cNvPr id="4" name="TextBox 3">
            <a:extLst>
              <a:ext uri="{FF2B5EF4-FFF2-40B4-BE49-F238E27FC236}">
                <a16:creationId xmlns:a16="http://schemas.microsoft.com/office/drawing/2014/main" id="{EC546D0A-6575-C741-4C78-DAAD4631F300}"/>
              </a:ext>
            </a:extLst>
          </p:cNvPr>
          <p:cNvSpPr txBox="1"/>
          <p:nvPr/>
        </p:nvSpPr>
        <p:spPr>
          <a:xfrm>
            <a:off x="6248400" y="4491811"/>
            <a:ext cx="5638798" cy="95410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For a PDF copy – email:</a:t>
            </a:r>
          </a:p>
          <a:p>
            <a:pPr algn="ctr"/>
            <a:r>
              <a:rPr lang="en-US" dirty="0">
                <a:effectLst>
                  <a:outerShdw blurRad="38100" dist="38100" dir="2700000" algn="tl">
                    <a:srgbClr val="000000">
                      <a:alpha val="43137"/>
                    </a:srgbClr>
                  </a:outerShdw>
                </a:effectLst>
              </a:rPr>
              <a:t> dvrader@live.com</a:t>
            </a:r>
          </a:p>
        </p:txBody>
      </p:sp>
      <p:sp>
        <p:nvSpPr>
          <p:cNvPr id="5" name="TextBox 4">
            <a:extLst>
              <a:ext uri="{FF2B5EF4-FFF2-40B4-BE49-F238E27FC236}">
                <a16:creationId xmlns:a16="http://schemas.microsoft.com/office/drawing/2014/main" id="{273C2F59-837D-C123-C64A-CE3E5599EF80}"/>
              </a:ext>
            </a:extLst>
          </p:cNvPr>
          <p:cNvSpPr txBox="1"/>
          <p:nvPr/>
        </p:nvSpPr>
        <p:spPr>
          <a:xfrm>
            <a:off x="533400" y="547838"/>
            <a:ext cx="4724400" cy="523220"/>
          </a:xfrm>
          <a:prstGeom prst="rect">
            <a:avLst/>
          </a:prstGeom>
          <a:noFill/>
        </p:spPr>
        <p:txBody>
          <a:bodyPr wrap="square" rtlCol="0">
            <a:spAutoFit/>
          </a:bodyPr>
          <a:lstStyle/>
          <a:p>
            <a:pPr algn="ctr"/>
            <a:r>
              <a:rPr lang="en-US" b="1" u="sng" dirty="0"/>
              <a:t>Written Debate</a:t>
            </a:r>
          </a:p>
        </p:txBody>
      </p:sp>
      <p:sp>
        <p:nvSpPr>
          <p:cNvPr id="6" name="TextBox 5">
            <a:extLst>
              <a:ext uri="{FF2B5EF4-FFF2-40B4-BE49-F238E27FC236}">
                <a16:creationId xmlns:a16="http://schemas.microsoft.com/office/drawing/2014/main" id="{3EAA9631-B216-F811-1723-D48664BC7544}"/>
              </a:ext>
            </a:extLst>
          </p:cNvPr>
          <p:cNvSpPr txBox="1"/>
          <p:nvPr/>
        </p:nvSpPr>
        <p:spPr>
          <a:xfrm>
            <a:off x="762000" y="1600200"/>
            <a:ext cx="4800600" cy="4401205"/>
          </a:xfrm>
          <a:prstGeom prst="rect">
            <a:avLst/>
          </a:prstGeom>
          <a:noFill/>
        </p:spPr>
        <p:txBody>
          <a:bodyPr wrap="square" rtlCol="0">
            <a:spAutoFit/>
          </a:bodyPr>
          <a:lstStyle/>
          <a:p>
            <a:r>
              <a:rPr lang="en-US" dirty="0">
                <a:latin typeface="Arial Narrow" panose="020B0606020202030204" pitchFamily="34" charset="0"/>
              </a:rPr>
              <a:t>“The scriptures teach that the elders may call the church together to eat a common meal on church property, namely, in the church building or on church grounds when said meal is designed for social and/or recreational purposes.”</a:t>
            </a:r>
          </a:p>
          <a:p>
            <a:endParaRPr lang="en-US" dirty="0">
              <a:latin typeface="Arial Narrow" panose="020B0606020202030204" pitchFamily="34" charset="0"/>
            </a:endParaRPr>
          </a:p>
          <a:p>
            <a:r>
              <a:rPr lang="en-US" dirty="0">
                <a:latin typeface="Arial Narrow" panose="020B0606020202030204" pitchFamily="34" charset="0"/>
              </a:rPr>
              <a:t>Ray Hawk, Affirmative</a:t>
            </a:r>
          </a:p>
          <a:p>
            <a:r>
              <a:rPr lang="en-US" dirty="0">
                <a:latin typeface="Arial Narrow" panose="020B0606020202030204" pitchFamily="34" charset="0"/>
              </a:rPr>
              <a:t>James P. Needham, Negative</a:t>
            </a:r>
          </a:p>
        </p:txBody>
      </p:sp>
    </p:spTree>
    <p:extLst>
      <p:ext uri="{BB962C8B-B14F-4D97-AF65-F5344CB8AC3E}">
        <p14:creationId xmlns:p14="http://schemas.microsoft.com/office/powerpoint/2010/main" val="4158650001"/>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8A7FD-6B52-B86B-B278-5F226BECD3DF}"/>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D211C491-0961-6481-9137-2F7BB62DED43}"/>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1A08BBB1-45C5-B8DE-D838-48BE406478B8}"/>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DFCE0383-B225-4D0D-038D-9A4EA614A731}"/>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
        <p:nvSpPr>
          <p:cNvPr id="2" name="AutoShape 4">
            <a:extLst>
              <a:ext uri="{FF2B5EF4-FFF2-40B4-BE49-F238E27FC236}">
                <a16:creationId xmlns:a16="http://schemas.microsoft.com/office/drawing/2014/main" id="{009A2B8C-0CF3-AD09-741E-70E5056F9A5C}"/>
              </a:ext>
            </a:extLst>
          </p:cNvPr>
          <p:cNvSpPr>
            <a:spLocks noChangeArrowheads="1"/>
          </p:cNvSpPr>
          <p:nvPr/>
        </p:nvSpPr>
        <p:spPr bwMode="auto">
          <a:xfrm>
            <a:off x="1524000" y="273940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 Problems With the Social Gospel</a:t>
            </a:r>
          </a:p>
        </p:txBody>
      </p:sp>
      <p:sp>
        <p:nvSpPr>
          <p:cNvPr id="4" name="AutoShape 4">
            <a:extLst>
              <a:ext uri="{FF2B5EF4-FFF2-40B4-BE49-F238E27FC236}">
                <a16:creationId xmlns:a16="http://schemas.microsoft.com/office/drawing/2014/main" id="{63F39C50-B17D-D5E2-1035-46C2552B4E51}"/>
              </a:ext>
            </a:extLst>
          </p:cNvPr>
          <p:cNvSpPr>
            <a:spLocks noChangeArrowheads="1"/>
          </p:cNvSpPr>
          <p:nvPr/>
        </p:nvSpPr>
        <p:spPr bwMode="auto">
          <a:xfrm>
            <a:off x="1524000" y="273940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 Problems With the Social Gospel</a:t>
            </a:r>
          </a:p>
        </p:txBody>
      </p:sp>
      <p:sp>
        <p:nvSpPr>
          <p:cNvPr id="5" name="AutoShape 4">
            <a:extLst>
              <a:ext uri="{FF2B5EF4-FFF2-40B4-BE49-F238E27FC236}">
                <a16:creationId xmlns:a16="http://schemas.microsoft.com/office/drawing/2014/main" id="{83E6F7EC-3246-3F84-7AB6-4675A1075691}"/>
              </a:ext>
            </a:extLst>
          </p:cNvPr>
          <p:cNvSpPr>
            <a:spLocks noChangeArrowheads="1"/>
          </p:cNvSpPr>
          <p:nvPr/>
        </p:nvSpPr>
        <p:spPr bwMode="auto">
          <a:xfrm>
            <a:off x="1524000" y="3716231"/>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III. Church Kitchen / Eating in the</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Building</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6" name="AutoShape 4">
            <a:extLst>
              <a:ext uri="{FF2B5EF4-FFF2-40B4-BE49-F238E27FC236}">
                <a16:creationId xmlns:a16="http://schemas.microsoft.com/office/drawing/2014/main" id="{DC32FF19-FBA4-C3D3-B04A-53FAC2F63556}"/>
              </a:ext>
            </a:extLst>
          </p:cNvPr>
          <p:cNvSpPr>
            <a:spLocks noChangeArrowheads="1"/>
          </p:cNvSpPr>
          <p:nvPr/>
        </p:nvSpPr>
        <p:spPr bwMode="auto">
          <a:xfrm>
            <a:off x="1524000" y="3716231"/>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III. Church Kitchen / Eating in the Building</a:t>
            </a:r>
          </a:p>
        </p:txBody>
      </p:sp>
      <p:sp>
        <p:nvSpPr>
          <p:cNvPr id="7" name="AutoShape 4">
            <a:extLst>
              <a:ext uri="{FF2B5EF4-FFF2-40B4-BE49-F238E27FC236}">
                <a16:creationId xmlns:a16="http://schemas.microsoft.com/office/drawing/2014/main" id="{75D01013-726B-30F6-E4F8-7B098102F444}"/>
              </a:ext>
            </a:extLst>
          </p:cNvPr>
          <p:cNvSpPr>
            <a:spLocks noChangeArrowheads="1"/>
          </p:cNvSpPr>
          <p:nvPr/>
        </p:nvSpPr>
        <p:spPr bwMode="auto">
          <a:xfrm>
            <a:off x="1538438" y="469305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IV. How Far Some Progressives</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9" name="AutoShape 4">
            <a:extLst>
              <a:ext uri="{FF2B5EF4-FFF2-40B4-BE49-F238E27FC236}">
                <a16:creationId xmlns:a16="http://schemas.microsoft.com/office/drawing/2014/main" id="{B48D1DB4-CD50-B181-D93E-30AE7EF31538}"/>
              </a:ext>
            </a:extLst>
          </p:cNvPr>
          <p:cNvSpPr>
            <a:spLocks noChangeArrowheads="1"/>
          </p:cNvSpPr>
          <p:nvPr/>
        </p:nvSpPr>
        <p:spPr bwMode="auto">
          <a:xfrm>
            <a:off x="1516781" y="469305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a:t>
            </a:r>
            <a:r>
              <a:rPr lang="en-US" sz="3200" b="1" kern="0" dirty="0">
                <a:solidFill>
                  <a:srgbClr val="8C0000"/>
                </a:solidFill>
                <a:latin typeface="Kermit Semibold" panose="020F0503040000060003" pitchFamily="34" charset="0"/>
              </a:rPr>
              <a:t>V</a:t>
            </a: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 How Far Some Progressives</a:t>
            </a:r>
            <a:r>
              <a:rPr kumimoji="0" lang="en-US" sz="3200" b="1" i="0" u="none" strike="noStrike" kern="0" cap="none" spc="0" normalizeH="0" noProof="0" dirty="0">
                <a:ln>
                  <a:noFill/>
                </a:ln>
                <a:solidFill>
                  <a:srgbClr val="8C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endParaRPr>
          </a:p>
        </p:txBody>
      </p:sp>
    </p:spTree>
    <p:extLst>
      <p:ext uri="{BB962C8B-B14F-4D97-AF65-F5344CB8AC3E}">
        <p14:creationId xmlns:p14="http://schemas.microsoft.com/office/powerpoint/2010/main" val="2737131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D515-83B9-0E5B-CED2-4FA903CF4D80}"/>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5EB44DBA-82A7-6AF7-4E46-BFE7DE17D726}"/>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9F5B5312-BD87-57DF-ABF9-73BB8D4EBC53}"/>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3E6444F3-CC49-8DEA-DF69-2A5BB895CA3A}"/>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Tree>
    <p:extLst>
      <p:ext uri="{BB962C8B-B14F-4D97-AF65-F5344CB8AC3E}">
        <p14:creationId xmlns:p14="http://schemas.microsoft.com/office/powerpoint/2010/main" val="12205183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7FA7F-4F87-CB3B-1600-F51F710A55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861A77-F1C6-5E97-4067-3E7611ACCECD}"/>
              </a:ext>
            </a:extLst>
          </p:cNvPr>
          <p:cNvSpPr txBox="1"/>
          <p:nvPr/>
        </p:nvSpPr>
        <p:spPr>
          <a:xfrm>
            <a:off x="1066800" y="1676400"/>
            <a:ext cx="10287000" cy="1538883"/>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rejection of authority – leads to greater rejection of authority</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issues / differences are different today</a:t>
            </a:r>
          </a:p>
        </p:txBody>
      </p:sp>
      <p:sp>
        <p:nvSpPr>
          <p:cNvPr id="4" name="Oval 4">
            <a:extLst>
              <a:ext uri="{FF2B5EF4-FFF2-40B4-BE49-F238E27FC236}">
                <a16:creationId xmlns:a16="http://schemas.microsoft.com/office/drawing/2014/main" id="{7BDE1EA5-B8B7-F854-44EF-6433BC923087}"/>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4"/>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How Far Some Progressives</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Have Gone</a:t>
            </a:r>
          </a:p>
        </p:txBody>
      </p:sp>
    </p:spTree>
    <p:extLst>
      <p:ext uri="{BB962C8B-B14F-4D97-AF65-F5344CB8AC3E}">
        <p14:creationId xmlns:p14="http://schemas.microsoft.com/office/powerpoint/2010/main" val="42164360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381000"/>
            <a:ext cx="6477000"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Arial"/>
                <a:ea typeface="+mn-ea"/>
                <a:cs typeface="+mn-cs"/>
              </a:rPr>
              <a:t>The Differences Now</a:t>
            </a:r>
          </a:p>
        </p:txBody>
      </p:sp>
      <p:pic>
        <p:nvPicPr>
          <p:cNvPr id="3" name="Picture 2" descr="http://t3.gstatic.com/images?q=tbn:ANd9GcQHGnvCbceYDj4fqc41-8BboQmnJKQ1tqjTdBDTDX3u2kKfn54&amp;t=1&amp;h=186&amp;w=150&amp;usg=__-sD7-Fvga-Epb7vn-chpVm_iw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1762352" cy="218531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00400" y="1828800"/>
            <a:ext cx="3429000" cy="4191000"/>
          </a:xfrm>
          <a:prstGeom prst="roundRect">
            <a:avLst>
              <a:gd name="adj" fmla="val 10553"/>
            </a:avLst>
          </a:prstGeom>
          <a:solidFill>
            <a:srgbClr val="678D9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Were: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Orphan Home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Sponsoring Church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Colleges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ounded Rectangle 4"/>
          <p:cNvSpPr/>
          <p:nvPr/>
        </p:nvSpPr>
        <p:spPr>
          <a:xfrm>
            <a:off x="7007968" y="1828800"/>
            <a:ext cx="3507632" cy="4191000"/>
          </a:xfrm>
          <a:prstGeom prst="roundRect">
            <a:avLst>
              <a:gd name="adj" fmla="val 10553"/>
            </a:avLst>
          </a:prstGeom>
          <a:solidFill>
            <a:srgbClr val="678D9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Are: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lumMod val="65000"/>
                  </a:srgbClr>
                </a:solidFill>
                <a:effectLst>
                  <a:outerShdw blurRad="38100" dist="38100" dir="2700000" algn="tl">
                    <a:srgbClr val="000000">
                      <a:alpha val="43137"/>
                    </a:srgbClr>
                  </a:outerShdw>
                </a:effectLst>
                <a:uLnTx/>
                <a:uFillTx/>
                <a:latin typeface="Arial"/>
                <a:ea typeface="+mn-ea"/>
                <a:cs typeface="+mn-cs"/>
              </a:rPr>
              <a:t>Orphan Home</a:t>
            </a:r>
            <a:endParaRPr kumimoji="0" lang="en-US" sz="1050" b="0" i="0" u="none" strike="noStrike" kern="1200" cap="none" spc="0" normalizeH="0" baseline="0" noProof="0" dirty="0">
              <a:ln>
                <a:noFill/>
              </a:ln>
              <a:solidFill>
                <a:srgbClr val="FFFFFF">
                  <a:lumMod val="65000"/>
                </a:srgbClr>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Sponsoring Church</a:t>
            </a: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Colleges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Fellowship Halls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Social Programs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Involvement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Instruments of music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Women preachers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335591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F2947-653C-7A2B-4D02-06FB5641B76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43E051-F50D-FF18-16EB-FDCA13396797}"/>
              </a:ext>
            </a:extLst>
          </p:cNvPr>
          <p:cNvSpPr txBox="1"/>
          <p:nvPr/>
        </p:nvSpPr>
        <p:spPr>
          <a:xfrm>
            <a:off x="1066800" y="1676400"/>
            <a:ext cx="10287000" cy="2123658"/>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rejection of authority – leads to greater rejection of authority</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issues / differences are different today</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issues of instrumental music / women preachers</a:t>
            </a:r>
          </a:p>
        </p:txBody>
      </p:sp>
      <p:sp>
        <p:nvSpPr>
          <p:cNvPr id="4" name="Oval 4">
            <a:extLst>
              <a:ext uri="{FF2B5EF4-FFF2-40B4-BE49-F238E27FC236}">
                <a16:creationId xmlns:a16="http://schemas.microsoft.com/office/drawing/2014/main" id="{7563A0E7-CC1D-BAB4-D686-7A13075B2130}"/>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4"/>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How Far Some Progressives</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Have Gone</a:t>
            </a:r>
          </a:p>
        </p:txBody>
      </p:sp>
    </p:spTree>
    <p:extLst>
      <p:ext uri="{BB962C8B-B14F-4D97-AF65-F5344CB8AC3E}">
        <p14:creationId xmlns:p14="http://schemas.microsoft.com/office/powerpoint/2010/main" val="1894175396"/>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78DDC-7761-FD01-5E6B-5CF57941DBDD}"/>
              </a:ext>
            </a:extLst>
          </p:cNvPr>
          <p:cNvPicPr>
            <a:picLocks noChangeAspect="1"/>
          </p:cNvPicPr>
          <p:nvPr/>
        </p:nvPicPr>
        <p:blipFill>
          <a:blip r:embed="rId2"/>
          <a:stretch>
            <a:fillRect/>
          </a:stretch>
        </p:blipFill>
        <p:spPr>
          <a:xfrm>
            <a:off x="307592" y="1447800"/>
            <a:ext cx="11576815" cy="4184776"/>
          </a:xfrm>
          <a:prstGeom prst="rect">
            <a:avLst/>
          </a:prstGeom>
          <a:ln>
            <a:noFill/>
          </a:ln>
          <a:effectLst>
            <a:softEdge rad="112500"/>
          </a:effectLst>
        </p:spPr>
      </p:pic>
      <p:sp>
        <p:nvSpPr>
          <p:cNvPr id="5" name="TextBox 4">
            <a:extLst>
              <a:ext uri="{FF2B5EF4-FFF2-40B4-BE49-F238E27FC236}">
                <a16:creationId xmlns:a16="http://schemas.microsoft.com/office/drawing/2014/main" id="{31FC47FC-0951-52EE-05E0-6CB3807EB034}"/>
              </a:ext>
            </a:extLst>
          </p:cNvPr>
          <p:cNvSpPr txBox="1"/>
          <p:nvPr/>
        </p:nvSpPr>
        <p:spPr>
          <a:xfrm>
            <a:off x="381000" y="362472"/>
            <a:ext cx="73914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Highland Church of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34" charset="0"/>
                <a:ea typeface="+mn-ea"/>
                <a:cs typeface="+mn-cs"/>
              </a:rPr>
              <a:t>Abilene, TX</a:t>
            </a:r>
          </a:p>
        </p:txBody>
      </p:sp>
      <p:sp>
        <p:nvSpPr>
          <p:cNvPr id="2" name="TextBox 1">
            <a:extLst>
              <a:ext uri="{FF2B5EF4-FFF2-40B4-BE49-F238E27FC236}">
                <a16:creationId xmlns:a16="http://schemas.microsoft.com/office/drawing/2014/main" id="{285ADA5A-6B76-D7EE-533B-E737D05BE3CF}"/>
              </a:ext>
            </a:extLst>
          </p:cNvPr>
          <p:cNvSpPr txBox="1"/>
          <p:nvPr/>
        </p:nvSpPr>
        <p:spPr>
          <a:xfrm>
            <a:off x="2209800" y="2362200"/>
            <a:ext cx="3048000" cy="523220"/>
          </a:xfrm>
          <a:prstGeom prst="rect">
            <a:avLst/>
          </a:prstGeom>
          <a:noFill/>
          <a:ln>
            <a:solidFill>
              <a:srgbClr val="FFFF00"/>
            </a:solidFill>
          </a:ln>
        </p:spPr>
        <p:txBody>
          <a:bodyPr wrap="square" rtlCol="0">
            <a:spAutoFit/>
          </a:bodyPr>
          <a:lstStyle/>
          <a:p>
            <a:pPr algn="ctr"/>
            <a:r>
              <a:rPr lang="en-US" dirty="0"/>
              <a:t>Women elders</a:t>
            </a:r>
          </a:p>
        </p:txBody>
      </p:sp>
      <p:sp>
        <p:nvSpPr>
          <p:cNvPr id="4" name="Oval 3">
            <a:extLst>
              <a:ext uri="{FF2B5EF4-FFF2-40B4-BE49-F238E27FC236}">
                <a16:creationId xmlns:a16="http://schemas.microsoft.com/office/drawing/2014/main" id="{85D2D7A6-A4A9-1C3B-A89C-8EDC1B28AFB9}"/>
              </a:ext>
            </a:extLst>
          </p:cNvPr>
          <p:cNvSpPr/>
          <p:nvPr/>
        </p:nvSpPr>
        <p:spPr>
          <a:xfrm>
            <a:off x="4191000" y="3581400"/>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0977C8D-8530-4002-A757-2C3D6C679C67}"/>
              </a:ext>
            </a:extLst>
          </p:cNvPr>
          <p:cNvSpPr/>
          <p:nvPr/>
        </p:nvSpPr>
        <p:spPr>
          <a:xfrm>
            <a:off x="4876800" y="3581400"/>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4C64DF3-1F93-D1F3-897B-E2DD969FEA3C}"/>
              </a:ext>
            </a:extLst>
          </p:cNvPr>
          <p:cNvSpPr/>
          <p:nvPr/>
        </p:nvSpPr>
        <p:spPr>
          <a:xfrm>
            <a:off x="5410199" y="3504895"/>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974FE0D-A7CC-3799-4B24-8A6FCEFCFDC3}"/>
              </a:ext>
            </a:extLst>
          </p:cNvPr>
          <p:cNvSpPr/>
          <p:nvPr/>
        </p:nvSpPr>
        <p:spPr>
          <a:xfrm>
            <a:off x="6095999" y="3641558"/>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BEEE12-C6ED-2B43-5EAF-6D1C7C918F7D}"/>
              </a:ext>
            </a:extLst>
          </p:cNvPr>
          <p:cNvSpPr/>
          <p:nvPr/>
        </p:nvSpPr>
        <p:spPr>
          <a:xfrm>
            <a:off x="7428104" y="3641558"/>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BF363D-3A51-11B3-2D8D-55A6DD81E119}"/>
              </a:ext>
            </a:extLst>
          </p:cNvPr>
          <p:cNvSpPr/>
          <p:nvPr/>
        </p:nvSpPr>
        <p:spPr>
          <a:xfrm>
            <a:off x="8788282" y="3540188"/>
            <a:ext cx="685800" cy="6096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256D04-F59C-20B1-2040-B201E20BE6AC}"/>
              </a:ext>
            </a:extLst>
          </p:cNvPr>
          <p:cNvSpPr txBox="1"/>
          <p:nvPr/>
        </p:nvSpPr>
        <p:spPr>
          <a:xfrm>
            <a:off x="2346959" y="5763797"/>
            <a:ext cx="3749040" cy="523220"/>
          </a:xfrm>
          <a:prstGeom prst="rect">
            <a:avLst/>
          </a:prstGeom>
          <a:noFill/>
          <a:ln>
            <a:solidFill>
              <a:srgbClr val="FFFF00"/>
            </a:solidFill>
          </a:ln>
        </p:spPr>
        <p:txBody>
          <a:bodyPr wrap="square" rtlCol="0">
            <a:spAutoFit/>
          </a:bodyPr>
          <a:lstStyle/>
          <a:p>
            <a:pPr algn="ctr"/>
            <a:r>
              <a:rPr lang="en-US" dirty="0"/>
              <a:t>Instrumental Music</a:t>
            </a:r>
          </a:p>
        </p:txBody>
      </p:sp>
      <p:sp>
        <p:nvSpPr>
          <p:cNvPr id="13" name="Oval 12">
            <a:extLst>
              <a:ext uri="{FF2B5EF4-FFF2-40B4-BE49-F238E27FC236}">
                <a16:creationId xmlns:a16="http://schemas.microsoft.com/office/drawing/2014/main" id="{E56684B7-0810-0F46-C8E9-ECC33E00FF7F}"/>
              </a:ext>
            </a:extLst>
          </p:cNvPr>
          <p:cNvSpPr/>
          <p:nvPr/>
        </p:nvSpPr>
        <p:spPr>
          <a:xfrm>
            <a:off x="2038439" y="3773935"/>
            <a:ext cx="961435" cy="156006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7B4D0D-8EA5-145B-053A-AA6B31D2CC3E}"/>
              </a:ext>
            </a:extLst>
          </p:cNvPr>
          <p:cNvSpPr/>
          <p:nvPr/>
        </p:nvSpPr>
        <p:spPr>
          <a:xfrm>
            <a:off x="2956047" y="4101437"/>
            <a:ext cx="961435" cy="156006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938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P spid="11"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02FB7-CAF9-4BB8-7567-001416D9D849}"/>
              </a:ext>
            </a:extLst>
          </p:cNvPr>
          <p:cNvPicPr>
            <a:picLocks noChangeAspect="1"/>
          </p:cNvPicPr>
          <p:nvPr/>
        </p:nvPicPr>
        <p:blipFill>
          <a:blip r:embed="rId2"/>
          <a:stretch>
            <a:fillRect/>
          </a:stretch>
        </p:blipFill>
        <p:spPr>
          <a:xfrm>
            <a:off x="0" y="381000"/>
            <a:ext cx="12192000" cy="6011334"/>
          </a:xfrm>
          <a:prstGeom prst="rect">
            <a:avLst/>
          </a:prstGeom>
        </p:spPr>
      </p:pic>
    </p:spTree>
    <p:extLst>
      <p:ext uri="{BB962C8B-B14F-4D97-AF65-F5344CB8AC3E}">
        <p14:creationId xmlns:p14="http://schemas.microsoft.com/office/powerpoint/2010/main" val="294161703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3ECC6-8B1E-B4DF-7781-8960F5692848}"/>
              </a:ext>
            </a:extLst>
          </p:cNvPr>
          <p:cNvPicPr>
            <a:picLocks noChangeAspect="1"/>
          </p:cNvPicPr>
          <p:nvPr/>
        </p:nvPicPr>
        <p:blipFill>
          <a:blip r:embed="rId3"/>
          <a:stretch>
            <a:fillRect/>
          </a:stretch>
        </p:blipFill>
        <p:spPr>
          <a:xfrm>
            <a:off x="0" y="440248"/>
            <a:ext cx="12192000" cy="5977504"/>
          </a:xfrm>
          <a:prstGeom prst="rect">
            <a:avLst/>
          </a:prstGeom>
        </p:spPr>
      </p:pic>
    </p:spTree>
    <p:extLst>
      <p:ext uri="{BB962C8B-B14F-4D97-AF65-F5344CB8AC3E}">
        <p14:creationId xmlns:p14="http://schemas.microsoft.com/office/powerpoint/2010/main" val="2416951088"/>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sting Women : The Way of Women in Churches of Chr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4834"/>
            <a:ext cx="2667000" cy="37504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367531"/>
            <a:ext cx="640080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Tahoma" panose="020B0604030504040204" pitchFamily="34" charset="0"/>
                <a:ea typeface="+mn-ea"/>
                <a:cs typeface="+mn-cs"/>
              </a:rPr>
              <a:t>Trusting Women : The Way of Women in Churches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Verdana" panose="020B0604030504040204" pitchFamily="34" charset="0"/>
                <a:ea typeface="+mn-ea"/>
                <a:cs typeface="+mn-cs"/>
              </a:rPr>
              <a:t>Author: </a:t>
            </a:r>
            <a:r>
              <a:rPr kumimoji="0" lang="en-US" sz="2400" b="0" i="0" u="none" strike="noStrike" kern="1200" cap="none" spc="0" normalizeH="0" baseline="0" noProof="0" dirty="0">
                <a:ln>
                  <a:noFill/>
                </a:ln>
                <a:solidFill>
                  <a:srgbClr val="2862A3"/>
                </a:solidFill>
                <a:effectLst/>
                <a:uLnTx/>
                <a:uFillTx/>
                <a:latin typeface="Verdana" panose="020B0604030504040204" pitchFamily="34" charset="0"/>
                <a:ea typeface="+mn-ea"/>
                <a:cs typeface="+mn-cs"/>
                <a:hlinkClick r:id="rId3"/>
              </a:rPr>
              <a:t>Billie </a:t>
            </a:r>
            <a:r>
              <a:rPr kumimoji="0" lang="en-US" sz="2400" b="0" i="0" u="none" strike="noStrike" kern="1200" cap="none" spc="0" normalizeH="0" baseline="0" noProof="0" dirty="0" err="1">
                <a:ln>
                  <a:noFill/>
                </a:ln>
                <a:solidFill>
                  <a:srgbClr val="2862A3"/>
                </a:solidFill>
                <a:effectLst/>
                <a:uLnTx/>
                <a:uFillTx/>
                <a:latin typeface="Verdana" panose="020B0604030504040204" pitchFamily="34" charset="0"/>
                <a:ea typeface="+mn-ea"/>
                <a:cs typeface="+mn-cs"/>
                <a:hlinkClick r:id="rId3"/>
              </a:rPr>
              <a:t>Silvey</a:t>
            </a:r>
            <a:endParaRPr kumimoji="0" lang="en-US" sz="2400" b="0" i="0" u="none" strike="noStrike" kern="1200" cap="none" spc="0" normalizeH="0" baseline="0" noProof="0" dirty="0">
              <a:ln>
                <a:noFill/>
              </a:ln>
              <a:solidFill>
                <a:srgbClr val="333333"/>
              </a:solidFill>
              <a:effectLst/>
              <a:uLnTx/>
              <a:uFillTx/>
              <a:latin typeface="Verdana" panose="020B0604030504040204" pitchFamily="34" charset="0"/>
              <a:ea typeface="+mn-ea"/>
              <a:cs typeface="+mn-cs"/>
            </a:endParaRPr>
          </a:p>
        </p:txBody>
      </p:sp>
      <p:sp>
        <p:nvSpPr>
          <p:cNvPr id="3" name="TextBox 2"/>
          <p:cNvSpPr txBox="1"/>
          <p:nvPr/>
        </p:nvSpPr>
        <p:spPr>
          <a:xfrm>
            <a:off x="3326860" y="1780352"/>
            <a:ext cx="8458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Tells of the first women preachers among Churches of Christ</a:t>
            </a:r>
          </a:p>
        </p:txBody>
      </p:sp>
      <p:sp>
        <p:nvSpPr>
          <p:cNvPr id="4" name="TextBox 3"/>
          <p:cNvSpPr txBox="1"/>
          <p:nvPr/>
        </p:nvSpPr>
        <p:spPr>
          <a:xfrm>
            <a:off x="609600" y="3855324"/>
            <a:ext cx="19812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2002</a:t>
            </a:r>
          </a:p>
        </p:txBody>
      </p:sp>
      <p:sp>
        <p:nvSpPr>
          <p:cNvPr id="5" name="TextBox 4"/>
          <p:cNvSpPr txBox="1"/>
          <p:nvPr/>
        </p:nvSpPr>
        <p:spPr>
          <a:xfrm>
            <a:off x="3505200" y="2637284"/>
            <a:ext cx="8077200" cy="187743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rPr>
              <a:t>Katie Hayes </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Preached at Cahaba Valley Church of Christ (Birmingham) – and West Islip Church of Christ (Long Island, NY)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Amy </a:t>
            </a:r>
            <a:r>
              <a:rPr kumimoji="0" lang="en-US" sz="2400" b="0" i="0" u="sng"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Henegar</a:t>
            </a:r>
            <a:r>
              <a:rPr kumimoji="0" lang="en-US" sz="2400" b="0"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Hospital chaplain preaches Sunday sermons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sng"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D’Esta</a:t>
            </a:r>
            <a:r>
              <a:rPr kumimoji="0" lang="en-US" sz="2400" b="0" i="0" u="sng"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Love </a:t>
            </a: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(Chaplain of Pepperdine):</a:t>
            </a:r>
          </a:p>
        </p:txBody>
      </p:sp>
      <p:sp>
        <p:nvSpPr>
          <p:cNvPr id="6" name="TextBox 5"/>
          <p:cNvSpPr txBox="1"/>
          <p:nvPr/>
        </p:nvSpPr>
        <p:spPr>
          <a:xfrm>
            <a:off x="609600" y="5029200"/>
            <a:ext cx="10896600" cy="1200329"/>
          </a:xfrm>
          <a:prstGeom prst="rect">
            <a:avLst/>
          </a:prstGeom>
          <a:solidFill>
            <a:schemeClr val="bg1"/>
          </a:solidFill>
          <a:ln>
            <a:solidFill>
              <a:schemeClr val="tx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“We are finding tools for the analysis of scripture which allow us to view the role of women in the larger context of the biblical witness, rather than allow two heavily disputed passages to relegate women to a silent role” (p. 130).</a:t>
            </a:r>
          </a:p>
        </p:txBody>
      </p:sp>
    </p:spTree>
    <p:extLst>
      <p:ext uri="{BB962C8B-B14F-4D97-AF65-F5344CB8AC3E}">
        <p14:creationId xmlns:p14="http://schemas.microsoft.com/office/powerpoint/2010/main" val="18039625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19200" y="4038601"/>
            <a:ext cx="98298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http://www.wherethespiritleads.org/gender_inclusive_churches.htm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p:cNvPicPr>
            <a:picLocks noChangeAspect="1"/>
          </p:cNvPicPr>
          <p:nvPr/>
        </p:nvPicPr>
        <p:blipFill rotWithShape="1">
          <a:blip r:embed="rId3"/>
          <a:srcRect b="2488"/>
          <a:stretch/>
        </p:blipFill>
        <p:spPr>
          <a:xfrm>
            <a:off x="1066800" y="9144"/>
            <a:ext cx="10058400" cy="3343656"/>
          </a:xfrm>
          <a:prstGeom prst="rect">
            <a:avLst/>
          </a:prstGeom>
        </p:spPr>
      </p:pic>
      <p:pic>
        <p:nvPicPr>
          <p:cNvPr id="4" name="Picture 3"/>
          <p:cNvPicPr>
            <a:picLocks noChangeAspect="1"/>
          </p:cNvPicPr>
          <p:nvPr/>
        </p:nvPicPr>
        <p:blipFill rotWithShape="1">
          <a:blip r:embed="rId4"/>
          <a:srcRect t="4104"/>
          <a:stretch/>
        </p:blipFill>
        <p:spPr>
          <a:xfrm>
            <a:off x="1066800" y="3485746"/>
            <a:ext cx="10058400" cy="3276600"/>
          </a:xfrm>
          <a:prstGeom prst="rect">
            <a:avLst/>
          </a:prstGeom>
        </p:spPr>
      </p:pic>
    </p:spTree>
    <p:extLst>
      <p:ext uri="{BB962C8B-B14F-4D97-AF65-F5344CB8AC3E}">
        <p14:creationId xmlns:p14="http://schemas.microsoft.com/office/powerpoint/2010/main" val="1732740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0"/>
            <a:ext cx="10058399" cy="2895600"/>
          </a:xfrm>
          <a:prstGeom prst="rect">
            <a:avLst/>
          </a:prstGeom>
        </p:spPr>
      </p:pic>
      <p:pic>
        <p:nvPicPr>
          <p:cNvPr id="3" name="Picture 2"/>
          <p:cNvPicPr>
            <a:picLocks noChangeAspect="1"/>
          </p:cNvPicPr>
          <p:nvPr/>
        </p:nvPicPr>
        <p:blipFill>
          <a:blip r:embed="rId3"/>
          <a:stretch>
            <a:fillRect/>
          </a:stretch>
        </p:blipFill>
        <p:spPr>
          <a:xfrm>
            <a:off x="1066801" y="2895600"/>
            <a:ext cx="10058398" cy="3962400"/>
          </a:xfrm>
          <a:prstGeom prst="rect">
            <a:avLst/>
          </a:prstGeom>
        </p:spPr>
      </p:pic>
    </p:spTree>
    <p:extLst>
      <p:ext uri="{BB962C8B-B14F-4D97-AF65-F5344CB8AC3E}">
        <p14:creationId xmlns:p14="http://schemas.microsoft.com/office/powerpoint/2010/main" val="4548668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30556"/>
          <a:stretch/>
        </p:blipFill>
        <p:spPr>
          <a:xfrm>
            <a:off x="1066800" y="228600"/>
            <a:ext cx="10058400" cy="3810000"/>
          </a:xfrm>
          <a:prstGeom prst="rect">
            <a:avLst/>
          </a:prstGeom>
        </p:spPr>
      </p:pic>
    </p:spTree>
    <p:extLst>
      <p:ext uri="{BB962C8B-B14F-4D97-AF65-F5344CB8AC3E}">
        <p14:creationId xmlns:p14="http://schemas.microsoft.com/office/powerpoint/2010/main" val="412608862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41C2C-26DC-4B48-B163-705DF11B9825}"/>
              </a:ext>
            </a:extLst>
          </p:cNvPr>
          <p:cNvSpPr txBox="1"/>
          <p:nvPr/>
        </p:nvSpPr>
        <p:spPr>
          <a:xfrm>
            <a:off x="1066800" y="1676400"/>
            <a:ext cx="10287000" cy="3631763"/>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 dust settled on division</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endParaRPr lang="en-US" sz="1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support of Colleges / homes (orphans, aged)</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Private schools / Day-care</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Fellowship halls / multipurpose buildings</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Bus ministries</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Gyms / ball teams</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dinners / kitchens</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Church camps / school camps (sponsored by the church)</a:t>
            </a:r>
          </a:p>
          <a:p>
            <a:pPr marL="914400" lvl="1" indent="-457200">
              <a:buFont typeface="+mj-lt"/>
              <a:buAutoNum type="arabicPeriod"/>
            </a:pPr>
            <a:r>
              <a:rPr lang="en-US" sz="2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“Gimmicks” to draw crowds</a:t>
            </a:r>
          </a:p>
        </p:txBody>
      </p:sp>
      <p:sp>
        <p:nvSpPr>
          <p:cNvPr id="4" name="Oval 4">
            <a:extLst>
              <a:ext uri="{FF2B5EF4-FFF2-40B4-BE49-F238E27FC236}">
                <a16:creationId xmlns:a16="http://schemas.microsoft.com/office/drawing/2014/main" id="{3017CD75-BFF4-51D0-E549-F52259414581}"/>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AutoNum type="romanUcPeriod"/>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Institutional Churches</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Emphasized Social</a:t>
            </a:r>
          </a:p>
        </p:txBody>
      </p:sp>
    </p:spTree>
    <p:extLst>
      <p:ext uri="{BB962C8B-B14F-4D97-AF65-F5344CB8AC3E}">
        <p14:creationId xmlns:p14="http://schemas.microsoft.com/office/powerpoint/2010/main" val="16217486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304801"/>
            <a:ext cx="4572000" cy="2594595"/>
          </a:xfrm>
          <a:prstGeom prst="rect">
            <a:avLst/>
          </a:prstGeom>
        </p:spPr>
      </p:pic>
      <p:pic>
        <p:nvPicPr>
          <p:cNvPr id="4" name="Picture 3"/>
          <p:cNvPicPr>
            <a:picLocks noChangeAspect="1"/>
          </p:cNvPicPr>
          <p:nvPr/>
        </p:nvPicPr>
        <p:blipFill>
          <a:blip r:embed="rId3"/>
          <a:stretch>
            <a:fillRect/>
          </a:stretch>
        </p:blipFill>
        <p:spPr>
          <a:xfrm>
            <a:off x="1978547" y="3368261"/>
            <a:ext cx="4427251" cy="2569292"/>
          </a:xfrm>
          <a:prstGeom prst="rect">
            <a:avLst/>
          </a:prstGeom>
        </p:spPr>
      </p:pic>
      <p:pic>
        <p:nvPicPr>
          <p:cNvPr id="5" name="Picture 4"/>
          <p:cNvPicPr>
            <a:picLocks noChangeAspect="1"/>
          </p:cNvPicPr>
          <p:nvPr/>
        </p:nvPicPr>
        <p:blipFill>
          <a:blip r:embed="rId4"/>
          <a:stretch>
            <a:fillRect/>
          </a:stretch>
        </p:blipFill>
        <p:spPr>
          <a:xfrm>
            <a:off x="6858000" y="3334534"/>
            <a:ext cx="3276600" cy="3093477"/>
          </a:xfrm>
          <a:prstGeom prst="rect">
            <a:avLst/>
          </a:prstGeom>
        </p:spPr>
      </p:pic>
      <p:sp>
        <p:nvSpPr>
          <p:cNvPr id="3" name="TextBox 2"/>
          <p:cNvSpPr txBox="1"/>
          <p:nvPr/>
        </p:nvSpPr>
        <p:spPr>
          <a:xfrm>
            <a:off x="6618002" y="457201"/>
            <a:ext cx="404999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Fourth Ave. Church of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Franklin, TN</a:t>
            </a:r>
          </a:p>
        </p:txBody>
      </p:sp>
      <p:sp>
        <p:nvSpPr>
          <p:cNvPr id="6" name="TextBox 5"/>
          <p:cNvSpPr txBox="1"/>
          <p:nvPr/>
        </p:nvSpPr>
        <p:spPr>
          <a:xfrm>
            <a:off x="6405798" y="1288198"/>
            <a:ext cx="4583399"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Added a woman preacher (intern)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Dec. 2014</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From Lipscomb University</a:t>
            </a:r>
          </a:p>
        </p:txBody>
      </p:sp>
    </p:spTree>
    <p:extLst>
      <p:ext uri="{BB962C8B-B14F-4D97-AF65-F5344CB8AC3E}">
        <p14:creationId xmlns:p14="http://schemas.microsoft.com/office/powerpoint/2010/main" val="194402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1" y="152401"/>
            <a:ext cx="5934075" cy="3876675"/>
          </a:xfrm>
          <a:prstGeom prst="rect">
            <a:avLst/>
          </a:prstGeom>
        </p:spPr>
      </p:pic>
      <p:sp>
        <p:nvSpPr>
          <p:cNvPr id="3" name="TextBox 2"/>
          <p:cNvSpPr txBox="1"/>
          <p:nvPr/>
        </p:nvSpPr>
        <p:spPr>
          <a:xfrm>
            <a:off x="2822367" y="4495800"/>
            <a:ext cx="61722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Argues that we do study Christ through Paul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We study Paul through Christ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34" charset="0"/>
                <a:ea typeface="+mn-ea"/>
                <a:cs typeface="+mn-cs"/>
              </a:rPr>
              <a:t>Two passages were cultural.</a:t>
            </a:r>
          </a:p>
        </p:txBody>
      </p:sp>
    </p:spTree>
    <p:extLst>
      <p:ext uri="{BB962C8B-B14F-4D97-AF65-F5344CB8AC3E}">
        <p14:creationId xmlns:p14="http://schemas.microsoft.com/office/powerpoint/2010/main" val="3515213048"/>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152400"/>
            <a:ext cx="7903808" cy="5867400"/>
          </a:xfrm>
          <a:prstGeom prst="rect">
            <a:avLst/>
          </a:prstGeom>
        </p:spPr>
      </p:pic>
      <p:sp>
        <p:nvSpPr>
          <p:cNvPr id="3" name="Oval 2"/>
          <p:cNvSpPr/>
          <p:nvPr/>
        </p:nvSpPr>
        <p:spPr>
          <a:xfrm>
            <a:off x="4114800" y="1066800"/>
            <a:ext cx="1524000" cy="3657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4" name="Oval 3"/>
          <p:cNvSpPr/>
          <p:nvPr/>
        </p:nvSpPr>
        <p:spPr>
          <a:xfrm rot="5944808">
            <a:off x="7749228" y="1422064"/>
            <a:ext cx="1524000" cy="3657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954408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8CC6-9444-931A-DAD8-24F199929867}"/>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538FFF2E-48C4-C61E-916E-135FAD8E0481}"/>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24354745-A23C-4112-9169-D693554E5629}"/>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19027F8F-0B0D-3B56-FAF2-5F791F7E4BA9}"/>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
        <p:nvSpPr>
          <p:cNvPr id="2" name="AutoShape 4">
            <a:extLst>
              <a:ext uri="{FF2B5EF4-FFF2-40B4-BE49-F238E27FC236}">
                <a16:creationId xmlns:a16="http://schemas.microsoft.com/office/drawing/2014/main" id="{9B67F726-AE1A-8581-C1CD-840DEA740E5C}"/>
              </a:ext>
            </a:extLst>
          </p:cNvPr>
          <p:cNvSpPr>
            <a:spLocks noChangeArrowheads="1"/>
          </p:cNvSpPr>
          <p:nvPr/>
        </p:nvSpPr>
        <p:spPr bwMode="auto">
          <a:xfrm>
            <a:off x="1524000" y="273940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 Problems With the Social Gospel</a:t>
            </a:r>
          </a:p>
        </p:txBody>
      </p:sp>
      <p:sp>
        <p:nvSpPr>
          <p:cNvPr id="4" name="AutoShape 4">
            <a:extLst>
              <a:ext uri="{FF2B5EF4-FFF2-40B4-BE49-F238E27FC236}">
                <a16:creationId xmlns:a16="http://schemas.microsoft.com/office/drawing/2014/main" id="{117C4F21-1DF6-0BDE-E596-7313EE59DE1E}"/>
              </a:ext>
            </a:extLst>
          </p:cNvPr>
          <p:cNvSpPr>
            <a:spLocks noChangeArrowheads="1"/>
          </p:cNvSpPr>
          <p:nvPr/>
        </p:nvSpPr>
        <p:spPr bwMode="auto">
          <a:xfrm>
            <a:off x="1524000" y="273940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 Problems With the Social Gospel</a:t>
            </a:r>
          </a:p>
        </p:txBody>
      </p:sp>
      <p:sp>
        <p:nvSpPr>
          <p:cNvPr id="5" name="AutoShape 4">
            <a:extLst>
              <a:ext uri="{FF2B5EF4-FFF2-40B4-BE49-F238E27FC236}">
                <a16:creationId xmlns:a16="http://schemas.microsoft.com/office/drawing/2014/main" id="{295E9815-503D-3216-79C4-FA4254569FC5}"/>
              </a:ext>
            </a:extLst>
          </p:cNvPr>
          <p:cNvSpPr>
            <a:spLocks noChangeArrowheads="1"/>
          </p:cNvSpPr>
          <p:nvPr/>
        </p:nvSpPr>
        <p:spPr bwMode="auto">
          <a:xfrm>
            <a:off x="1524000" y="3716231"/>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III. Church Kitchen / Eating in the</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Building</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6" name="AutoShape 4">
            <a:extLst>
              <a:ext uri="{FF2B5EF4-FFF2-40B4-BE49-F238E27FC236}">
                <a16:creationId xmlns:a16="http://schemas.microsoft.com/office/drawing/2014/main" id="{7B71A396-EE21-99CB-4606-A45A68A4C8C5}"/>
              </a:ext>
            </a:extLst>
          </p:cNvPr>
          <p:cNvSpPr>
            <a:spLocks noChangeArrowheads="1"/>
          </p:cNvSpPr>
          <p:nvPr/>
        </p:nvSpPr>
        <p:spPr bwMode="auto">
          <a:xfrm>
            <a:off x="1524000" y="3716231"/>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III. Church Kitchen / Eating in the Building</a:t>
            </a:r>
          </a:p>
        </p:txBody>
      </p:sp>
      <p:sp>
        <p:nvSpPr>
          <p:cNvPr id="7" name="AutoShape 4">
            <a:extLst>
              <a:ext uri="{FF2B5EF4-FFF2-40B4-BE49-F238E27FC236}">
                <a16:creationId xmlns:a16="http://schemas.microsoft.com/office/drawing/2014/main" id="{D8149466-EF26-FB34-F3C3-140C446E82E5}"/>
              </a:ext>
            </a:extLst>
          </p:cNvPr>
          <p:cNvSpPr>
            <a:spLocks noChangeArrowheads="1"/>
          </p:cNvSpPr>
          <p:nvPr/>
        </p:nvSpPr>
        <p:spPr bwMode="auto">
          <a:xfrm>
            <a:off x="1538438" y="469305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IV. How Far Some Progressives</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9" name="AutoShape 4">
            <a:extLst>
              <a:ext uri="{FF2B5EF4-FFF2-40B4-BE49-F238E27FC236}">
                <a16:creationId xmlns:a16="http://schemas.microsoft.com/office/drawing/2014/main" id="{59ABD6B1-ABA4-5173-E175-2FA19B35E5DC}"/>
              </a:ext>
            </a:extLst>
          </p:cNvPr>
          <p:cNvSpPr>
            <a:spLocks noChangeArrowheads="1"/>
          </p:cNvSpPr>
          <p:nvPr/>
        </p:nvSpPr>
        <p:spPr bwMode="auto">
          <a:xfrm>
            <a:off x="1516781" y="469305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a:t>
            </a:r>
            <a:r>
              <a:rPr lang="en-US" sz="3200" b="1" kern="0" dirty="0">
                <a:solidFill>
                  <a:srgbClr val="8C0000"/>
                </a:solidFill>
                <a:latin typeface="Kermit Semibold" panose="020F0503040000060003" pitchFamily="34" charset="0"/>
              </a:rPr>
              <a:t>V</a:t>
            </a: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 How Far Some Progressives</a:t>
            </a:r>
            <a:r>
              <a:rPr kumimoji="0" lang="en-US" sz="3200" b="1" i="0" u="none" strike="noStrike" kern="0" cap="none" spc="0" normalizeH="0" noProof="0" dirty="0">
                <a:ln>
                  <a:noFill/>
                </a:ln>
                <a:solidFill>
                  <a:srgbClr val="8C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endParaRPr>
          </a:p>
        </p:txBody>
      </p:sp>
      <p:sp>
        <p:nvSpPr>
          <p:cNvPr id="10" name="AutoShape 4">
            <a:extLst>
              <a:ext uri="{FF2B5EF4-FFF2-40B4-BE49-F238E27FC236}">
                <a16:creationId xmlns:a16="http://schemas.microsoft.com/office/drawing/2014/main" id="{28CC8190-F2FF-70ED-EC05-BC62EF88EE22}"/>
              </a:ext>
            </a:extLst>
          </p:cNvPr>
          <p:cNvSpPr>
            <a:spLocks noChangeArrowheads="1"/>
          </p:cNvSpPr>
          <p:nvPr/>
        </p:nvSpPr>
        <p:spPr bwMode="auto">
          <a:xfrm>
            <a:off x="1560095" y="5662292"/>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V. Social Implications - Non-Institutional</a:t>
            </a:r>
          </a:p>
        </p:txBody>
      </p:sp>
      <p:sp>
        <p:nvSpPr>
          <p:cNvPr id="12" name="AutoShape 4">
            <a:extLst>
              <a:ext uri="{FF2B5EF4-FFF2-40B4-BE49-F238E27FC236}">
                <a16:creationId xmlns:a16="http://schemas.microsoft.com/office/drawing/2014/main" id="{C7D0AD96-554D-DFF7-552D-5AEA05071F44}"/>
              </a:ext>
            </a:extLst>
          </p:cNvPr>
          <p:cNvSpPr>
            <a:spLocks noChangeArrowheads="1"/>
          </p:cNvSpPr>
          <p:nvPr/>
        </p:nvSpPr>
        <p:spPr bwMode="auto">
          <a:xfrm>
            <a:off x="1551272" y="565461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8C0000"/>
                </a:solidFill>
                <a:latin typeface="Kermit Semibold" panose="020F0503040000060003" pitchFamily="34" charset="0"/>
              </a:rPr>
              <a:t>V</a:t>
            </a: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 Social</a:t>
            </a:r>
            <a:r>
              <a:rPr kumimoji="0" lang="en-US" sz="3200" b="1" i="0" u="none" strike="noStrike" kern="0" cap="none" spc="0" normalizeH="0" noProof="0" dirty="0">
                <a:ln>
                  <a:noFill/>
                </a:ln>
                <a:solidFill>
                  <a:srgbClr val="8C0000"/>
                </a:solidFill>
                <a:effectLst/>
                <a:uLnTx/>
                <a:uFillTx/>
                <a:latin typeface="Kermit Semibold" panose="020F0503040000060003" pitchFamily="34" charset="0"/>
                <a:ea typeface="+mn-ea"/>
                <a:cs typeface="+mn-cs"/>
              </a:rPr>
              <a:t> Implications – Non-Institutional</a:t>
            </a:r>
            <a:endPar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endParaRPr>
          </a:p>
        </p:txBody>
      </p:sp>
    </p:spTree>
    <p:extLst>
      <p:ext uri="{BB962C8B-B14F-4D97-AF65-F5344CB8AC3E}">
        <p14:creationId xmlns:p14="http://schemas.microsoft.com/office/powerpoint/2010/main" val="14232110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A787-705A-DCF2-D1E4-8B63D1AF10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4E2D14-3F10-680A-C809-747368C0A0BB}"/>
              </a:ext>
            </a:extLst>
          </p:cNvPr>
          <p:cNvSpPr txBox="1"/>
          <p:nvPr/>
        </p:nvSpPr>
        <p:spPr>
          <a:xfrm>
            <a:off x="1066800" y="1676400"/>
            <a:ext cx="10744200" cy="1969770"/>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 because a church opposes institutionalism does not mean that there are not “liberal” / loose thinking there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non-institutional churches are failing to makes distinctions</a:t>
            </a:r>
          </a:p>
        </p:txBody>
      </p:sp>
      <p:sp>
        <p:nvSpPr>
          <p:cNvPr id="4" name="Oval 4">
            <a:extLst>
              <a:ext uri="{FF2B5EF4-FFF2-40B4-BE49-F238E27FC236}">
                <a16:creationId xmlns:a16="http://schemas.microsoft.com/office/drawing/2014/main" id="{00FC1C7C-54D3-3F25-CD16-70A208E795FA}"/>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5"/>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Social Implications Among</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Non-Institutional</a:t>
            </a:r>
          </a:p>
        </p:txBody>
      </p:sp>
    </p:spTree>
    <p:extLst>
      <p:ext uri="{BB962C8B-B14F-4D97-AF65-F5344CB8AC3E}">
        <p14:creationId xmlns:p14="http://schemas.microsoft.com/office/powerpoint/2010/main" val="27449782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FA4EF-F269-24C8-9D38-D705B5FA6DF8}"/>
              </a:ext>
            </a:extLst>
          </p:cNvPr>
          <p:cNvSpPr/>
          <p:nvPr/>
        </p:nvSpPr>
        <p:spPr>
          <a:xfrm rot="20760938">
            <a:off x="3989449" y="865091"/>
            <a:ext cx="4004144" cy="512341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Gospel Meeting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July 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Speaker: </a:t>
            </a: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John Doe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Time: Monday – Saturday 7:00pm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Sunday 9:00am; 10:00am &amp; 6:00pm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123 Main Street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Somewhere, TN 37111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Saturday Fun For Teens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Volleyball, Softball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Pizza &amp; Hamburgers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home of Jim Jones, 321 3</a:t>
            </a:r>
            <a:r>
              <a:rPr kumimoji="0" lang="en-US" sz="1400" b="0" i="1" u="none" strike="noStrike" kern="1200" cap="none" spc="0" normalizeH="0" baseline="30000" noProof="0" dirty="0">
                <a:ln>
                  <a:noFill/>
                </a:ln>
                <a:solidFill>
                  <a:srgbClr val="C00000"/>
                </a:solidFill>
                <a:effectLst/>
                <a:uLnTx/>
                <a:uFillTx/>
                <a:latin typeface="Times New Roman" pitchFamily="18" charset="0"/>
                <a:ea typeface="+mn-ea"/>
                <a:cs typeface="Times New Roman" pitchFamily="18" charset="0"/>
              </a:rPr>
              <a:t>rd</a:t>
            </a:r>
            <a:r>
              <a:rPr kumimoji="0" lang="en-US" sz="14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St.)</a:t>
            </a:r>
          </a:p>
        </p:txBody>
      </p:sp>
      <p:sp>
        <p:nvSpPr>
          <p:cNvPr id="3" name="TextBox 2">
            <a:extLst>
              <a:ext uri="{FF2B5EF4-FFF2-40B4-BE49-F238E27FC236}">
                <a16:creationId xmlns:a16="http://schemas.microsoft.com/office/drawing/2014/main" id="{57E71771-1D3C-8446-1F03-F0EEBF38A299}"/>
              </a:ext>
            </a:extLst>
          </p:cNvPr>
          <p:cNvSpPr txBox="1"/>
          <p:nvPr/>
        </p:nvSpPr>
        <p:spPr>
          <a:xfrm rot="20760411" flipH="1">
            <a:off x="4146548" y="5691595"/>
            <a:ext cx="48768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70C0"/>
                </a:solidFill>
                <a:effectLst/>
                <a:uLnTx/>
                <a:uFillTx/>
                <a:latin typeface="Arial Unicode MS"/>
                <a:ea typeface="+mn-ea"/>
                <a:cs typeface="+mn-cs"/>
              </a:rPr>
              <a:t>* Not a work of the Main St. church</a:t>
            </a:r>
          </a:p>
        </p:txBody>
      </p:sp>
    </p:spTree>
    <p:extLst>
      <p:ext uri="{BB962C8B-B14F-4D97-AF65-F5344CB8AC3E}">
        <p14:creationId xmlns:p14="http://schemas.microsoft.com/office/powerpoint/2010/main" val="8102973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ie\AppData\Local\Microsoft\Windows\Temporary Internet Files\Content.IE5\JB70UQ8C\Kirkland2000_MPickup.tif"/>
          <p:cNvPicPr>
            <a:picLocks noChangeAspect="1" noChangeArrowheads="1"/>
          </p:cNvPicPr>
          <p:nvPr/>
        </p:nvPicPr>
        <p:blipFill>
          <a:blip r:embed="rId2" cstate="print"/>
          <a:srcRect/>
          <a:stretch>
            <a:fillRect/>
          </a:stretch>
        </p:blipFill>
        <p:spPr bwMode="auto">
          <a:xfrm>
            <a:off x="3442098" y="0"/>
            <a:ext cx="5307804" cy="6858000"/>
          </a:xfrm>
          <a:prstGeom prst="rect">
            <a:avLst/>
          </a:prstGeom>
          <a:noFill/>
        </p:spPr>
      </p:pic>
      <p:sp>
        <p:nvSpPr>
          <p:cNvPr id="3" name="Oval 2"/>
          <p:cNvSpPr/>
          <p:nvPr/>
        </p:nvSpPr>
        <p:spPr>
          <a:xfrm>
            <a:off x="5562600" y="2438400"/>
            <a:ext cx="3124200" cy="19812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onnie\AppData\Local\Microsoft\Windows\Temporary Internet Files\Content.IE5\JB70UQ8C\kirkland_bowman_2002.jpg"/>
          <p:cNvPicPr>
            <a:picLocks noChangeAspect="1" noChangeArrowheads="1"/>
          </p:cNvPicPr>
          <p:nvPr/>
        </p:nvPicPr>
        <p:blipFill>
          <a:blip r:embed="rId2" cstate="print"/>
          <a:srcRect/>
          <a:stretch>
            <a:fillRect/>
          </a:stretch>
        </p:blipFill>
        <p:spPr bwMode="auto">
          <a:xfrm>
            <a:off x="3366797" y="0"/>
            <a:ext cx="5458408" cy="6858000"/>
          </a:xfrm>
          <a:prstGeom prst="rect">
            <a:avLst/>
          </a:prstGeom>
          <a:noFill/>
        </p:spPr>
      </p:pic>
      <p:sp>
        <p:nvSpPr>
          <p:cNvPr id="3" name="Oval 2"/>
          <p:cNvSpPr/>
          <p:nvPr/>
        </p:nvSpPr>
        <p:spPr>
          <a:xfrm>
            <a:off x="6248400" y="3048000"/>
            <a:ext cx="3124200" cy="16764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04413-5FFC-C46F-2DA9-7D05363FB4AD}"/>
              </a:ext>
            </a:extLst>
          </p:cNvPr>
          <p:cNvPicPr>
            <a:picLocks noChangeAspect="1"/>
          </p:cNvPicPr>
          <p:nvPr/>
        </p:nvPicPr>
        <p:blipFill>
          <a:blip r:embed="rId2"/>
          <a:stretch>
            <a:fillRect/>
          </a:stretch>
        </p:blipFill>
        <p:spPr>
          <a:xfrm>
            <a:off x="0" y="358517"/>
            <a:ext cx="12192000" cy="6140965"/>
          </a:xfrm>
          <a:prstGeom prst="rect">
            <a:avLst/>
          </a:prstGeom>
        </p:spPr>
      </p:pic>
    </p:spTree>
    <p:extLst>
      <p:ext uri="{BB962C8B-B14F-4D97-AF65-F5344CB8AC3E}">
        <p14:creationId xmlns:p14="http://schemas.microsoft.com/office/powerpoint/2010/main" val="2244909917"/>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A861E-9CD4-DF0D-34CF-153E84A0A9E4}"/>
              </a:ext>
            </a:extLst>
          </p:cNvPr>
          <p:cNvPicPr>
            <a:picLocks noChangeAspect="1"/>
          </p:cNvPicPr>
          <p:nvPr/>
        </p:nvPicPr>
        <p:blipFill>
          <a:blip r:embed="rId2"/>
          <a:stretch>
            <a:fillRect/>
          </a:stretch>
        </p:blipFill>
        <p:spPr>
          <a:xfrm>
            <a:off x="0" y="272777"/>
            <a:ext cx="12192000" cy="6312445"/>
          </a:xfrm>
          <a:prstGeom prst="rect">
            <a:avLst/>
          </a:prstGeom>
        </p:spPr>
      </p:pic>
      <p:sp>
        <p:nvSpPr>
          <p:cNvPr id="4" name="Rectangle: Rounded Corners 3">
            <a:extLst>
              <a:ext uri="{FF2B5EF4-FFF2-40B4-BE49-F238E27FC236}">
                <a16:creationId xmlns:a16="http://schemas.microsoft.com/office/drawing/2014/main" id="{45D59DE2-5EC5-2484-F016-0DEC1751CCCB}"/>
              </a:ext>
            </a:extLst>
          </p:cNvPr>
          <p:cNvSpPr/>
          <p:nvPr/>
        </p:nvSpPr>
        <p:spPr bwMode="auto">
          <a:xfrm>
            <a:off x="123826" y="4495801"/>
            <a:ext cx="4800600" cy="361950"/>
          </a:xfrm>
          <a:prstGeom prst="round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Rounded Corners 4">
            <a:extLst>
              <a:ext uri="{FF2B5EF4-FFF2-40B4-BE49-F238E27FC236}">
                <a16:creationId xmlns:a16="http://schemas.microsoft.com/office/drawing/2014/main" id="{E9E6FAB8-EFAA-0E10-7A41-74BE16F03D23}"/>
              </a:ext>
            </a:extLst>
          </p:cNvPr>
          <p:cNvSpPr/>
          <p:nvPr/>
        </p:nvSpPr>
        <p:spPr bwMode="auto">
          <a:xfrm>
            <a:off x="200026" y="6153151"/>
            <a:ext cx="2809874" cy="361950"/>
          </a:xfrm>
          <a:prstGeom prst="round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B6925A1A-C530-67CC-2BAD-C3E379522B95}"/>
              </a:ext>
            </a:extLst>
          </p:cNvPr>
          <p:cNvSpPr/>
          <p:nvPr/>
        </p:nvSpPr>
        <p:spPr bwMode="auto">
          <a:xfrm>
            <a:off x="6096000" y="2819401"/>
            <a:ext cx="1685925" cy="361950"/>
          </a:xfrm>
          <a:prstGeom prst="round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723928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55A2-1D7D-8840-C91C-EBDD196756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4066E6-32E3-CBAD-4BDF-E9B876AD5052}"/>
              </a:ext>
            </a:extLst>
          </p:cNvPr>
          <p:cNvSpPr txBox="1"/>
          <p:nvPr/>
        </p:nvSpPr>
        <p:spPr>
          <a:xfrm>
            <a:off x="1066800" y="1676400"/>
            <a:ext cx="10287000" cy="1107996"/>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the dust settled on division</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forms focused on food and fun</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4">
            <a:extLst>
              <a:ext uri="{FF2B5EF4-FFF2-40B4-BE49-F238E27FC236}">
                <a16:creationId xmlns:a16="http://schemas.microsoft.com/office/drawing/2014/main" id="{4EC1E545-E2F8-C993-0700-E8A513A68C31}"/>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AutoNum type="romanUcPeriod"/>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Institutional Churches</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Emphasized Social</a:t>
            </a:r>
          </a:p>
        </p:txBody>
      </p:sp>
      <p:grpSp>
        <p:nvGrpSpPr>
          <p:cNvPr id="2" name="Group 1">
            <a:extLst>
              <a:ext uri="{FF2B5EF4-FFF2-40B4-BE49-F238E27FC236}">
                <a16:creationId xmlns:a16="http://schemas.microsoft.com/office/drawing/2014/main" id="{C59A5EAB-C25E-B571-61D6-07A6740DEB39}"/>
              </a:ext>
            </a:extLst>
          </p:cNvPr>
          <p:cNvGrpSpPr/>
          <p:nvPr/>
        </p:nvGrpSpPr>
        <p:grpSpPr>
          <a:xfrm>
            <a:off x="4648200" y="3048000"/>
            <a:ext cx="3251200" cy="3491438"/>
            <a:chOff x="5334000" y="2743200"/>
            <a:chExt cx="3251200" cy="3491438"/>
          </a:xfrm>
        </p:grpSpPr>
        <p:pic>
          <p:nvPicPr>
            <p:cNvPr id="5" name="Picture 2" descr="See full size image">
              <a:extLst>
                <a:ext uri="{FF2B5EF4-FFF2-40B4-BE49-F238E27FC236}">
                  <a16:creationId xmlns:a16="http://schemas.microsoft.com/office/drawing/2014/main" id="{1F5C741A-A428-953C-9292-5D54C2DE05D7}"/>
                </a:ext>
              </a:extLst>
            </p:cNvPr>
            <p:cNvPicPr>
              <a:picLocks noChangeAspect="1" noChangeArrowheads="1"/>
            </p:cNvPicPr>
            <p:nvPr/>
          </p:nvPicPr>
          <p:blipFill>
            <a:blip r:embed="rId2" cstate="print"/>
            <a:srcRect/>
            <a:stretch>
              <a:fillRect/>
            </a:stretch>
          </p:blipFill>
          <p:spPr bwMode="auto">
            <a:xfrm>
              <a:off x="5334000" y="2743200"/>
              <a:ext cx="1280160" cy="1066800"/>
            </a:xfrm>
            <a:prstGeom prst="rect">
              <a:avLst/>
            </a:prstGeom>
            <a:ln>
              <a:noFill/>
            </a:ln>
            <a:effectLst>
              <a:softEdge rad="112500"/>
            </a:effectLst>
          </p:spPr>
        </p:pic>
        <p:pic>
          <p:nvPicPr>
            <p:cNvPr id="6" name="Picture 6" descr="http://t1.gstatic.com/images?q=tbn:O1rxv6pxXNY9QM:http://thatwoman.files.wordpress.com/2009/05/volleyball.jpg">
              <a:extLst>
                <a:ext uri="{FF2B5EF4-FFF2-40B4-BE49-F238E27FC236}">
                  <a16:creationId xmlns:a16="http://schemas.microsoft.com/office/drawing/2014/main" id="{C5396E5F-389A-C15E-E2AD-C7A3E2D98EA8}"/>
                </a:ext>
              </a:extLst>
            </p:cNvPr>
            <p:cNvPicPr>
              <a:picLocks noChangeAspect="1" noChangeArrowheads="1"/>
            </p:cNvPicPr>
            <p:nvPr/>
          </p:nvPicPr>
          <p:blipFill>
            <a:blip r:embed="rId3" cstate="print"/>
            <a:srcRect/>
            <a:stretch>
              <a:fillRect/>
            </a:stretch>
          </p:blipFill>
          <p:spPr bwMode="auto">
            <a:xfrm>
              <a:off x="7246937" y="4924129"/>
              <a:ext cx="904875" cy="1310509"/>
            </a:xfrm>
            <a:prstGeom prst="rect">
              <a:avLst/>
            </a:prstGeom>
            <a:ln>
              <a:noFill/>
            </a:ln>
            <a:effectLst>
              <a:softEdge rad="112500"/>
            </a:effectLst>
          </p:spPr>
        </p:pic>
        <p:pic>
          <p:nvPicPr>
            <p:cNvPr id="7" name="Picture 6" descr="http://t2.gstatic.com/images?q=tbn:UFMCfkKypDO1rM:http://www.stippah.k12.ms.us/BM/Athletics/Athletics/images/Softball.jpg">
              <a:extLst>
                <a:ext uri="{FF2B5EF4-FFF2-40B4-BE49-F238E27FC236}">
                  <a16:creationId xmlns:a16="http://schemas.microsoft.com/office/drawing/2014/main" id="{AE1FC07C-DA61-E4F6-2052-BFF4E9BC5F14}"/>
                </a:ext>
              </a:extLst>
            </p:cNvPr>
            <p:cNvPicPr>
              <a:picLocks noChangeAspect="1" noChangeArrowheads="1"/>
            </p:cNvPicPr>
            <p:nvPr/>
          </p:nvPicPr>
          <p:blipFill>
            <a:blip r:embed="rId4" cstate="print"/>
            <a:srcRect/>
            <a:stretch>
              <a:fillRect/>
            </a:stretch>
          </p:blipFill>
          <p:spPr bwMode="auto">
            <a:xfrm>
              <a:off x="5524500" y="3933529"/>
              <a:ext cx="990599" cy="990600"/>
            </a:xfrm>
            <a:prstGeom prst="rect">
              <a:avLst/>
            </a:prstGeom>
            <a:ln>
              <a:noFill/>
            </a:ln>
            <a:effectLst>
              <a:softEdge rad="112500"/>
            </a:effectLst>
          </p:spPr>
        </p:pic>
        <p:pic>
          <p:nvPicPr>
            <p:cNvPr id="8" name="Picture 14" descr="http://t0.gstatic.com/images?q=tbn:IkOMLxlhLTWbOM:http://eroundlake.com/blog/uploaded_images/hbl_picnic-724030.gif">
              <a:extLst>
                <a:ext uri="{FF2B5EF4-FFF2-40B4-BE49-F238E27FC236}">
                  <a16:creationId xmlns:a16="http://schemas.microsoft.com/office/drawing/2014/main" id="{B8000D81-F315-8796-2043-D2BBC1D466D6}"/>
                </a:ext>
              </a:extLst>
            </p:cNvPr>
            <p:cNvPicPr>
              <a:picLocks noChangeAspect="1" noChangeArrowheads="1"/>
            </p:cNvPicPr>
            <p:nvPr/>
          </p:nvPicPr>
          <p:blipFill>
            <a:blip r:embed="rId5" cstate="print"/>
            <a:srcRect/>
            <a:stretch>
              <a:fillRect/>
            </a:stretch>
          </p:blipFill>
          <p:spPr bwMode="auto">
            <a:xfrm>
              <a:off x="5524500" y="5181599"/>
              <a:ext cx="1437865" cy="962025"/>
            </a:xfrm>
            <a:prstGeom prst="rect">
              <a:avLst/>
            </a:prstGeom>
            <a:ln>
              <a:noFill/>
            </a:ln>
            <a:effectLst>
              <a:softEdge rad="112500"/>
            </a:effectLst>
          </p:spPr>
        </p:pic>
        <p:pic>
          <p:nvPicPr>
            <p:cNvPr id="9" name="Picture 18" descr="http://t1.gstatic.com/images?q=tbn:V4Ul5ijEanox3M:http://wwwdelivery.superstock.com/WI/223/1557/PreviewComp/SuperStock_1557R-301614.jpg">
              <a:hlinkClick r:id="rId6"/>
              <a:extLst>
                <a:ext uri="{FF2B5EF4-FFF2-40B4-BE49-F238E27FC236}">
                  <a16:creationId xmlns:a16="http://schemas.microsoft.com/office/drawing/2014/main" id="{948846E8-4E87-86B9-B950-9FAC195A4F41}"/>
                </a:ext>
              </a:extLst>
            </p:cNvPr>
            <p:cNvPicPr>
              <a:picLocks noChangeAspect="1" noChangeArrowheads="1"/>
            </p:cNvPicPr>
            <p:nvPr/>
          </p:nvPicPr>
          <p:blipFill>
            <a:blip r:embed="rId7" cstate="print"/>
            <a:srcRect l="20000"/>
            <a:stretch>
              <a:fillRect/>
            </a:stretch>
          </p:blipFill>
          <p:spPr bwMode="auto">
            <a:xfrm>
              <a:off x="7013575" y="3781129"/>
              <a:ext cx="1371600" cy="1143000"/>
            </a:xfrm>
            <a:prstGeom prst="rect">
              <a:avLst/>
            </a:prstGeom>
            <a:ln>
              <a:noFill/>
            </a:ln>
            <a:effectLst>
              <a:softEdge rad="112500"/>
            </a:effectLst>
          </p:spPr>
        </p:pic>
        <p:pic>
          <p:nvPicPr>
            <p:cNvPr id="10" name="Picture 20" descr="http://t3.gstatic.com/images?q=tbn:Sm0jd5K_kLtqHM:http://barfblog.foodsafety.ksu.edu/uploads/image/pepperoni%2520pizza%2520e%2520coli.jpg">
              <a:hlinkClick r:id="rId8"/>
              <a:extLst>
                <a:ext uri="{FF2B5EF4-FFF2-40B4-BE49-F238E27FC236}">
                  <a16:creationId xmlns:a16="http://schemas.microsoft.com/office/drawing/2014/main" id="{61A5F28E-3924-4600-4B40-6EEC4B5430E0}"/>
                </a:ext>
              </a:extLst>
            </p:cNvPr>
            <p:cNvPicPr>
              <a:picLocks noChangeAspect="1" noChangeArrowheads="1"/>
            </p:cNvPicPr>
            <p:nvPr/>
          </p:nvPicPr>
          <p:blipFill>
            <a:blip r:embed="rId9" cstate="print"/>
            <a:srcRect/>
            <a:stretch>
              <a:fillRect/>
            </a:stretch>
          </p:blipFill>
          <p:spPr bwMode="auto">
            <a:xfrm>
              <a:off x="7013575" y="2743200"/>
              <a:ext cx="1571625" cy="967154"/>
            </a:xfrm>
            <a:prstGeom prst="rect">
              <a:avLst/>
            </a:prstGeom>
            <a:ln>
              <a:noFill/>
            </a:ln>
            <a:effectLst>
              <a:softEdge rad="112500"/>
            </a:effectLst>
          </p:spPr>
        </p:pic>
      </p:grpSp>
    </p:spTree>
    <p:extLst>
      <p:ext uri="{BB962C8B-B14F-4D97-AF65-F5344CB8AC3E}">
        <p14:creationId xmlns:p14="http://schemas.microsoft.com/office/powerpoint/2010/main" val="14895765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F63D-19CB-1E23-21FF-5F5C73E147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3228C8-C3E3-B909-6FF3-5F9013C7B78F}"/>
              </a:ext>
            </a:extLst>
          </p:cNvPr>
          <p:cNvSpPr txBox="1"/>
          <p:nvPr/>
        </p:nvSpPr>
        <p:spPr>
          <a:xfrm>
            <a:off x="1066800" y="1676400"/>
            <a:ext cx="10744200" cy="1969770"/>
          </a:xfrm>
          <a:prstGeom prst="rect">
            <a:avLst/>
          </a:prstGeom>
          <a:noFill/>
        </p:spPr>
        <p:txBody>
          <a:bodyPr wrap="square" rtlCol="0">
            <a:spAutoFit/>
          </a:bodyPr>
          <a:lstStyle/>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 because a church opposes institutionalism does not mean that there are not “liberal” / loose thinking there</a:t>
            </a:r>
          </a:p>
          <a:p>
            <a:pPr marL="457200" indent="-457200">
              <a:buFont typeface="+mj-lt"/>
              <a:buAutoNum type="alphaUcPeriod"/>
            </a:pPr>
            <a:endParaRPr lang="en-US" sz="1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buFont typeface="+mj-lt"/>
              <a:buAutoNum type="alphaUcPeriod"/>
            </a:pP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non-institutional churches are failing to makes distinctions</a:t>
            </a:r>
          </a:p>
        </p:txBody>
      </p:sp>
      <p:sp>
        <p:nvSpPr>
          <p:cNvPr id="4" name="Oval 4">
            <a:extLst>
              <a:ext uri="{FF2B5EF4-FFF2-40B4-BE49-F238E27FC236}">
                <a16:creationId xmlns:a16="http://schemas.microsoft.com/office/drawing/2014/main" id="{E8C52593-68A7-C782-5197-EFF12F8171A1}"/>
              </a:ext>
            </a:extLst>
          </p:cNvPr>
          <p:cNvSpPr>
            <a:spLocks noChangeArrowheads="1"/>
          </p:cNvSpPr>
          <p:nvPr/>
        </p:nvSpPr>
        <p:spPr bwMode="auto">
          <a:xfrm>
            <a:off x="1676400" y="152400"/>
            <a:ext cx="8839200" cy="1143000"/>
          </a:xfrm>
          <a:prstGeom prst="ellipse">
            <a:avLst/>
          </a:prstGeom>
          <a:solidFill>
            <a:srgbClr val="720000"/>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marL="571500" indent="-571500" algn="ctr">
              <a:buFont typeface="+mj-lt"/>
              <a:buAutoNum type="romanUcPeriod" startAt="5"/>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 Social Implications Among</a:t>
            </a:r>
          </a:p>
          <a:p>
            <a:pPr algn="ctr">
              <a:defRPr/>
            </a:pPr>
            <a:r>
              <a:rPr lang="en-US" sz="3200" b="1" dirty="0">
                <a:solidFill>
                  <a:srgbClr val="FFFFCC"/>
                </a:solidFill>
                <a:effectLst>
                  <a:outerShdw blurRad="38100" dist="38100" dir="2700000" algn="tl">
                    <a:srgbClr val="000000"/>
                  </a:outerShdw>
                </a:effectLst>
                <a:latin typeface="Kermit Semibold" panose="020F0503040000060003" pitchFamily="34" charset="0"/>
              </a:rPr>
              <a:t>Non-Institutional</a:t>
            </a:r>
          </a:p>
        </p:txBody>
      </p:sp>
      <p:sp>
        <p:nvSpPr>
          <p:cNvPr id="5" name="Oval 4">
            <a:extLst>
              <a:ext uri="{FF2B5EF4-FFF2-40B4-BE49-F238E27FC236}">
                <a16:creationId xmlns:a16="http://schemas.microsoft.com/office/drawing/2014/main" id="{2A4CD13F-0533-C300-6F25-A563A6CBE62D}"/>
              </a:ext>
            </a:extLst>
          </p:cNvPr>
          <p:cNvSpPr/>
          <p:nvPr/>
        </p:nvSpPr>
        <p:spPr>
          <a:xfrm>
            <a:off x="1556084" y="4027170"/>
            <a:ext cx="8997215" cy="1969770"/>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chemeClr val="tx1"/>
                </a:solidFill>
                <a:effectLst>
                  <a:outerShdw blurRad="38100" dist="38100" dir="2700000" algn="tl">
                    <a:srgbClr val="000000">
                      <a:alpha val="43137"/>
                    </a:srgbClr>
                  </a:outerShdw>
                </a:effectLst>
              </a:rPr>
              <a:t>Danger</a:t>
            </a:r>
            <a:r>
              <a:rPr lang="en-US" dirty="0">
                <a:solidFill>
                  <a:schemeClr val="tx1"/>
                </a:solidFill>
                <a:effectLst>
                  <a:outerShdw blurRad="38100" dist="38100" dir="2700000" algn="tl">
                    <a:srgbClr val="000000">
                      <a:alpha val="43137"/>
                    </a:srgbClr>
                  </a:outerShdw>
                </a:effectLst>
              </a:rPr>
              <a:t>:</a:t>
            </a:r>
          </a:p>
          <a:p>
            <a:pPr algn="ctr"/>
            <a:r>
              <a:rPr lang="en-US" sz="3200" i="1" dirty="0">
                <a:solidFill>
                  <a:schemeClr val="tx1"/>
                </a:solidFill>
                <a:effectLst>
                  <a:outerShdw blurRad="38100" dist="38100" dir="2700000" algn="tl">
                    <a:srgbClr val="000000">
                      <a:alpha val="43137"/>
                    </a:srgbClr>
                  </a:outerShdw>
                </a:effectLst>
              </a:rPr>
              <a:t>The next generation will not know</a:t>
            </a:r>
          </a:p>
          <a:p>
            <a:pPr algn="ctr"/>
            <a:r>
              <a:rPr lang="en-US" sz="3200" i="1" dirty="0">
                <a:solidFill>
                  <a:schemeClr val="tx1"/>
                </a:solidFill>
                <a:effectLst>
                  <a:outerShdw blurRad="38100" dist="38100" dir="2700000" algn="tl">
                    <a:srgbClr val="000000">
                      <a:alpha val="43137"/>
                    </a:srgbClr>
                  </a:outerShdw>
                </a:effectLst>
              </a:rPr>
              <a:t>the distinction!</a:t>
            </a:r>
          </a:p>
        </p:txBody>
      </p:sp>
    </p:spTree>
    <p:extLst>
      <p:ext uri="{BB962C8B-B14F-4D97-AF65-F5344CB8AC3E}">
        <p14:creationId xmlns:p14="http://schemas.microsoft.com/office/powerpoint/2010/main" val="3540809045"/>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9085751-8D74-861F-A457-07676A4A48A6}"/>
            </a:ext>
          </a:extLst>
        </p:cNvPr>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A39F77A8-B48F-58F0-E3C8-C8D3C3ACA9C5}"/>
              </a:ext>
            </a:extLst>
          </p:cNvPr>
          <p:cNvGraphicFramePr>
            <a:graphicFrameLocks noChangeAspect="1"/>
          </p:cNvGraphicFramePr>
          <p:nvPr>
            <p:extLst>
              <p:ext uri="{D42A27DB-BD31-4B8C-83A1-F6EECF244321}">
                <p14:modId xmlns:p14="http://schemas.microsoft.com/office/powerpoint/2010/main" val="3291965931"/>
              </p:ext>
            </p:extLst>
          </p:nvPr>
        </p:nvGraphicFramePr>
        <p:xfrm>
          <a:off x="1828802" y="228600"/>
          <a:ext cx="1484313" cy="1828800"/>
        </p:xfrm>
        <a:graphic>
          <a:graphicData uri="http://schemas.openxmlformats.org/presentationml/2006/ole">
            <mc:AlternateContent xmlns:mc="http://schemas.openxmlformats.org/markup-compatibility/2006">
              <mc:Choice xmlns:v="urn:schemas-microsoft-com:vml" Requires="v">
                <p:oleObj name="Clip" r:id="rId2" imgW="1569600" imgH="1935720" progId="">
                  <p:embed/>
                </p:oleObj>
              </mc:Choice>
              <mc:Fallback>
                <p:oleObj name="Clip" r:id="rId2" imgW="1569600" imgH="1935720" progId="">
                  <p:embed/>
                  <p:pic>
                    <p:nvPicPr>
                      <p:cNvPr id="1026" name="Object 2">
                        <a:extLst>
                          <a:ext uri="{FF2B5EF4-FFF2-40B4-BE49-F238E27FC236}">
                            <a16:creationId xmlns:a16="http://schemas.microsoft.com/office/drawing/2014/main" id="{A39F77A8-B48F-58F0-E3C8-C8D3C3ACA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2" y="228600"/>
                        <a:ext cx="14843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a:extLst>
              <a:ext uri="{FF2B5EF4-FFF2-40B4-BE49-F238E27FC236}">
                <a16:creationId xmlns:a16="http://schemas.microsoft.com/office/drawing/2014/main" id="{34A0C112-312D-A8A8-1E32-2C13216EADBF}"/>
              </a:ext>
            </a:extLst>
          </p:cNvPr>
          <p:cNvGraphicFramePr>
            <a:graphicFrameLocks noChangeAspect="1"/>
          </p:cNvGraphicFramePr>
          <p:nvPr>
            <p:extLst>
              <p:ext uri="{D42A27DB-BD31-4B8C-83A1-F6EECF244321}">
                <p14:modId xmlns:p14="http://schemas.microsoft.com/office/powerpoint/2010/main" val="1730904191"/>
              </p:ext>
            </p:extLst>
          </p:nvPr>
        </p:nvGraphicFramePr>
        <p:xfrm>
          <a:off x="7010402" y="130076"/>
          <a:ext cx="1484313" cy="1828800"/>
        </p:xfrm>
        <a:graphic>
          <a:graphicData uri="http://schemas.openxmlformats.org/presentationml/2006/ole">
            <mc:AlternateContent xmlns:mc="http://schemas.openxmlformats.org/markup-compatibility/2006">
              <mc:Choice xmlns:v="urn:schemas-microsoft-com:vml" Requires="v">
                <p:oleObj name="Clip" r:id="rId2" imgW="1569600" imgH="1935720" progId="">
                  <p:embed/>
                </p:oleObj>
              </mc:Choice>
              <mc:Fallback>
                <p:oleObj name="Clip" r:id="rId2" imgW="1569600" imgH="1935720" progId="">
                  <p:embed/>
                  <p:pic>
                    <p:nvPicPr>
                      <p:cNvPr id="1027" name="Object 3">
                        <a:extLst>
                          <a:ext uri="{FF2B5EF4-FFF2-40B4-BE49-F238E27FC236}">
                            <a16:creationId xmlns:a16="http://schemas.microsoft.com/office/drawing/2014/main" id="{34A0C112-312D-A8A8-1E32-2C13216EA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2" y="130076"/>
                        <a:ext cx="14843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CE2BC798-70AB-9941-9F41-50FFF994F3C2}"/>
              </a:ext>
            </a:extLst>
          </p:cNvPr>
          <p:cNvSpPr txBox="1"/>
          <p:nvPr/>
        </p:nvSpPr>
        <p:spPr>
          <a:xfrm>
            <a:off x="1981200" y="2133600"/>
            <a:ext cx="3124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Preach truth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No error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Not Deal with….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Non-Distinctive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Interesting speaker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Tells lot of stories</a:t>
            </a:r>
          </a:p>
        </p:txBody>
      </p:sp>
      <p:sp>
        <p:nvSpPr>
          <p:cNvPr id="7" name="TextBox 6">
            <a:extLst>
              <a:ext uri="{FF2B5EF4-FFF2-40B4-BE49-F238E27FC236}">
                <a16:creationId xmlns:a16="http://schemas.microsoft.com/office/drawing/2014/main" id="{42F5731D-402B-5558-D854-7B5A1299FFE0}"/>
              </a:ext>
            </a:extLst>
          </p:cNvPr>
          <p:cNvSpPr txBox="1"/>
          <p:nvPr/>
        </p:nvSpPr>
        <p:spPr>
          <a:xfrm>
            <a:off x="6934200" y="2057400"/>
            <a:ext cx="3124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Preach truth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No error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Do Deal with….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Distinctive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Dry speaker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336600"/>
                </a:solidFill>
                <a:effectLst/>
                <a:uLnTx/>
                <a:uFillTx/>
                <a:latin typeface="Arial Narrow" pitchFamily="34" charset="0"/>
                <a:ea typeface="+mn-ea"/>
                <a:cs typeface="+mn-cs"/>
              </a:rPr>
              <a:t> Gives a lot of scripture</a:t>
            </a:r>
          </a:p>
        </p:txBody>
      </p:sp>
      <p:graphicFrame>
        <p:nvGraphicFramePr>
          <p:cNvPr id="2052" name="Object 2">
            <a:extLst>
              <a:ext uri="{FF2B5EF4-FFF2-40B4-BE49-F238E27FC236}">
                <a16:creationId xmlns:a16="http://schemas.microsoft.com/office/drawing/2014/main" id="{D3A2324C-6BCD-3BDC-8B91-1700B8A2394C}"/>
              </a:ext>
            </a:extLst>
          </p:cNvPr>
          <p:cNvGraphicFramePr>
            <a:graphicFrameLocks noChangeAspect="1"/>
          </p:cNvGraphicFramePr>
          <p:nvPr>
            <p:extLst>
              <p:ext uri="{D42A27DB-BD31-4B8C-83A1-F6EECF244321}">
                <p14:modId xmlns:p14="http://schemas.microsoft.com/office/powerpoint/2010/main" val="2023592542"/>
              </p:ext>
            </p:extLst>
          </p:nvPr>
        </p:nvGraphicFramePr>
        <p:xfrm>
          <a:off x="3505198" y="-206717"/>
          <a:ext cx="1371600" cy="2215243"/>
        </p:xfrm>
        <a:graphic>
          <a:graphicData uri="http://schemas.openxmlformats.org/presentationml/2006/ole">
            <mc:AlternateContent xmlns:mc="http://schemas.openxmlformats.org/markup-compatibility/2006">
              <mc:Choice xmlns:v="urn:schemas-microsoft-com:vml" Requires="v">
                <p:oleObj name="Drawing" r:id="rId5" imgW="1657440" imgH="2676600" progId="WPDraw30.Drawing">
                  <p:embed/>
                </p:oleObj>
              </mc:Choice>
              <mc:Fallback>
                <p:oleObj name="Drawing" r:id="rId5" imgW="1657440" imgH="2676600" progId="WPDraw30.Drawing">
                  <p:embed/>
                  <p:pic>
                    <p:nvPicPr>
                      <p:cNvPr id="2052" name="Object 2">
                        <a:extLst>
                          <a:ext uri="{FF2B5EF4-FFF2-40B4-BE49-F238E27FC236}">
                            <a16:creationId xmlns:a16="http://schemas.microsoft.com/office/drawing/2014/main" id="{D3A2324C-6BCD-3BDC-8B91-1700B8A23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198" y="-206717"/>
                        <a:ext cx="1371600" cy="221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2" descr="http://img.tfd.com/wn/6F/62415-church.gif">
            <a:extLst>
              <a:ext uri="{FF2B5EF4-FFF2-40B4-BE49-F238E27FC236}">
                <a16:creationId xmlns:a16="http://schemas.microsoft.com/office/drawing/2014/main" id="{615D561A-4BE6-FC07-8930-BF95626F4189}"/>
              </a:ext>
            </a:extLst>
          </p:cNvPr>
          <p:cNvPicPr>
            <a:picLocks noChangeAspect="1" noChangeArrowheads="1"/>
          </p:cNvPicPr>
          <p:nvPr/>
        </p:nvPicPr>
        <p:blipFill>
          <a:blip r:embed="rId7" cstate="print"/>
          <a:srcRect/>
          <a:stretch>
            <a:fillRect/>
          </a:stretch>
        </p:blipFill>
        <p:spPr bwMode="auto">
          <a:xfrm>
            <a:off x="8580120" y="321527"/>
            <a:ext cx="1935480" cy="1209675"/>
          </a:xfrm>
          <a:prstGeom prst="rect">
            <a:avLst/>
          </a:prstGeom>
          <a:noFill/>
          <a:ln w="9525">
            <a:noFill/>
            <a:miter lim="800000"/>
            <a:headEnd/>
            <a:tailEnd/>
          </a:ln>
        </p:spPr>
      </p:pic>
      <p:sp>
        <p:nvSpPr>
          <p:cNvPr id="9" name="TextBox 8">
            <a:extLst>
              <a:ext uri="{FF2B5EF4-FFF2-40B4-BE49-F238E27FC236}">
                <a16:creationId xmlns:a16="http://schemas.microsoft.com/office/drawing/2014/main" id="{C3332A81-1CD2-8363-0B8B-BCF9300F6947}"/>
              </a:ext>
            </a:extLst>
          </p:cNvPr>
          <p:cNvSpPr txBox="1"/>
          <p:nvPr/>
        </p:nvSpPr>
        <p:spPr>
          <a:xfrm>
            <a:off x="1484315" y="5594866"/>
            <a:ext cx="3657600" cy="461665"/>
          </a:xfrm>
          <a:prstGeom prst="rect">
            <a:avLst/>
          </a:prstGeom>
          <a:no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Lot of Social Activities</a:t>
            </a:r>
          </a:p>
        </p:txBody>
      </p:sp>
      <p:sp>
        <p:nvSpPr>
          <p:cNvPr id="10" name="TextBox 9">
            <a:extLst>
              <a:ext uri="{FF2B5EF4-FFF2-40B4-BE49-F238E27FC236}">
                <a16:creationId xmlns:a16="http://schemas.microsoft.com/office/drawing/2014/main" id="{AF627075-05A7-A48F-DB73-380221B4FCAF}"/>
              </a:ext>
            </a:extLst>
          </p:cNvPr>
          <p:cNvSpPr txBox="1"/>
          <p:nvPr/>
        </p:nvSpPr>
        <p:spPr>
          <a:xfrm>
            <a:off x="6324600" y="5391650"/>
            <a:ext cx="4572000" cy="830997"/>
          </a:xfrm>
          <a:prstGeom prst="rect">
            <a:avLst/>
          </a:prstGeom>
          <a:no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Social 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36600"/>
                </a:solidFill>
                <a:effectLst/>
                <a:uLnTx/>
                <a:uFillTx/>
                <a:latin typeface="Arial"/>
                <a:ea typeface="+mn-ea"/>
                <a:cs typeface="+mn-cs"/>
              </a:rPr>
              <a:t>But not as much as others</a:t>
            </a:r>
          </a:p>
        </p:txBody>
      </p:sp>
      <p:sp>
        <p:nvSpPr>
          <p:cNvPr id="11" name="TextBox 10">
            <a:extLst>
              <a:ext uri="{FF2B5EF4-FFF2-40B4-BE49-F238E27FC236}">
                <a16:creationId xmlns:a16="http://schemas.microsoft.com/office/drawing/2014/main" id="{53DA166F-12C4-1877-C1EE-B024BE2B8C13}"/>
              </a:ext>
            </a:extLst>
          </p:cNvPr>
          <p:cNvSpPr txBox="1"/>
          <p:nvPr/>
        </p:nvSpPr>
        <p:spPr>
          <a:xfrm>
            <a:off x="1371600" y="4495801"/>
            <a:ext cx="3962400" cy="830997"/>
          </a:xfrm>
          <a:prstGeom prst="rect">
            <a:avLst/>
          </a:prstGeom>
          <a:no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Tolerate 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Tolerate Teachers of Error</a:t>
            </a:r>
          </a:p>
        </p:txBody>
      </p:sp>
      <p:sp>
        <p:nvSpPr>
          <p:cNvPr id="12" name="TextBox 11">
            <a:extLst>
              <a:ext uri="{FF2B5EF4-FFF2-40B4-BE49-F238E27FC236}">
                <a16:creationId xmlns:a16="http://schemas.microsoft.com/office/drawing/2014/main" id="{BF6C7B82-5C58-43E9-D688-8F9B0AB529E1}"/>
              </a:ext>
            </a:extLst>
          </p:cNvPr>
          <p:cNvSpPr txBox="1"/>
          <p:nvPr/>
        </p:nvSpPr>
        <p:spPr>
          <a:xfrm>
            <a:off x="6400800" y="4441924"/>
            <a:ext cx="4419600" cy="830997"/>
          </a:xfrm>
          <a:prstGeom prst="rect">
            <a:avLst/>
          </a:prstGeom>
          <a:no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Conservative Stand - Sin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6600"/>
                </a:solidFill>
                <a:effectLst/>
                <a:uLnTx/>
                <a:uFillTx/>
                <a:latin typeface="Arial"/>
                <a:ea typeface="+mn-ea"/>
                <a:cs typeface="+mn-cs"/>
              </a:rPr>
              <a:t>Not Tolerate Teachers of Error</a:t>
            </a:r>
          </a:p>
        </p:txBody>
      </p:sp>
      <p:sp>
        <p:nvSpPr>
          <p:cNvPr id="13" name="TextBox 12">
            <a:extLst>
              <a:ext uri="{FF2B5EF4-FFF2-40B4-BE49-F238E27FC236}">
                <a16:creationId xmlns:a16="http://schemas.microsoft.com/office/drawing/2014/main" id="{0A3B8E8D-0363-646D-F16E-893DBB770A64}"/>
              </a:ext>
            </a:extLst>
          </p:cNvPr>
          <p:cNvSpPr txBox="1"/>
          <p:nvPr/>
        </p:nvSpPr>
        <p:spPr>
          <a:xfrm>
            <a:off x="2819400" y="-158591"/>
            <a:ext cx="10668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3800" b="0" i="0" u="none" strike="noStrike" kern="1200" cap="none" spc="0" normalizeH="0" baseline="0" noProof="0" dirty="0">
                <a:ln>
                  <a:noFill/>
                </a:ln>
                <a:solidFill>
                  <a:srgbClr val="C00000"/>
                </a:solidFill>
                <a:effectLst/>
                <a:uLnTx/>
                <a:uFillTx/>
                <a:latin typeface="Arial"/>
                <a:ea typeface="+mn-ea"/>
                <a:cs typeface="+mn-cs"/>
              </a:rPr>
              <a:t> </a:t>
            </a:r>
          </a:p>
        </p:txBody>
      </p:sp>
    </p:spTree>
    <p:extLst>
      <p:ext uri="{BB962C8B-B14F-4D97-AF65-F5344CB8AC3E}">
        <p14:creationId xmlns:p14="http://schemas.microsoft.com/office/powerpoint/2010/main" val="16077138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1F34-D6BA-3BAD-2E31-6987B11A7C41}"/>
            </a:ext>
          </a:extLst>
        </p:cNvPr>
        <p:cNvGrpSpPr/>
        <p:nvPr/>
      </p:nvGrpSpPr>
      <p:grpSpPr>
        <a:xfrm>
          <a:off x="0" y="0"/>
          <a:ext cx="0" cy="0"/>
          <a:chOff x="0" y="0"/>
          <a:chExt cx="0" cy="0"/>
        </a:xfrm>
      </p:grpSpPr>
      <p:sp>
        <p:nvSpPr>
          <p:cNvPr id="11" name="AutoShape 4">
            <a:extLst>
              <a:ext uri="{FF2B5EF4-FFF2-40B4-BE49-F238E27FC236}">
                <a16:creationId xmlns:a16="http://schemas.microsoft.com/office/drawing/2014/main" id="{7E4B5F25-4EE0-AE86-7DC6-C5AA0A1EC5DF}"/>
              </a:ext>
            </a:extLst>
          </p:cNvPr>
          <p:cNvSpPr>
            <a:spLocks noChangeArrowheads="1"/>
          </p:cNvSpPr>
          <p:nvPr/>
        </p:nvSpPr>
        <p:spPr bwMode="auto">
          <a:xfrm>
            <a:off x="1524000" y="1770170"/>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 Institutional Churches – Emphasized Social</a:t>
            </a:r>
          </a:p>
        </p:txBody>
      </p:sp>
      <p:sp>
        <p:nvSpPr>
          <p:cNvPr id="8" name="AutoShape 4">
            <a:extLst>
              <a:ext uri="{FF2B5EF4-FFF2-40B4-BE49-F238E27FC236}">
                <a16:creationId xmlns:a16="http://schemas.microsoft.com/office/drawing/2014/main" id="{930CC3CA-AB57-CCDB-FB57-9C91B1291762}"/>
              </a:ext>
            </a:extLst>
          </p:cNvPr>
          <p:cNvSpPr>
            <a:spLocks noChangeArrowheads="1"/>
          </p:cNvSpPr>
          <p:nvPr/>
        </p:nvSpPr>
        <p:spPr bwMode="auto">
          <a:xfrm>
            <a:off x="1524000" y="177017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 Institutional Churches – Emphasized Social</a:t>
            </a:r>
          </a:p>
        </p:txBody>
      </p:sp>
      <p:sp>
        <p:nvSpPr>
          <p:cNvPr id="3" name="Text Box 2">
            <a:extLst>
              <a:ext uri="{FF2B5EF4-FFF2-40B4-BE49-F238E27FC236}">
                <a16:creationId xmlns:a16="http://schemas.microsoft.com/office/drawing/2014/main" id="{C151001D-D7C8-F04C-AD17-A8E9DAE7AC0E}"/>
              </a:ext>
            </a:extLst>
          </p:cNvPr>
          <p:cNvSpPr txBox="1">
            <a:spLocks noChangeArrowheads="1"/>
          </p:cNvSpPr>
          <p:nvPr/>
        </p:nvSpPr>
        <p:spPr bwMode="auto">
          <a:xfrm>
            <a:off x="152400" y="228600"/>
            <a:ext cx="11963400" cy="113877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6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ermit Semibold" panose="020F0503040000060003" pitchFamily="34" charset="0"/>
                <a:ea typeface="+mn-ea"/>
                <a:cs typeface="+mn-cs"/>
              </a:rPr>
              <a:t>Social Gospel – Many Faces</a:t>
            </a:r>
          </a:p>
        </p:txBody>
      </p:sp>
      <p:sp>
        <p:nvSpPr>
          <p:cNvPr id="2" name="AutoShape 4">
            <a:extLst>
              <a:ext uri="{FF2B5EF4-FFF2-40B4-BE49-F238E27FC236}">
                <a16:creationId xmlns:a16="http://schemas.microsoft.com/office/drawing/2014/main" id="{8557EECD-F7CA-DFCA-6DD1-9FEDCC8586E8}"/>
              </a:ext>
            </a:extLst>
          </p:cNvPr>
          <p:cNvSpPr>
            <a:spLocks noChangeArrowheads="1"/>
          </p:cNvSpPr>
          <p:nvPr/>
        </p:nvSpPr>
        <p:spPr bwMode="auto">
          <a:xfrm>
            <a:off x="1524000" y="273940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 Problems With the Social Gospel</a:t>
            </a:r>
          </a:p>
        </p:txBody>
      </p:sp>
      <p:sp>
        <p:nvSpPr>
          <p:cNvPr id="4" name="AutoShape 4">
            <a:extLst>
              <a:ext uri="{FF2B5EF4-FFF2-40B4-BE49-F238E27FC236}">
                <a16:creationId xmlns:a16="http://schemas.microsoft.com/office/drawing/2014/main" id="{38CA0FF0-E489-D656-2396-66A55097DE1B}"/>
              </a:ext>
            </a:extLst>
          </p:cNvPr>
          <p:cNvSpPr>
            <a:spLocks noChangeArrowheads="1"/>
          </p:cNvSpPr>
          <p:nvPr/>
        </p:nvSpPr>
        <p:spPr bwMode="auto">
          <a:xfrm>
            <a:off x="1524000" y="273940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 Problems With the Social Gospel</a:t>
            </a:r>
          </a:p>
        </p:txBody>
      </p:sp>
      <p:sp>
        <p:nvSpPr>
          <p:cNvPr id="5" name="AutoShape 4">
            <a:extLst>
              <a:ext uri="{FF2B5EF4-FFF2-40B4-BE49-F238E27FC236}">
                <a16:creationId xmlns:a16="http://schemas.microsoft.com/office/drawing/2014/main" id="{5BCF5C94-5700-6BF5-2C9A-D5012E823E1E}"/>
              </a:ext>
            </a:extLst>
          </p:cNvPr>
          <p:cNvSpPr>
            <a:spLocks noChangeArrowheads="1"/>
          </p:cNvSpPr>
          <p:nvPr/>
        </p:nvSpPr>
        <p:spPr bwMode="auto">
          <a:xfrm>
            <a:off x="1524000" y="3716231"/>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III. Church Kitchen / Eating in the</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Building</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6" name="AutoShape 4">
            <a:extLst>
              <a:ext uri="{FF2B5EF4-FFF2-40B4-BE49-F238E27FC236}">
                <a16:creationId xmlns:a16="http://schemas.microsoft.com/office/drawing/2014/main" id="{6D57E8FA-8956-5F68-D25E-52871080FA45}"/>
              </a:ext>
            </a:extLst>
          </p:cNvPr>
          <p:cNvSpPr>
            <a:spLocks noChangeArrowheads="1"/>
          </p:cNvSpPr>
          <p:nvPr/>
        </p:nvSpPr>
        <p:spPr bwMode="auto">
          <a:xfrm>
            <a:off x="1524000" y="3716231"/>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III. Church Kitchen / Eating in the Building</a:t>
            </a:r>
          </a:p>
        </p:txBody>
      </p:sp>
      <p:sp>
        <p:nvSpPr>
          <p:cNvPr id="7" name="AutoShape 4">
            <a:extLst>
              <a:ext uri="{FF2B5EF4-FFF2-40B4-BE49-F238E27FC236}">
                <a16:creationId xmlns:a16="http://schemas.microsoft.com/office/drawing/2014/main" id="{63AA0B94-6E92-D595-F4F3-5FBBC8DB5A9A}"/>
              </a:ext>
            </a:extLst>
          </p:cNvPr>
          <p:cNvSpPr>
            <a:spLocks noChangeArrowheads="1"/>
          </p:cNvSpPr>
          <p:nvPr/>
        </p:nvSpPr>
        <p:spPr bwMode="auto">
          <a:xfrm>
            <a:off x="1538438" y="4693056"/>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IV. How Far Some Progressives</a:t>
            </a:r>
            <a:r>
              <a:rPr kumimoji="0" lang="en-US" sz="3200" b="1" i="0" u="none" strike="noStrike" kern="0" cap="none" spc="0" normalizeH="0" noProof="0" dirty="0">
                <a:ln>
                  <a:noFill/>
                </a:ln>
                <a:solidFill>
                  <a:srgbClr val="00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endParaRPr>
          </a:p>
        </p:txBody>
      </p:sp>
      <p:sp>
        <p:nvSpPr>
          <p:cNvPr id="9" name="AutoShape 4">
            <a:extLst>
              <a:ext uri="{FF2B5EF4-FFF2-40B4-BE49-F238E27FC236}">
                <a16:creationId xmlns:a16="http://schemas.microsoft.com/office/drawing/2014/main" id="{8EC331E5-7B69-B141-9571-555F9F963058}"/>
              </a:ext>
            </a:extLst>
          </p:cNvPr>
          <p:cNvSpPr>
            <a:spLocks noChangeArrowheads="1"/>
          </p:cNvSpPr>
          <p:nvPr/>
        </p:nvSpPr>
        <p:spPr bwMode="auto">
          <a:xfrm>
            <a:off x="1516781" y="4693056"/>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I</a:t>
            </a:r>
            <a:r>
              <a:rPr lang="en-US" sz="3200" b="1" kern="0" dirty="0">
                <a:solidFill>
                  <a:srgbClr val="8C0000"/>
                </a:solidFill>
                <a:latin typeface="Kermit Semibold" panose="020F0503040000060003" pitchFamily="34" charset="0"/>
              </a:rPr>
              <a:t>V</a:t>
            </a: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 How Far Some Progressives</a:t>
            </a:r>
            <a:r>
              <a:rPr kumimoji="0" lang="en-US" sz="3200" b="1" i="0" u="none" strike="noStrike" kern="0" cap="none" spc="0" normalizeH="0" noProof="0" dirty="0">
                <a:ln>
                  <a:noFill/>
                </a:ln>
                <a:solidFill>
                  <a:srgbClr val="8C0000"/>
                </a:solidFill>
                <a:effectLst/>
                <a:uLnTx/>
                <a:uFillTx/>
                <a:latin typeface="Kermit Semibold" panose="020F0503040000060003" pitchFamily="34" charset="0"/>
                <a:ea typeface="+mn-ea"/>
                <a:cs typeface="+mn-cs"/>
              </a:rPr>
              <a:t> Have Gone</a:t>
            </a:r>
            <a:endPar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endParaRPr>
          </a:p>
        </p:txBody>
      </p:sp>
      <p:sp>
        <p:nvSpPr>
          <p:cNvPr id="10" name="AutoShape 4">
            <a:extLst>
              <a:ext uri="{FF2B5EF4-FFF2-40B4-BE49-F238E27FC236}">
                <a16:creationId xmlns:a16="http://schemas.microsoft.com/office/drawing/2014/main" id="{C6C17104-188A-917D-1A42-D8EC01DDD4BD}"/>
              </a:ext>
            </a:extLst>
          </p:cNvPr>
          <p:cNvSpPr>
            <a:spLocks noChangeArrowheads="1"/>
          </p:cNvSpPr>
          <p:nvPr/>
        </p:nvSpPr>
        <p:spPr bwMode="auto">
          <a:xfrm>
            <a:off x="1560095" y="5662292"/>
            <a:ext cx="9144000" cy="685800"/>
          </a:xfrm>
          <a:prstGeom prst="bevel">
            <a:avLst>
              <a:gd name="adj" fmla="val 12500"/>
            </a:avLst>
          </a:prstGeom>
          <a:solidFill>
            <a:srgbClr val="BE7960"/>
          </a:solidFill>
          <a:ln w="9525">
            <a:solidFill>
              <a:schemeClr val="tx2"/>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Kermit Semibold" panose="020F0503040000060003" pitchFamily="34" charset="0"/>
                <a:ea typeface="+mn-ea"/>
                <a:cs typeface="+mn-cs"/>
              </a:rPr>
              <a:t>V. Social Implications - Non-Institutional</a:t>
            </a:r>
          </a:p>
        </p:txBody>
      </p:sp>
      <p:sp>
        <p:nvSpPr>
          <p:cNvPr id="12" name="AutoShape 4">
            <a:extLst>
              <a:ext uri="{FF2B5EF4-FFF2-40B4-BE49-F238E27FC236}">
                <a16:creationId xmlns:a16="http://schemas.microsoft.com/office/drawing/2014/main" id="{D162F45D-23EF-A8F5-1607-6EE4F6F38565}"/>
              </a:ext>
            </a:extLst>
          </p:cNvPr>
          <p:cNvSpPr>
            <a:spLocks noChangeArrowheads="1"/>
          </p:cNvSpPr>
          <p:nvPr/>
        </p:nvSpPr>
        <p:spPr bwMode="auto">
          <a:xfrm>
            <a:off x="1551272" y="5654610"/>
            <a:ext cx="9144000" cy="685800"/>
          </a:xfrm>
          <a:prstGeom prst="bevel">
            <a:avLst>
              <a:gd name="adj" fmla="val 12500"/>
            </a:avLst>
          </a:prstGeom>
          <a:solidFill>
            <a:srgbClr val="FFFFCC"/>
          </a:solidFill>
          <a:ln w="9525">
            <a:solidFill>
              <a:srgbClr val="BE796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8C0000"/>
                </a:solidFill>
                <a:latin typeface="Kermit Semibold" panose="020F0503040000060003" pitchFamily="34" charset="0"/>
              </a:rPr>
              <a:t>V</a:t>
            </a:r>
            <a:r>
              <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rPr>
              <a:t>. Social</a:t>
            </a:r>
            <a:r>
              <a:rPr kumimoji="0" lang="en-US" sz="3200" b="1" i="0" u="none" strike="noStrike" kern="0" cap="none" spc="0" normalizeH="0" noProof="0" dirty="0">
                <a:ln>
                  <a:noFill/>
                </a:ln>
                <a:solidFill>
                  <a:srgbClr val="8C0000"/>
                </a:solidFill>
                <a:effectLst/>
                <a:uLnTx/>
                <a:uFillTx/>
                <a:latin typeface="Kermit Semibold" panose="020F0503040000060003" pitchFamily="34" charset="0"/>
                <a:ea typeface="+mn-ea"/>
                <a:cs typeface="+mn-cs"/>
              </a:rPr>
              <a:t> Implications – Non-Institutional</a:t>
            </a:r>
            <a:endParaRPr kumimoji="0" lang="en-US" sz="3200" b="1" i="0" u="none" strike="noStrike" kern="0" cap="none" spc="0" normalizeH="0" baseline="0" noProof="0" dirty="0">
              <a:ln>
                <a:noFill/>
              </a:ln>
              <a:solidFill>
                <a:srgbClr val="8C0000"/>
              </a:solidFill>
              <a:effectLst/>
              <a:uLnTx/>
              <a:uFillTx/>
              <a:latin typeface="Kermit Semibold" panose="020F0503040000060003" pitchFamily="34" charset="0"/>
              <a:ea typeface="+mn-ea"/>
              <a:cs typeface="+mn-cs"/>
            </a:endParaRPr>
          </a:p>
        </p:txBody>
      </p:sp>
    </p:spTree>
    <p:extLst>
      <p:ext uri="{BB962C8B-B14F-4D97-AF65-F5344CB8AC3E}">
        <p14:creationId xmlns:p14="http://schemas.microsoft.com/office/powerpoint/2010/main" val="3861029534"/>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2462-00B1-CFAF-840C-6C30D232413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2CBC7E-B9BB-B382-B12C-0EDCE6AEE6DB}"/>
              </a:ext>
            </a:extLst>
          </p:cNvPr>
          <p:cNvSpPr txBox="1">
            <a:spLocks/>
          </p:cNvSpPr>
          <p:nvPr/>
        </p:nvSpPr>
        <p:spPr>
          <a:xfrm>
            <a:off x="266700" y="152400"/>
            <a:ext cx="11658600" cy="914400"/>
          </a:xfrm>
          <a:prstGeom prst="rect">
            <a:avLst/>
          </a:prstGeom>
        </p:spPr>
        <p:txBody>
          <a:bodyPr/>
          <a:lstStyle>
            <a:lvl1pPr algn="ctr" rtl="0" eaLnBrk="1" fontAlgn="base" hangingPunct="1">
              <a:spcBef>
                <a:spcPct val="0"/>
              </a:spcBef>
              <a:spcAft>
                <a:spcPct val="0"/>
              </a:spcAft>
              <a:defRPr sz="3000" b="1">
                <a:solidFill>
                  <a:srgbClr val="FFFFFF"/>
                </a:solidFill>
                <a:latin typeface="+mj-lt"/>
                <a:ea typeface="+mj-ea"/>
                <a:cs typeface="+mj-cs"/>
              </a:defRPr>
            </a:lvl1pPr>
            <a:lvl2pPr algn="ctr" rtl="0" eaLnBrk="1" fontAlgn="base" hangingPunct="1">
              <a:spcBef>
                <a:spcPct val="0"/>
              </a:spcBef>
              <a:spcAft>
                <a:spcPct val="0"/>
              </a:spcAft>
              <a:defRPr sz="3000" b="1">
                <a:solidFill>
                  <a:srgbClr val="FFFFFF"/>
                </a:solidFill>
                <a:latin typeface="Arial" pitchFamily="34" charset="0"/>
              </a:defRPr>
            </a:lvl2pPr>
            <a:lvl3pPr algn="ctr" rtl="0" eaLnBrk="1" fontAlgn="base" hangingPunct="1">
              <a:spcBef>
                <a:spcPct val="0"/>
              </a:spcBef>
              <a:spcAft>
                <a:spcPct val="0"/>
              </a:spcAft>
              <a:defRPr sz="3000" b="1">
                <a:solidFill>
                  <a:srgbClr val="FFFFFF"/>
                </a:solidFill>
                <a:latin typeface="Arial" pitchFamily="34" charset="0"/>
              </a:defRPr>
            </a:lvl3pPr>
            <a:lvl4pPr algn="ctr" rtl="0" eaLnBrk="1" fontAlgn="base" hangingPunct="1">
              <a:spcBef>
                <a:spcPct val="0"/>
              </a:spcBef>
              <a:spcAft>
                <a:spcPct val="0"/>
              </a:spcAft>
              <a:defRPr sz="3000" b="1">
                <a:solidFill>
                  <a:srgbClr val="FFFFFF"/>
                </a:solidFill>
                <a:latin typeface="Arial" pitchFamily="34" charset="0"/>
              </a:defRPr>
            </a:lvl4pPr>
            <a:lvl5pPr algn="ctr" rtl="0" eaLnBrk="1" fontAlgn="base" hangingPunct="1">
              <a:spcBef>
                <a:spcPct val="0"/>
              </a:spcBef>
              <a:spcAft>
                <a:spcPct val="0"/>
              </a:spcAft>
              <a:defRPr sz="3000" b="1">
                <a:solidFill>
                  <a:srgbClr val="FFFFFF"/>
                </a:solidFill>
                <a:latin typeface="Arial" pitchFamily="34" charset="0"/>
              </a:defRPr>
            </a:lvl5pPr>
            <a:lvl6pPr marL="457200" algn="ctr" rtl="0" eaLnBrk="1" fontAlgn="base" hangingPunct="1">
              <a:spcBef>
                <a:spcPct val="0"/>
              </a:spcBef>
              <a:spcAft>
                <a:spcPct val="0"/>
              </a:spcAft>
              <a:defRPr sz="3000" b="1">
                <a:solidFill>
                  <a:srgbClr val="FFFFFF"/>
                </a:solidFill>
                <a:latin typeface="Arial" pitchFamily="34" charset="0"/>
              </a:defRPr>
            </a:lvl6pPr>
            <a:lvl7pPr marL="914400" algn="ctr" rtl="0" eaLnBrk="1" fontAlgn="base" hangingPunct="1">
              <a:spcBef>
                <a:spcPct val="0"/>
              </a:spcBef>
              <a:spcAft>
                <a:spcPct val="0"/>
              </a:spcAft>
              <a:defRPr sz="3000" b="1">
                <a:solidFill>
                  <a:srgbClr val="FFFFFF"/>
                </a:solidFill>
                <a:latin typeface="Arial" pitchFamily="34" charset="0"/>
              </a:defRPr>
            </a:lvl7pPr>
            <a:lvl8pPr marL="1371600" algn="ctr" rtl="0" eaLnBrk="1" fontAlgn="base" hangingPunct="1">
              <a:spcBef>
                <a:spcPct val="0"/>
              </a:spcBef>
              <a:spcAft>
                <a:spcPct val="0"/>
              </a:spcAft>
              <a:defRPr sz="3000" b="1">
                <a:solidFill>
                  <a:srgbClr val="FFFFFF"/>
                </a:solidFill>
                <a:latin typeface="Arial" pitchFamily="34" charset="0"/>
              </a:defRPr>
            </a:lvl8pPr>
            <a:lvl9pPr marL="1828800" algn="ctr" rtl="0" eaLnBrk="1" fontAlgn="base" hangingPunct="1">
              <a:spcBef>
                <a:spcPct val="0"/>
              </a:spcBef>
              <a:spcAft>
                <a:spcPct val="0"/>
              </a:spcAft>
              <a:defRPr sz="3000" b="1">
                <a:solidFill>
                  <a:srgbClr val="FFFFFF"/>
                </a:solidFill>
                <a:latin typeface="Arial" pitchFamily="34" charset="0"/>
              </a:defRPr>
            </a:lvl9pPr>
          </a:lstStyle>
          <a:p>
            <a:r>
              <a:rPr lang="en-US" sz="8000" b="0" kern="0" dirty="0">
                <a:effectLst>
                  <a:outerShdw blurRad="38100" dist="38100" dir="2700000" algn="tl">
                    <a:srgbClr val="000000">
                      <a:alpha val="43137"/>
                    </a:srgbClr>
                  </a:outerShdw>
                </a:effectLst>
                <a:latin typeface="Freestyle Script" pitchFamily="66" charset="0"/>
              </a:rPr>
              <a:t>Divisions Within The Church of Christ</a:t>
            </a:r>
          </a:p>
        </p:txBody>
      </p:sp>
      <p:sp>
        <p:nvSpPr>
          <p:cNvPr id="5" name="TextBox 4">
            <a:extLst>
              <a:ext uri="{FF2B5EF4-FFF2-40B4-BE49-F238E27FC236}">
                <a16:creationId xmlns:a16="http://schemas.microsoft.com/office/drawing/2014/main" id="{93DF368A-1C1A-E5AE-B16A-E13293060657}"/>
              </a:ext>
            </a:extLst>
          </p:cNvPr>
          <p:cNvSpPr txBox="1"/>
          <p:nvPr/>
        </p:nvSpPr>
        <p:spPr>
          <a:xfrm>
            <a:off x="1221828" y="1371600"/>
            <a:ext cx="10972800" cy="5601533"/>
          </a:xfrm>
          <a:prstGeom prst="rect">
            <a:avLst/>
          </a:prstGeom>
          <a:noFill/>
        </p:spPr>
        <p:txBody>
          <a:bodyPr wrap="square" rtlCol="0">
            <a:spAutoFit/>
          </a:bodyPr>
          <a:lstStyle/>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5</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“Bible Authority – the Heart of all the Issues”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12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“Division in the 1800’s – The Missionary Society”</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April 19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“Division in the 1800’s – Instrumental Music”</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3</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“First of the Institutional Issues – The College in Church Budget”</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10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Major Dividing Issue – The Orphan Homes”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17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“A Secondary Dividing Issue – The Sponsoring Church”</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May 24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“A Minor, but Real Issue – Limited Benevolence”</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June 14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Clarifying Distinctions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June 21 </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What Builds Faith and Edifies”</a:t>
            </a:r>
          </a:p>
          <a:p>
            <a:pPr marL="514350" lvl="0" indent="-514350">
              <a:spcBef>
                <a:spcPts val="600"/>
              </a:spcBef>
              <a:buFont typeface="+mj-lt"/>
              <a:buAutoNum type="arabicPeriod"/>
            </a:pPr>
            <a:r>
              <a:rPr lang="en-US" dirty="0">
                <a:effectLst>
                  <a:outerShdw blurRad="38100" dist="38100" dir="2700000" algn="tl">
                    <a:srgbClr val="000000">
                      <a:alpha val="43137"/>
                    </a:srgbClr>
                  </a:outerShdw>
                </a:effectLst>
                <a:latin typeface="Arial Narrow" panose="020B0606020202030204" pitchFamily="34" charset="0"/>
              </a:rPr>
              <a:t>July 5</a:t>
            </a:r>
            <a:r>
              <a:rPr lang="en-US" dirty="0">
                <a:solidFill>
                  <a:srgbClr val="FFFFCC"/>
                </a:solidFill>
                <a:effectLst>
                  <a:outerShdw blurRad="38100" dist="38100" dir="2700000" algn="tl">
                    <a:srgbClr val="000000">
                      <a:alpha val="43137"/>
                    </a:srgbClr>
                  </a:outerShdw>
                </a:effectLst>
                <a:latin typeface="Arial Narrow" panose="020B0606020202030204" pitchFamily="34" charset="0"/>
              </a:rPr>
              <a:t> – </a:t>
            </a:r>
            <a:r>
              <a:rPr lang="en-US" i="1" dirty="0">
                <a:solidFill>
                  <a:srgbClr val="FFFFCC"/>
                </a:solidFill>
                <a:effectLst>
                  <a:outerShdw blurRad="38100" dist="38100" dir="2700000" algn="tl">
                    <a:srgbClr val="000000">
                      <a:alpha val="43137"/>
                    </a:srgbClr>
                  </a:outerShdw>
                </a:effectLst>
                <a:latin typeface="Arial Narrow" panose="020B0606020202030204" pitchFamily="34" charset="0"/>
              </a:rPr>
              <a:t>“The Social Gospel – The Many Faces of the Social System”</a:t>
            </a:r>
          </a:p>
          <a:p>
            <a:pPr marL="514350" indent="-514350">
              <a:spcBef>
                <a:spcPts val="600"/>
              </a:spcBef>
              <a:buFont typeface="+mj-lt"/>
              <a:buAutoNum type="arabicPeriod"/>
            </a:pPr>
            <a:endParaRPr lang="en-US" dirty="0">
              <a:solidFill>
                <a:srgbClr val="FFFFCC"/>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96681202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1400" y="1752600"/>
            <a:ext cx="5105400" cy="4343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1905000"/>
            <a:ext cx="4762500" cy="3886200"/>
          </a:xfrm>
          <a:prstGeom prst="rect">
            <a:avLst/>
          </a:prstGeom>
        </p:spPr>
      </p:pic>
      <p:sp>
        <p:nvSpPr>
          <p:cNvPr id="4" name="TextBox 3"/>
          <p:cNvSpPr txBox="1"/>
          <p:nvPr/>
        </p:nvSpPr>
        <p:spPr>
          <a:xfrm>
            <a:off x="3657600" y="435429"/>
            <a:ext cx="4838184" cy="89255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Ridgedale</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Chattanooga, TN</a:t>
            </a:r>
          </a:p>
        </p:txBody>
      </p:sp>
    </p:spTree>
    <p:extLst>
      <p:ext uri="{BB962C8B-B14F-4D97-AF65-F5344CB8AC3E}">
        <p14:creationId xmlns:p14="http://schemas.microsoft.com/office/powerpoint/2010/main" val="143259822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1400" y="152399"/>
            <a:ext cx="6019799" cy="62831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383"/>
          <a:stretch/>
        </p:blipFill>
        <p:spPr>
          <a:xfrm>
            <a:off x="3867151" y="152400"/>
            <a:ext cx="5224503" cy="6096000"/>
          </a:xfrm>
          <a:prstGeom prst="rect">
            <a:avLst/>
          </a:prstGeom>
        </p:spPr>
      </p:pic>
      <p:sp>
        <p:nvSpPr>
          <p:cNvPr id="5" name="TextBox 4"/>
          <p:cNvSpPr txBox="1"/>
          <p:nvPr/>
        </p:nvSpPr>
        <p:spPr>
          <a:xfrm>
            <a:off x="1981200" y="6066189"/>
            <a:ext cx="1295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10-01-97</a:t>
            </a:r>
          </a:p>
        </p:txBody>
      </p:sp>
      <p:sp>
        <p:nvSpPr>
          <p:cNvPr id="2" name="Rectangle: Rounded Corners 1">
            <a:extLst>
              <a:ext uri="{FF2B5EF4-FFF2-40B4-BE49-F238E27FC236}">
                <a16:creationId xmlns:a16="http://schemas.microsoft.com/office/drawing/2014/main" id="{A173749E-F0AE-385B-C312-2F0A6B708152}"/>
              </a:ext>
            </a:extLst>
          </p:cNvPr>
          <p:cNvSpPr/>
          <p:nvPr/>
        </p:nvSpPr>
        <p:spPr>
          <a:xfrm>
            <a:off x="3733800" y="3581400"/>
            <a:ext cx="5662654" cy="1905000"/>
          </a:xfrm>
          <a:prstGeom prst="roundRect">
            <a:avLst>
              <a:gd name="adj" fmla="val 12582"/>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477392D4-5D81-52EB-11CF-04597E09E43F}"/>
              </a:ext>
            </a:extLst>
          </p:cNvPr>
          <p:cNvSpPr/>
          <p:nvPr/>
        </p:nvSpPr>
        <p:spPr>
          <a:xfrm>
            <a:off x="3733800" y="5562600"/>
            <a:ext cx="5662654" cy="779360"/>
          </a:xfrm>
          <a:prstGeom prst="roundRect">
            <a:avLst>
              <a:gd name="adj" fmla="val 12582"/>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39708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PPP_SEDUC_TXT_Board">
  <a:themeElements>
    <a:clrScheme name="">
      <a:dk1>
        <a:srgbClr val="B2B2B2"/>
      </a:dk1>
      <a:lt1>
        <a:srgbClr val="FFFFFF"/>
      </a:lt1>
      <a:dk2>
        <a:srgbClr val="B2B2B2"/>
      </a:dk2>
      <a:lt2>
        <a:srgbClr val="000000"/>
      </a:lt2>
      <a:accent1>
        <a:srgbClr val="BBE0E3"/>
      </a:accent1>
      <a:accent2>
        <a:srgbClr val="333399"/>
      </a:accent2>
      <a:accent3>
        <a:srgbClr val="D5D5D5"/>
      </a:accent3>
      <a:accent4>
        <a:srgbClr val="DADADA"/>
      </a:accent4>
      <a:accent5>
        <a:srgbClr val="DAEDEF"/>
      </a:accent5>
      <a:accent6>
        <a:srgbClr val="2D2D8A"/>
      </a:accent6>
      <a:hlink>
        <a:srgbClr val="009999"/>
      </a:hlink>
      <a:folHlink>
        <a:srgbClr val="99CC00"/>
      </a:folHlink>
    </a:clrScheme>
    <a:fontScheme name="PPP_SCITY_TXT_Brooklyn_Bri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_SCITY_TXT_Brooklyn_Brid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CITY_TXT_Brooklyn_Brid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_SCITY_TXT_Brooklyn_Brid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_SCITY_TXT_Brooklyn_Brid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_SCITY_TXT_Brooklyn_Brid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_SCITY_TXT_Brooklyn_Brid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_SCITY_TXT_Brooklyn_Brid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_SCITY_TXT_Brooklyn_Brid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_SCITY_TXT_Brooklyn_Brid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_SCITY_TXT_Brooklyn_Brid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_SCITY_TXT_Brooklyn_Brid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_SCITY_TXT_Brooklyn_Brid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P_SCITY_TXT_Brooklyn_Bridge 13">
        <a:dk1>
          <a:srgbClr val="000000"/>
        </a:dk1>
        <a:lt1>
          <a:srgbClr val="FFFFFF"/>
        </a:lt1>
        <a:dk2>
          <a:srgbClr val="6600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CITY_TXT_Brooklyn_Bridg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CITY_TXT_Brooklyn_Bridge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CITY_TXT_Brooklyn_Bridge 16">
        <a:dk1>
          <a:srgbClr val="000000"/>
        </a:dk1>
        <a:lt1>
          <a:srgbClr val="B2B2B2"/>
        </a:lt1>
        <a:dk2>
          <a:srgbClr val="FFFFFF"/>
        </a:dk2>
        <a:lt2>
          <a:srgbClr val="B2B2B2"/>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Plaid design template">
  <a:themeElements>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800000"/>
        </a:dk1>
        <a:lt1>
          <a:srgbClr val="FFFFFF"/>
        </a:lt1>
        <a:dk2>
          <a:srgbClr val="000000"/>
        </a:dk2>
        <a:lt2>
          <a:srgbClr val="808080"/>
        </a:lt2>
        <a:accent1>
          <a:srgbClr val="EEF6D6"/>
        </a:accent1>
        <a:accent2>
          <a:srgbClr val="FF9999"/>
        </a:accent2>
        <a:accent3>
          <a:srgbClr val="FFFFFF"/>
        </a:accent3>
        <a:accent4>
          <a:srgbClr val="6C0000"/>
        </a:accent4>
        <a:accent5>
          <a:srgbClr val="F5FAE8"/>
        </a:accent5>
        <a:accent6>
          <a:srgbClr val="E78A8A"/>
        </a:accent6>
        <a:hlink>
          <a:srgbClr val="3333CC"/>
        </a:hlink>
        <a:folHlink>
          <a:srgbClr val="54792F"/>
        </a:folHlink>
      </a:clrScheme>
      <a:clrMap bg1="lt1" tx1="dk1" bg2="lt2" tx2="dk2" accent1="accent1" accent2="accent2" accent3="accent3" accent4="accent4" accent5="accent5" accent6="accent6" hlink="hlink" folHlink="folHlink"/>
    </a:extraClrScheme>
    <a:extraClrScheme>
      <a:clrScheme name="Office Theme 2">
        <a:dk1>
          <a:srgbClr val="666699"/>
        </a:dk1>
        <a:lt1>
          <a:srgbClr val="DEF6F1"/>
        </a:lt1>
        <a:dk2>
          <a:srgbClr val="000000"/>
        </a:dk2>
        <a:lt2>
          <a:srgbClr val="969696"/>
        </a:lt2>
        <a:accent1>
          <a:srgbClr val="FFFFFF"/>
        </a:accent1>
        <a:accent2>
          <a:srgbClr val="D6EEAA"/>
        </a:accent2>
        <a:accent3>
          <a:srgbClr val="ECFAF7"/>
        </a:accent3>
        <a:accent4>
          <a:srgbClr val="565682"/>
        </a:accent4>
        <a:accent5>
          <a:srgbClr val="FFFFFF"/>
        </a:accent5>
        <a:accent6>
          <a:srgbClr val="C2D89A"/>
        </a:accent6>
        <a:hlink>
          <a:srgbClr val="D07A91"/>
        </a:hlink>
        <a:folHlink>
          <a:srgbClr val="00A800"/>
        </a:folHlink>
      </a:clrScheme>
      <a:clrMap bg1="lt1" tx1="dk1" bg2="lt2" tx2="dk2" accent1="accent1" accent2="accent2" accent3="accent3" accent4="accent4" accent5="accent5" accent6="accent6" hlink="hlink" folHlink="folHlink"/>
    </a:extraClrScheme>
    <a:extraClrScheme>
      <a:clrScheme name="Office Theme 3">
        <a:dk1>
          <a:srgbClr val="336600"/>
        </a:dk1>
        <a:lt1>
          <a:srgbClr val="FFFFFF"/>
        </a:lt1>
        <a:dk2>
          <a:srgbClr val="000000"/>
        </a:dk2>
        <a:lt2>
          <a:srgbClr val="808080"/>
        </a:lt2>
        <a:accent1>
          <a:srgbClr val="E3CFCD"/>
        </a:accent1>
        <a:accent2>
          <a:srgbClr val="333399"/>
        </a:accent2>
        <a:accent3>
          <a:srgbClr val="FFFFFF"/>
        </a:accent3>
        <a:accent4>
          <a:srgbClr val="2A5600"/>
        </a:accent4>
        <a:accent5>
          <a:srgbClr val="EFE4E3"/>
        </a:accent5>
        <a:accent6>
          <a:srgbClr val="2D2D8A"/>
        </a:accent6>
        <a:hlink>
          <a:srgbClr val="8F8F5D"/>
        </a:hlink>
        <a:folHlink>
          <a:srgbClr val="717359"/>
        </a:folHlink>
      </a:clrScheme>
      <a:clrMap bg1="lt1" tx1="dk1" bg2="lt2" tx2="dk2" accent1="accent1" accent2="accent2" accent3="accent3" accent4="accent4" accent5="accent5" accent6="accent6" hlink="hlink" folHlink="folHlink"/>
    </a:extraClrScheme>
    <a:extraClrScheme>
      <a:clrScheme name="Office Theme 4">
        <a:dk1>
          <a:srgbClr val="5C1F00"/>
        </a:dk1>
        <a:lt1>
          <a:srgbClr val="CC3300"/>
        </a:lt1>
        <a:dk2>
          <a:srgbClr val="800000"/>
        </a:dk2>
        <a:lt2>
          <a:srgbClr val="DFD293"/>
        </a:lt2>
        <a:accent1>
          <a:srgbClr val="FFD0C1"/>
        </a:accent1>
        <a:accent2>
          <a:srgbClr val="BE7960"/>
        </a:accent2>
        <a:accent3>
          <a:srgbClr val="C0AAAA"/>
        </a:accent3>
        <a:accent4>
          <a:srgbClr val="AE2A00"/>
        </a:accent4>
        <a:accent5>
          <a:srgbClr val="FFE4DD"/>
        </a:accent5>
        <a:accent6>
          <a:srgbClr val="AC6D56"/>
        </a:accent6>
        <a:hlink>
          <a:srgbClr val="FFFFFF"/>
        </a:hlink>
        <a:folHlink>
          <a:srgbClr val="D3A21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6">
        <a:dk1>
          <a:srgbClr val="2D2015"/>
        </a:dk1>
        <a:lt1>
          <a:srgbClr val="808000"/>
        </a:lt1>
        <a:dk2>
          <a:srgbClr val="523E26"/>
        </a:dk2>
        <a:lt2>
          <a:srgbClr val="DFC08D"/>
        </a:lt2>
        <a:accent1>
          <a:srgbClr val="BEA99C"/>
        </a:accent1>
        <a:accent2>
          <a:srgbClr val="8F5F2F"/>
        </a:accent2>
        <a:accent3>
          <a:srgbClr val="B3AFAC"/>
        </a:accent3>
        <a:accent4>
          <a:srgbClr val="6C6C00"/>
        </a:accent4>
        <a:accent5>
          <a:srgbClr val="DBD1CB"/>
        </a:accent5>
        <a:accent6>
          <a:srgbClr val="81552A"/>
        </a:accent6>
        <a:hlink>
          <a:srgbClr val="CDDEAE"/>
        </a:hlink>
        <a:folHlink>
          <a:srgbClr val="4C5A5C"/>
        </a:folHlink>
      </a:clrScheme>
      <a:clrMap bg1="dk2" tx1="lt1" bg2="dk1" tx2="lt2" accent1="accent1" accent2="accent2" accent3="accent3" accent4="accent4" accent5="accent5" accent6="accent6" hlink="hlink" folHlink="folHlink"/>
    </a:extraClrScheme>
    <a:extraClrScheme>
      <a:clrScheme name="Office Theme 7">
        <a:dk1>
          <a:srgbClr val="800000"/>
        </a:dk1>
        <a:lt1>
          <a:srgbClr val="A3A46A"/>
        </a:lt1>
        <a:dk2>
          <a:srgbClr val="FFFFFF"/>
        </a:dk2>
        <a:lt2>
          <a:srgbClr val="3E3E5C"/>
        </a:lt2>
        <a:accent1>
          <a:srgbClr val="D3CAA5"/>
        </a:accent1>
        <a:accent2>
          <a:srgbClr val="93AB73"/>
        </a:accent2>
        <a:accent3>
          <a:srgbClr val="CECFB9"/>
        </a:accent3>
        <a:accent4>
          <a:srgbClr val="6C0000"/>
        </a:accent4>
        <a:accent5>
          <a:srgbClr val="E6E1CF"/>
        </a:accent5>
        <a:accent6>
          <a:srgbClr val="859B68"/>
        </a:accent6>
        <a:hlink>
          <a:srgbClr val="A7777C"/>
        </a:hlink>
        <a:folHlink>
          <a:srgbClr val="EEFFCD"/>
        </a:folHlink>
      </a:clrScheme>
      <a:clrMap bg1="lt1" tx1="dk1" bg2="lt2" tx2="dk2" accent1="accent1" accent2="accent2" accent3="accent3" accent4="accent4" accent5="accent5" accent6="accent6" hlink="hlink" folHlink="folHlink"/>
    </a:extraClrScheme>
    <a:extraClrScheme>
      <a:clrScheme name="Office Theme 8">
        <a:dk1>
          <a:srgbClr val="336699"/>
        </a:dk1>
        <a:lt1>
          <a:srgbClr val="777777"/>
        </a:lt1>
        <a:dk2>
          <a:srgbClr val="5F5F5F"/>
        </a:dk2>
        <a:lt2>
          <a:srgbClr val="E3EBF1"/>
        </a:lt2>
        <a:accent1>
          <a:srgbClr val="A1BD79"/>
        </a:accent1>
        <a:accent2>
          <a:srgbClr val="468A4B"/>
        </a:accent2>
        <a:accent3>
          <a:srgbClr val="B6B6B6"/>
        </a:accent3>
        <a:accent4>
          <a:srgbClr val="656565"/>
        </a:accent4>
        <a:accent5>
          <a:srgbClr val="CDDBBE"/>
        </a:accent5>
        <a:accent6>
          <a:srgbClr val="3F7D43"/>
        </a:accent6>
        <a:hlink>
          <a:srgbClr val="F2D1CA"/>
        </a:hlink>
        <a:folHlink>
          <a:srgbClr val="F0E500"/>
        </a:folHlink>
      </a:clrScheme>
      <a:clrMap bg1="dk2" tx1="lt1" bg2="dk1" tx2="lt2" accent1="accent1" accent2="accent2" accent3="accent3" accent4="accent4" accent5="accent5" accent6="accent6" hlink="hlink" folHlink="folHlink"/>
    </a:extraClrScheme>
    <a:extraClrScheme>
      <a:clrScheme name="Office Theme 9">
        <a:dk1>
          <a:srgbClr val="993300"/>
        </a:dk1>
        <a:lt1>
          <a:srgbClr val="336600"/>
        </a:lt1>
        <a:dk2>
          <a:srgbClr val="CCFFFF"/>
        </a:dk2>
        <a:lt2>
          <a:srgbClr val="003366"/>
        </a:lt2>
        <a:accent1>
          <a:srgbClr val="94AB73"/>
        </a:accent1>
        <a:accent2>
          <a:srgbClr val="00B000"/>
        </a:accent2>
        <a:accent3>
          <a:srgbClr val="ADB8AA"/>
        </a:accent3>
        <a:accent4>
          <a:srgbClr val="822A00"/>
        </a:accent4>
        <a:accent5>
          <a:srgbClr val="C8D2BC"/>
        </a:accent5>
        <a:accent6>
          <a:srgbClr val="009F00"/>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0">
        <a:dk1>
          <a:srgbClr val="993300"/>
        </a:dk1>
        <a:lt1>
          <a:srgbClr val="E8FFD9"/>
        </a:lt1>
        <a:dk2>
          <a:srgbClr val="000000"/>
        </a:dk2>
        <a:lt2>
          <a:srgbClr val="777777"/>
        </a:lt2>
        <a:accent1>
          <a:srgbClr val="FFFFF7"/>
        </a:accent1>
        <a:accent2>
          <a:srgbClr val="8EAC7E"/>
        </a:accent2>
        <a:accent3>
          <a:srgbClr val="F2FFE9"/>
        </a:accent3>
        <a:accent4>
          <a:srgbClr val="822A00"/>
        </a:accent4>
        <a:accent5>
          <a:srgbClr val="FFFFFA"/>
        </a:accent5>
        <a:accent6>
          <a:srgbClr val="809B72"/>
        </a:accent6>
        <a:hlink>
          <a:srgbClr val="FF7C80"/>
        </a:hlink>
        <a:folHlink>
          <a:srgbClr val="99CC00"/>
        </a:folHlink>
      </a:clrScheme>
      <a:clrMap bg1="lt1" tx1="dk1" bg2="lt2" tx2="dk2" accent1="accent1" accent2="accent2" accent3="accent3" accent4="accent4" accent5="accent5" accent6="accent6" hlink="hlink" folHlink="folHlink"/>
    </a:extraClrScheme>
    <a:extraClrScheme>
      <a:clrScheme name="Office Theme 11">
        <a:dk1>
          <a:srgbClr val="800000"/>
        </a:dk1>
        <a:lt1>
          <a:srgbClr val="666633"/>
        </a:lt1>
        <a:dk2>
          <a:srgbClr val="FFFFFF"/>
        </a:dk2>
        <a:lt2>
          <a:srgbClr val="3E3E5C"/>
        </a:lt2>
        <a:accent1>
          <a:srgbClr val="D8C0B8"/>
        </a:accent1>
        <a:accent2>
          <a:srgbClr val="C2BF3A"/>
        </a:accent2>
        <a:accent3>
          <a:srgbClr val="B8B8AD"/>
        </a:accent3>
        <a:accent4>
          <a:srgbClr val="6C0000"/>
        </a:accent4>
        <a:accent5>
          <a:srgbClr val="E9DCD8"/>
        </a:accent5>
        <a:accent6>
          <a:srgbClr val="B0AD34"/>
        </a:accent6>
        <a:hlink>
          <a:srgbClr val="E9F2DC"/>
        </a:hlink>
        <a:folHlink>
          <a:srgbClr val="FFFF99"/>
        </a:folHlink>
      </a:clrScheme>
      <a:clrMap bg1="lt1" tx1="dk1" bg2="lt2" tx2="dk2" accent1="accent1" accent2="accent2" accent3="accent3" accent4="accent4" accent5="accent5" accent6="accent6" hlink="hlink" folHlink="folHlink"/>
    </a:extraClrScheme>
    <a:extraClrScheme>
      <a:clrScheme name="Office Theme 12">
        <a:dk1>
          <a:srgbClr val="993300"/>
        </a:dk1>
        <a:lt1>
          <a:srgbClr val="336600"/>
        </a:lt1>
        <a:dk2>
          <a:srgbClr val="CCFFFF"/>
        </a:dk2>
        <a:lt2>
          <a:srgbClr val="003366"/>
        </a:lt2>
        <a:accent1>
          <a:srgbClr val="94AB73"/>
        </a:accent1>
        <a:accent2>
          <a:srgbClr val="01793D"/>
        </a:accent2>
        <a:accent3>
          <a:srgbClr val="ADB8AA"/>
        </a:accent3>
        <a:accent4>
          <a:srgbClr val="822A00"/>
        </a:accent4>
        <a:accent5>
          <a:srgbClr val="C8D2BC"/>
        </a:accent5>
        <a:accent6>
          <a:srgbClr val="016D36"/>
        </a:accent6>
        <a:hlink>
          <a:srgbClr val="FFCCCC"/>
        </a:hlink>
        <a:folHlink>
          <a:srgbClr val="996633"/>
        </a:folHlink>
      </a:clrScheme>
      <a:clrMap bg1="lt1" tx1="dk1" bg2="lt2" tx2="dk2" accent1="accent1" accent2="accent2" accent3="accent3" accent4="accent4" accent5="accent5" accent6="accent6" hlink="hlink" folHlink="folHlink"/>
    </a:extraClrScheme>
    <a:extraClrScheme>
      <a:clrScheme name="Office Theme 13">
        <a:dk1>
          <a:srgbClr val="336600"/>
        </a:dk1>
        <a:lt1>
          <a:srgbClr val="FFFFFF"/>
        </a:lt1>
        <a:dk2>
          <a:srgbClr val="800080"/>
        </a:dk2>
        <a:lt2>
          <a:srgbClr val="969696"/>
        </a:lt2>
        <a:accent1>
          <a:srgbClr val="FDFBBB"/>
        </a:accent1>
        <a:accent2>
          <a:srgbClr val="FF9966"/>
        </a:accent2>
        <a:accent3>
          <a:srgbClr val="FFFFFF"/>
        </a:accent3>
        <a:accent4>
          <a:srgbClr val="2A5600"/>
        </a:accent4>
        <a:accent5>
          <a:srgbClr val="FEFDDA"/>
        </a:accent5>
        <a:accent6>
          <a:srgbClr val="E78A5C"/>
        </a:accent6>
        <a:hlink>
          <a:srgbClr val="FF7C8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6766</TotalTime>
  <Words>2152</Words>
  <Application>Microsoft Office PowerPoint</Application>
  <PresentationFormat>Widescreen</PresentationFormat>
  <Paragraphs>437</Paragraphs>
  <Slides>73</Slides>
  <Notes>7</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73</vt:i4>
      </vt:variant>
    </vt:vector>
  </HeadingPairs>
  <TitlesOfParts>
    <vt:vector size="91" baseType="lpstr">
      <vt:lpstr>Calibri</vt:lpstr>
      <vt:lpstr>Arial Black</vt:lpstr>
      <vt:lpstr>Humanst521 BT</vt:lpstr>
      <vt:lpstr>Wingdings</vt:lpstr>
      <vt:lpstr>Verdana</vt:lpstr>
      <vt:lpstr>Freestyle Script</vt:lpstr>
      <vt:lpstr>Kermit Semibold</vt:lpstr>
      <vt:lpstr>Arial</vt:lpstr>
      <vt:lpstr>Arial Narrow</vt:lpstr>
      <vt:lpstr>Comic Sans MS</vt:lpstr>
      <vt:lpstr>Times New Roman</vt:lpstr>
      <vt:lpstr>Tahoma</vt:lpstr>
      <vt:lpstr>Arial Unicode MS</vt:lpstr>
      <vt:lpstr>PPP_SEDUC_TXT_Board</vt:lpstr>
      <vt:lpstr>1_Default Design</vt:lpstr>
      <vt:lpstr>4_Plaid design template</vt:lpstr>
      <vt:lpstr>Clip</vt:lpstr>
      <vt:lpstr>Drawing</vt:lpstr>
      <vt:lpstr>Divisions Within The Church of Christ</vt:lpstr>
      <vt:lpstr>PowerPoint Presentation</vt:lpstr>
      <vt:lpstr>Divisions Within The Church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that Separate Us Now</vt:lpstr>
      <vt:lpstr>PowerPoint Presentation</vt:lpstr>
      <vt:lpstr>Issues that Separate Us Now</vt:lpstr>
      <vt:lpstr>Issues that Separate Us Now</vt:lpstr>
      <vt:lpstr>PowerPoint Presentation</vt:lpstr>
      <vt:lpstr>PowerPoint Presentation</vt:lpstr>
      <vt:lpstr>PowerPoint Presentation</vt:lpstr>
      <vt:lpstr>PowerPoint Presentation</vt:lpstr>
      <vt:lpstr>Southwest Central Church (Houston, Texas)</vt:lpstr>
      <vt:lpstr>Southwest Central Church (Houston,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 Bethel 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Donnie V. Rader</dc:creator>
  <cp:lastModifiedBy>Donnie V. Rader</cp:lastModifiedBy>
  <cp:revision>58</cp:revision>
  <dcterms:created xsi:type="dcterms:W3CDTF">2003-03-07T17:24:11Z</dcterms:created>
  <dcterms:modified xsi:type="dcterms:W3CDTF">2026-07-05T21:38:18Z</dcterms:modified>
</cp:coreProperties>
</file>