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9" r:id="rId2"/>
    <p:sldId id="267" r:id="rId3"/>
    <p:sldId id="269" r:id="rId4"/>
    <p:sldId id="268" r:id="rId5"/>
    <p:sldId id="260" r:id="rId6"/>
    <p:sldId id="261" r:id="rId7"/>
    <p:sldId id="270" r:id="rId8"/>
    <p:sldId id="264" r:id="rId9"/>
    <p:sldId id="262" r:id="rId10"/>
    <p:sldId id="271" r:id="rId11"/>
    <p:sldId id="272" r:id="rId12"/>
    <p:sldId id="273" r:id="rId13"/>
    <p:sldId id="274" r:id="rId14"/>
    <p:sldId id="275" r:id="rId15"/>
    <p:sldId id="265" r:id="rId16"/>
    <p:sldId id="263" r:id="rId17"/>
    <p:sldId id="277" r:id="rId18"/>
    <p:sldId id="276" r:id="rId19"/>
    <p:sldId id="278" r:id="rId20"/>
    <p:sldId id="266" r:id="rId21"/>
  </p:sldIdLst>
  <p:sldSz cx="12192000" cy="6858000"/>
  <p:notesSz cx="6858000" cy="9144000"/>
  <p:embeddedFontLst>
    <p:embeddedFont>
      <p:font typeface="Kermit Semibold" panose="020F0503040000060003" pitchFamily="34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5F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8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0744-3723-4E92-9A0C-4838B1F38A40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26FEC-10D1-4AF1-93B5-54B610A1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5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F5F5-7AEF-AF94-A47C-619AC3BCA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541A6-DA09-179D-FA11-46C312114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82602-4D9A-D047-6A13-95B69493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E2FB1-A8BF-75BC-D063-00C14F73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D89BA-8C9E-6C34-CFF2-DD09BD3D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2B5F97-1B14-2F51-B6EB-26BFBF48DBED}"/>
              </a:ext>
            </a:extLst>
          </p:cNvPr>
          <p:cNvSpPr/>
          <p:nvPr userDrawn="1"/>
        </p:nvSpPr>
        <p:spPr>
          <a:xfrm>
            <a:off x="288896" y="228342"/>
            <a:ext cx="11614207" cy="1562273"/>
          </a:xfrm>
          <a:prstGeom prst="roundRect">
            <a:avLst>
              <a:gd name="adj" fmla="val 4591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68871-6753-811E-0A0E-9EB1AEAB5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 r="-1" b="30902"/>
          <a:stretch>
            <a:fillRect/>
          </a:stretch>
        </p:blipFill>
        <p:spPr>
          <a:xfrm>
            <a:off x="420871" y="366641"/>
            <a:ext cx="2077232" cy="1285673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33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AB3B-BECC-F384-D40E-CFF58C62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5B52-BAA0-CCB3-DFA0-3FA5F58CD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153A3-7FBC-3077-3AC8-5B1EAD964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BC886-C920-BFDD-0EF3-AA6B62B3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5873A-57FA-77FD-5B2B-555E1DA3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CD205-6D8C-D38B-E552-45B0EC8C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93FA-7C3A-C803-FB3D-5A53B679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C5E95-5975-FF77-3F54-8C2F8C197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FDD69-3D20-3521-D416-1DF00D716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DBCC9-BE82-64A2-C11B-F359AF704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482F6-E484-B2A2-24D9-81CBD237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2038B-E54D-935E-A4BF-E1C16CEB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784B3-D588-0D2B-A33F-08E021EAF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C0936-F561-D928-925D-801A4A5F0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57C9F-7D5F-A9C4-2F4E-F60F94A2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9EA6A-82C4-CF0D-E26C-8787984E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C7263-28A7-BA56-BE0A-62911A47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40C61E-CE57-3FA8-3C52-CBE89785D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82A71-F088-9C34-EEAA-60D78FCE7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58AB7-9B4F-7B35-D55B-A7F94D3C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FB4BD-6237-0252-71B2-9A73F862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2CF90-084D-021D-7924-9938D2875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DA19-A443-7029-FB3B-C8D0214A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76AAC-FF90-5C4A-E586-DE3CFD763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072A6-2D75-1CB4-166E-6911B4A0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3CEBF-3775-8F1B-04A0-1743C733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F91F7-5884-E2A4-542A-33D0C1EC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DD75-C2E2-D0DF-8450-E09D3603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7D4E-9D57-895C-CFE2-5EB4FA5B1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CC192-B034-7C97-B7FD-7816CAC1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0ED80-D27C-E37D-4F78-8391C324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1AD48-6A24-498C-F669-6ABE641B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C1FB-B801-9DEB-1243-C6285678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D948B-7408-F2EC-089A-B7B9F870E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99BDA-F504-EF31-ED56-932E9CFEF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87C21-6628-AF55-11B3-2C6DC407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F6BF3-75D3-E9C1-21D4-672FE73B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0A87E-D4F1-6ABA-06AB-A17C90DF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5E98-4E3E-B212-B6E6-C3F21247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B0621-A731-9A06-69A0-A7256F5C2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1057D-6AA2-BF3C-9AF5-35EB0D975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0619F-BF8D-080F-478E-71670C3BC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4AF7A-999C-39CA-4093-3270E7E25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D8D62-63C0-FA73-153C-AED71CB8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664D-6126-958A-53C1-EE9F9651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49F298-1B97-26BE-918A-5A3E83EA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957F-ADE7-A9E4-C3E0-E1008AC8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DF656-6E68-71DA-52C1-BF8CB4BC8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CB358-2235-5376-6AF8-407A3F9F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93F3B-911D-4DD0-2344-2ADAD13E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2B5F97-1B14-2F51-B6EB-26BFBF48DBED}"/>
              </a:ext>
            </a:extLst>
          </p:cNvPr>
          <p:cNvSpPr/>
          <p:nvPr userDrawn="1"/>
        </p:nvSpPr>
        <p:spPr>
          <a:xfrm>
            <a:off x="288896" y="228342"/>
            <a:ext cx="11614207" cy="6401315"/>
          </a:xfrm>
          <a:prstGeom prst="roundRect">
            <a:avLst>
              <a:gd name="adj" fmla="val 459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C9712-94DC-0E52-B2BA-8D938CE935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r="1" b="27433"/>
          <a:stretch>
            <a:fillRect/>
          </a:stretch>
        </p:blipFill>
        <p:spPr>
          <a:xfrm>
            <a:off x="1114417" y="-1"/>
            <a:ext cx="9963164" cy="685800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71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2B5F97-1B14-2F51-B6EB-26BFBF48DBED}"/>
              </a:ext>
            </a:extLst>
          </p:cNvPr>
          <p:cNvSpPr/>
          <p:nvPr userDrawn="1"/>
        </p:nvSpPr>
        <p:spPr>
          <a:xfrm>
            <a:off x="288896" y="228342"/>
            <a:ext cx="11614207" cy="6401315"/>
          </a:xfrm>
          <a:prstGeom prst="roundRect">
            <a:avLst>
              <a:gd name="adj" fmla="val 459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68871-6753-811E-0A0E-9EB1AEAB5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" r="-1" b="30902"/>
          <a:stretch>
            <a:fillRect/>
          </a:stretch>
        </p:blipFill>
        <p:spPr>
          <a:xfrm>
            <a:off x="6252045" y="3132017"/>
            <a:ext cx="5651058" cy="3497640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67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0EF-B297-D3B9-D672-6DAB69A1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8A189-012A-2BC3-1FAD-A1F714FC9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5965-F01E-CC5E-214D-F2BFDDEB4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D98DCB-62E1-439B-9FAD-B987447810FA}" type="datetimeFigureOut">
              <a:rPr lang="en-US" smtClean="0"/>
              <a:t>6/21/2026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AE6B2-E993-A9EF-7B09-43D29B188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61F92-6903-75C3-B4FD-48EA307AE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BF6AE-C5D4-4301-8980-FB958E599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2" r:id="rId8"/>
    <p:sldLayoutId id="2147483655" r:id="rId9"/>
    <p:sldLayoutId id="2147483661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EC104B-7A93-A309-E7D4-F5139BC1D7B1}"/>
              </a:ext>
            </a:extLst>
          </p:cNvPr>
          <p:cNvSpPr/>
          <p:nvPr/>
        </p:nvSpPr>
        <p:spPr>
          <a:xfrm>
            <a:off x="1375541" y="0"/>
            <a:ext cx="94409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Respecting Parents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0BCA10-DC41-4BCE-0B18-19CE943E8A74}"/>
              </a:ext>
            </a:extLst>
          </p:cNvPr>
          <p:cNvSpPr txBox="1"/>
          <p:nvPr/>
        </p:nvSpPr>
        <p:spPr>
          <a:xfrm>
            <a:off x="650421" y="2421951"/>
            <a:ext cx="10891157" cy="253915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/>
              <a:t>1 a: </a:t>
            </a:r>
            <a:r>
              <a:rPr lang="en-US" sz="2800" dirty="0"/>
              <a:t>to consider worthy of high regard </a:t>
            </a:r>
            <a:r>
              <a:rPr lang="en-US" sz="2800" b="1" dirty="0"/>
              <a:t>: </a:t>
            </a:r>
            <a:r>
              <a:rPr lang="en-US" sz="2800" b="1" cap="all" dirty="0"/>
              <a:t>esteem </a:t>
            </a:r>
          </a:p>
          <a:p>
            <a:pPr fontAlgn="base"/>
            <a:r>
              <a:rPr lang="en-US" sz="2800" b="1" dirty="0"/>
              <a:t>b: </a:t>
            </a:r>
            <a:r>
              <a:rPr lang="en-US" sz="2800" dirty="0"/>
              <a:t>to act in a way which shows awareness of (someone's rights, wishes, etc.)</a:t>
            </a:r>
          </a:p>
          <a:p>
            <a:pPr fontAlgn="base"/>
            <a:endParaRPr lang="en-US" sz="800" dirty="0"/>
          </a:p>
          <a:p>
            <a:pPr fontAlgn="base"/>
            <a:r>
              <a:rPr lang="en-US" sz="2800" b="1" dirty="0"/>
              <a:t>2 a</a:t>
            </a:r>
            <a:r>
              <a:rPr lang="en-US" sz="2800" dirty="0"/>
              <a:t> </a:t>
            </a:r>
            <a:r>
              <a:rPr lang="en-US" sz="2800" b="1" dirty="0"/>
              <a:t>: </a:t>
            </a:r>
            <a:r>
              <a:rPr lang="en-US" sz="2800" dirty="0"/>
              <a:t>to treat or deal with (something good or valuable) in a proper way</a:t>
            </a:r>
          </a:p>
          <a:p>
            <a:endParaRPr lang="en-US" sz="1100" dirty="0"/>
          </a:p>
          <a:p>
            <a:pPr algn="r"/>
            <a:r>
              <a:rPr lang="en-US" sz="2800" dirty="0"/>
              <a:t>(Merriam-Webster)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24843-3620-F5ED-A3CE-E6ACF8F97F6F}"/>
              </a:ext>
            </a:extLst>
          </p:cNvPr>
          <p:cNvSpPr txBox="1"/>
          <p:nvPr/>
        </p:nvSpPr>
        <p:spPr>
          <a:xfrm>
            <a:off x="4171950" y="1523999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</a:t>
            </a:r>
            <a:r>
              <a:rPr lang="en-US" sz="3600" b="1" u="sng" dirty="0"/>
              <a:t>Respect</a:t>
            </a:r>
            <a:r>
              <a:rPr lang="en-US" sz="3600" b="1" dirty="0"/>
              <a:t>” </a:t>
            </a:r>
            <a:r>
              <a:rPr lang="en-US" sz="3600" dirty="0"/>
              <a:t>(Verb)</a:t>
            </a:r>
          </a:p>
        </p:txBody>
      </p:sp>
    </p:spTree>
    <p:extLst>
      <p:ext uri="{BB962C8B-B14F-4D97-AF65-F5344CB8AC3E}">
        <p14:creationId xmlns:p14="http://schemas.microsoft.com/office/powerpoint/2010/main" val="30949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262D3-A3ED-53CA-A84B-18226F75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CFF9D-945A-CC83-2076-832FFD46201E}"/>
              </a:ext>
            </a:extLst>
          </p:cNvPr>
          <p:cNvSpPr txBox="1"/>
          <p:nvPr/>
        </p:nvSpPr>
        <p:spPr>
          <a:xfrm>
            <a:off x="3257550" y="658505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What Does it Mean to “Honor”?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9FD14-0AC2-4CF9-4CF2-529063F93C37}"/>
              </a:ext>
            </a:extLst>
          </p:cNvPr>
          <p:cNvSpPr txBox="1"/>
          <p:nvPr/>
        </p:nvSpPr>
        <p:spPr>
          <a:xfrm>
            <a:off x="598713" y="2160459"/>
            <a:ext cx="110653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Taught in the OT and repeated in the NT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“Honor” defined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Hebrew word (</a:t>
            </a:r>
            <a:r>
              <a:rPr lang="en-US" sz="2400" i="1" dirty="0" err="1"/>
              <a:t>kabed</a:t>
            </a:r>
            <a:r>
              <a:rPr lang="en-US" sz="2400" i="1" dirty="0"/>
              <a:t>) – means to “be heavy, weigh much” (Strong’s)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Translated “heavy” (Neh. 5:18; Job 33:7; Isa. 24:20)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Perhaps idea: parents are not to be taken lightly – rather give weight to or dignity to them – highly valued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Greek word (</a:t>
            </a:r>
            <a:r>
              <a:rPr lang="en-US" sz="2400" i="1" dirty="0" err="1"/>
              <a:t>timao</a:t>
            </a:r>
            <a:r>
              <a:rPr lang="en-US" sz="2400" i="1" dirty="0"/>
              <a:t>) – the “worth” one ascribes to a person, i.e., “satisfaction,” “compensation,” “evaluation,” “</a:t>
            </a:r>
            <a:r>
              <a:rPr lang="en-US" sz="2400" i="1" dirty="0" err="1"/>
              <a:t>honour</a:t>
            </a:r>
            <a:r>
              <a:rPr lang="en-US" sz="2400" i="1" dirty="0"/>
              <a:t>”; 2. (only after Hom.) the value of a thing, “price,” “purchase price.” (Kittel – TDNT)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Translated “price” (Matt. 27:9)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Idea: place high value on our parents – treat them as highly valued</a:t>
            </a:r>
          </a:p>
        </p:txBody>
      </p:sp>
    </p:spTree>
    <p:extLst>
      <p:ext uri="{BB962C8B-B14F-4D97-AF65-F5344CB8AC3E}">
        <p14:creationId xmlns:p14="http://schemas.microsoft.com/office/powerpoint/2010/main" val="94284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BE356-E794-BD55-E982-96ADB772F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3908DB-C86F-9630-7B38-1190E072FF5B}"/>
              </a:ext>
            </a:extLst>
          </p:cNvPr>
          <p:cNvSpPr txBox="1"/>
          <p:nvPr/>
        </p:nvSpPr>
        <p:spPr>
          <a:xfrm>
            <a:off x="3257550" y="658505"/>
            <a:ext cx="79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What Does it Mean to “Honor”?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B4875-8B75-CB4F-96EF-96DBB4725237}"/>
              </a:ext>
            </a:extLst>
          </p:cNvPr>
          <p:cNvSpPr txBox="1"/>
          <p:nvPr/>
        </p:nvSpPr>
        <p:spPr>
          <a:xfrm>
            <a:off x="598713" y="2160459"/>
            <a:ext cx="11065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Taught in the OT and repeated in the NT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“Honor” defined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Honor shown despite their flaws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Certainly, we honor and respect the good and right things parents do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But, command in OT &amp; NT applies even when there are flaws in the parents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If not, why not?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Otherwise, would mean children obey your parents – only if they have no flaws or mistakes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We are to honor the king (1 Pet. 2:17) – respect the position / authority he holds – despite his flaws</a:t>
            </a:r>
          </a:p>
        </p:txBody>
      </p:sp>
    </p:spTree>
    <p:extLst>
      <p:ext uri="{BB962C8B-B14F-4D97-AF65-F5344CB8AC3E}">
        <p14:creationId xmlns:p14="http://schemas.microsoft.com/office/powerpoint/2010/main" val="2990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67059-B1ED-C302-AE42-FB2F988E5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25EF3-EB80-A8D0-2412-097FE36C30DB}"/>
              </a:ext>
            </a:extLst>
          </p:cNvPr>
          <p:cNvSpPr txBox="1"/>
          <p:nvPr/>
        </p:nvSpPr>
        <p:spPr>
          <a:xfrm>
            <a:off x="3257550" y="658505"/>
            <a:ext cx="800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What Does it Mean to “Honor”?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B55D4F-660B-63EE-D1B8-3996AC4B4DA0}"/>
              </a:ext>
            </a:extLst>
          </p:cNvPr>
          <p:cNvSpPr txBox="1"/>
          <p:nvPr/>
        </p:nvSpPr>
        <p:spPr>
          <a:xfrm>
            <a:off x="598713" y="2160459"/>
            <a:ext cx="11065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Taught in the OT and repeated in the NT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“Honor” defined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Honor shown despite their flaws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How do we “honor” father and mother?</a:t>
            </a:r>
          </a:p>
        </p:txBody>
      </p:sp>
    </p:spTree>
    <p:extLst>
      <p:ext uri="{BB962C8B-B14F-4D97-AF65-F5344CB8AC3E}">
        <p14:creationId xmlns:p14="http://schemas.microsoft.com/office/powerpoint/2010/main" val="331522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F3E67F-E782-C086-A493-80F1E0C3EB07}"/>
              </a:ext>
            </a:extLst>
          </p:cNvPr>
          <p:cNvSpPr/>
          <p:nvPr/>
        </p:nvSpPr>
        <p:spPr>
          <a:xfrm>
            <a:off x="1735015" y="371794"/>
            <a:ext cx="8721969" cy="924448"/>
          </a:xfrm>
          <a:prstGeom prst="roundRect">
            <a:avLst>
              <a:gd name="adj" fmla="val 1891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How Do We “Honor” Father and Mother?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E939C-7258-16D8-57A6-BFAEFD42C913}"/>
              </a:ext>
            </a:extLst>
          </p:cNvPr>
          <p:cNvSpPr txBox="1"/>
          <p:nvPr/>
        </p:nvSpPr>
        <p:spPr>
          <a:xfrm>
            <a:off x="612949" y="1555446"/>
            <a:ext cx="112430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Obey them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Eph. 6:1-2; Col. 3:20 (Addressed to those who old enough to be accountable)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Even Jesus submitted to his parents (Luke 2:51)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Disobedience is listed in the catalogs of sin (Rom. 1:28-32; 2 Tim. 3:1-5)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This has limitations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400" dirty="0"/>
              <a:t> When obedience to parents is contrary to God (Acts 5:29)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400" dirty="0"/>
              <a:t>Submission is temporary – time when leave father and mother (Gen. 2:24)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400" dirty="0"/>
              <a:t>However, “honor” is still required and continues!</a:t>
            </a:r>
          </a:p>
        </p:txBody>
      </p:sp>
    </p:spTree>
    <p:extLst>
      <p:ext uri="{BB962C8B-B14F-4D97-AF65-F5344CB8AC3E}">
        <p14:creationId xmlns:p14="http://schemas.microsoft.com/office/powerpoint/2010/main" val="30646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1CD6B-D498-F4B7-C815-BB536C1E3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64CC0E-87B2-DF3E-1CAE-33B35464B48B}"/>
              </a:ext>
            </a:extLst>
          </p:cNvPr>
          <p:cNvSpPr/>
          <p:nvPr/>
        </p:nvSpPr>
        <p:spPr>
          <a:xfrm>
            <a:off x="1735015" y="371794"/>
            <a:ext cx="8721969" cy="924448"/>
          </a:xfrm>
          <a:prstGeom prst="roundRect">
            <a:avLst>
              <a:gd name="adj" fmla="val 18915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How Do We “Honor” Father and Mother?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57912-6E00-C83F-3F83-5CC184F618D2}"/>
              </a:ext>
            </a:extLst>
          </p:cNvPr>
          <p:cNvSpPr txBox="1"/>
          <p:nvPr/>
        </p:nvSpPr>
        <p:spPr>
          <a:xfrm>
            <a:off x="612949" y="1555446"/>
            <a:ext cx="112430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Obey them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Respect their rule (Lev. 19:3 – “revere” = fear, reverence)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Value them (Prov. 31:28) – treat them with high esteem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Accept correction (Prov. 1:8-9; 15:5)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Show gratitude for what they have done (Prov. 30:11)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Do not scorn / show contempt (Prov. 30:17)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Show respect by your words, actions and body language (Lev. 19:32)</a:t>
            </a:r>
          </a:p>
          <a:p>
            <a:pPr marL="342900" indent="-342900">
              <a:buFont typeface="+mj-lt"/>
              <a:buAutoNum type="arabicPeriod"/>
            </a:pPr>
            <a:endParaRPr lang="en-US" sz="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Take care of them when they are old (1 Tim. 5:4, 8, 16; Jno. 19:25-27)</a:t>
            </a:r>
          </a:p>
        </p:txBody>
      </p:sp>
    </p:spTree>
    <p:extLst>
      <p:ext uri="{BB962C8B-B14F-4D97-AF65-F5344CB8AC3E}">
        <p14:creationId xmlns:p14="http://schemas.microsoft.com/office/powerpoint/2010/main" val="35314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56821-2A2A-22B2-D899-3E813F7BC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017494-0A2B-B295-4A8F-82A35AD78269}"/>
              </a:ext>
            </a:extLst>
          </p:cNvPr>
          <p:cNvSpPr/>
          <p:nvPr/>
        </p:nvSpPr>
        <p:spPr>
          <a:xfrm>
            <a:off x="1375541" y="347960"/>
            <a:ext cx="94409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Respecting Parents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89881-A167-C87C-D809-B4C180593D1D}"/>
              </a:ext>
            </a:extLst>
          </p:cNvPr>
          <p:cNvSpPr txBox="1"/>
          <p:nvPr/>
        </p:nvSpPr>
        <p:spPr>
          <a:xfrm>
            <a:off x="1066800" y="2194336"/>
            <a:ext cx="104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 Respect for Parents &amp; God Go Hand in 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BC136-FC07-67CB-95D2-8DC7CBA0185A}"/>
              </a:ext>
            </a:extLst>
          </p:cNvPr>
          <p:cNvSpPr txBox="1"/>
          <p:nvPr/>
        </p:nvSpPr>
        <p:spPr>
          <a:xfrm>
            <a:off x="1066800" y="3087380"/>
            <a:ext cx="554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What Does it Mean to “Honor”?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1FE92-5151-D989-55C6-253DDBA9299E}"/>
              </a:ext>
            </a:extLst>
          </p:cNvPr>
          <p:cNvSpPr txBox="1"/>
          <p:nvPr/>
        </p:nvSpPr>
        <p:spPr>
          <a:xfrm>
            <a:off x="1066800" y="4458980"/>
            <a:ext cx="6181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When Does this Apply? Does Honor Change over the years?</a:t>
            </a:r>
          </a:p>
        </p:txBody>
      </p:sp>
    </p:spTree>
    <p:extLst>
      <p:ext uri="{BB962C8B-B14F-4D97-AF65-F5344CB8AC3E}">
        <p14:creationId xmlns:p14="http://schemas.microsoft.com/office/powerpoint/2010/main" val="1022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5FC705-8102-1292-591B-56C0138A8447}"/>
              </a:ext>
            </a:extLst>
          </p:cNvPr>
          <p:cNvSpPr txBox="1"/>
          <p:nvPr/>
        </p:nvSpPr>
        <p:spPr>
          <a:xfrm>
            <a:off x="3076573" y="391805"/>
            <a:ext cx="851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When Does this Apply? Does Honor Change over the years?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A66E0-4318-D538-B899-3BB1A9AA0FDE}"/>
              </a:ext>
            </a:extLst>
          </p:cNvPr>
          <p:cNvSpPr txBox="1"/>
          <p:nvPr/>
        </p:nvSpPr>
        <p:spPr>
          <a:xfrm>
            <a:off x="598713" y="2160459"/>
            <a:ext cx="110653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How “Honor father and mother” is used  / applied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Supports obedience to parents (Eph. 6:1-2)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Supports taking care of aged parents (Matt. 15:4; Mark 7:10)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Obviously, those are different periods of one’s life – yet principle applies all through time!</a:t>
            </a:r>
          </a:p>
        </p:txBody>
      </p:sp>
    </p:spTree>
    <p:extLst>
      <p:ext uri="{BB962C8B-B14F-4D97-AF65-F5344CB8AC3E}">
        <p14:creationId xmlns:p14="http://schemas.microsoft.com/office/powerpoint/2010/main" val="8354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2E56E-0332-2607-6417-39B744D90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685AD2-D4FE-2A09-0518-715DD3A6CCA0}"/>
              </a:ext>
            </a:extLst>
          </p:cNvPr>
          <p:cNvSpPr txBox="1"/>
          <p:nvPr/>
        </p:nvSpPr>
        <p:spPr>
          <a:xfrm>
            <a:off x="3076573" y="391805"/>
            <a:ext cx="851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When Does this Apply? Does Honor Change over the years?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4385E-6FD7-B27F-3D75-69235C813EFC}"/>
              </a:ext>
            </a:extLst>
          </p:cNvPr>
          <p:cNvSpPr txBox="1"/>
          <p:nvPr/>
        </p:nvSpPr>
        <p:spPr>
          <a:xfrm>
            <a:off x="598713" y="2160459"/>
            <a:ext cx="110653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How “Honor father and mother” is used  / applied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“Honor” changes in responsibility over the years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Surely, the young teen is not responsible to care the needs of the parents!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Surely, the 60 – 70 years old is not required to obey their parents!</a:t>
            </a:r>
          </a:p>
        </p:txBody>
      </p:sp>
    </p:spTree>
    <p:extLst>
      <p:ext uri="{BB962C8B-B14F-4D97-AF65-F5344CB8AC3E}">
        <p14:creationId xmlns:p14="http://schemas.microsoft.com/office/powerpoint/2010/main" val="14397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F6A64-C165-75D7-8807-D9229775FE03}"/>
              </a:ext>
            </a:extLst>
          </p:cNvPr>
          <p:cNvSpPr/>
          <p:nvPr/>
        </p:nvSpPr>
        <p:spPr>
          <a:xfrm>
            <a:off x="2961409" y="3325091"/>
            <a:ext cx="6276109" cy="18703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333ED5-CB7D-F534-D84B-ABE60767890B}"/>
              </a:ext>
            </a:extLst>
          </p:cNvPr>
          <p:cNvSpPr/>
          <p:nvPr/>
        </p:nvSpPr>
        <p:spPr>
          <a:xfrm>
            <a:off x="763674" y="2273440"/>
            <a:ext cx="2602523" cy="2311120"/>
          </a:xfrm>
          <a:prstGeom prst="roundRect">
            <a:avLst>
              <a:gd name="adj" fmla="val 992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Child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(Christian)</a:t>
            </a:r>
          </a:p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Take Care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A08191-E130-D551-F9EF-146A84FE9FCB}"/>
              </a:ext>
            </a:extLst>
          </p:cNvPr>
          <p:cNvSpPr/>
          <p:nvPr/>
        </p:nvSpPr>
        <p:spPr>
          <a:xfrm>
            <a:off x="8740428" y="2273440"/>
            <a:ext cx="2602523" cy="2311120"/>
          </a:xfrm>
          <a:prstGeom prst="roundRect">
            <a:avLst>
              <a:gd name="adj" fmla="val 992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</a:p>
          <a:p>
            <a:pPr algn="ctr"/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Care of</a:t>
            </a: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97C4BB07-FE1E-1142-F6A9-C979FFB0002B}"/>
              </a:ext>
            </a:extLst>
          </p:cNvPr>
          <p:cNvSpPr/>
          <p:nvPr/>
        </p:nvSpPr>
        <p:spPr>
          <a:xfrm>
            <a:off x="2088573" y="706582"/>
            <a:ext cx="7824354" cy="1566858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97C03-F802-93FA-C25A-0637F191E852}"/>
              </a:ext>
            </a:extLst>
          </p:cNvPr>
          <p:cNvSpPr txBox="1"/>
          <p:nvPr/>
        </p:nvSpPr>
        <p:spPr>
          <a:xfrm>
            <a:off x="4769426" y="453045"/>
            <a:ext cx="2296391" cy="830997"/>
          </a:xfrm>
          <a:prstGeom prst="rect">
            <a:avLst/>
          </a:prstGeom>
          <a:solidFill>
            <a:srgbClr val="C1E5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At Some Point</a:t>
            </a:r>
          </a:p>
          <a:p>
            <a:pPr algn="ctr"/>
            <a:r>
              <a:rPr lang="en-US" sz="2400" b="1" dirty="0"/>
              <a:t>Change / Shift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DFAE5-C0AD-86D5-FBB6-E8EED1191450}"/>
              </a:ext>
            </a:extLst>
          </p:cNvPr>
          <p:cNvSpPr txBox="1"/>
          <p:nvPr/>
        </p:nvSpPr>
        <p:spPr>
          <a:xfrm>
            <a:off x="3451573" y="3840298"/>
            <a:ext cx="52888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Applies from accountability to death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Always involves respect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Not always involve obedience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Comes a time the “apron strings” much be cut (Gen. 2:24)</a:t>
            </a:r>
          </a:p>
        </p:txBody>
      </p:sp>
    </p:spTree>
    <p:extLst>
      <p:ext uri="{BB962C8B-B14F-4D97-AF65-F5344CB8AC3E}">
        <p14:creationId xmlns:p14="http://schemas.microsoft.com/office/powerpoint/2010/main" val="771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95433-1C59-CD25-A3F4-D6CB70800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8DE6F1-2D41-BA8A-4F9C-B59F8A226D7A}"/>
              </a:ext>
            </a:extLst>
          </p:cNvPr>
          <p:cNvSpPr txBox="1"/>
          <p:nvPr/>
        </p:nvSpPr>
        <p:spPr>
          <a:xfrm>
            <a:off x="3076573" y="391805"/>
            <a:ext cx="851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When Does this Apply? Does Honor Change over the years?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F26D5-83BA-49B9-58A3-3D67AE5E6F36}"/>
              </a:ext>
            </a:extLst>
          </p:cNvPr>
          <p:cNvSpPr txBox="1"/>
          <p:nvPr/>
        </p:nvSpPr>
        <p:spPr>
          <a:xfrm>
            <a:off x="598713" y="2160459"/>
            <a:ext cx="1106533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How “Honor father and mother” is used  / applied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“Honor” changes in responsibility over the years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When children marry – new family – a new leader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There is a “leaving” and “cleaving” (Gen. 2:24)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 new marriage – has a new head (Eph. 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Difference in listening to advice of parents – and allowing them to “run” or “ruin” your marriage!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Parental interference – may contribute to the lack of “honor” / “respect” the grown children will have for parents!</a:t>
            </a:r>
          </a:p>
        </p:txBody>
      </p:sp>
    </p:spTree>
    <p:extLst>
      <p:ext uri="{BB962C8B-B14F-4D97-AF65-F5344CB8AC3E}">
        <p14:creationId xmlns:p14="http://schemas.microsoft.com/office/powerpoint/2010/main" val="42197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1F1EF-487E-1AE6-7B16-5AF09A730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40DF21-6058-F7EA-5891-D6CC69ADC7E7}"/>
              </a:ext>
            </a:extLst>
          </p:cNvPr>
          <p:cNvSpPr/>
          <p:nvPr/>
        </p:nvSpPr>
        <p:spPr>
          <a:xfrm>
            <a:off x="1375541" y="0"/>
            <a:ext cx="94409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Respecting Parents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E0670-A58D-C656-E22C-A28ED8735F3C}"/>
              </a:ext>
            </a:extLst>
          </p:cNvPr>
          <p:cNvSpPr txBox="1"/>
          <p:nvPr/>
        </p:nvSpPr>
        <p:spPr>
          <a:xfrm>
            <a:off x="1523999" y="1523999"/>
            <a:ext cx="912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</a:t>
            </a:r>
            <a:r>
              <a:rPr lang="en-US" sz="3600" b="1" u="sng" dirty="0"/>
              <a:t>Respect</a:t>
            </a:r>
            <a:r>
              <a:rPr lang="en-US" sz="3600" b="1" dirty="0"/>
              <a:t>” </a:t>
            </a:r>
            <a:r>
              <a:rPr lang="en-US" sz="3600" dirty="0"/>
              <a:t>(Verb)</a:t>
            </a:r>
          </a:p>
          <a:p>
            <a:pPr algn="ctr"/>
            <a:endParaRPr lang="en-US" sz="1200" dirty="0"/>
          </a:p>
          <a:p>
            <a:pPr algn="ctr"/>
            <a:r>
              <a:rPr lang="en-US" sz="3600" b="1" u="sng" dirty="0"/>
              <a:t>There is a need for a study of respect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75F8E-F522-E87F-6600-700094ACAE88}"/>
              </a:ext>
            </a:extLst>
          </p:cNvPr>
          <p:cNvSpPr txBox="1"/>
          <p:nvPr/>
        </p:nvSpPr>
        <p:spPr>
          <a:xfrm>
            <a:off x="2498271" y="3173186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There is plenty of disrespect to go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TV /Movies portray parents as ignorant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Some “peers” of Christian teens – show little or no 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/>
              <a:t>Those who respect their parents – may not comprehend all that is involved in respect</a:t>
            </a:r>
          </a:p>
        </p:txBody>
      </p:sp>
    </p:spTree>
    <p:extLst>
      <p:ext uri="{BB962C8B-B14F-4D97-AF65-F5344CB8AC3E}">
        <p14:creationId xmlns:p14="http://schemas.microsoft.com/office/powerpoint/2010/main" val="6858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E155-C0F4-0ADB-FD9E-D74D1D149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35207-7CEB-6A8F-550E-7DB1988636A2}"/>
              </a:ext>
            </a:extLst>
          </p:cNvPr>
          <p:cNvSpPr/>
          <p:nvPr/>
        </p:nvSpPr>
        <p:spPr>
          <a:xfrm>
            <a:off x="1375541" y="347960"/>
            <a:ext cx="94409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Respecting Parents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7D098-4420-F788-08C5-5E159B4BCFA3}"/>
              </a:ext>
            </a:extLst>
          </p:cNvPr>
          <p:cNvSpPr txBox="1"/>
          <p:nvPr/>
        </p:nvSpPr>
        <p:spPr>
          <a:xfrm>
            <a:off x="1066800" y="2194336"/>
            <a:ext cx="104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 Respect for Parents &amp; God Go Hand in 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AC74D-33BD-B261-70C1-320E05F4C78E}"/>
              </a:ext>
            </a:extLst>
          </p:cNvPr>
          <p:cNvSpPr txBox="1"/>
          <p:nvPr/>
        </p:nvSpPr>
        <p:spPr>
          <a:xfrm>
            <a:off x="1066800" y="3087380"/>
            <a:ext cx="554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What Does it Mean to “Honor”?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C85D8-3466-3385-6B0F-8C6A72436607}"/>
              </a:ext>
            </a:extLst>
          </p:cNvPr>
          <p:cNvSpPr txBox="1"/>
          <p:nvPr/>
        </p:nvSpPr>
        <p:spPr>
          <a:xfrm>
            <a:off x="1066800" y="4458980"/>
            <a:ext cx="6181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When Does this Apply? Does Honor Change over the years?</a:t>
            </a:r>
          </a:p>
        </p:txBody>
      </p:sp>
    </p:spTree>
    <p:extLst>
      <p:ext uri="{BB962C8B-B14F-4D97-AF65-F5344CB8AC3E}">
        <p14:creationId xmlns:p14="http://schemas.microsoft.com/office/powerpoint/2010/main" val="23800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ADDCC-E3BC-C3B0-3E44-E4455EB6C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D554AE-972B-B9D5-D304-98514621CD97}"/>
              </a:ext>
            </a:extLst>
          </p:cNvPr>
          <p:cNvSpPr/>
          <p:nvPr/>
        </p:nvSpPr>
        <p:spPr>
          <a:xfrm>
            <a:off x="1375541" y="0"/>
            <a:ext cx="94409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Respecting Parents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831B9-CFA6-D440-59E6-062A32FC6E77}"/>
              </a:ext>
            </a:extLst>
          </p:cNvPr>
          <p:cNvSpPr txBox="1"/>
          <p:nvPr/>
        </p:nvSpPr>
        <p:spPr>
          <a:xfrm>
            <a:off x="1523999" y="1523999"/>
            <a:ext cx="91222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“</a:t>
            </a:r>
            <a:r>
              <a:rPr lang="en-US" sz="3600" b="1" u="sng" dirty="0"/>
              <a:t>Respect</a:t>
            </a:r>
            <a:r>
              <a:rPr lang="en-US" sz="3600" b="1" dirty="0"/>
              <a:t>” </a:t>
            </a:r>
            <a:r>
              <a:rPr lang="en-US" sz="3600" dirty="0"/>
              <a:t>(Verb)</a:t>
            </a:r>
          </a:p>
          <a:p>
            <a:pPr algn="ctr"/>
            <a:endParaRPr lang="en-US" sz="1200" dirty="0"/>
          </a:p>
          <a:p>
            <a:pPr algn="ctr"/>
            <a:r>
              <a:rPr lang="en-US" sz="3600" b="1" u="sng" dirty="0"/>
              <a:t>There is a need for a study of respect</a:t>
            </a:r>
          </a:p>
          <a:p>
            <a:pPr algn="ctr"/>
            <a:endParaRPr lang="en-US" sz="1200" b="1" u="sng" dirty="0"/>
          </a:p>
          <a:p>
            <a:pPr algn="ctr"/>
            <a:r>
              <a:rPr lang="en-US" sz="3600" b="1" u="sng" dirty="0"/>
              <a:t>What passages teach respect for parents?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31A07-059D-E138-1232-7649F58A2B08}"/>
              </a:ext>
            </a:extLst>
          </p:cNvPr>
          <p:cNvSpPr txBox="1"/>
          <p:nvPr/>
        </p:nvSpPr>
        <p:spPr>
          <a:xfrm>
            <a:off x="332013" y="3978728"/>
            <a:ext cx="4136571" cy="2400657"/>
          </a:xfrm>
          <a:custGeom>
            <a:avLst/>
            <a:gdLst>
              <a:gd name="csX0" fmla="*/ 0 w 4136571"/>
              <a:gd name="csY0" fmla="*/ 0 h 2400657"/>
              <a:gd name="csX1" fmla="*/ 4136571 w 4136571"/>
              <a:gd name="csY1" fmla="*/ 0 h 2400657"/>
              <a:gd name="csX2" fmla="*/ 4136571 w 4136571"/>
              <a:gd name="csY2" fmla="*/ 2400657 h 2400657"/>
              <a:gd name="csX3" fmla="*/ 0 w 4136571"/>
              <a:gd name="csY3" fmla="*/ 2400657 h 2400657"/>
              <a:gd name="csX4" fmla="*/ 0 w 4136571"/>
              <a:gd name="csY4" fmla="*/ 0 h 24006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136571" h="2400657" fill="none" extrusionOk="0">
                <a:moveTo>
                  <a:pt x="0" y="0"/>
                </a:moveTo>
                <a:cubicBezTo>
                  <a:pt x="1487405" y="-33775"/>
                  <a:pt x="2894105" y="138873"/>
                  <a:pt x="4136571" y="0"/>
                </a:cubicBezTo>
                <a:cubicBezTo>
                  <a:pt x="4062800" y="698191"/>
                  <a:pt x="3980688" y="1955635"/>
                  <a:pt x="4136571" y="2400657"/>
                </a:cubicBezTo>
                <a:cubicBezTo>
                  <a:pt x="2356643" y="2263327"/>
                  <a:pt x="1759740" y="2262801"/>
                  <a:pt x="0" y="2400657"/>
                </a:cubicBezTo>
                <a:cubicBezTo>
                  <a:pt x="152408" y="1942089"/>
                  <a:pt x="73868" y="881942"/>
                  <a:pt x="0" y="0"/>
                </a:cubicBezTo>
                <a:close/>
              </a:path>
              <a:path w="4136571" h="2400657" stroke="0" extrusionOk="0">
                <a:moveTo>
                  <a:pt x="0" y="0"/>
                </a:moveTo>
                <a:cubicBezTo>
                  <a:pt x="1770903" y="-101487"/>
                  <a:pt x="2304106" y="-162162"/>
                  <a:pt x="4136571" y="0"/>
                </a:cubicBezTo>
                <a:cubicBezTo>
                  <a:pt x="4197284" y="596205"/>
                  <a:pt x="4075499" y="1638093"/>
                  <a:pt x="4136571" y="2400657"/>
                </a:cubicBezTo>
                <a:cubicBezTo>
                  <a:pt x="2562491" y="2450722"/>
                  <a:pt x="1264978" y="2242208"/>
                  <a:pt x="0" y="2400657"/>
                </a:cubicBezTo>
                <a:cubicBezTo>
                  <a:pt x="-24452" y="1471613"/>
                  <a:pt x="-67663" y="253029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Exodus 20:12</a:t>
            </a:r>
          </a:p>
          <a:p>
            <a:endParaRPr lang="en-US" baseline="30000" dirty="0"/>
          </a:p>
          <a:p>
            <a:r>
              <a:rPr lang="en-US" sz="2400" dirty="0"/>
              <a:t>Honor your father and your mother, that your days may be long upon the land which the </a:t>
            </a:r>
            <a:r>
              <a:rPr lang="en-US" sz="2400" cap="small" dirty="0"/>
              <a:t>Lord</a:t>
            </a:r>
            <a:r>
              <a:rPr lang="en-US" sz="2400" dirty="0"/>
              <a:t> your God is giving you.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AA286-93CB-1B1B-902E-C1A469AC301E}"/>
              </a:ext>
            </a:extLst>
          </p:cNvPr>
          <p:cNvSpPr txBox="1"/>
          <p:nvPr/>
        </p:nvSpPr>
        <p:spPr>
          <a:xfrm>
            <a:off x="4909456" y="4024894"/>
            <a:ext cx="6460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important: one of ten commands!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does that mean?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Who is addressed?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does this apply?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quoted in NT – does it always mean the same thing?</a:t>
            </a:r>
          </a:p>
        </p:txBody>
      </p:sp>
    </p:spTree>
    <p:extLst>
      <p:ext uri="{BB962C8B-B14F-4D97-AF65-F5344CB8AC3E}">
        <p14:creationId xmlns:p14="http://schemas.microsoft.com/office/powerpoint/2010/main" val="14247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2048C9-7935-8D28-AC8B-C791790A7BAB}"/>
              </a:ext>
            </a:extLst>
          </p:cNvPr>
          <p:cNvSpPr/>
          <p:nvPr/>
        </p:nvSpPr>
        <p:spPr>
          <a:xfrm>
            <a:off x="872379" y="522131"/>
            <a:ext cx="775847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Respecting</a:t>
            </a:r>
          </a:p>
          <a:p>
            <a:pPr algn="ctr"/>
            <a:r>
              <a:rPr lang="en-US" sz="11500" b="1" cap="none" spc="0" dirty="0">
                <a:ln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15456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121C94-A9F7-0143-0721-8AAF1D8D62C8}"/>
              </a:ext>
            </a:extLst>
          </p:cNvPr>
          <p:cNvSpPr/>
          <p:nvPr/>
        </p:nvSpPr>
        <p:spPr>
          <a:xfrm>
            <a:off x="1375541" y="347960"/>
            <a:ext cx="94409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Respecting Parents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B9232-8714-9685-5F6D-B2E244A26F0C}"/>
              </a:ext>
            </a:extLst>
          </p:cNvPr>
          <p:cNvSpPr txBox="1"/>
          <p:nvPr/>
        </p:nvSpPr>
        <p:spPr>
          <a:xfrm>
            <a:off x="1066800" y="2194336"/>
            <a:ext cx="104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 Respect for Parents &amp; God Go Hand in Hand</a:t>
            </a:r>
          </a:p>
        </p:txBody>
      </p:sp>
    </p:spTree>
    <p:extLst>
      <p:ext uri="{BB962C8B-B14F-4D97-AF65-F5344CB8AC3E}">
        <p14:creationId xmlns:p14="http://schemas.microsoft.com/office/powerpoint/2010/main" val="37506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E05BC0-29DC-000A-71CE-AE964EC15F75}"/>
              </a:ext>
            </a:extLst>
          </p:cNvPr>
          <p:cNvSpPr txBox="1"/>
          <p:nvPr/>
        </p:nvSpPr>
        <p:spPr>
          <a:xfrm>
            <a:off x="3390900" y="356011"/>
            <a:ext cx="7762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 Respect for Parents &amp; God Go Hand in 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B7E7B9-21AB-83FA-E317-F2854408D02A}"/>
              </a:ext>
            </a:extLst>
          </p:cNvPr>
          <p:cNvSpPr txBox="1"/>
          <p:nvPr/>
        </p:nvSpPr>
        <p:spPr>
          <a:xfrm>
            <a:off x="598713" y="2160459"/>
            <a:ext cx="11065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Respect is instilled when children are young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Taught by enforcing obedience (Prov. 22:6, 15)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Correction teaches respect (Heb. 12:9)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Taught to fear God (Deut. 4:9-10)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Learn from parents who show they care (cf. 1 Thess. 2:7; Psa. 127:3)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Starts with not tolerating disrespect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By the time they are teens – parents are not still struggling to get their children to have respect for them and others</a:t>
            </a:r>
          </a:p>
        </p:txBody>
      </p:sp>
    </p:spTree>
    <p:extLst>
      <p:ext uri="{BB962C8B-B14F-4D97-AF65-F5344CB8AC3E}">
        <p14:creationId xmlns:p14="http://schemas.microsoft.com/office/powerpoint/2010/main" val="30340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F10A4-D8BB-B347-7961-7AAA2B5E8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088EAD-B518-F6FE-C400-4D114F1F004C}"/>
              </a:ext>
            </a:extLst>
          </p:cNvPr>
          <p:cNvSpPr txBox="1"/>
          <p:nvPr/>
        </p:nvSpPr>
        <p:spPr>
          <a:xfrm>
            <a:off x="3390900" y="356011"/>
            <a:ext cx="7762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 Respect for Parents &amp; God Go Hand in 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37A64-9D93-EAEE-FBDE-D5D9913002FA}"/>
              </a:ext>
            </a:extLst>
          </p:cNvPr>
          <p:cNvSpPr txBox="1"/>
          <p:nvPr/>
        </p:nvSpPr>
        <p:spPr>
          <a:xfrm>
            <a:off x="598713" y="2160459"/>
            <a:ext cx="110653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Respect is instilled when children are young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Respect for parents leads to respect for God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Parents lead them to respect God (Deut. 4:9-10; 6:6-ff)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Parent are responsible for the next generation learning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Psa. 78:5-6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/>
              <a:t>Judges 2:10</a:t>
            </a:r>
          </a:p>
        </p:txBody>
      </p:sp>
      <p:sp>
        <p:nvSpPr>
          <p:cNvPr id="3" name="Star: 32 Points 2">
            <a:extLst>
              <a:ext uri="{FF2B5EF4-FFF2-40B4-BE49-F238E27FC236}">
                <a16:creationId xmlns:a16="http://schemas.microsoft.com/office/drawing/2014/main" id="{C223CEBE-278D-9BAC-1632-A038A99A7485}"/>
              </a:ext>
            </a:extLst>
          </p:cNvPr>
          <p:cNvSpPr/>
          <p:nvPr/>
        </p:nvSpPr>
        <p:spPr>
          <a:xfrm>
            <a:off x="1050470" y="4680857"/>
            <a:ext cx="3194959" cy="1943100"/>
          </a:xfrm>
          <a:prstGeom prst="star32">
            <a:avLst>
              <a:gd name="adj" fmla="val 4745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Respect for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Parents</a:t>
            </a:r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id="{0B301F4F-0FD9-AB4E-67E2-16B95D182A88}"/>
              </a:ext>
            </a:extLst>
          </p:cNvPr>
          <p:cNvSpPr/>
          <p:nvPr/>
        </p:nvSpPr>
        <p:spPr>
          <a:xfrm>
            <a:off x="7668984" y="4591894"/>
            <a:ext cx="3194959" cy="1943100"/>
          </a:xfrm>
          <a:prstGeom prst="star32">
            <a:avLst>
              <a:gd name="adj" fmla="val 4745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Respect for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</a:rPr>
              <a:t>God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B95C3D4D-06FB-072B-7170-85BBBDCE180D}"/>
              </a:ext>
            </a:extLst>
          </p:cNvPr>
          <p:cNvSpPr/>
          <p:nvPr/>
        </p:nvSpPr>
        <p:spPr>
          <a:xfrm>
            <a:off x="2890157" y="4142014"/>
            <a:ext cx="6264729" cy="1012278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8271E25D-6694-296F-0B80-73EF1C58FE42}"/>
              </a:ext>
            </a:extLst>
          </p:cNvPr>
          <p:cNvSpPr/>
          <p:nvPr/>
        </p:nvSpPr>
        <p:spPr>
          <a:xfrm rot="10800000">
            <a:off x="2792184" y="6014188"/>
            <a:ext cx="6134101" cy="800267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0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B064C-EC33-F914-BB66-708844A70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DA9FC3-3AFB-E719-CDA1-6A7CDE214B8A}"/>
              </a:ext>
            </a:extLst>
          </p:cNvPr>
          <p:cNvSpPr/>
          <p:nvPr/>
        </p:nvSpPr>
        <p:spPr>
          <a:xfrm>
            <a:off x="1375541" y="347960"/>
            <a:ext cx="94409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/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Respecting Parents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1A32A-CDB1-2B9B-A178-1FB01CEA7AF1}"/>
              </a:ext>
            </a:extLst>
          </p:cNvPr>
          <p:cNvSpPr txBox="1"/>
          <p:nvPr/>
        </p:nvSpPr>
        <p:spPr>
          <a:xfrm>
            <a:off x="1066800" y="2194336"/>
            <a:ext cx="1041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 Respect for Parents &amp; God Go Hand in 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945E0-F2F5-60C8-B9E2-A35CFC60E16D}"/>
              </a:ext>
            </a:extLst>
          </p:cNvPr>
          <p:cNvSpPr txBox="1"/>
          <p:nvPr/>
        </p:nvSpPr>
        <p:spPr>
          <a:xfrm>
            <a:off x="1066800" y="3087380"/>
            <a:ext cx="5543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What Does it Mean to “Honor”?</a:t>
            </a:r>
          </a:p>
        </p:txBody>
      </p:sp>
    </p:spTree>
    <p:extLst>
      <p:ext uri="{BB962C8B-B14F-4D97-AF65-F5344CB8AC3E}">
        <p14:creationId xmlns:p14="http://schemas.microsoft.com/office/powerpoint/2010/main" val="37620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615A88-9CBA-8048-8CE1-273152A4385E}"/>
              </a:ext>
            </a:extLst>
          </p:cNvPr>
          <p:cNvSpPr txBox="1"/>
          <p:nvPr/>
        </p:nvSpPr>
        <p:spPr>
          <a:xfrm>
            <a:off x="3257550" y="658505"/>
            <a:ext cx="809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ermit Semibold" panose="020F0503040000060003" pitchFamily="34" charset="0"/>
              </a:rPr>
              <a:t>What Does it Mean to “Honor”?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A17A0D-C8EF-876B-EE46-B1CD6937998A}"/>
              </a:ext>
            </a:extLst>
          </p:cNvPr>
          <p:cNvSpPr txBox="1"/>
          <p:nvPr/>
        </p:nvSpPr>
        <p:spPr>
          <a:xfrm>
            <a:off x="598713" y="2160459"/>
            <a:ext cx="110653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b="1" dirty="0"/>
              <a:t> Taught in the OT and repeated in the 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Exo. 20:12; Deut. 5:16 – one of the ten commandments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Lev. 19:3 – put on equality of keeping the Sabbath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Eph. 6:2 – Quoted to support children obeying parents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Matt. 15:4; Mark 7:10 – Cited as a law the Pharisees tried to offset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/>
              <a:t>Matt. 19:19; Luke 18:20 – Listed as a law the rich young ruler obeyed</a:t>
            </a:r>
          </a:p>
        </p:txBody>
      </p:sp>
    </p:spTree>
    <p:extLst>
      <p:ext uri="{BB962C8B-B14F-4D97-AF65-F5344CB8AC3E}">
        <p14:creationId xmlns:p14="http://schemas.microsoft.com/office/powerpoint/2010/main" val="34730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1352</Words>
  <Application>Microsoft Office PowerPoint</Application>
  <PresentationFormat>Widescreen</PresentationFormat>
  <Paragraphs>159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Kermit Semibold</vt:lpstr>
      <vt:lpstr>Aptos</vt:lpstr>
      <vt:lpstr>Arial</vt:lpstr>
      <vt:lpstr>Wingdings</vt:lpstr>
      <vt:lpstr>Aptos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Donnie V. Rader</dc:creator>
  <cp:lastModifiedBy>Donnie V. Rader</cp:lastModifiedBy>
  <cp:revision>6</cp:revision>
  <dcterms:created xsi:type="dcterms:W3CDTF">2026-06-18T16:50:29Z</dcterms:created>
  <dcterms:modified xsi:type="dcterms:W3CDTF">2026-06-21T13:01:41Z</dcterms:modified>
</cp:coreProperties>
</file>