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  <p:sldMasterId id="2147483684" r:id="rId2"/>
    <p:sldMasterId id="2147483696" r:id="rId3"/>
  </p:sldMasterIdLst>
  <p:notesMasterIdLst>
    <p:notesMasterId r:id="rId31"/>
  </p:notesMasterIdLst>
  <p:sldIdLst>
    <p:sldId id="258" r:id="rId4"/>
    <p:sldId id="259" r:id="rId5"/>
    <p:sldId id="256" r:id="rId6"/>
    <p:sldId id="260" r:id="rId7"/>
    <p:sldId id="676" r:id="rId8"/>
    <p:sldId id="257" r:id="rId9"/>
    <p:sldId id="663" r:id="rId10"/>
    <p:sldId id="664" r:id="rId11"/>
    <p:sldId id="677" r:id="rId12"/>
    <p:sldId id="659" r:id="rId13"/>
    <p:sldId id="665" r:id="rId14"/>
    <p:sldId id="666" r:id="rId15"/>
    <p:sldId id="678" r:id="rId16"/>
    <p:sldId id="660" r:id="rId17"/>
    <p:sldId id="667" r:id="rId18"/>
    <p:sldId id="668" r:id="rId19"/>
    <p:sldId id="669" r:id="rId20"/>
    <p:sldId id="670" r:id="rId21"/>
    <p:sldId id="671" r:id="rId22"/>
    <p:sldId id="672" r:id="rId23"/>
    <p:sldId id="673" r:id="rId24"/>
    <p:sldId id="674" r:id="rId25"/>
    <p:sldId id="679" r:id="rId26"/>
    <p:sldId id="661" r:id="rId27"/>
    <p:sldId id="680" r:id="rId28"/>
    <p:sldId id="662" r:id="rId29"/>
    <p:sldId id="681" r:id="rId30"/>
  </p:sldIdLst>
  <p:sldSz cx="12192000" cy="6858000"/>
  <p:notesSz cx="7010400" cy="9296400"/>
  <p:embeddedFontLst>
    <p:embeddedFont>
      <p:font typeface="Cavolini" panose="03000502040302020204" pitchFamily="66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69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font" Target="fonts/font3.fntdata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font" Target="fonts/font1.fntdata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font" Target="fonts/font4.fntdata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46D11-3FC2-4FDC-BADF-8855FD809FB4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FADDF-EE86-4DE4-A0C6-5521F278A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7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918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310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212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174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694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68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418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295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742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682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008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077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169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59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821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635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567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102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661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351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19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383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816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475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50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661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418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69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383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398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258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292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Beautiful watercolor background Free Vec... | Free Vector #Freepik #freevector #background">
            <a:extLst>
              <a:ext uri="{FF2B5EF4-FFF2-40B4-BE49-F238E27FC236}">
                <a16:creationId xmlns:a16="http://schemas.microsoft.com/office/drawing/2014/main" id="{C6C33C16-4060-41B4-AB60-FDDC1F347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ED7C632-C923-4B61-8904-8FF7DBEF909B}"/>
              </a:ext>
            </a:extLst>
          </p:cNvPr>
          <p:cNvSpPr/>
          <p:nvPr userDrawn="1"/>
        </p:nvSpPr>
        <p:spPr>
          <a:xfrm>
            <a:off x="616225" y="365127"/>
            <a:ext cx="10959548" cy="1105865"/>
          </a:xfrm>
          <a:custGeom>
            <a:avLst/>
            <a:gdLst>
              <a:gd name="csX0" fmla="*/ 0 w 10959548"/>
              <a:gd name="csY0" fmla="*/ 0 h 1105865"/>
              <a:gd name="csX1" fmla="*/ 10959548 w 10959548"/>
              <a:gd name="csY1" fmla="*/ 0 h 1105865"/>
              <a:gd name="csX2" fmla="*/ 10959548 w 10959548"/>
              <a:gd name="csY2" fmla="*/ 1105865 h 1105865"/>
              <a:gd name="csX3" fmla="*/ 0 w 10959548"/>
              <a:gd name="csY3" fmla="*/ 1105865 h 1105865"/>
              <a:gd name="csX4" fmla="*/ 0 w 10959548"/>
              <a:gd name="csY4" fmla="*/ 0 h 11058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959548" h="1105865" fill="none" extrusionOk="0">
                <a:moveTo>
                  <a:pt x="0" y="0"/>
                </a:moveTo>
                <a:cubicBezTo>
                  <a:pt x="3193502" y="87411"/>
                  <a:pt x="8019939" y="-159221"/>
                  <a:pt x="10959548" y="0"/>
                </a:cubicBezTo>
                <a:cubicBezTo>
                  <a:pt x="10864101" y="440432"/>
                  <a:pt x="10905982" y="729591"/>
                  <a:pt x="10959548" y="1105865"/>
                </a:cubicBezTo>
                <a:cubicBezTo>
                  <a:pt x="7929617" y="977639"/>
                  <a:pt x="2968869" y="988914"/>
                  <a:pt x="0" y="1105865"/>
                </a:cubicBezTo>
                <a:cubicBezTo>
                  <a:pt x="-52348" y="774160"/>
                  <a:pt x="45718" y="382514"/>
                  <a:pt x="0" y="0"/>
                </a:cubicBezTo>
                <a:close/>
              </a:path>
              <a:path w="10959548" h="1105865" stroke="0" extrusionOk="0">
                <a:moveTo>
                  <a:pt x="0" y="0"/>
                </a:moveTo>
                <a:cubicBezTo>
                  <a:pt x="4363873" y="-51414"/>
                  <a:pt x="8864406" y="89792"/>
                  <a:pt x="10959548" y="0"/>
                </a:cubicBezTo>
                <a:cubicBezTo>
                  <a:pt x="10984757" y="462534"/>
                  <a:pt x="11019179" y="768935"/>
                  <a:pt x="10959548" y="1105865"/>
                </a:cubicBezTo>
                <a:cubicBezTo>
                  <a:pt x="9563181" y="940950"/>
                  <a:pt x="3215024" y="1235021"/>
                  <a:pt x="0" y="1105865"/>
                </a:cubicBezTo>
                <a:cubicBezTo>
                  <a:pt x="-89313" y="970367"/>
                  <a:pt x="-15067" y="305836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070C0"/>
            </a:solidFill>
            <a:extLst>
              <a:ext uri="{C807C97D-BFC1-408E-A445-0C87EB9F89A2}">
                <ask:lineSketchStyleProps xmlns:ask="http://schemas.microsoft.com/office/drawing/2018/sketchyshapes" sd="2572528557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729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Beautiful watercolor background Free Vec... | Free Vector #Freepik #freevector #background">
            <a:extLst>
              <a:ext uri="{FF2B5EF4-FFF2-40B4-BE49-F238E27FC236}">
                <a16:creationId xmlns:a16="http://schemas.microsoft.com/office/drawing/2014/main" id="{AA802155-EB49-411E-29A7-B9BC91997D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8F24541-893A-5807-3086-372CDE71DA99}"/>
              </a:ext>
            </a:extLst>
          </p:cNvPr>
          <p:cNvSpPr/>
          <p:nvPr userDrawn="1"/>
        </p:nvSpPr>
        <p:spPr>
          <a:xfrm>
            <a:off x="616225" y="365126"/>
            <a:ext cx="10959548" cy="6127748"/>
          </a:xfrm>
          <a:custGeom>
            <a:avLst/>
            <a:gdLst>
              <a:gd name="csX0" fmla="*/ 0 w 10959548"/>
              <a:gd name="csY0" fmla="*/ 0 h 6127748"/>
              <a:gd name="csX1" fmla="*/ 10959548 w 10959548"/>
              <a:gd name="csY1" fmla="*/ 0 h 6127748"/>
              <a:gd name="csX2" fmla="*/ 10959548 w 10959548"/>
              <a:gd name="csY2" fmla="*/ 6127748 h 6127748"/>
              <a:gd name="csX3" fmla="*/ 0 w 10959548"/>
              <a:gd name="csY3" fmla="*/ 6127748 h 6127748"/>
              <a:gd name="csX4" fmla="*/ 0 w 10959548"/>
              <a:gd name="csY4" fmla="*/ 0 h 612774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959548" h="6127748" extrusionOk="0">
                <a:moveTo>
                  <a:pt x="0" y="0"/>
                </a:moveTo>
                <a:cubicBezTo>
                  <a:pt x="4363873" y="-51414"/>
                  <a:pt x="8864406" y="89792"/>
                  <a:pt x="10959548" y="0"/>
                </a:cubicBezTo>
                <a:cubicBezTo>
                  <a:pt x="10995599" y="1054727"/>
                  <a:pt x="10856888" y="3073165"/>
                  <a:pt x="10959548" y="6127748"/>
                </a:cubicBezTo>
                <a:cubicBezTo>
                  <a:pt x="9563181" y="5962833"/>
                  <a:pt x="3215024" y="6256904"/>
                  <a:pt x="0" y="6127748"/>
                </a:cubicBezTo>
                <a:cubicBezTo>
                  <a:pt x="21479" y="4672319"/>
                  <a:pt x="-2471" y="1016683"/>
                  <a:pt x="0" y="0"/>
                </a:cubicBezTo>
                <a:close/>
              </a:path>
            </a:pathLst>
          </a:custGeom>
          <a:noFill/>
          <a:ln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2572528557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5089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32A1B-93C9-4572-AAFA-B77FDC368177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A44B-8517-42AA-B1B6-7CE7234C230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Beautiful watercolor background Free Vec... | Free Vector #Freepik #freevector #background">
            <a:extLst>
              <a:ext uri="{FF2B5EF4-FFF2-40B4-BE49-F238E27FC236}">
                <a16:creationId xmlns:a16="http://schemas.microsoft.com/office/drawing/2014/main" id="{320FCDDB-F615-13F1-98EC-14FDF3CB6BC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8247E8D-D2F0-EACF-CCF4-3A9F4C42C21B}"/>
              </a:ext>
            </a:extLst>
          </p:cNvPr>
          <p:cNvSpPr/>
          <p:nvPr userDrawn="1"/>
        </p:nvSpPr>
        <p:spPr>
          <a:xfrm>
            <a:off x="616225" y="365127"/>
            <a:ext cx="10959548" cy="1105865"/>
          </a:xfrm>
          <a:custGeom>
            <a:avLst/>
            <a:gdLst>
              <a:gd name="csX0" fmla="*/ 0 w 10959548"/>
              <a:gd name="csY0" fmla="*/ 0 h 1105865"/>
              <a:gd name="csX1" fmla="*/ 10959548 w 10959548"/>
              <a:gd name="csY1" fmla="*/ 0 h 1105865"/>
              <a:gd name="csX2" fmla="*/ 10959548 w 10959548"/>
              <a:gd name="csY2" fmla="*/ 1105865 h 1105865"/>
              <a:gd name="csX3" fmla="*/ 0 w 10959548"/>
              <a:gd name="csY3" fmla="*/ 1105865 h 1105865"/>
              <a:gd name="csX4" fmla="*/ 0 w 10959548"/>
              <a:gd name="csY4" fmla="*/ 0 h 11058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959548" h="1105865" fill="none" extrusionOk="0">
                <a:moveTo>
                  <a:pt x="0" y="0"/>
                </a:moveTo>
                <a:cubicBezTo>
                  <a:pt x="3193502" y="87411"/>
                  <a:pt x="8019939" y="-159221"/>
                  <a:pt x="10959548" y="0"/>
                </a:cubicBezTo>
                <a:cubicBezTo>
                  <a:pt x="10864101" y="440432"/>
                  <a:pt x="10905982" y="729591"/>
                  <a:pt x="10959548" y="1105865"/>
                </a:cubicBezTo>
                <a:cubicBezTo>
                  <a:pt x="7929617" y="977639"/>
                  <a:pt x="2968869" y="988914"/>
                  <a:pt x="0" y="1105865"/>
                </a:cubicBezTo>
                <a:cubicBezTo>
                  <a:pt x="-52348" y="774160"/>
                  <a:pt x="45718" y="382514"/>
                  <a:pt x="0" y="0"/>
                </a:cubicBezTo>
                <a:close/>
              </a:path>
              <a:path w="10959548" h="1105865" stroke="0" extrusionOk="0">
                <a:moveTo>
                  <a:pt x="0" y="0"/>
                </a:moveTo>
                <a:cubicBezTo>
                  <a:pt x="4363873" y="-51414"/>
                  <a:pt x="8864406" y="89792"/>
                  <a:pt x="10959548" y="0"/>
                </a:cubicBezTo>
                <a:cubicBezTo>
                  <a:pt x="10984757" y="462534"/>
                  <a:pt x="11019179" y="768935"/>
                  <a:pt x="10959548" y="1105865"/>
                </a:cubicBezTo>
                <a:cubicBezTo>
                  <a:pt x="9563181" y="940950"/>
                  <a:pt x="3215024" y="1235021"/>
                  <a:pt x="0" y="1105865"/>
                </a:cubicBezTo>
                <a:cubicBezTo>
                  <a:pt x="-89313" y="970367"/>
                  <a:pt x="-15067" y="305836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070C0"/>
            </a:solidFill>
            <a:extLst>
              <a:ext uri="{C807C97D-BFC1-408E-A445-0C87EB9F89A2}">
                <ask:lineSketchStyleProps xmlns:ask="http://schemas.microsoft.com/office/drawing/2018/sketchyshapes" sd="2572528557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59286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10D4E77-1DA9-47BD-A8A7-533894CB375B}"/>
              </a:ext>
            </a:extLst>
          </p:cNvPr>
          <p:cNvGrpSpPr/>
          <p:nvPr/>
        </p:nvGrpSpPr>
        <p:grpSpPr>
          <a:xfrm>
            <a:off x="2861457" y="254616"/>
            <a:ext cx="6387811" cy="2251551"/>
            <a:chOff x="1337456" y="254615"/>
            <a:chExt cx="6387811" cy="22515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E6B23E4-486C-413D-971A-C7F434CE1D60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071CD9F-AED6-42BE-9546-7BE4DD0C2FB3}"/>
                </a:ext>
              </a:extLst>
            </p:cNvPr>
            <p:cNvSpPr/>
            <p:nvPr/>
          </p:nvSpPr>
          <p:spPr>
            <a:xfrm>
              <a:off x="1337456" y="25461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1878377-CA62-46AD-BE58-F9420133539A}"/>
              </a:ext>
            </a:extLst>
          </p:cNvPr>
          <p:cNvSpPr txBox="1"/>
          <p:nvPr/>
        </p:nvSpPr>
        <p:spPr>
          <a:xfrm>
            <a:off x="1541928" y="2689842"/>
            <a:ext cx="961016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b="1" dirty="0"/>
              <a:t>Why do you believe in the existence of angels?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2800" i="1" dirty="0"/>
              <a:t>Especially when neither seen or heard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2800" i="1" dirty="0"/>
              <a:t>Not any first-hand or empirical evidence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/>
              <a:t>Answer: Because what is revealed in Scriptures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2800" i="1" dirty="0"/>
              <a:t>Only way we know anything about angels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2800" i="1" dirty="0"/>
              <a:t>So, this is how I will answer any questions about angels</a:t>
            </a:r>
          </a:p>
        </p:txBody>
      </p:sp>
    </p:spTree>
    <p:extLst>
      <p:ext uri="{BB962C8B-B14F-4D97-AF65-F5344CB8AC3E}">
        <p14:creationId xmlns:p14="http://schemas.microsoft.com/office/powerpoint/2010/main" val="1611324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FCCE54-4920-4F03-B6B5-F7A187E20704}"/>
              </a:ext>
            </a:extLst>
          </p:cNvPr>
          <p:cNvSpPr txBox="1"/>
          <p:nvPr/>
        </p:nvSpPr>
        <p:spPr>
          <a:xfrm>
            <a:off x="633167" y="379345"/>
            <a:ext cx="10925666" cy="8079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en-US" sz="105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1500" indent="-571500" algn="ctr">
              <a:buFont typeface="+mj-lt"/>
              <a:buAutoNum type="romanUcPeriod" startAt="2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541DD7-F548-40A0-B4C2-2F71ED0A1FDA}"/>
              </a:ext>
            </a:extLst>
          </p:cNvPr>
          <p:cNvSpPr txBox="1"/>
          <p:nvPr/>
        </p:nvSpPr>
        <p:spPr>
          <a:xfrm>
            <a:off x="1083159" y="2014182"/>
            <a:ext cx="969241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Angels are Said to Fly</a:t>
            </a:r>
            <a:endParaRPr lang="en-US" sz="28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At least some of them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Ascend &amp; descend (Judges 13:20; Matt. 28:2)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Fly (Dan. 9:21-23; Rev. 8:13; 14:6-20)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200" dirty="0"/>
              <a:t>Dan. 9:21 – NKJV </a:t>
            </a:r>
            <a:r>
              <a:rPr lang="en-US" sz="2200" dirty="0" err="1"/>
              <a:t>fn</a:t>
            </a:r>
            <a:r>
              <a:rPr lang="en-US" sz="2200" dirty="0"/>
              <a:t>:  “being weary with weariness”; NASB95: “came to me in my extreme weariness”; Lange: “came with flying speed”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200" dirty="0"/>
              <a:t>All of these are visions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200" u="sng" dirty="0"/>
              <a:t>How</a:t>
            </a:r>
            <a:r>
              <a:rPr lang="en-US" sz="2200" dirty="0"/>
              <a:t> they fly we are not told</a:t>
            </a:r>
          </a:p>
        </p:txBody>
      </p:sp>
    </p:spTree>
    <p:extLst>
      <p:ext uri="{BB962C8B-B14F-4D97-AF65-F5344CB8AC3E}">
        <p14:creationId xmlns:p14="http://schemas.microsoft.com/office/powerpoint/2010/main" val="27990789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6541DD7-F548-40A0-B4C2-2F71ED0A1FDA}"/>
              </a:ext>
            </a:extLst>
          </p:cNvPr>
          <p:cNvSpPr txBox="1"/>
          <p:nvPr/>
        </p:nvSpPr>
        <p:spPr>
          <a:xfrm>
            <a:off x="1084081" y="2014182"/>
            <a:ext cx="10086681" cy="2808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Angels are Said to Fly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Seraphim have Wings (Isa. 6:2-6)</a:t>
            </a:r>
            <a:endParaRPr lang="en-US" sz="28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This also is a vision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May be a high order of angels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Only mentioned here – never called angels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Cherubim had wings (Ezek. 1:6; 10:5)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Wings are not mentioned with any other angels except these</a:t>
            </a:r>
            <a:endParaRPr lang="en-US" sz="2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CBB9B8-0CAF-946E-E548-8F0A27DD1681}"/>
              </a:ext>
            </a:extLst>
          </p:cNvPr>
          <p:cNvSpPr txBox="1"/>
          <p:nvPr/>
        </p:nvSpPr>
        <p:spPr>
          <a:xfrm>
            <a:off x="633167" y="379345"/>
            <a:ext cx="10925666" cy="8079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en-US" sz="105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1500" indent="-571500" algn="ctr">
              <a:buFont typeface="+mj-lt"/>
              <a:buAutoNum type="romanUcPeriod" startAt="2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</p:txBody>
      </p:sp>
    </p:spTree>
    <p:extLst>
      <p:ext uri="{BB962C8B-B14F-4D97-AF65-F5344CB8AC3E}">
        <p14:creationId xmlns:p14="http://schemas.microsoft.com/office/powerpoint/2010/main" val="25189288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6541DD7-F548-40A0-B4C2-2F71ED0A1FDA}"/>
              </a:ext>
            </a:extLst>
          </p:cNvPr>
          <p:cNvSpPr txBox="1"/>
          <p:nvPr/>
        </p:nvSpPr>
        <p:spPr>
          <a:xfrm>
            <a:off x="1074656" y="2014183"/>
            <a:ext cx="1011496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Angels are Said to Fly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Seraphim have Wings (Isa. 6:2-6)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May have Wings – But Not Strong Evidence</a:t>
            </a:r>
            <a:endParaRPr lang="en-US" sz="2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0F1D23-586C-B1B9-6E61-020F29530ED0}"/>
              </a:ext>
            </a:extLst>
          </p:cNvPr>
          <p:cNvSpPr txBox="1"/>
          <p:nvPr/>
        </p:nvSpPr>
        <p:spPr>
          <a:xfrm>
            <a:off x="633167" y="379345"/>
            <a:ext cx="10925666" cy="8079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en-US" sz="105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1500" indent="-571500" algn="ctr">
              <a:buFont typeface="+mj-lt"/>
              <a:buAutoNum type="romanUcPeriod" startAt="2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</p:txBody>
      </p:sp>
    </p:spTree>
    <p:extLst>
      <p:ext uri="{BB962C8B-B14F-4D97-AF65-F5344CB8AC3E}">
        <p14:creationId xmlns:p14="http://schemas.microsoft.com/office/powerpoint/2010/main" val="35911762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9397B-C4A3-1333-DD1B-910FEB590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D22FFE5-C6EE-1DB1-CA70-855ED1A21B3F}"/>
              </a:ext>
            </a:extLst>
          </p:cNvPr>
          <p:cNvGrpSpPr/>
          <p:nvPr/>
        </p:nvGrpSpPr>
        <p:grpSpPr>
          <a:xfrm>
            <a:off x="2861457" y="264776"/>
            <a:ext cx="6387811" cy="2241391"/>
            <a:chOff x="1337456" y="264775"/>
            <a:chExt cx="6387811" cy="224139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D29470E-32CF-04EB-7A31-42CF4E5B4D36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CE19F39-7295-2C1F-4C69-C472B8D9116C}"/>
                </a:ext>
              </a:extLst>
            </p:cNvPr>
            <p:cNvSpPr/>
            <p:nvPr/>
          </p:nvSpPr>
          <p:spPr>
            <a:xfrm>
              <a:off x="1337456" y="2647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3FB12FC6-69D3-0996-81A2-85CF4EB7220E}"/>
              </a:ext>
            </a:extLst>
          </p:cNvPr>
          <p:cNvSpPr txBox="1"/>
          <p:nvPr/>
        </p:nvSpPr>
        <p:spPr>
          <a:xfrm>
            <a:off x="995085" y="2731169"/>
            <a:ext cx="10901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  <a:endParaRPr lang="en-US" sz="32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Are All Angels Good?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What is Destiny of Angels?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121169-BD8B-41A3-EE1F-0B0207626C64}"/>
              </a:ext>
            </a:extLst>
          </p:cNvPr>
          <p:cNvSpPr txBox="1"/>
          <p:nvPr/>
        </p:nvSpPr>
        <p:spPr>
          <a:xfrm>
            <a:off x="3044333" y="416179"/>
            <a:ext cx="54709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Cavolini" panose="03000502040302020204" pitchFamily="66" charset="0"/>
                <a:cs typeface="Cavolini" panose="03000502040302020204" pitchFamily="66" charset="0"/>
              </a:rPr>
              <a:t>Questions About</a:t>
            </a:r>
          </a:p>
        </p:txBody>
      </p:sp>
    </p:spTree>
    <p:extLst>
      <p:ext uri="{BB962C8B-B14F-4D97-AF65-F5344CB8AC3E}">
        <p14:creationId xmlns:p14="http://schemas.microsoft.com/office/powerpoint/2010/main" val="16146330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01A398-20C4-4F22-838F-64C187D61610}"/>
              </a:ext>
            </a:extLst>
          </p:cNvPr>
          <p:cNvSpPr txBox="1"/>
          <p:nvPr/>
        </p:nvSpPr>
        <p:spPr>
          <a:xfrm>
            <a:off x="631595" y="604840"/>
            <a:ext cx="10840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CE0C11-D65E-451D-A779-6846AEC23C54}"/>
              </a:ext>
            </a:extLst>
          </p:cNvPr>
          <p:cNvSpPr txBox="1"/>
          <p:nvPr/>
        </p:nvSpPr>
        <p:spPr>
          <a:xfrm>
            <a:off x="1075765" y="2014182"/>
            <a:ext cx="922019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The Idea</a:t>
            </a:r>
            <a:endParaRPr lang="en-US" sz="28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Each individual has his own personal angel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This angel guards or protects you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Some think even perform miracles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Some think that even wicked people have guardian angels</a:t>
            </a:r>
          </a:p>
        </p:txBody>
      </p:sp>
    </p:spTree>
    <p:extLst>
      <p:ext uri="{BB962C8B-B14F-4D97-AF65-F5344CB8AC3E}">
        <p14:creationId xmlns:p14="http://schemas.microsoft.com/office/powerpoint/2010/main" val="23066941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1CE0C11-D65E-451D-A779-6846AEC23C54}"/>
              </a:ext>
            </a:extLst>
          </p:cNvPr>
          <p:cNvSpPr txBox="1"/>
          <p:nvPr/>
        </p:nvSpPr>
        <p:spPr>
          <a:xfrm>
            <a:off x="1075765" y="2014183"/>
            <a:ext cx="9859327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The Idea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Many Believe the Concept</a:t>
            </a:r>
            <a:endParaRPr lang="en-US" sz="28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Very common in religious world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Some </a:t>
            </a:r>
            <a:r>
              <a:rPr lang="en-US" sz="2200" i="1" dirty="0" err="1"/>
              <a:t>among“Church</a:t>
            </a:r>
            <a:r>
              <a:rPr lang="en-US" sz="2200" i="1" dirty="0"/>
              <a:t> fathers” (Jerome, Origen, Chrysostom)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J. W. McGarvey (A Commentary on Matthew and Mark, Vol. 1, 157)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92C823-2F29-46CA-25E1-DF5CCD167C92}"/>
              </a:ext>
            </a:extLst>
          </p:cNvPr>
          <p:cNvSpPr txBox="1"/>
          <p:nvPr/>
        </p:nvSpPr>
        <p:spPr>
          <a:xfrm>
            <a:off x="631595" y="604840"/>
            <a:ext cx="10840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</p:txBody>
      </p:sp>
    </p:spTree>
    <p:extLst>
      <p:ext uri="{BB962C8B-B14F-4D97-AF65-F5344CB8AC3E}">
        <p14:creationId xmlns:p14="http://schemas.microsoft.com/office/powerpoint/2010/main" val="1714256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1CE0C11-D65E-451D-A779-6846AEC23C54}"/>
              </a:ext>
            </a:extLst>
          </p:cNvPr>
          <p:cNvSpPr txBox="1"/>
          <p:nvPr/>
        </p:nvSpPr>
        <p:spPr>
          <a:xfrm>
            <a:off x="1074656" y="2014182"/>
            <a:ext cx="9212344" cy="3654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The Idea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Many Believe the Concept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Terms “Guardian Angel” is Never Used in Scripture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Angels have Guarded </a:t>
            </a:r>
            <a:endParaRPr lang="en-US" sz="28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Gen. 3:24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Gen. 19:9-11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Dan. 6:21-22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Acts 12:1-11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E25A60-E858-B67D-B6D1-2C49ED526583}"/>
              </a:ext>
            </a:extLst>
          </p:cNvPr>
          <p:cNvSpPr txBox="1"/>
          <p:nvPr/>
        </p:nvSpPr>
        <p:spPr>
          <a:xfrm>
            <a:off x="631595" y="604840"/>
            <a:ext cx="10840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</p:txBody>
      </p:sp>
    </p:spTree>
    <p:extLst>
      <p:ext uri="{BB962C8B-B14F-4D97-AF65-F5344CB8AC3E}">
        <p14:creationId xmlns:p14="http://schemas.microsoft.com/office/powerpoint/2010/main" val="12920875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1CE0C11-D65E-451D-A779-6846AEC23C54}"/>
              </a:ext>
            </a:extLst>
          </p:cNvPr>
          <p:cNvSpPr txBox="1"/>
          <p:nvPr/>
        </p:nvSpPr>
        <p:spPr>
          <a:xfrm>
            <a:off x="1074656" y="2014183"/>
            <a:ext cx="996413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The Idea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Many Believe the Concept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Terms “Guardian Angel” is Never Used in Scripture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Angels have Guarded 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Doesn’t Mean Angels Do Nothing For Us (Heb. 1:14)</a:t>
            </a:r>
            <a:endParaRPr lang="en-US" sz="240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E4D67E-3E82-E2BB-FC7B-B6E39C7C4EAF}"/>
              </a:ext>
            </a:extLst>
          </p:cNvPr>
          <p:cNvSpPr txBox="1"/>
          <p:nvPr/>
        </p:nvSpPr>
        <p:spPr>
          <a:xfrm>
            <a:off x="631595" y="604840"/>
            <a:ext cx="10840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</p:txBody>
      </p:sp>
    </p:spTree>
    <p:extLst>
      <p:ext uri="{BB962C8B-B14F-4D97-AF65-F5344CB8AC3E}">
        <p14:creationId xmlns:p14="http://schemas.microsoft.com/office/powerpoint/2010/main" val="33283197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1CE0C11-D65E-451D-A779-6846AEC23C54}"/>
              </a:ext>
            </a:extLst>
          </p:cNvPr>
          <p:cNvSpPr txBox="1"/>
          <p:nvPr/>
        </p:nvSpPr>
        <p:spPr>
          <a:xfrm>
            <a:off x="1074655" y="2014182"/>
            <a:ext cx="9539925" cy="3485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The Idea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Many Believe the Concept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Terms “Guardian Angel” is Never Used in Scripture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 Angels have Guarded 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Doesn’t Mean Angels Do Nothing For Us (Heb. 1:14)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Proof Text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FC69BA-25EB-2BFB-9215-018B87F3E627}"/>
              </a:ext>
            </a:extLst>
          </p:cNvPr>
          <p:cNvSpPr txBox="1"/>
          <p:nvPr/>
        </p:nvSpPr>
        <p:spPr>
          <a:xfrm>
            <a:off x="631595" y="604840"/>
            <a:ext cx="10840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</p:txBody>
      </p:sp>
    </p:spTree>
    <p:extLst>
      <p:ext uri="{BB962C8B-B14F-4D97-AF65-F5344CB8AC3E}">
        <p14:creationId xmlns:p14="http://schemas.microsoft.com/office/powerpoint/2010/main" val="1588756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FAC095-E3CC-42B7-BA26-B6671476ACEA}"/>
              </a:ext>
            </a:extLst>
          </p:cNvPr>
          <p:cNvSpPr txBox="1"/>
          <p:nvPr/>
        </p:nvSpPr>
        <p:spPr>
          <a:xfrm>
            <a:off x="2516777" y="522515"/>
            <a:ext cx="7158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Psalm 34:7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2D74A6-7DE3-4711-8AED-7C44295E9A22}"/>
              </a:ext>
            </a:extLst>
          </p:cNvPr>
          <p:cNvSpPr txBox="1"/>
          <p:nvPr/>
        </p:nvSpPr>
        <p:spPr>
          <a:xfrm>
            <a:off x="1074656" y="2140153"/>
            <a:ext cx="1048260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“Angel of the Lord” might refer to the pre-incarnate Christ (fear directed toward him)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If an angel – he looks after “them” (not each individual having his own angel)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No evidence here of guardian angels</a:t>
            </a:r>
          </a:p>
        </p:txBody>
      </p:sp>
    </p:spTree>
    <p:extLst>
      <p:ext uri="{BB962C8B-B14F-4D97-AF65-F5344CB8AC3E}">
        <p14:creationId xmlns:p14="http://schemas.microsoft.com/office/powerpoint/2010/main" val="11891648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10D4E77-1DA9-47BD-A8A7-533894CB375B}"/>
              </a:ext>
            </a:extLst>
          </p:cNvPr>
          <p:cNvGrpSpPr/>
          <p:nvPr/>
        </p:nvGrpSpPr>
        <p:grpSpPr>
          <a:xfrm>
            <a:off x="2861457" y="254616"/>
            <a:ext cx="6387811" cy="2251551"/>
            <a:chOff x="1337456" y="254615"/>
            <a:chExt cx="6387811" cy="22515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E6B23E4-486C-413D-971A-C7F434CE1D60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071CD9F-AED6-42BE-9546-7BE4DD0C2FB3}"/>
                </a:ext>
              </a:extLst>
            </p:cNvPr>
            <p:cNvSpPr/>
            <p:nvPr/>
          </p:nvSpPr>
          <p:spPr>
            <a:xfrm>
              <a:off x="1337456" y="25461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1878377-CA62-46AD-BE58-F9420133539A}"/>
              </a:ext>
            </a:extLst>
          </p:cNvPr>
          <p:cNvSpPr txBox="1"/>
          <p:nvPr/>
        </p:nvSpPr>
        <p:spPr>
          <a:xfrm>
            <a:off x="1541928" y="2689842"/>
            <a:ext cx="908124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b="1" dirty="0"/>
              <a:t>Nearly 300 reference to angels in Bible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1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b="1" dirty="0"/>
              <a:t>These references reveal a lot about Angels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1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b="1" dirty="0"/>
              <a:t>Yet – have many questions still unanswered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22210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FAC095-E3CC-42B7-BA26-B6671476ACEA}"/>
              </a:ext>
            </a:extLst>
          </p:cNvPr>
          <p:cNvSpPr txBox="1"/>
          <p:nvPr/>
        </p:nvSpPr>
        <p:spPr>
          <a:xfrm>
            <a:off x="2516777" y="522515"/>
            <a:ext cx="7158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Psalm 91:9-13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3F67BA-AAE0-41A3-9642-307E83EFFDDB}"/>
              </a:ext>
            </a:extLst>
          </p:cNvPr>
          <p:cNvSpPr txBox="1"/>
          <p:nvPr/>
        </p:nvSpPr>
        <p:spPr>
          <a:xfrm>
            <a:off x="1065229" y="2140153"/>
            <a:ext cx="105297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Describes in general way - protection of God’s people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Spiritual protection and safety couched in language of physical protection (Devil misapplied this)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Plurality of angels given charge – not AN angel given to each one</a:t>
            </a:r>
          </a:p>
        </p:txBody>
      </p:sp>
    </p:spTree>
    <p:extLst>
      <p:ext uri="{BB962C8B-B14F-4D97-AF65-F5344CB8AC3E}">
        <p14:creationId xmlns:p14="http://schemas.microsoft.com/office/powerpoint/2010/main" val="4079180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FAC095-E3CC-42B7-BA26-B6671476ACEA}"/>
              </a:ext>
            </a:extLst>
          </p:cNvPr>
          <p:cNvSpPr txBox="1"/>
          <p:nvPr/>
        </p:nvSpPr>
        <p:spPr>
          <a:xfrm>
            <a:off x="2516777" y="522516"/>
            <a:ext cx="7158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Acts 12:15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4ABA51-125C-41F4-B332-F966BA801A50}"/>
              </a:ext>
            </a:extLst>
          </p:cNvPr>
          <p:cNvSpPr txBox="1"/>
          <p:nvPr/>
        </p:nvSpPr>
        <p:spPr>
          <a:xfrm>
            <a:off x="1084083" y="1811170"/>
            <a:ext cx="104826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The author of Acts reports rather than endorse the view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Not a statement from an inspired writer – but a conjecture recorded by an inspired writer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Luke “does not state a Scriptural doctrine but only the superstitious ideas of those who were alarmed by Rhoda’s report” (Lenski)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Nothing said to give the idea of each person having an angel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V. 17 – Peter explained – said nothing about a guardian angel</a:t>
            </a:r>
          </a:p>
        </p:txBody>
      </p:sp>
    </p:spTree>
    <p:extLst>
      <p:ext uri="{BB962C8B-B14F-4D97-AF65-F5344CB8AC3E}">
        <p14:creationId xmlns:p14="http://schemas.microsoft.com/office/powerpoint/2010/main" val="13305434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FAC095-E3CC-42B7-BA26-B6671476ACEA}"/>
              </a:ext>
            </a:extLst>
          </p:cNvPr>
          <p:cNvSpPr txBox="1"/>
          <p:nvPr/>
        </p:nvSpPr>
        <p:spPr>
          <a:xfrm>
            <a:off x="2516777" y="522515"/>
            <a:ext cx="7158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Matthew 18:10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DE3D92-D17C-4991-9968-8DEBD4CA98B7}"/>
              </a:ext>
            </a:extLst>
          </p:cNvPr>
          <p:cNvSpPr txBox="1"/>
          <p:nvPr/>
        </p:nvSpPr>
        <p:spPr>
          <a:xfrm>
            <a:off x="1065229" y="1811171"/>
            <a:ext cx="104826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Most used passage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Point: to those filled with pride – that even lofty angels are always concerned with welfare of the children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Note that the angels are in heaven – not here on earth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No evidence here that each individual has his own protective angel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 Wayne Jackson: “…but the passage is too ambiguous to lead to firm conclusions regarding this matter.”</a:t>
            </a:r>
          </a:p>
        </p:txBody>
      </p:sp>
    </p:spTree>
    <p:extLst>
      <p:ext uri="{BB962C8B-B14F-4D97-AF65-F5344CB8AC3E}">
        <p14:creationId xmlns:p14="http://schemas.microsoft.com/office/powerpoint/2010/main" val="26293114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5BBE5-E416-BB92-40C5-E8992327C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870D096-B90D-CA36-E4A9-26296E2BFD1E}"/>
              </a:ext>
            </a:extLst>
          </p:cNvPr>
          <p:cNvGrpSpPr/>
          <p:nvPr/>
        </p:nvGrpSpPr>
        <p:grpSpPr>
          <a:xfrm>
            <a:off x="2861457" y="264776"/>
            <a:ext cx="6387811" cy="2241391"/>
            <a:chOff x="1337456" y="264775"/>
            <a:chExt cx="6387811" cy="224139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FB935E1-40F2-7CB2-E788-77D26794CA29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71B826F-2709-2E42-5F1E-190AFD3169B1}"/>
                </a:ext>
              </a:extLst>
            </p:cNvPr>
            <p:cNvSpPr/>
            <p:nvPr/>
          </p:nvSpPr>
          <p:spPr>
            <a:xfrm>
              <a:off x="1337456" y="2647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5E3C299-A236-013F-D80F-F15E865E501F}"/>
              </a:ext>
            </a:extLst>
          </p:cNvPr>
          <p:cNvSpPr txBox="1"/>
          <p:nvPr/>
        </p:nvSpPr>
        <p:spPr>
          <a:xfrm>
            <a:off x="995085" y="2731169"/>
            <a:ext cx="10901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Are All Angels Good?</a:t>
            </a:r>
            <a:endParaRPr lang="en-US" sz="32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What is Destiny of Angels?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559AAB-8352-00B8-DB33-80A76618DF9C}"/>
              </a:ext>
            </a:extLst>
          </p:cNvPr>
          <p:cNvSpPr txBox="1"/>
          <p:nvPr/>
        </p:nvSpPr>
        <p:spPr>
          <a:xfrm>
            <a:off x="3044333" y="416179"/>
            <a:ext cx="54709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Cavolini" panose="03000502040302020204" pitchFamily="66" charset="0"/>
                <a:cs typeface="Cavolini" panose="03000502040302020204" pitchFamily="66" charset="0"/>
              </a:rPr>
              <a:t>Questions About</a:t>
            </a:r>
          </a:p>
        </p:txBody>
      </p:sp>
    </p:spTree>
    <p:extLst>
      <p:ext uri="{BB962C8B-B14F-4D97-AF65-F5344CB8AC3E}">
        <p14:creationId xmlns:p14="http://schemas.microsoft.com/office/powerpoint/2010/main" val="2825816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587956-4C8D-4DDD-BD58-79AADAB35335}"/>
              </a:ext>
            </a:extLst>
          </p:cNvPr>
          <p:cNvSpPr txBox="1"/>
          <p:nvPr/>
        </p:nvSpPr>
        <p:spPr>
          <a:xfrm>
            <a:off x="631595" y="580152"/>
            <a:ext cx="10869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+mj-lt"/>
              <a:buAutoNum type="romanUcPeriod" startAt="4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Are All Angels Good?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10E23D-871D-4657-8531-C0CDF00EFE9B}"/>
              </a:ext>
            </a:extLst>
          </p:cNvPr>
          <p:cNvSpPr txBox="1"/>
          <p:nvPr/>
        </p:nvSpPr>
        <p:spPr>
          <a:xfrm>
            <a:off x="1084081" y="2014183"/>
            <a:ext cx="1020922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Not all Angels Have Our Best Interest In Mind</a:t>
            </a:r>
            <a:endParaRPr lang="en-US" sz="28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Devil has angels (Matt. 25:41)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War between good and bad angels (Rev. 12:7-9)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Remember angels have free will – can sin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So – are bad angels</a:t>
            </a:r>
          </a:p>
          <a:p>
            <a:pPr marL="914400" lvl="1" indent="-457200">
              <a:buFont typeface="+mj-lt"/>
              <a:buAutoNum type="arabicPeriod"/>
            </a:pPr>
            <a:endParaRPr lang="en-US" sz="1000" i="1" dirty="0"/>
          </a:p>
          <a:p>
            <a:pPr marL="457200" indent="-457200">
              <a:buFont typeface="+mj-lt"/>
              <a:buAutoNum type="alphaUcPeriod"/>
            </a:pPr>
            <a:r>
              <a:rPr lang="en-US" sz="2800" b="1" dirty="0"/>
              <a:t>Satan Must be a Fallen Angel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God would not have created him (cf. Gen. 1:31)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Are angels that fell (2 Pet. 2:4; Jude 6)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Best explains his origin</a:t>
            </a:r>
          </a:p>
        </p:txBody>
      </p:sp>
    </p:spTree>
    <p:extLst>
      <p:ext uri="{BB962C8B-B14F-4D97-AF65-F5344CB8AC3E}">
        <p14:creationId xmlns:p14="http://schemas.microsoft.com/office/powerpoint/2010/main" val="3763919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5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49EBE-A7C5-9C23-B7BC-B4316AFDB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DA03660-1BE0-ABA2-A03A-6A82D7C86FD2}"/>
              </a:ext>
            </a:extLst>
          </p:cNvPr>
          <p:cNvGrpSpPr/>
          <p:nvPr/>
        </p:nvGrpSpPr>
        <p:grpSpPr>
          <a:xfrm>
            <a:off x="2861457" y="264776"/>
            <a:ext cx="6387811" cy="2241391"/>
            <a:chOff x="1337456" y="264775"/>
            <a:chExt cx="6387811" cy="224139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A3110D-A930-A476-EAAC-1E5106046DC6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22118C4-0AA7-4F79-6561-404D8BB128FB}"/>
                </a:ext>
              </a:extLst>
            </p:cNvPr>
            <p:cNvSpPr/>
            <p:nvPr/>
          </p:nvSpPr>
          <p:spPr>
            <a:xfrm>
              <a:off x="1337456" y="2647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89D9663-1BA0-C9C9-200D-6C024E1C4851}"/>
              </a:ext>
            </a:extLst>
          </p:cNvPr>
          <p:cNvSpPr txBox="1"/>
          <p:nvPr/>
        </p:nvSpPr>
        <p:spPr>
          <a:xfrm>
            <a:off x="995085" y="2731169"/>
            <a:ext cx="10901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Are All Angels Good?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What is Destiny of Angels?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2D3BF8-CB81-E29C-A5F1-E45E4667205D}"/>
              </a:ext>
            </a:extLst>
          </p:cNvPr>
          <p:cNvSpPr txBox="1"/>
          <p:nvPr/>
        </p:nvSpPr>
        <p:spPr>
          <a:xfrm>
            <a:off x="3044333" y="416179"/>
            <a:ext cx="54709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Cavolini" panose="03000502040302020204" pitchFamily="66" charset="0"/>
                <a:cs typeface="Cavolini" panose="03000502040302020204" pitchFamily="66" charset="0"/>
              </a:rPr>
              <a:t>Questions About</a:t>
            </a:r>
          </a:p>
        </p:txBody>
      </p:sp>
    </p:spTree>
    <p:extLst>
      <p:ext uri="{BB962C8B-B14F-4D97-AF65-F5344CB8AC3E}">
        <p14:creationId xmlns:p14="http://schemas.microsoft.com/office/powerpoint/2010/main" val="15035598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06EBC8-0E8B-48CB-A9C6-17782DD46224}"/>
              </a:ext>
            </a:extLst>
          </p:cNvPr>
          <p:cNvSpPr txBox="1"/>
          <p:nvPr/>
        </p:nvSpPr>
        <p:spPr>
          <a:xfrm>
            <a:off x="641023" y="597569"/>
            <a:ext cx="1089738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571500" indent="-571500" algn="ctr">
              <a:buFont typeface="+mj-lt"/>
              <a:buAutoNum type="romanUcPeriod" startAt="5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What is Destiny of Angels?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3C1DDB-5268-4F29-A7D1-581A6AA64B8C}"/>
              </a:ext>
            </a:extLst>
          </p:cNvPr>
          <p:cNvSpPr txBox="1"/>
          <p:nvPr/>
        </p:nvSpPr>
        <p:spPr>
          <a:xfrm>
            <a:off x="1084082" y="1935802"/>
            <a:ext cx="1068057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Fallen Angels will Perish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2 Pet. 2:4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Jude 6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Matt. 25:41</a:t>
            </a:r>
          </a:p>
          <a:p>
            <a:pPr marL="914400" lvl="1" indent="-457200">
              <a:buFont typeface="+mj-lt"/>
              <a:buAutoNum type="arabicPeriod"/>
            </a:pPr>
            <a:endParaRPr lang="en-US" sz="1000" i="1" dirty="0"/>
          </a:p>
          <a:p>
            <a:pPr marL="457200" indent="-457200">
              <a:buFont typeface="+mj-lt"/>
              <a:buAutoNum type="alphaUcPeriod"/>
            </a:pPr>
            <a:r>
              <a:rPr lang="en-US" sz="2800" b="1" dirty="0"/>
              <a:t>Good Angels – Are  in Heaven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2 Thess. 1:7-9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Matt. 18:10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Matt. 25:31</a:t>
            </a:r>
          </a:p>
          <a:p>
            <a:pPr marL="914400" lvl="1" indent="-457200">
              <a:buFont typeface="+mj-lt"/>
              <a:buAutoNum type="arabicPeriod"/>
            </a:pPr>
            <a:endParaRPr lang="en-US" sz="1000" b="1" dirty="0"/>
          </a:p>
          <a:p>
            <a:pPr marL="457200" indent="-457200">
              <a:buFont typeface="+mj-lt"/>
              <a:buAutoNum type="alphaUcPeriod"/>
            </a:pPr>
            <a:r>
              <a:rPr lang="en-US" sz="2800" b="1" dirty="0"/>
              <a:t>Christians will Judge Angels (1 Cor. 6:3)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How we are not told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May be Christians assist or aid (at God’s direction)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May mean we will </a:t>
            </a:r>
            <a:r>
              <a:rPr lang="en-US" sz="2200" i="1" u="sng" dirty="0"/>
              <a:t>see</a:t>
            </a:r>
            <a:r>
              <a:rPr lang="en-US" sz="2200" i="1" dirty="0"/>
              <a:t> &amp; understand the justice of God upon angels </a:t>
            </a:r>
          </a:p>
        </p:txBody>
      </p:sp>
    </p:spTree>
    <p:extLst>
      <p:ext uri="{BB962C8B-B14F-4D97-AF65-F5344CB8AC3E}">
        <p14:creationId xmlns:p14="http://schemas.microsoft.com/office/powerpoint/2010/main" val="4698107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5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C3AB1-A6F4-8FC4-F529-09E4303AE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BD4FE540-912C-4911-6DBB-AAC03446D9FB}"/>
              </a:ext>
            </a:extLst>
          </p:cNvPr>
          <p:cNvGrpSpPr/>
          <p:nvPr/>
        </p:nvGrpSpPr>
        <p:grpSpPr>
          <a:xfrm>
            <a:off x="2861457" y="264776"/>
            <a:ext cx="6387811" cy="2241391"/>
            <a:chOff x="1337456" y="264775"/>
            <a:chExt cx="6387811" cy="224139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7E03E71-54BC-19EE-85D8-C6FFC86D0982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5F4172-2C21-1A72-018D-636505DC1A95}"/>
                </a:ext>
              </a:extLst>
            </p:cNvPr>
            <p:cNvSpPr/>
            <p:nvPr/>
          </p:nvSpPr>
          <p:spPr>
            <a:xfrm>
              <a:off x="1337456" y="2647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C337C7A-39A4-384A-B7C2-CA300426DE96}"/>
              </a:ext>
            </a:extLst>
          </p:cNvPr>
          <p:cNvSpPr txBox="1"/>
          <p:nvPr/>
        </p:nvSpPr>
        <p:spPr>
          <a:xfrm>
            <a:off x="995085" y="2731169"/>
            <a:ext cx="10901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Are All Angels Good?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What is Destiny of Angels?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3A7E8F-728A-2A0B-2527-5468E7A35D6A}"/>
              </a:ext>
            </a:extLst>
          </p:cNvPr>
          <p:cNvSpPr txBox="1"/>
          <p:nvPr/>
        </p:nvSpPr>
        <p:spPr>
          <a:xfrm>
            <a:off x="3044333" y="416179"/>
            <a:ext cx="54709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Cavolini" panose="03000502040302020204" pitchFamily="66" charset="0"/>
                <a:cs typeface="Cavolini" panose="03000502040302020204" pitchFamily="66" charset="0"/>
              </a:rPr>
              <a:t>Questions About</a:t>
            </a:r>
          </a:p>
        </p:txBody>
      </p:sp>
    </p:spTree>
    <p:extLst>
      <p:ext uri="{BB962C8B-B14F-4D97-AF65-F5344CB8AC3E}">
        <p14:creationId xmlns:p14="http://schemas.microsoft.com/office/powerpoint/2010/main" val="3204875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10D4E77-1DA9-47BD-A8A7-533894CB375B}"/>
              </a:ext>
            </a:extLst>
          </p:cNvPr>
          <p:cNvGrpSpPr/>
          <p:nvPr/>
        </p:nvGrpSpPr>
        <p:grpSpPr>
          <a:xfrm>
            <a:off x="2861457" y="254616"/>
            <a:ext cx="6387811" cy="2251551"/>
            <a:chOff x="1337456" y="254615"/>
            <a:chExt cx="6387811" cy="22515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E6B23E4-486C-413D-971A-C7F434CE1D60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071CD9F-AED6-42BE-9546-7BE4DD0C2FB3}"/>
                </a:ext>
              </a:extLst>
            </p:cNvPr>
            <p:cNvSpPr/>
            <p:nvPr/>
          </p:nvSpPr>
          <p:spPr>
            <a:xfrm>
              <a:off x="1337456" y="25461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2645415-9C96-4EA5-A5EC-C32A9ED96238}"/>
              </a:ext>
            </a:extLst>
          </p:cNvPr>
          <p:cNvSpPr txBox="1"/>
          <p:nvPr/>
        </p:nvSpPr>
        <p:spPr>
          <a:xfrm>
            <a:off x="2877586" y="2843864"/>
            <a:ext cx="6465428" cy="3335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lnSpc>
                <a:spcPct val="150000"/>
              </a:lnSpc>
              <a:buFont typeface="+mj-lt"/>
              <a:buAutoNum type="romanUcPeriod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The Meaning of “Angel”</a:t>
            </a:r>
          </a:p>
          <a:p>
            <a:pPr marL="400050" indent="-400050">
              <a:lnSpc>
                <a:spcPct val="150000"/>
              </a:lnSpc>
              <a:buFont typeface="+mj-lt"/>
              <a:buAutoNum type="romanUcPeriod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The Origin of Angels</a:t>
            </a:r>
          </a:p>
          <a:p>
            <a:pPr marL="400050" indent="-400050">
              <a:lnSpc>
                <a:spcPct val="150000"/>
              </a:lnSpc>
              <a:buFont typeface="+mj-lt"/>
              <a:buAutoNum type="romanUcPeriod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The Nature of Angels</a:t>
            </a:r>
          </a:p>
          <a:p>
            <a:pPr marL="400050" indent="-400050">
              <a:lnSpc>
                <a:spcPct val="150000"/>
              </a:lnSpc>
              <a:buFont typeface="+mj-lt"/>
              <a:buAutoNum type="romanUcPeriod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 The Role of Angels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C13BC79-F6C5-46E7-B142-13B9385F6045}"/>
              </a:ext>
            </a:extLst>
          </p:cNvPr>
          <p:cNvSpPr/>
          <p:nvPr/>
        </p:nvSpPr>
        <p:spPr>
          <a:xfrm rot="20761947">
            <a:off x="28338" y="310596"/>
            <a:ext cx="2641989" cy="558442"/>
          </a:xfrm>
          <a:prstGeom prst="roundRect">
            <a:avLst>
              <a:gd name="adj" fmla="val 41600"/>
            </a:avLst>
          </a:prstGeom>
          <a:solidFill>
            <a:srgbClr val="0070C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Last Week</a:t>
            </a:r>
          </a:p>
        </p:txBody>
      </p:sp>
    </p:spTree>
    <p:extLst>
      <p:ext uri="{BB962C8B-B14F-4D97-AF65-F5344CB8AC3E}">
        <p14:creationId xmlns:p14="http://schemas.microsoft.com/office/powerpoint/2010/main" val="10758306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10D4E77-1DA9-47BD-A8A7-533894CB375B}"/>
              </a:ext>
            </a:extLst>
          </p:cNvPr>
          <p:cNvGrpSpPr/>
          <p:nvPr/>
        </p:nvGrpSpPr>
        <p:grpSpPr>
          <a:xfrm>
            <a:off x="2861457" y="264776"/>
            <a:ext cx="6387811" cy="2241391"/>
            <a:chOff x="1337456" y="264775"/>
            <a:chExt cx="6387811" cy="224139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E6B23E4-486C-413D-971A-C7F434CE1D60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071CD9F-AED6-42BE-9546-7BE4DD0C2FB3}"/>
                </a:ext>
              </a:extLst>
            </p:cNvPr>
            <p:cNvSpPr/>
            <p:nvPr/>
          </p:nvSpPr>
          <p:spPr>
            <a:xfrm>
              <a:off x="1337456" y="2647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2645415-9C96-4EA5-A5EC-C32A9ED96238}"/>
              </a:ext>
            </a:extLst>
          </p:cNvPr>
          <p:cNvSpPr txBox="1"/>
          <p:nvPr/>
        </p:nvSpPr>
        <p:spPr>
          <a:xfrm>
            <a:off x="995085" y="2731169"/>
            <a:ext cx="10901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Are All Angels Good?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What is Destiny of Angels?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9FD49D-EE7D-491F-AAB7-99100E85CB73}"/>
              </a:ext>
            </a:extLst>
          </p:cNvPr>
          <p:cNvSpPr txBox="1"/>
          <p:nvPr/>
        </p:nvSpPr>
        <p:spPr>
          <a:xfrm>
            <a:off x="3044333" y="416179"/>
            <a:ext cx="54709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Cavolini" panose="03000502040302020204" pitchFamily="66" charset="0"/>
                <a:cs typeface="Cavolini" panose="03000502040302020204" pitchFamily="66" charset="0"/>
              </a:rPr>
              <a:t>Questions About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125E7AB-119F-DC0F-7993-61EBED0CB859}"/>
              </a:ext>
            </a:extLst>
          </p:cNvPr>
          <p:cNvSpPr/>
          <p:nvPr/>
        </p:nvSpPr>
        <p:spPr>
          <a:xfrm rot="20761947">
            <a:off x="28338" y="310596"/>
            <a:ext cx="2641989" cy="558442"/>
          </a:xfrm>
          <a:prstGeom prst="roundRect">
            <a:avLst>
              <a:gd name="adj" fmla="val 41600"/>
            </a:avLst>
          </a:prstGeom>
          <a:solidFill>
            <a:srgbClr val="0070C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453273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4F867-0162-FF21-9663-FEE73CAB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DC8550FE-9BCE-B140-82FE-1379943B5649}"/>
              </a:ext>
            </a:extLst>
          </p:cNvPr>
          <p:cNvGrpSpPr/>
          <p:nvPr/>
        </p:nvGrpSpPr>
        <p:grpSpPr>
          <a:xfrm>
            <a:off x="2861457" y="264776"/>
            <a:ext cx="6387811" cy="2241391"/>
            <a:chOff x="1337456" y="264775"/>
            <a:chExt cx="6387811" cy="224139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38CBD7-6554-3985-23CE-7298AA62C44D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81587B7-C6B1-BFAA-5E60-C59345FDA50D}"/>
                </a:ext>
              </a:extLst>
            </p:cNvPr>
            <p:cNvSpPr/>
            <p:nvPr/>
          </p:nvSpPr>
          <p:spPr>
            <a:xfrm>
              <a:off x="1337456" y="2647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19536BD-D6FB-45C9-0091-7E5F76AEBB2E}"/>
              </a:ext>
            </a:extLst>
          </p:cNvPr>
          <p:cNvSpPr txBox="1"/>
          <p:nvPr/>
        </p:nvSpPr>
        <p:spPr>
          <a:xfrm>
            <a:off x="995085" y="2731169"/>
            <a:ext cx="10901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  <a:endParaRPr lang="en-US" sz="32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Are All Angels Good?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What is Destiny of Angels?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8E7EBD-8C54-9DEE-79AD-F876094E0154}"/>
              </a:ext>
            </a:extLst>
          </p:cNvPr>
          <p:cNvSpPr txBox="1"/>
          <p:nvPr/>
        </p:nvSpPr>
        <p:spPr>
          <a:xfrm>
            <a:off x="3044333" y="416179"/>
            <a:ext cx="54709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Cavolini" panose="03000502040302020204" pitchFamily="66" charset="0"/>
                <a:cs typeface="Cavolini" panose="03000502040302020204" pitchFamily="66" charset="0"/>
              </a:rPr>
              <a:t>Questions About</a:t>
            </a:r>
          </a:p>
        </p:txBody>
      </p:sp>
    </p:spTree>
    <p:extLst>
      <p:ext uri="{BB962C8B-B14F-4D97-AF65-F5344CB8AC3E}">
        <p14:creationId xmlns:p14="http://schemas.microsoft.com/office/powerpoint/2010/main" val="28302491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0352FB-01F2-4DB3-9F41-69F427C16E77}"/>
              </a:ext>
            </a:extLst>
          </p:cNvPr>
          <p:cNvSpPr txBox="1"/>
          <p:nvPr/>
        </p:nvSpPr>
        <p:spPr>
          <a:xfrm>
            <a:off x="1074656" y="2014183"/>
            <a:ext cx="1038833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How God Communicates with Man</a:t>
            </a:r>
            <a:endParaRPr lang="en-US" sz="28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God speaks through his Son (Heb. 1:1-2)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God revealed his will through the word (Eph. 3:3-5)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Angels desired – but didn’t know all the will of God (1 Pet. 1:11-12)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Conclude: no communication or revelation for angels to give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200" dirty="0"/>
              <a:t>If did – what would it be? – Would it be the same was we have?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200" dirty="0"/>
              <a:t>If did – what would it be? – Would it be different from what we have?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200" dirty="0"/>
              <a:t>If did – would it be in addition to what we have?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EEE10-6F6F-41B4-9E59-2F594EAA3EAE}"/>
              </a:ext>
            </a:extLst>
          </p:cNvPr>
          <p:cNvSpPr txBox="1"/>
          <p:nvPr/>
        </p:nvSpPr>
        <p:spPr>
          <a:xfrm>
            <a:off x="1401451" y="314584"/>
            <a:ext cx="9389097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00050" indent="-400050" algn="ctr">
              <a:buFont typeface="+mj-lt"/>
              <a:buAutoNum type="romanUcPeriod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</p:txBody>
      </p:sp>
    </p:spTree>
    <p:extLst>
      <p:ext uri="{BB962C8B-B14F-4D97-AF65-F5344CB8AC3E}">
        <p14:creationId xmlns:p14="http://schemas.microsoft.com/office/powerpoint/2010/main" val="10493371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0352FB-01F2-4DB3-9F41-69F427C16E77}"/>
              </a:ext>
            </a:extLst>
          </p:cNvPr>
          <p:cNvSpPr txBox="1"/>
          <p:nvPr/>
        </p:nvSpPr>
        <p:spPr>
          <a:xfrm>
            <a:off x="1065229" y="2014182"/>
            <a:ext cx="10331777" cy="2808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How God Communicates with Man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No Evidence</a:t>
            </a:r>
            <a:endParaRPr lang="en-US" sz="28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That angels communicate the gospel (i.e. Acts 8 &amp; 10)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That angels appear to man today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That angels speak directly to man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That angels do anything directly TO man (versus FOR man – Heb. 1:14)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i="1" dirty="0"/>
              <a:t>Does not mean that never did (i.e. Acts 27:23-24)</a:t>
            </a:r>
            <a:endParaRPr lang="en-US" sz="2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6A51E7-AFE6-89F3-B1FD-927662AE5750}"/>
              </a:ext>
            </a:extLst>
          </p:cNvPr>
          <p:cNvSpPr txBox="1"/>
          <p:nvPr/>
        </p:nvSpPr>
        <p:spPr>
          <a:xfrm>
            <a:off x="1401451" y="314584"/>
            <a:ext cx="9389097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00050" indent="-400050" algn="ctr">
              <a:buFont typeface="+mj-lt"/>
              <a:buAutoNum type="romanUcPeriod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</p:txBody>
      </p:sp>
    </p:spTree>
    <p:extLst>
      <p:ext uri="{BB962C8B-B14F-4D97-AF65-F5344CB8AC3E}">
        <p14:creationId xmlns:p14="http://schemas.microsoft.com/office/powerpoint/2010/main" val="39252358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0352FB-01F2-4DB3-9F41-69F427C16E77}"/>
              </a:ext>
            </a:extLst>
          </p:cNvPr>
          <p:cNvSpPr txBox="1"/>
          <p:nvPr/>
        </p:nvSpPr>
        <p:spPr>
          <a:xfrm>
            <a:off x="1074655" y="2014183"/>
            <a:ext cx="1012438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How God Communicates with Man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No Evidence</a:t>
            </a:r>
          </a:p>
          <a:p>
            <a:pPr marL="342900" indent="-342900">
              <a:buFont typeface="+mj-lt"/>
              <a:buAutoNum type="alphaUcPeriod"/>
            </a:pPr>
            <a:endParaRPr lang="en-US" sz="1050" b="1" dirty="0"/>
          </a:p>
          <a:p>
            <a:pPr marL="342900" indent="-342900">
              <a:buFont typeface="+mj-lt"/>
              <a:buAutoNum type="alphaUcPeriod"/>
            </a:pPr>
            <a:r>
              <a:rPr lang="en-US" sz="2800" b="1" dirty="0"/>
              <a:t>Angels Can’t Change the Revelation</a:t>
            </a:r>
            <a:r>
              <a:rPr lang="en-US" sz="2800" dirty="0"/>
              <a:t> </a:t>
            </a:r>
            <a:r>
              <a:rPr lang="en-US" sz="2800" b="1" dirty="0"/>
              <a:t>(Gal. 1:8-9)</a:t>
            </a:r>
            <a:endParaRPr lang="en-US" sz="2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936D26-112D-1EBA-8846-3FDCB947A503}"/>
              </a:ext>
            </a:extLst>
          </p:cNvPr>
          <p:cNvSpPr txBox="1"/>
          <p:nvPr/>
        </p:nvSpPr>
        <p:spPr>
          <a:xfrm>
            <a:off x="1401451" y="314584"/>
            <a:ext cx="9389097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00050" indent="-400050" algn="ctr">
              <a:buFont typeface="+mj-lt"/>
              <a:buAutoNum type="romanUcPeriod"/>
            </a:pP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</p:txBody>
      </p:sp>
    </p:spTree>
    <p:extLst>
      <p:ext uri="{BB962C8B-B14F-4D97-AF65-F5344CB8AC3E}">
        <p14:creationId xmlns:p14="http://schemas.microsoft.com/office/powerpoint/2010/main" val="12340795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7E1A6-90B0-B994-8BB2-E9A01232A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D54168E1-6A25-2BF1-415D-761C71043E99}"/>
              </a:ext>
            </a:extLst>
          </p:cNvPr>
          <p:cNvGrpSpPr/>
          <p:nvPr/>
        </p:nvGrpSpPr>
        <p:grpSpPr>
          <a:xfrm>
            <a:off x="2861457" y="264776"/>
            <a:ext cx="6387811" cy="2241391"/>
            <a:chOff x="1337456" y="264775"/>
            <a:chExt cx="6387811" cy="224139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5A6D591-3E41-D2F2-0E94-6D0D78A29D3C}"/>
                </a:ext>
              </a:extLst>
            </p:cNvPr>
            <p:cNvSpPr/>
            <p:nvPr/>
          </p:nvSpPr>
          <p:spPr>
            <a:xfrm>
              <a:off x="1418732" y="2901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BF1FBC2-5635-F07C-FFB4-27660061BCB2}"/>
                </a:ext>
              </a:extLst>
            </p:cNvPr>
            <p:cNvSpPr/>
            <p:nvPr/>
          </p:nvSpPr>
          <p:spPr>
            <a:xfrm>
              <a:off x="1337456" y="264775"/>
              <a:ext cx="6306535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volini" panose="03000502040302020204" pitchFamily="66" charset="0"/>
                  <a:cs typeface="Cavolini" panose="03000502040302020204" pitchFamily="66" charset="0"/>
                </a:rPr>
                <a:t>Angels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A764C0C-5946-CF42-356A-8B3658CB2D86}"/>
              </a:ext>
            </a:extLst>
          </p:cNvPr>
          <p:cNvSpPr txBox="1"/>
          <p:nvPr/>
        </p:nvSpPr>
        <p:spPr>
          <a:xfrm>
            <a:off x="995085" y="2731169"/>
            <a:ext cx="10901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Does Man Have Communication with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 Do Angels Have Wings?</a:t>
            </a:r>
            <a:endParaRPr lang="en-US" sz="32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Do We Have Guardian Angels?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Are All Angels Good?</a:t>
            </a:r>
          </a:p>
          <a:p>
            <a:pPr marL="400050" indent="-400050">
              <a:buFont typeface="+mj-lt"/>
              <a:buAutoNum type="romanUcPeriod"/>
            </a:pPr>
            <a:endParaRPr lang="en-US" sz="1000" b="1" dirty="0">
              <a:solidFill>
                <a:schemeClr val="bg1">
                  <a:lumMod val="6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What is Destiny of Angels?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2EA472-61E9-D495-0DD5-B5AEBD03A937}"/>
              </a:ext>
            </a:extLst>
          </p:cNvPr>
          <p:cNvSpPr txBox="1"/>
          <p:nvPr/>
        </p:nvSpPr>
        <p:spPr>
          <a:xfrm>
            <a:off x="3044333" y="416179"/>
            <a:ext cx="54709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Cavolini" panose="03000502040302020204" pitchFamily="66" charset="0"/>
                <a:cs typeface="Cavolini" panose="03000502040302020204" pitchFamily="66" charset="0"/>
              </a:rPr>
              <a:t>Questions About</a:t>
            </a:r>
          </a:p>
        </p:txBody>
      </p:sp>
    </p:spTree>
    <p:extLst>
      <p:ext uri="{BB962C8B-B14F-4D97-AF65-F5344CB8AC3E}">
        <p14:creationId xmlns:p14="http://schemas.microsoft.com/office/powerpoint/2010/main" val="6415911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2766</TotalTime>
  <Words>1343</Words>
  <Application>Microsoft Office PowerPoint</Application>
  <PresentationFormat>Widescreen</PresentationFormat>
  <Paragraphs>263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Wingdings</vt:lpstr>
      <vt:lpstr>Calibri Light</vt:lpstr>
      <vt:lpstr>Arial</vt:lpstr>
      <vt:lpstr>Cavolini</vt:lpstr>
      <vt:lpstr>Calibri</vt:lpstr>
      <vt:lpstr>Aptos</vt:lpstr>
      <vt:lpstr>1_Office Theme</vt:lpstr>
      <vt:lpstr>Office 2013 - 2022 Theme</vt:lpstr>
      <vt:lpstr>1_Office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Donnie V. Rader</dc:creator>
  <cp:lastModifiedBy>Donnie V. Rader</cp:lastModifiedBy>
  <cp:revision>50</cp:revision>
  <cp:lastPrinted>2021-04-04T21:24:25Z</cp:lastPrinted>
  <dcterms:created xsi:type="dcterms:W3CDTF">2021-04-03T02:16:40Z</dcterms:created>
  <dcterms:modified xsi:type="dcterms:W3CDTF">2026-05-31T12:48:55Z</dcterms:modified>
</cp:coreProperties>
</file>