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391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274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670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638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87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331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540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77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409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186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11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56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911BA-ADA5-409A-B6FC-8ADD468E028C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67841F0-24B8-41C4-A646-F7C7F7BFA36A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56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D9AE46-E3CB-15EB-BEC0-F37AA7733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74E22-0CBF-DA13-F164-CAC7C5909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AF1AD-5710-3E0A-B5C7-8EDFE4C13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258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chemeClr val="bg2">
                  <a:lumMod val="10000"/>
                </a:schemeClr>
              </a:gs>
              <a:gs pos="100000">
                <a:schemeClr val="bg2">
                  <a:lumMod val="10000"/>
                </a:schemeClr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 prstMaterial="matte">
            <a:bevelT w="133350" h="508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DB6CF6-A605-9B01-9E95-04F9FC3C6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7071" y="1584552"/>
            <a:ext cx="9099255" cy="2537251"/>
          </a:xfrm>
        </p:spPr>
        <p:txBody>
          <a:bodyPr anchor="ctr">
            <a:normAutofit/>
          </a:bodyPr>
          <a:lstStyle/>
          <a:p>
            <a:pPr algn="ctr"/>
            <a:r>
              <a:rPr lang="en-US" sz="7200">
                <a:solidFill>
                  <a:srgbClr val="454545"/>
                </a:solidFill>
              </a:rPr>
              <a:t>THE GREATEST COMMAND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D1856E-E558-5C0E-F04E-6FA927170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5372" y="4133234"/>
            <a:ext cx="9120954" cy="74437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</a:rPr>
              <a:t>Matthew 22:37-38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0FE9B6F-A7A5-454C-A29B-78650855F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37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538C8-0D18-574C-5DEF-F86307D78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u="sng"/>
              <a:t>THE GREATEST COMMAND</a:t>
            </a:r>
            <a:endParaRPr lang="en-US" sz="54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AB112-50B2-4231-1E7F-D8DD9EF6D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800" dirty="0"/>
              <a:t>The Command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What’s Included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What It Looks Like</a:t>
            </a:r>
          </a:p>
        </p:txBody>
      </p:sp>
    </p:spTree>
    <p:extLst>
      <p:ext uri="{BB962C8B-B14F-4D97-AF65-F5344CB8AC3E}">
        <p14:creationId xmlns:p14="http://schemas.microsoft.com/office/powerpoint/2010/main" val="323618439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F4767-3C96-1FAF-DD7F-31F686F02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0788B-0A2D-F515-2420-03F3D87CC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/>
              <a:t>I. The Command (Matt. 22:37-38)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E81FF-372C-1C22-9B70-809DEBFE0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853754"/>
            <a:ext cx="9520158" cy="361259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/>
              <a:t>Love God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Agape </a:t>
            </a:r>
            <a:r>
              <a:rPr lang="en-US" sz="3000" dirty="0">
                <a:sym typeface="Wingdings" panose="05000000000000000000" pitchFamily="2" charset="2"/>
              </a:rPr>
              <a:t> “to love, be full of good-will and exhibit the same…when used of love to a master the word involves the idea of </a:t>
            </a:r>
            <a:r>
              <a:rPr lang="en-US" sz="3000" dirty="0">
                <a:highlight>
                  <a:srgbClr val="FFFF00"/>
                </a:highlight>
                <a:sym typeface="Wingdings" panose="05000000000000000000" pitchFamily="2" charset="2"/>
              </a:rPr>
              <a:t>affectionate reverence, prompt obedience, grateful recognition of benefits received</a:t>
            </a:r>
            <a:r>
              <a:rPr lang="en-US" sz="3000" dirty="0">
                <a:sym typeface="Wingdings" panose="05000000000000000000" pitchFamily="2" charset="2"/>
              </a:rPr>
              <a:t>…” (Thayer)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1385715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11ACA-9867-DBE6-CBB1-DDEBDA36F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FE88-3ACD-2B5D-31B8-CAAA7E56E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/>
              <a:t>I. The Command (Matt. 22:37-38)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E458B-1C6E-8631-245A-AC73F6815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853754"/>
            <a:ext cx="9520158" cy="423301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3200" dirty="0"/>
              <a:t>With all your…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Heart </a:t>
            </a:r>
            <a:r>
              <a:rPr lang="en-US" sz="3000" dirty="0">
                <a:sym typeface="Wingdings" panose="05000000000000000000" pitchFamily="2" charset="2"/>
              </a:rPr>
              <a:t> word literally means thoughts/feelings. Thayer suggests an emphasis on sincerity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>
                <a:sym typeface="Wingdings" panose="05000000000000000000" pitchFamily="2" charset="2"/>
              </a:rPr>
              <a:t> Soul  where we get the word “psyche”, the part of you that is “you”, your deepest desire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>
                <a:sym typeface="Wingdings" panose="05000000000000000000" pitchFamily="2" charset="2"/>
              </a:rPr>
              <a:t> Mind  deep thought or contemplation, not something driven by emotion but logic/intentional thought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380747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D6F06-75C0-729A-D817-28A653988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27371-F174-97F5-D670-CA00BE0D8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u="sng" dirty="0"/>
              <a:t>THE GREATEST COMMAND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69C1B-E3C7-B89F-632F-BAA67F0AA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Command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800" dirty="0"/>
              <a:t>What’s Included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What It Looks Like</a:t>
            </a:r>
          </a:p>
        </p:txBody>
      </p:sp>
    </p:spTree>
    <p:extLst>
      <p:ext uri="{BB962C8B-B14F-4D97-AF65-F5344CB8AC3E}">
        <p14:creationId xmlns:p14="http://schemas.microsoft.com/office/powerpoint/2010/main" val="3282231945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74040-54A9-5BB9-8244-D9BC6EB2F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C39B5-5EEF-FC91-DC04-FD6D27FB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II. What’s Included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C5F56-89F3-F256-BB23-FB8F7A02A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853754"/>
            <a:ext cx="9520158" cy="361259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/>
              <a:t>Obedience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John 14: 15, 21, 23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I John 5: 2-3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Deuteronomy 10:12; 11:1,13; 13:3; 19:9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Deuteronomy 7:9-11</a:t>
            </a:r>
          </a:p>
        </p:txBody>
      </p:sp>
    </p:spTree>
    <p:extLst>
      <p:ext uri="{BB962C8B-B14F-4D97-AF65-F5344CB8AC3E}">
        <p14:creationId xmlns:p14="http://schemas.microsoft.com/office/powerpoint/2010/main" val="18379690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5AF7D-74B2-9FAD-0887-C62AE214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9E008-1D79-1575-98A7-7EDCC325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II. What’s Included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26550-4E35-EBDA-3690-77AA775DB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853753"/>
            <a:ext cx="9520158" cy="419972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/>
              <a:t>Obedience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 Devotion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“love, loyalty, or enthusiasm for a person, activity, or cause” (Oxford Dictionary)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Psalm 18: 1-3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Psalm 97: 10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Psalm 116: 1-2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Psalm 119: 47-48</a:t>
            </a:r>
          </a:p>
        </p:txBody>
      </p:sp>
    </p:spTree>
    <p:extLst>
      <p:ext uri="{BB962C8B-B14F-4D97-AF65-F5344CB8AC3E}">
        <p14:creationId xmlns:p14="http://schemas.microsoft.com/office/powerpoint/2010/main" val="42490722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E3104-67F7-94DD-0CAA-8BF493EE1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374C7-96BF-1FCE-0D53-3C1A587EB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II. What’s Included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EB773-B587-437C-0E52-FC28351DA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853754"/>
            <a:ext cx="9520158" cy="38312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/>
              <a:t>Obedience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 Devotion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 Worship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Hosea 6:6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Exodus 20: 2-6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Exodus 34: 12-14</a:t>
            </a:r>
          </a:p>
        </p:txBody>
      </p:sp>
    </p:spTree>
    <p:extLst>
      <p:ext uri="{BB962C8B-B14F-4D97-AF65-F5344CB8AC3E}">
        <p14:creationId xmlns:p14="http://schemas.microsoft.com/office/powerpoint/2010/main" val="2180379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5701B-0EFC-36AC-0182-0DBC93538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B5C7B-DE9E-1BEE-0F14-B87A0BA67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u="sng" dirty="0"/>
              <a:t>THE GREATEST COMMAND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B301C-18E0-0563-2641-1BF4AFB9F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Command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What’s Included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800" dirty="0"/>
              <a:t>What It Looks Like</a:t>
            </a:r>
          </a:p>
        </p:txBody>
      </p:sp>
    </p:spTree>
    <p:extLst>
      <p:ext uri="{BB962C8B-B14F-4D97-AF65-F5344CB8AC3E}">
        <p14:creationId xmlns:p14="http://schemas.microsoft.com/office/powerpoint/2010/main" val="355211935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68390-71C8-6485-9378-7EC85632C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6657-4911-446C-6739-73745EF17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III. What It Looks 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F169A-DA68-E546-1AAD-D0C3E8E7E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853754"/>
            <a:ext cx="9520158" cy="38312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/>
              <a:t>Becoming a Christian (John 3:16)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Hear the Gospel (Rom. 10:17)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Believe (Mark 16:16)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Repent (Acts 2:38)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Confess (Rom. 10:9)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Be Baptized (Mark 16:16, Acts 2:38)</a:t>
            </a:r>
          </a:p>
        </p:txBody>
      </p:sp>
    </p:spTree>
    <p:extLst>
      <p:ext uri="{BB962C8B-B14F-4D97-AF65-F5344CB8AC3E}">
        <p14:creationId xmlns:p14="http://schemas.microsoft.com/office/powerpoint/2010/main" val="27948781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BF809-ADB9-FF0E-D2BD-C8FB4BC83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2C14A-7871-B0BF-9590-4AF921798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III. What It Looks 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307E2-CE76-52BA-BBA0-D5AC19B1A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853754"/>
            <a:ext cx="9520158" cy="38312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3200" dirty="0"/>
              <a:t>Behaving like a Christian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Worshipping </a:t>
            </a:r>
          </a:p>
          <a:p>
            <a:pPr lvl="2"/>
            <a:r>
              <a:rPr lang="en-US" sz="2600" dirty="0"/>
              <a:t> Regularly (Acts 20:7, I Cor. 16:2, Hebrews 10:25)</a:t>
            </a:r>
          </a:p>
          <a:p>
            <a:pPr lvl="2"/>
            <a:r>
              <a:rPr lang="en-US" sz="2600" dirty="0"/>
              <a:t> According to the pattern (Eph. 5:19, I Cor. 11, Acts 20:7, I Cor. 16:2)</a:t>
            </a:r>
          </a:p>
          <a:p>
            <a:pPr lvl="2"/>
            <a:r>
              <a:rPr lang="en-US" sz="2600" dirty="0"/>
              <a:t>From the heart (John 3:24)</a:t>
            </a:r>
          </a:p>
        </p:txBody>
      </p:sp>
    </p:spTree>
    <p:extLst>
      <p:ext uri="{BB962C8B-B14F-4D97-AF65-F5344CB8AC3E}">
        <p14:creationId xmlns:p14="http://schemas.microsoft.com/office/powerpoint/2010/main" val="29373328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64824-9740-B8FB-902B-F17C9BFC9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FBC93-AB77-F202-4CF7-EACF2B1E9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III. What It Looks 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23E2E-6D95-604F-0956-1F652E3C8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853754"/>
            <a:ext cx="9520158" cy="38312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3200" dirty="0"/>
              <a:t>Behaving like a Christian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Worshipping </a:t>
            </a:r>
            <a:endParaRPr lang="en-US" sz="2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 Loving brethren (I John 4:11-12, 19-21)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 Loving our neighbor (Matt. 22:39)</a:t>
            </a:r>
          </a:p>
          <a:p>
            <a:pPr lvl="2"/>
            <a:r>
              <a:rPr lang="en-US" sz="2600" dirty="0"/>
              <a:t>Means I treat them well (Matt. 7:12)</a:t>
            </a:r>
          </a:p>
          <a:p>
            <a:pPr lvl="2"/>
            <a:r>
              <a:rPr lang="en-US" sz="2600" dirty="0"/>
              <a:t>Means I desire their salvation (John 3:16, II Peter 3:9)</a:t>
            </a:r>
          </a:p>
        </p:txBody>
      </p:sp>
    </p:spTree>
    <p:extLst>
      <p:ext uri="{BB962C8B-B14F-4D97-AF65-F5344CB8AC3E}">
        <p14:creationId xmlns:p14="http://schemas.microsoft.com/office/powerpoint/2010/main" val="5160559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6DDD5-326D-1F12-01D7-94CB3378B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2FDB2-D645-45B6-F7BD-332F59807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III. What It Looks 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B2718-3F5E-2A3E-881D-E82543403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853753"/>
            <a:ext cx="9520158" cy="4519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3200" dirty="0"/>
              <a:t>Behaving like a Christian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Worshipping </a:t>
            </a:r>
            <a:endParaRPr lang="en-US" sz="2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 Loving brethren (I John 4:11-12, 19-21)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 Loving our neighbor (Matt. 22:39)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 Obedience in difficulties </a:t>
            </a:r>
          </a:p>
          <a:p>
            <a:pPr lvl="2"/>
            <a:r>
              <a:rPr lang="en-US" sz="2400" dirty="0"/>
              <a:t>Hebrews</a:t>
            </a:r>
          </a:p>
          <a:p>
            <a:pPr lvl="2"/>
            <a:r>
              <a:rPr lang="en-US" sz="2400" dirty="0"/>
              <a:t>I Cor. 5, II Thess. 3</a:t>
            </a:r>
          </a:p>
          <a:p>
            <a:pPr lvl="2"/>
            <a:r>
              <a:rPr lang="en-US" sz="2400" dirty="0"/>
              <a:t>Matt. 10:34-37</a:t>
            </a:r>
          </a:p>
          <a:p>
            <a:pPr lvl="2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20644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7A7C2-7FBD-D229-C52C-4C5584007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C073E-D7C6-58B7-9D62-FAC6A7D53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678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1055</TotalTime>
  <Words>476</Words>
  <Application>Microsoft Office PowerPoint</Application>
  <PresentationFormat>Widescreen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Palatino Linotype</vt:lpstr>
      <vt:lpstr>Wingdings</vt:lpstr>
      <vt:lpstr>Gallery</vt:lpstr>
      <vt:lpstr>PowerPoint Presentation</vt:lpstr>
      <vt:lpstr>THE GREATEST COMMAND</vt:lpstr>
      <vt:lpstr>THE GREATEST COMMAND</vt:lpstr>
      <vt:lpstr>I. The Command (Matt. 22:37-38)</vt:lpstr>
      <vt:lpstr>I. The Command (Matt. 22:37-38)</vt:lpstr>
      <vt:lpstr>THE GREATEST COMMAND</vt:lpstr>
      <vt:lpstr>II. What’s Included</vt:lpstr>
      <vt:lpstr>II. What’s Included</vt:lpstr>
      <vt:lpstr>II. What’s Included</vt:lpstr>
      <vt:lpstr>THE GREATEST COMMAND</vt:lpstr>
      <vt:lpstr>III. What It Looks Like</vt:lpstr>
      <vt:lpstr>III. What It Looks Like</vt:lpstr>
      <vt:lpstr>III. What It Looks Like</vt:lpstr>
      <vt:lpstr>III. What It Looks Like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Drew Gibbs</dc:creator>
  <cp:lastModifiedBy>Drew Gibbs</cp:lastModifiedBy>
  <cp:revision>2</cp:revision>
  <dcterms:created xsi:type="dcterms:W3CDTF">2026-02-21T19:53:20Z</dcterms:created>
  <dcterms:modified xsi:type="dcterms:W3CDTF">2026-02-22T13:28:25Z</dcterms:modified>
</cp:coreProperties>
</file>