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37"/>
  </p:notesMasterIdLst>
  <p:sldIdLst>
    <p:sldId id="263" r:id="rId2"/>
    <p:sldId id="296" r:id="rId3"/>
    <p:sldId id="264" r:id="rId4"/>
    <p:sldId id="402" r:id="rId5"/>
    <p:sldId id="401" r:id="rId6"/>
    <p:sldId id="265" r:id="rId7"/>
    <p:sldId id="266" r:id="rId8"/>
    <p:sldId id="267" r:id="rId9"/>
    <p:sldId id="257" r:id="rId10"/>
    <p:sldId id="268" r:id="rId11"/>
    <p:sldId id="271" r:id="rId12"/>
    <p:sldId id="272" r:id="rId13"/>
    <p:sldId id="273" r:id="rId14"/>
    <p:sldId id="274" r:id="rId15"/>
    <p:sldId id="258" r:id="rId16"/>
    <p:sldId id="269" r:id="rId17"/>
    <p:sldId id="278" r:id="rId18"/>
    <p:sldId id="279" r:id="rId19"/>
    <p:sldId id="297" r:id="rId20"/>
    <p:sldId id="299" r:id="rId21"/>
    <p:sldId id="276" r:id="rId22"/>
    <p:sldId id="277" r:id="rId23"/>
    <p:sldId id="280" r:id="rId24"/>
    <p:sldId id="281" r:id="rId25"/>
    <p:sldId id="282" r:id="rId26"/>
    <p:sldId id="275" r:id="rId27"/>
    <p:sldId id="298" r:id="rId28"/>
    <p:sldId id="741" r:id="rId29"/>
    <p:sldId id="742" r:id="rId30"/>
    <p:sldId id="743" r:id="rId31"/>
    <p:sldId id="259" r:id="rId32"/>
    <p:sldId id="283" r:id="rId33"/>
    <p:sldId id="293" r:id="rId34"/>
    <p:sldId id="295" r:id="rId35"/>
    <p:sldId id="294" r:id="rId36"/>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3333CC"/>
    <a:srgbClr val="FFFF00"/>
    <a:srgbClr val="BBE0E3"/>
    <a:srgbClr val="FFCC99"/>
    <a:srgbClr val="990033"/>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9" d="100"/>
          <a:sy n="79" d="100"/>
        </p:scale>
        <p:origin x="187" y="28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89DF396F-8709-4195-BB7F-615BA286E2E7}" type="datetimeFigureOut">
              <a:rPr lang="en-US" smtClean="0"/>
              <a:t>1/4/2026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3FB8FB17-80E5-45D8-9920-A56AA6E2D08A}" type="slidenum">
              <a:rPr lang="en-US" smtClean="0"/>
              <a:t>‹#›</a:t>
            </a:fld>
            <a:endParaRPr lang="en-US"/>
          </a:p>
        </p:txBody>
      </p:sp>
    </p:spTree>
    <p:extLst>
      <p:ext uri="{BB962C8B-B14F-4D97-AF65-F5344CB8AC3E}">
        <p14:creationId xmlns:p14="http://schemas.microsoft.com/office/powerpoint/2010/main" val="3777979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7D77F-2366-4C46-A571-F9F3D0F594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0076F6C-37E8-4677-905B-4BB97A0157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2FF94FD-4BD2-40B0-9AB0-7E738361F42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E54F54D9-F645-4AF6-BF15-A5040A3BBD2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A08FAA7F-4B0F-4458-BBB5-284EB2C85D68}"/>
              </a:ext>
            </a:extLst>
          </p:cNvPr>
          <p:cNvSpPr>
            <a:spLocks noGrp="1"/>
          </p:cNvSpPr>
          <p:nvPr>
            <p:ph type="sldNum" sz="quarter" idx="12"/>
          </p:nvPr>
        </p:nvSpPr>
        <p:spPr/>
        <p:txBody>
          <a:bodyPr/>
          <a:lstStyle>
            <a:lvl1pPr>
              <a:defRPr/>
            </a:lvl1pPr>
          </a:lstStyle>
          <a:p>
            <a:fld id="{DD7799FE-BDE5-4816-99A8-EF2BB43C18D2}" type="slidenum">
              <a:rPr lang="en-US" altLang="en-US"/>
              <a:pPr/>
              <a:t>‹#›</a:t>
            </a:fld>
            <a:endParaRPr lang="en-US" altLang="en-US"/>
          </a:p>
        </p:txBody>
      </p:sp>
    </p:spTree>
    <p:extLst>
      <p:ext uri="{BB962C8B-B14F-4D97-AF65-F5344CB8AC3E}">
        <p14:creationId xmlns:p14="http://schemas.microsoft.com/office/powerpoint/2010/main" val="42791782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13C5D-7791-47EF-8B5D-CDFAEEA433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C0EEC2-5837-4515-B878-6245AED0283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BE05BA-6EE6-4C2A-B090-8A9126310805}"/>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421542F-42DD-461B-ACD9-E96541BEEE0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7C1C42E-9AF0-47E4-884F-3B277CD863B7}"/>
              </a:ext>
            </a:extLst>
          </p:cNvPr>
          <p:cNvSpPr>
            <a:spLocks noGrp="1"/>
          </p:cNvSpPr>
          <p:nvPr>
            <p:ph type="sldNum" sz="quarter" idx="12"/>
          </p:nvPr>
        </p:nvSpPr>
        <p:spPr/>
        <p:txBody>
          <a:bodyPr/>
          <a:lstStyle>
            <a:lvl1pPr>
              <a:defRPr/>
            </a:lvl1pPr>
          </a:lstStyle>
          <a:p>
            <a:fld id="{6EC25442-8FD6-45ED-BAEA-B2B817B919E5}" type="slidenum">
              <a:rPr lang="en-US" altLang="en-US"/>
              <a:pPr/>
              <a:t>‹#›</a:t>
            </a:fld>
            <a:endParaRPr lang="en-US" altLang="en-US"/>
          </a:p>
        </p:txBody>
      </p:sp>
    </p:spTree>
    <p:extLst>
      <p:ext uri="{BB962C8B-B14F-4D97-AF65-F5344CB8AC3E}">
        <p14:creationId xmlns:p14="http://schemas.microsoft.com/office/powerpoint/2010/main" val="1500647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F0052-C7E2-4229-A3BC-CD5E2BEA9452}"/>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2C4259A-715E-46B3-9FFE-254A1DF15DFD}"/>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571FF17F-F458-41EE-A927-D8FDBAF8D6C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57E2D79-2CE0-4E7A-9981-1B4A631B484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BF2842E-C755-45EF-BD18-8D9E686BAF97}"/>
              </a:ext>
            </a:extLst>
          </p:cNvPr>
          <p:cNvSpPr>
            <a:spLocks noGrp="1"/>
          </p:cNvSpPr>
          <p:nvPr>
            <p:ph type="sldNum" sz="quarter" idx="12"/>
          </p:nvPr>
        </p:nvSpPr>
        <p:spPr/>
        <p:txBody>
          <a:bodyPr/>
          <a:lstStyle>
            <a:lvl1pPr>
              <a:defRPr/>
            </a:lvl1pPr>
          </a:lstStyle>
          <a:p>
            <a:fld id="{47539337-6F09-45FE-9D46-49F481E11632}" type="slidenum">
              <a:rPr lang="en-US" altLang="en-US"/>
              <a:pPr/>
              <a:t>‹#›</a:t>
            </a:fld>
            <a:endParaRPr lang="en-US" altLang="en-US"/>
          </a:p>
        </p:txBody>
      </p:sp>
    </p:spTree>
    <p:extLst>
      <p:ext uri="{BB962C8B-B14F-4D97-AF65-F5344CB8AC3E}">
        <p14:creationId xmlns:p14="http://schemas.microsoft.com/office/powerpoint/2010/main" val="19894894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65AD-D216-44A8-BC38-F1FFE9E0DF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D84AB2-B046-425F-B302-193942233645}"/>
              </a:ext>
            </a:extLst>
          </p:cNvPr>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5AAF37-3C1A-4C2B-9217-B604FDDF483F}"/>
              </a:ext>
            </a:extLst>
          </p:cNvPr>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0D77B8B-EAFF-46D3-81A3-AE2267D38F6D}"/>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24F5F239-1E9E-41BA-B433-D0DED40995F6}"/>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6FE8124C-6885-4B6F-9693-776D624459CF}"/>
              </a:ext>
            </a:extLst>
          </p:cNvPr>
          <p:cNvSpPr>
            <a:spLocks noGrp="1"/>
          </p:cNvSpPr>
          <p:nvPr>
            <p:ph type="sldNum" sz="quarter" idx="12"/>
          </p:nvPr>
        </p:nvSpPr>
        <p:spPr/>
        <p:txBody>
          <a:bodyPr/>
          <a:lstStyle>
            <a:lvl1pPr>
              <a:defRPr/>
            </a:lvl1pPr>
          </a:lstStyle>
          <a:p>
            <a:fld id="{06839477-6275-4BA7-AF69-E6C05E69F365}" type="slidenum">
              <a:rPr lang="en-US" altLang="en-US"/>
              <a:pPr/>
              <a:t>‹#›</a:t>
            </a:fld>
            <a:endParaRPr lang="en-US" altLang="en-US"/>
          </a:p>
        </p:txBody>
      </p:sp>
    </p:spTree>
    <p:extLst>
      <p:ext uri="{BB962C8B-B14F-4D97-AF65-F5344CB8AC3E}">
        <p14:creationId xmlns:p14="http://schemas.microsoft.com/office/powerpoint/2010/main" val="4743472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FE14A-9EF5-42A1-B88E-C792E31A6518}"/>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333E956-CEB8-4136-BC28-14FF2D66357B}"/>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1ED5BC-D9A6-4B6C-B545-8116BA46DC26}"/>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FE6950F-D006-4D76-A984-17106704B662}"/>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41D0E4-3C96-4BE9-8447-B3AF568A7189}"/>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72372D-66F3-4BC0-A958-069FD4F94814}"/>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A4B07297-9EED-4C18-B843-81E9858CB278}"/>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C2078762-C3AE-4683-8060-E5F657A0BA05}"/>
              </a:ext>
            </a:extLst>
          </p:cNvPr>
          <p:cNvSpPr>
            <a:spLocks noGrp="1"/>
          </p:cNvSpPr>
          <p:nvPr>
            <p:ph type="sldNum" sz="quarter" idx="12"/>
          </p:nvPr>
        </p:nvSpPr>
        <p:spPr/>
        <p:txBody>
          <a:bodyPr/>
          <a:lstStyle>
            <a:lvl1pPr>
              <a:defRPr/>
            </a:lvl1pPr>
          </a:lstStyle>
          <a:p>
            <a:fld id="{E2892CEA-3DCD-42AB-9E93-CF5E9DCB4DF5}" type="slidenum">
              <a:rPr lang="en-US" altLang="en-US"/>
              <a:pPr/>
              <a:t>‹#›</a:t>
            </a:fld>
            <a:endParaRPr lang="en-US" altLang="en-US"/>
          </a:p>
        </p:txBody>
      </p:sp>
    </p:spTree>
    <p:extLst>
      <p:ext uri="{BB962C8B-B14F-4D97-AF65-F5344CB8AC3E}">
        <p14:creationId xmlns:p14="http://schemas.microsoft.com/office/powerpoint/2010/main" val="5696850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0C4D9-098D-4FBF-A488-63E60B3FA5F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027A9C4-4520-4EBB-A901-F4AFF4AA22F8}"/>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141FDEB3-1C9A-4EEA-8BAE-A1975BD1B4F0}"/>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FECBDD29-DC89-44A7-B545-40ECEE689EF3}"/>
              </a:ext>
            </a:extLst>
          </p:cNvPr>
          <p:cNvSpPr>
            <a:spLocks noGrp="1"/>
          </p:cNvSpPr>
          <p:nvPr>
            <p:ph type="sldNum" sz="quarter" idx="12"/>
          </p:nvPr>
        </p:nvSpPr>
        <p:spPr/>
        <p:txBody>
          <a:bodyPr/>
          <a:lstStyle>
            <a:lvl1pPr>
              <a:defRPr/>
            </a:lvl1pPr>
          </a:lstStyle>
          <a:p>
            <a:fld id="{B2EF5D98-771C-490C-9DF2-45A4DB35A18D}" type="slidenum">
              <a:rPr lang="en-US" altLang="en-US"/>
              <a:pPr/>
              <a:t>‹#›</a:t>
            </a:fld>
            <a:endParaRPr lang="en-US" altLang="en-US"/>
          </a:p>
        </p:txBody>
      </p:sp>
    </p:spTree>
    <p:extLst>
      <p:ext uri="{BB962C8B-B14F-4D97-AF65-F5344CB8AC3E}">
        <p14:creationId xmlns:p14="http://schemas.microsoft.com/office/powerpoint/2010/main" val="2672208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A8FFFB-3793-4FB3-A14B-B7F5F239D4BA}"/>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C6E50443-5932-4222-A58B-5696C48A4BF6}"/>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1AE38E91-DA91-4740-9B52-578D4D9C87A4}"/>
              </a:ext>
            </a:extLst>
          </p:cNvPr>
          <p:cNvSpPr>
            <a:spLocks noGrp="1"/>
          </p:cNvSpPr>
          <p:nvPr>
            <p:ph type="sldNum" sz="quarter" idx="12"/>
          </p:nvPr>
        </p:nvSpPr>
        <p:spPr/>
        <p:txBody>
          <a:bodyPr/>
          <a:lstStyle>
            <a:lvl1pPr>
              <a:defRPr/>
            </a:lvl1pPr>
          </a:lstStyle>
          <a:p>
            <a:fld id="{8A8DAAA3-072F-409F-814A-41CEC3EC16D5}" type="slidenum">
              <a:rPr lang="en-US" altLang="en-US"/>
              <a:pPr/>
              <a:t>‹#›</a:t>
            </a:fld>
            <a:endParaRPr lang="en-US" altLang="en-US"/>
          </a:p>
        </p:txBody>
      </p:sp>
    </p:spTree>
    <p:extLst>
      <p:ext uri="{BB962C8B-B14F-4D97-AF65-F5344CB8AC3E}">
        <p14:creationId xmlns:p14="http://schemas.microsoft.com/office/powerpoint/2010/main" val="42241754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1D4BC-2719-45C0-AFEC-730151E1C543}"/>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56DE1E-836D-4103-9177-BB8B0F03905E}"/>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B5528B-3853-4860-B6CD-351F8B15663A}"/>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D6CFF1-A403-4C31-8168-C804902E5B3D}"/>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4911A154-24F9-47F6-B8F7-2965B9A7CA4F}"/>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B194A8AA-8A84-4533-8A9F-49918FBA727D}"/>
              </a:ext>
            </a:extLst>
          </p:cNvPr>
          <p:cNvSpPr>
            <a:spLocks noGrp="1"/>
          </p:cNvSpPr>
          <p:nvPr>
            <p:ph type="sldNum" sz="quarter" idx="12"/>
          </p:nvPr>
        </p:nvSpPr>
        <p:spPr/>
        <p:txBody>
          <a:bodyPr/>
          <a:lstStyle>
            <a:lvl1pPr>
              <a:defRPr/>
            </a:lvl1pPr>
          </a:lstStyle>
          <a:p>
            <a:fld id="{275EFEC9-1F06-4030-90A4-A0BE587E3573}" type="slidenum">
              <a:rPr lang="en-US" altLang="en-US"/>
              <a:pPr/>
              <a:t>‹#›</a:t>
            </a:fld>
            <a:endParaRPr lang="en-US" altLang="en-US"/>
          </a:p>
        </p:txBody>
      </p:sp>
    </p:spTree>
    <p:extLst>
      <p:ext uri="{BB962C8B-B14F-4D97-AF65-F5344CB8AC3E}">
        <p14:creationId xmlns:p14="http://schemas.microsoft.com/office/powerpoint/2010/main" val="27171935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1FC7D-9F6A-4FC7-97CF-CEF652F8A5C4}"/>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3D3139-E52E-49CD-BE70-F0DBBAF16632}"/>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0CF3659-578F-46DE-B490-7D0556919C73}"/>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2B177B-BE68-414A-950F-47428D7B600C}"/>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0BAAC1B4-838F-4BBC-80FF-B7EC00D0BE56}"/>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8DE16F45-79E8-44CC-96CB-65F20122D1A7}"/>
              </a:ext>
            </a:extLst>
          </p:cNvPr>
          <p:cNvSpPr>
            <a:spLocks noGrp="1"/>
          </p:cNvSpPr>
          <p:nvPr>
            <p:ph type="sldNum" sz="quarter" idx="12"/>
          </p:nvPr>
        </p:nvSpPr>
        <p:spPr/>
        <p:txBody>
          <a:bodyPr/>
          <a:lstStyle>
            <a:lvl1pPr>
              <a:defRPr/>
            </a:lvl1pPr>
          </a:lstStyle>
          <a:p>
            <a:fld id="{0032AD95-0E47-4721-A140-5EFD6048B36E}" type="slidenum">
              <a:rPr lang="en-US" altLang="en-US"/>
              <a:pPr/>
              <a:t>‹#›</a:t>
            </a:fld>
            <a:endParaRPr lang="en-US" altLang="en-US"/>
          </a:p>
        </p:txBody>
      </p:sp>
    </p:spTree>
    <p:extLst>
      <p:ext uri="{BB962C8B-B14F-4D97-AF65-F5344CB8AC3E}">
        <p14:creationId xmlns:p14="http://schemas.microsoft.com/office/powerpoint/2010/main" val="21217408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B4963-2631-4863-BC58-A0B4734A900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508C32F-4DC2-4DE7-AFC9-7D9F85D954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D426CA-C5E6-4495-9819-CFF1F823B9A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D87DEA0-ACB7-4E59-B540-C53D3EFDB88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9CE6602F-2AA6-45E7-B4A5-2101D58339D6}"/>
              </a:ext>
            </a:extLst>
          </p:cNvPr>
          <p:cNvSpPr>
            <a:spLocks noGrp="1"/>
          </p:cNvSpPr>
          <p:nvPr>
            <p:ph type="sldNum" sz="quarter" idx="12"/>
          </p:nvPr>
        </p:nvSpPr>
        <p:spPr/>
        <p:txBody>
          <a:bodyPr/>
          <a:lstStyle>
            <a:lvl1pPr>
              <a:defRPr/>
            </a:lvl1pPr>
          </a:lstStyle>
          <a:p>
            <a:fld id="{CFC75D3D-1B7E-4C01-B0DF-A1BB4A87E558}" type="slidenum">
              <a:rPr lang="en-US" altLang="en-US"/>
              <a:pPr/>
              <a:t>‹#›</a:t>
            </a:fld>
            <a:endParaRPr lang="en-US" altLang="en-US"/>
          </a:p>
        </p:txBody>
      </p:sp>
    </p:spTree>
    <p:extLst>
      <p:ext uri="{BB962C8B-B14F-4D97-AF65-F5344CB8AC3E}">
        <p14:creationId xmlns:p14="http://schemas.microsoft.com/office/powerpoint/2010/main" val="953625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8BA771-CE82-4DF0-A13E-FA29DE484489}"/>
              </a:ext>
            </a:extLst>
          </p:cNvPr>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039E242-5EB1-4640-B1CA-E6EAD1CB4AFE}"/>
              </a:ext>
            </a:extLst>
          </p:cNvPr>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15A6EA-B8E6-40B6-BFBE-6991F10B4EA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86DF51C-5191-470F-92FF-CBF047D8965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92D12C8-E781-45C5-BA25-C02D51E6D5CF}"/>
              </a:ext>
            </a:extLst>
          </p:cNvPr>
          <p:cNvSpPr>
            <a:spLocks noGrp="1"/>
          </p:cNvSpPr>
          <p:nvPr>
            <p:ph type="sldNum" sz="quarter" idx="12"/>
          </p:nvPr>
        </p:nvSpPr>
        <p:spPr/>
        <p:txBody>
          <a:bodyPr/>
          <a:lstStyle>
            <a:lvl1pPr>
              <a:defRPr/>
            </a:lvl1pPr>
          </a:lstStyle>
          <a:p>
            <a:fld id="{D032658D-EADD-4360-A130-A3E324A85ABB}" type="slidenum">
              <a:rPr lang="en-US" altLang="en-US"/>
              <a:pPr/>
              <a:t>‹#›</a:t>
            </a:fld>
            <a:endParaRPr lang="en-US" altLang="en-US"/>
          </a:p>
        </p:txBody>
      </p:sp>
    </p:spTree>
    <p:extLst>
      <p:ext uri="{BB962C8B-B14F-4D97-AF65-F5344CB8AC3E}">
        <p14:creationId xmlns:p14="http://schemas.microsoft.com/office/powerpoint/2010/main" val="35021888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accent2"/>
            </a:gs>
            <a:gs pos="100000">
              <a:srgbClr val="FFFFCC"/>
            </a:gs>
          </a:gsLst>
          <a:lin ang="5400000" scaled="1"/>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C22D538-D707-41B2-BB35-5973EE40CF04}"/>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1DE7A38D-0A3C-4416-AF8A-BE100F333CBE}"/>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8C51BE5-EF3B-425B-9075-A2E3C9085EE9}"/>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DE28D50F-E6F7-4642-8F62-068FC30006B8}"/>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B56D0F4E-EA22-4DA0-941C-5A0BB6E8F9F3}"/>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C2B0E201-A088-46F7-AF83-4FC168C134F2}" type="slidenum">
              <a:rPr lang="en-US" altLang="en-US"/>
              <a:pPr/>
              <a:t>‹#›</a:t>
            </a:fld>
            <a:endParaRPr lang="en-US" altLang="en-US"/>
          </a:p>
        </p:txBody>
      </p:sp>
    </p:spTree>
    <p:extLst>
      <p:ext uri="{BB962C8B-B14F-4D97-AF65-F5344CB8AC3E}">
        <p14:creationId xmlns:p14="http://schemas.microsoft.com/office/powerpoint/2010/main" val="4227317661"/>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 Box 4">
            <a:extLst>
              <a:ext uri="{FF2B5EF4-FFF2-40B4-BE49-F238E27FC236}">
                <a16:creationId xmlns:a16="http://schemas.microsoft.com/office/drawing/2014/main" id="{D2C0BB86-C383-483E-99DF-3409810DB1CF}"/>
              </a:ext>
            </a:extLst>
          </p:cNvPr>
          <p:cNvSpPr txBox="1">
            <a:spLocks noChangeArrowheads="1"/>
          </p:cNvSpPr>
          <p:nvPr/>
        </p:nvSpPr>
        <p:spPr bwMode="auto">
          <a:xfrm>
            <a:off x="1330111" y="412750"/>
            <a:ext cx="953177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b="1" dirty="0">
                <a:solidFill>
                  <a:schemeClr val="bg1"/>
                </a:solidFill>
                <a:effectLst>
                  <a:outerShdw blurRad="38100" dist="38100" dir="2700000" algn="tl">
                    <a:srgbClr val="000000"/>
                  </a:outerShdw>
                </a:effectLst>
              </a:rPr>
              <a:t>One of the hardest commands to obey</a:t>
            </a:r>
          </a:p>
        </p:txBody>
      </p:sp>
      <p:sp>
        <p:nvSpPr>
          <p:cNvPr id="8197" name="Text Box 5">
            <a:extLst>
              <a:ext uri="{FF2B5EF4-FFF2-40B4-BE49-F238E27FC236}">
                <a16:creationId xmlns:a16="http://schemas.microsoft.com/office/drawing/2014/main" id="{42CFF3F7-3B14-40C7-A2EE-986B2A741AF7}"/>
              </a:ext>
            </a:extLst>
          </p:cNvPr>
          <p:cNvSpPr txBox="1">
            <a:spLocks noChangeArrowheads="1"/>
          </p:cNvSpPr>
          <p:nvPr/>
        </p:nvSpPr>
        <p:spPr bwMode="auto">
          <a:xfrm>
            <a:off x="4320381" y="990600"/>
            <a:ext cx="3627437"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8000" b="1" i="1" dirty="0">
                <a:solidFill>
                  <a:srgbClr val="FFFF00"/>
                </a:solidFill>
                <a:effectLst>
                  <a:outerShdw blurRad="38100" dist="38100" dir="2700000" algn="tl">
                    <a:srgbClr val="000000"/>
                  </a:outerShdw>
                </a:effectLst>
              </a:rPr>
              <a:t>Repent</a:t>
            </a:r>
          </a:p>
        </p:txBody>
      </p:sp>
      <p:sp>
        <p:nvSpPr>
          <p:cNvPr id="8198" name="Rectangle 6">
            <a:extLst>
              <a:ext uri="{FF2B5EF4-FFF2-40B4-BE49-F238E27FC236}">
                <a16:creationId xmlns:a16="http://schemas.microsoft.com/office/drawing/2014/main" id="{7128A83F-0B9B-4553-B602-5401942EC517}"/>
              </a:ext>
            </a:extLst>
          </p:cNvPr>
          <p:cNvSpPr>
            <a:spLocks noChangeArrowheads="1"/>
          </p:cNvSpPr>
          <p:nvPr/>
        </p:nvSpPr>
        <p:spPr bwMode="auto">
          <a:xfrm>
            <a:off x="1330111" y="2438400"/>
            <a:ext cx="4308689" cy="1600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dirty="0">
                <a:solidFill>
                  <a:schemeClr val="accent2"/>
                </a:solidFill>
              </a:rPr>
              <a:t>For The Non-Christian</a:t>
            </a:r>
          </a:p>
          <a:p>
            <a:pPr algn="ctr"/>
            <a:r>
              <a:rPr lang="en-US" altLang="en-US" sz="2800" b="1" u="sng" dirty="0">
                <a:solidFill>
                  <a:schemeClr val="accent2"/>
                </a:solidFill>
              </a:rPr>
              <a:t>Baptism</a:t>
            </a:r>
            <a:r>
              <a:rPr lang="en-US" altLang="en-US" sz="2800" b="1" dirty="0">
                <a:solidFill>
                  <a:schemeClr val="accent2"/>
                </a:solidFill>
              </a:rPr>
              <a:t> is easy</a:t>
            </a:r>
          </a:p>
          <a:p>
            <a:pPr algn="ctr"/>
            <a:r>
              <a:rPr lang="en-US" altLang="en-US" sz="2800" b="1" dirty="0">
                <a:solidFill>
                  <a:schemeClr val="accent2"/>
                </a:solidFill>
              </a:rPr>
              <a:t>once he repents</a:t>
            </a:r>
          </a:p>
        </p:txBody>
      </p:sp>
      <p:sp>
        <p:nvSpPr>
          <p:cNvPr id="8199" name="Rectangle 7">
            <a:extLst>
              <a:ext uri="{FF2B5EF4-FFF2-40B4-BE49-F238E27FC236}">
                <a16:creationId xmlns:a16="http://schemas.microsoft.com/office/drawing/2014/main" id="{25391A42-E4D8-4E46-8020-7A2F9BA8AEAC}"/>
              </a:ext>
            </a:extLst>
          </p:cNvPr>
          <p:cNvSpPr>
            <a:spLocks noChangeArrowheads="1"/>
          </p:cNvSpPr>
          <p:nvPr/>
        </p:nvSpPr>
        <p:spPr bwMode="auto">
          <a:xfrm>
            <a:off x="6553200" y="2431911"/>
            <a:ext cx="4308688" cy="1606689"/>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dirty="0">
                <a:solidFill>
                  <a:schemeClr val="accent2"/>
                </a:solidFill>
              </a:rPr>
              <a:t>For The Christian</a:t>
            </a:r>
          </a:p>
          <a:p>
            <a:pPr algn="ctr"/>
            <a:r>
              <a:rPr lang="en-US" altLang="en-US" sz="2800" b="1" u="sng" dirty="0">
                <a:solidFill>
                  <a:schemeClr val="accent2"/>
                </a:solidFill>
              </a:rPr>
              <a:t>Confession</a:t>
            </a:r>
            <a:r>
              <a:rPr lang="en-US" altLang="en-US" sz="2800" b="1" dirty="0">
                <a:solidFill>
                  <a:schemeClr val="accent2"/>
                </a:solidFill>
              </a:rPr>
              <a:t> is easy</a:t>
            </a:r>
          </a:p>
          <a:p>
            <a:pPr algn="ctr"/>
            <a:r>
              <a:rPr lang="en-US" altLang="en-US" sz="2800" b="1" dirty="0">
                <a:solidFill>
                  <a:schemeClr val="accent2"/>
                </a:solidFill>
              </a:rPr>
              <a:t>once he repents</a:t>
            </a:r>
          </a:p>
        </p:txBody>
      </p:sp>
      <p:sp>
        <p:nvSpPr>
          <p:cNvPr id="8200" name="Rectangle 8">
            <a:extLst>
              <a:ext uri="{FF2B5EF4-FFF2-40B4-BE49-F238E27FC236}">
                <a16:creationId xmlns:a16="http://schemas.microsoft.com/office/drawing/2014/main" id="{0A127844-6CF7-4357-B0C9-EFBCED61DE2E}"/>
              </a:ext>
            </a:extLst>
          </p:cNvPr>
          <p:cNvSpPr>
            <a:spLocks noChangeArrowheads="1"/>
          </p:cNvSpPr>
          <p:nvPr/>
        </p:nvSpPr>
        <p:spPr bwMode="auto">
          <a:xfrm>
            <a:off x="1330111" y="4419600"/>
            <a:ext cx="9531777" cy="2133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u="sng" dirty="0">
                <a:solidFill>
                  <a:schemeClr val="accent2"/>
                </a:solidFill>
              </a:rPr>
              <a:t>It is Hard Because:</a:t>
            </a:r>
          </a:p>
          <a:p>
            <a:pPr algn="ctr"/>
            <a:endParaRPr lang="en-US" altLang="en-US" sz="1000" b="1" u="sng" dirty="0">
              <a:solidFill>
                <a:schemeClr val="accent2"/>
              </a:solidFill>
            </a:endParaRPr>
          </a:p>
          <a:p>
            <a:pPr algn="ctr">
              <a:buFontTx/>
              <a:buChar char="•"/>
            </a:pPr>
            <a:r>
              <a:rPr lang="en-US" altLang="en-US" sz="2800" dirty="0">
                <a:solidFill>
                  <a:schemeClr val="tx2"/>
                </a:solidFill>
              </a:rPr>
              <a:t> It is the turning point – decision making point</a:t>
            </a:r>
          </a:p>
          <a:p>
            <a:pPr algn="ctr">
              <a:buFontTx/>
              <a:buChar char="•"/>
            </a:pPr>
            <a:r>
              <a:rPr lang="en-US" altLang="en-US" sz="2800" dirty="0">
                <a:solidFill>
                  <a:schemeClr val="tx2"/>
                </a:solidFill>
              </a:rPr>
              <a:t> It takes deep humility</a:t>
            </a:r>
          </a:p>
          <a:p>
            <a:pPr algn="ctr">
              <a:buFontTx/>
              <a:buChar char="•"/>
            </a:pPr>
            <a:r>
              <a:rPr lang="en-US" altLang="en-US" sz="2800" dirty="0">
                <a:solidFill>
                  <a:schemeClr val="tx2"/>
                </a:solidFill>
              </a:rPr>
              <a:t> It involves an admission of wrong</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197"/>
                                        </p:tgtEl>
                                        <p:attrNameLst>
                                          <p:attrName>style.visibility</p:attrName>
                                        </p:attrNameLst>
                                      </p:cBhvr>
                                      <p:to>
                                        <p:strVal val="visible"/>
                                      </p:to>
                                    </p:set>
                                    <p:anim calcmode="lin" valueType="num">
                                      <p:cBhvr>
                                        <p:cTn id="7" dur="1000" fill="hold"/>
                                        <p:tgtEl>
                                          <p:spTgt spid="8197"/>
                                        </p:tgtEl>
                                        <p:attrNameLst>
                                          <p:attrName>ppt_w</p:attrName>
                                        </p:attrNameLst>
                                      </p:cBhvr>
                                      <p:tavLst>
                                        <p:tav tm="0">
                                          <p:val>
                                            <p:strVal val="#ppt_w*0.70"/>
                                          </p:val>
                                        </p:tav>
                                        <p:tav tm="100000">
                                          <p:val>
                                            <p:strVal val="#ppt_w"/>
                                          </p:val>
                                        </p:tav>
                                      </p:tavLst>
                                    </p:anim>
                                    <p:anim calcmode="lin" valueType="num">
                                      <p:cBhvr>
                                        <p:cTn id="8" dur="1000" fill="hold"/>
                                        <p:tgtEl>
                                          <p:spTgt spid="8197"/>
                                        </p:tgtEl>
                                        <p:attrNameLst>
                                          <p:attrName>ppt_h</p:attrName>
                                        </p:attrNameLst>
                                      </p:cBhvr>
                                      <p:tavLst>
                                        <p:tav tm="0">
                                          <p:val>
                                            <p:strVal val="#ppt_h"/>
                                          </p:val>
                                        </p:tav>
                                        <p:tav tm="100000">
                                          <p:val>
                                            <p:strVal val="#ppt_h"/>
                                          </p:val>
                                        </p:tav>
                                      </p:tavLst>
                                    </p:anim>
                                    <p:animEffect transition="in" filter="fade">
                                      <p:cBhvr>
                                        <p:cTn id="9" dur="1000"/>
                                        <p:tgtEl>
                                          <p:spTgt spid="819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2" presetClass="entr" presetSubtype="2" fill="hold" grpId="0" nodeType="clickEffect">
                                  <p:stCondLst>
                                    <p:cond delay="0"/>
                                  </p:stCondLst>
                                  <p:childTnLst>
                                    <p:set>
                                      <p:cBhvr>
                                        <p:cTn id="13" dur="1" fill="hold">
                                          <p:stCondLst>
                                            <p:cond delay="0"/>
                                          </p:stCondLst>
                                        </p:cTn>
                                        <p:tgtEl>
                                          <p:spTgt spid="8198"/>
                                        </p:tgtEl>
                                        <p:attrNameLst>
                                          <p:attrName>style.visibility</p:attrName>
                                        </p:attrNameLst>
                                      </p:cBhvr>
                                      <p:to>
                                        <p:strVal val="visible"/>
                                      </p:to>
                                    </p:set>
                                    <p:animEffect transition="in" filter="slide(fromRight)">
                                      <p:cBhvr>
                                        <p:cTn id="14" dur="500"/>
                                        <p:tgtEl>
                                          <p:spTgt spid="8198"/>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8199"/>
                                        </p:tgtEl>
                                        <p:attrNameLst>
                                          <p:attrName>style.visibility</p:attrName>
                                        </p:attrNameLst>
                                      </p:cBhvr>
                                      <p:to>
                                        <p:strVal val="visible"/>
                                      </p:to>
                                    </p:set>
                                    <p:animEffect transition="in" filter="slide(fromLeft)">
                                      <p:cBhvr>
                                        <p:cTn id="19" dur="500"/>
                                        <p:tgtEl>
                                          <p:spTgt spid="8199"/>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8200"/>
                                        </p:tgtEl>
                                        <p:attrNameLst>
                                          <p:attrName>style.visibility</p:attrName>
                                        </p:attrNameLst>
                                      </p:cBhvr>
                                      <p:to>
                                        <p:strVal val="visible"/>
                                      </p:to>
                                    </p:set>
                                    <p:animEffect transition="in" filter="wipe(up)">
                                      <p:cBhvr>
                                        <p:cTn id="24" dur="500"/>
                                        <p:tgtEl>
                                          <p:spTgt spid="8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p:bldP spid="8198" grpId="0" animBg="1"/>
      <p:bldP spid="8199" grpId="0" animBg="1"/>
      <p:bldP spid="820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4">
            <a:extLst>
              <a:ext uri="{FF2B5EF4-FFF2-40B4-BE49-F238E27FC236}">
                <a16:creationId xmlns:a16="http://schemas.microsoft.com/office/drawing/2014/main" id="{4EEE8D15-A498-4E7D-BD79-1FA481ED463D}"/>
              </a:ext>
            </a:extLst>
          </p:cNvPr>
          <p:cNvSpPr txBox="1">
            <a:spLocks noChangeArrowheads="1"/>
          </p:cNvSpPr>
          <p:nvPr/>
        </p:nvSpPr>
        <p:spPr bwMode="auto">
          <a:xfrm>
            <a:off x="1066800" y="1752601"/>
            <a:ext cx="10058400" cy="2800767"/>
          </a:xfrm>
          <a:prstGeom prst="rect">
            <a:avLst/>
          </a:prstGeom>
          <a:solidFill>
            <a:schemeClr val="bg1"/>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4000" dirty="0">
                <a:latin typeface="Times New Roman" panose="02020603050405020304" pitchFamily="18" charset="0"/>
              </a:rPr>
              <a:t>“The greatest obstacle to the salvation of men is the obstinacy of the human will.”</a:t>
            </a:r>
          </a:p>
          <a:p>
            <a:pPr algn="r">
              <a:spcBef>
                <a:spcPct val="50000"/>
              </a:spcBef>
            </a:pPr>
            <a:r>
              <a:rPr lang="en-US" altLang="en-US" sz="3200" i="1" dirty="0">
                <a:latin typeface="Times New Roman" panose="02020603050405020304" pitchFamily="18" charset="0"/>
              </a:rPr>
              <a:t>J. W. McGarvey</a:t>
            </a:r>
          </a:p>
          <a:p>
            <a:pPr algn="r">
              <a:spcBef>
                <a:spcPct val="50000"/>
              </a:spcBef>
            </a:pPr>
            <a:r>
              <a:rPr lang="en-US" altLang="en-US" sz="3200" i="1" dirty="0">
                <a:latin typeface="Times New Roman" panose="02020603050405020304" pitchFamily="18" charset="0"/>
              </a:rPr>
              <a:t>July 2, 1893</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4">
            <a:extLst>
              <a:ext uri="{FF2B5EF4-FFF2-40B4-BE49-F238E27FC236}">
                <a16:creationId xmlns:a16="http://schemas.microsoft.com/office/drawing/2014/main" id="{26BB33F3-AED2-4E4A-A970-798CA1AD96C2}"/>
              </a:ext>
            </a:extLst>
          </p:cNvPr>
          <p:cNvSpPr txBox="1">
            <a:spLocks noChangeArrowheads="1"/>
          </p:cNvSpPr>
          <p:nvPr/>
        </p:nvSpPr>
        <p:spPr bwMode="auto">
          <a:xfrm>
            <a:off x="381000" y="28575"/>
            <a:ext cx="914400" cy="6800850"/>
          </a:xfrm>
          <a:prstGeom prst="rect">
            <a:avLst/>
          </a:prstGeom>
          <a:solidFill>
            <a:srgbClr val="BBE0E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4400" b="1" dirty="0"/>
              <a:t> R</a:t>
            </a:r>
          </a:p>
          <a:p>
            <a:r>
              <a:rPr lang="en-US" altLang="en-US" sz="4400" b="1" dirty="0"/>
              <a:t> e</a:t>
            </a:r>
          </a:p>
          <a:p>
            <a:r>
              <a:rPr lang="en-US" altLang="en-US" sz="4400" b="1" dirty="0"/>
              <a:t> p</a:t>
            </a:r>
          </a:p>
          <a:p>
            <a:r>
              <a:rPr lang="en-US" altLang="en-US" sz="4400" b="1" dirty="0"/>
              <a:t> e</a:t>
            </a:r>
          </a:p>
          <a:p>
            <a:r>
              <a:rPr lang="en-US" altLang="en-US" sz="4400" b="1" dirty="0"/>
              <a:t> n</a:t>
            </a:r>
          </a:p>
          <a:p>
            <a:r>
              <a:rPr lang="en-US" altLang="en-US" sz="4400" b="1" dirty="0"/>
              <a:t> t</a:t>
            </a:r>
          </a:p>
          <a:p>
            <a:r>
              <a:rPr lang="en-US" altLang="en-US" sz="4400" b="1" dirty="0"/>
              <a:t> a</a:t>
            </a:r>
          </a:p>
          <a:p>
            <a:r>
              <a:rPr lang="en-US" altLang="en-US" sz="4400" b="1" dirty="0"/>
              <a:t> n</a:t>
            </a:r>
          </a:p>
          <a:p>
            <a:r>
              <a:rPr lang="en-US" altLang="en-US" sz="4400" b="1" dirty="0"/>
              <a:t> c</a:t>
            </a:r>
          </a:p>
          <a:p>
            <a:r>
              <a:rPr lang="en-US" altLang="en-US" sz="4400" b="1" dirty="0"/>
              <a:t> e</a:t>
            </a:r>
          </a:p>
        </p:txBody>
      </p:sp>
      <p:sp>
        <p:nvSpPr>
          <p:cNvPr id="10245" name="Text Box 5">
            <a:extLst>
              <a:ext uri="{FF2B5EF4-FFF2-40B4-BE49-F238E27FC236}">
                <a16:creationId xmlns:a16="http://schemas.microsoft.com/office/drawing/2014/main" id="{00798676-ACEC-48F2-995D-FE3D79B0A633}"/>
              </a:ext>
            </a:extLst>
          </p:cNvPr>
          <p:cNvSpPr txBox="1">
            <a:spLocks noChangeArrowheads="1"/>
          </p:cNvSpPr>
          <p:nvPr/>
        </p:nvSpPr>
        <p:spPr bwMode="auto">
          <a:xfrm>
            <a:off x="2514600" y="381000"/>
            <a:ext cx="80772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3600" b="1" dirty="0">
                <a:solidFill>
                  <a:srgbClr val="FFFFCC"/>
                </a:solidFill>
                <a:effectLst>
                  <a:outerShdw blurRad="38100" dist="38100" dir="2700000" algn="tl">
                    <a:srgbClr val="000000"/>
                  </a:outerShdw>
                </a:effectLst>
              </a:rPr>
              <a:t>Often Misunderstood, </a:t>
            </a:r>
            <a:r>
              <a:rPr lang="en-US" altLang="en-US" sz="3600" b="1" dirty="0" err="1">
                <a:solidFill>
                  <a:srgbClr val="FFFFCC"/>
                </a:solidFill>
                <a:effectLst>
                  <a:outerShdw blurRad="38100" dist="38100" dir="2700000" algn="tl">
                    <a:srgbClr val="000000"/>
                  </a:outerShdw>
                </a:effectLst>
              </a:rPr>
              <a:t>Misdefined</a:t>
            </a:r>
            <a:endParaRPr lang="en-US" altLang="en-US" sz="3600" b="1" dirty="0">
              <a:solidFill>
                <a:srgbClr val="FFFFCC"/>
              </a:solidFill>
              <a:effectLst>
                <a:outerShdw blurRad="38100" dist="38100" dir="2700000" algn="tl">
                  <a:srgbClr val="000000"/>
                </a:outerShdw>
              </a:effectLst>
            </a:endParaRPr>
          </a:p>
          <a:p>
            <a:pPr algn="ctr"/>
            <a:r>
              <a:rPr lang="en-US" altLang="en-US" sz="3600" b="1" dirty="0">
                <a:solidFill>
                  <a:srgbClr val="FFFFCC"/>
                </a:solidFill>
                <a:effectLst>
                  <a:outerShdw blurRad="38100" dist="38100" dir="2700000" algn="tl">
                    <a:srgbClr val="000000"/>
                  </a:outerShdw>
                </a:effectLst>
              </a:rPr>
              <a:t>&amp; Even Feigned</a:t>
            </a:r>
          </a:p>
        </p:txBody>
      </p:sp>
      <p:sp>
        <p:nvSpPr>
          <p:cNvPr id="10248" name="Rectangle 8">
            <a:extLst>
              <a:ext uri="{FF2B5EF4-FFF2-40B4-BE49-F238E27FC236}">
                <a16:creationId xmlns:a16="http://schemas.microsoft.com/office/drawing/2014/main" id="{BBA1FDE3-0712-4612-B9DC-D4828AAA474F}"/>
              </a:ext>
            </a:extLst>
          </p:cNvPr>
          <p:cNvSpPr>
            <a:spLocks noChangeArrowheads="1"/>
          </p:cNvSpPr>
          <p:nvPr/>
        </p:nvSpPr>
        <p:spPr bwMode="auto">
          <a:xfrm>
            <a:off x="2577103" y="1905000"/>
            <a:ext cx="3619501" cy="41910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10249" name="Rectangle 9">
            <a:extLst>
              <a:ext uri="{FF2B5EF4-FFF2-40B4-BE49-F238E27FC236}">
                <a16:creationId xmlns:a16="http://schemas.microsoft.com/office/drawing/2014/main" id="{44D61842-BB6C-4BD7-A0C8-C753B199AA4D}"/>
              </a:ext>
            </a:extLst>
          </p:cNvPr>
          <p:cNvSpPr>
            <a:spLocks noChangeArrowheads="1"/>
          </p:cNvSpPr>
          <p:nvPr/>
        </p:nvSpPr>
        <p:spPr bwMode="auto">
          <a:xfrm>
            <a:off x="7187203" y="1905000"/>
            <a:ext cx="3619500" cy="41910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10247" name="Text Box 7">
            <a:extLst>
              <a:ext uri="{FF2B5EF4-FFF2-40B4-BE49-F238E27FC236}">
                <a16:creationId xmlns:a16="http://schemas.microsoft.com/office/drawing/2014/main" id="{D286D03B-2394-45DD-9CFB-D8A209342E87}"/>
              </a:ext>
            </a:extLst>
          </p:cNvPr>
          <p:cNvSpPr txBox="1">
            <a:spLocks noChangeArrowheads="1"/>
          </p:cNvSpPr>
          <p:nvPr/>
        </p:nvSpPr>
        <p:spPr bwMode="auto">
          <a:xfrm>
            <a:off x="2577103" y="2107792"/>
            <a:ext cx="361950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800" dirty="0"/>
              <a:t>“Change of Life” </a:t>
            </a:r>
          </a:p>
        </p:txBody>
      </p:sp>
      <p:sp>
        <p:nvSpPr>
          <p:cNvPr id="10250" name="Text Box 10">
            <a:extLst>
              <a:ext uri="{FF2B5EF4-FFF2-40B4-BE49-F238E27FC236}">
                <a16:creationId xmlns:a16="http://schemas.microsoft.com/office/drawing/2014/main" id="{4506F8F4-EAA2-45B4-8774-7FBCE1947DF8}"/>
              </a:ext>
            </a:extLst>
          </p:cNvPr>
          <p:cNvSpPr txBox="1">
            <a:spLocks noChangeArrowheads="1"/>
          </p:cNvSpPr>
          <p:nvPr/>
        </p:nvSpPr>
        <p:spPr bwMode="auto">
          <a:xfrm>
            <a:off x="7187203" y="1981200"/>
            <a:ext cx="36195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800" dirty="0"/>
              <a:t>May change – not repent</a:t>
            </a:r>
          </a:p>
        </p:txBody>
      </p:sp>
      <p:sp>
        <p:nvSpPr>
          <p:cNvPr id="10251" name="Text Box 11">
            <a:extLst>
              <a:ext uri="{FF2B5EF4-FFF2-40B4-BE49-F238E27FC236}">
                <a16:creationId xmlns:a16="http://schemas.microsoft.com/office/drawing/2014/main" id="{A3E7094A-A710-45C9-ACD2-53C0D49103B5}"/>
              </a:ext>
            </a:extLst>
          </p:cNvPr>
          <p:cNvSpPr txBox="1">
            <a:spLocks noChangeArrowheads="1"/>
          </p:cNvSpPr>
          <p:nvPr/>
        </p:nvSpPr>
        <p:spPr bwMode="auto">
          <a:xfrm>
            <a:off x="2598508" y="3471148"/>
            <a:ext cx="35745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800" dirty="0"/>
              <a:t>“Sorry”</a:t>
            </a:r>
          </a:p>
        </p:txBody>
      </p:sp>
      <p:sp>
        <p:nvSpPr>
          <p:cNvPr id="10252" name="Text Box 12">
            <a:extLst>
              <a:ext uri="{FF2B5EF4-FFF2-40B4-BE49-F238E27FC236}">
                <a16:creationId xmlns:a16="http://schemas.microsoft.com/office/drawing/2014/main" id="{FD2C9CAF-C122-485D-9659-74357BBFB2D8}"/>
              </a:ext>
            </a:extLst>
          </p:cNvPr>
          <p:cNvSpPr txBox="1">
            <a:spLocks noChangeArrowheads="1"/>
          </p:cNvSpPr>
          <p:nvPr/>
        </p:nvSpPr>
        <p:spPr bwMode="auto">
          <a:xfrm>
            <a:off x="7175216" y="3277013"/>
            <a:ext cx="36195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800" dirty="0"/>
              <a:t>May be sorry – not repent</a:t>
            </a:r>
          </a:p>
        </p:txBody>
      </p:sp>
      <p:sp>
        <p:nvSpPr>
          <p:cNvPr id="10253" name="Text Box 13">
            <a:extLst>
              <a:ext uri="{FF2B5EF4-FFF2-40B4-BE49-F238E27FC236}">
                <a16:creationId xmlns:a16="http://schemas.microsoft.com/office/drawing/2014/main" id="{E9173C1C-6371-4403-B30D-3839E4CC4132}"/>
              </a:ext>
            </a:extLst>
          </p:cNvPr>
          <p:cNvSpPr txBox="1">
            <a:spLocks noChangeArrowheads="1"/>
          </p:cNvSpPr>
          <p:nvPr/>
        </p:nvSpPr>
        <p:spPr bwMode="auto">
          <a:xfrm>
            <a:off x="2576247" y="4834504"/>
            <a:ext cx="361950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800" dirty="0"/>
              <a:t>“Admit Wrong”</a:t>
            </a:r>
          </a:p>
        </p:txBody>
      </p:sp>
      <p:sp>
        <p:nvSpPr>
          <p:cNvPr id="10254" name="Text Box 14">
            <a:extLst>
              <a:ext uri="{FF2B5EF4-FFF2-40B4-BE49-F238E27FC236}">
                <a16:creationId xmlns:a16="http://schemas.microsoft.com/office/drawing/2014/main" id="{AF5C9A63-C4B4-4AF1-B30B-42FCE9C41D4A}"/>
              </a:ext>
            </a:extLst>
          </p:cNvPr>
          <p:cNvSpPr txBox="1">
            <a:spLocks noChangeArrowheads="1"/>
          </p:cNvSpPr>
          <p:nvPr/>
        </p:nvSpPr>
        <p:spPr bwMode="auto">
          <a:xfrm>
            <a:off x="7200898" y="4619060"/>
            <a:ext cx="3619502"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800" dirty="0"/>
              <a:t>May admit wrong – not repent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248"/>
                                        </p:tgtEl>
                                        <p:attrNameLst>
                                          <p:attrName>style.visibility</p:attrName>
                                        </p:attrNameLst>
                                      </p:cBhvr>
                                      <p:to>
                                        <p:strVal val="visible"/>
                                      </p:to>
                                    </p:set>
                                    <p:animEffect transition="in" filter="wipe(up)">
                                      <p:cBhvr>
                                        <p:cTn id="7" dur="500"/>
                                        <p:tgtEl>
                                          <p:spTgt spid="10248"/>
                                        </p:tgtEl>
                                      </p:cBhvr>
                                    </p:animEffect>
                                  </p:childTnLst>
                                </p:cTn>
                              </p:par>
                              <p:par>
                                <p:cTn id="8" presetID="55" presetClass="entr" presetSubtype="0" fill="hold" grpId="0" nodeType="withEffect">
                                  <p:stCondLst>
                                    <p:cond delay="0"/>
                                  </p:stCondLst>
                                  <p:childTnLst>
                                    <p:set>
                                      <p:cBhvr>
                                        <p:cTn id="9" dur="1" fill="hold">
                                          <p:stCondLst>
                                            <p:cond delay="0"/>
                                          </p:stCondLst>
                                        </p:cTn>
                                        <p:tgtEl>
                                          <p:spTgt spid="10247"/>
                                        </p:tgtEl>
                                        <p:attrNameLst>
                                          <p:attrName>style.visibility</p:attrName>
                                        </p:attrNameLst>
                                      </p:cBhvr>
                                      <p:to>
                                        <p:strVal val="visible"/>
                                      </p:to>
                                    </p:set>
                                    <p:anim calcmode="lin" valueType="num">
                                      <p:cBhvr>
                                        <p:cTn id="10" dur="1000" fill="hold"/>
                                        <p:tgtEl>
                                          <p:spTgt spid="10247"/>
                                        </p:tgtEl>
                                        <p:attrNameLst>
                                          <p:attrName>ppt_w</p:attrName>
                                        </p:attrNameLst>
                                      </p:cBhvr>
                                      <p:tavLst>
                                        <p:tav tm="0">
                                          <p:val>
                                            <p:strVal val="#ppt_w*0.70"/>
                                          </p:val>
                                        </p:tav>
                                        <p:tav tm="100000">
                                          <p:val>
                                            <p:strVal val="#ppt_w"/>
                                          </p:val>
                                        </p:tav>
                                      </p:tavLst>
                                    </p:anim>
                                    <p:anim calcmode="lin" valueType="num">
                                      <p:cBhvr>
                                        <p:cTn id="11" dur="1000" fill="hold"/>
                                        <p:tgtEl>
                                          <p:spTgt spid="10247"/>
                                        </p:tgtEl>
                                        <p:attrNameLst>
                                          <p:attrName>ppt_h</p:attrName>
                                        </p:attrNameLst>
                                      </p:cBhvr>
                                      <p:tavLst>
                                        <p:tav tm="0">
                                          <p:val>
                                            <p:strVal val="#ppt_h"/>
                                          </p:val>
                                        </p:tav>
                                        <p:tav tm="100000">
                                          <p:val>
                                            <p:strVal val="#ppt_h"/>
                                          </p:val>
                                        </p:tav>
                                      </p:tavLst>
                                    </p:anim>
                                    <p:animEffect transition="in" filter="fade">
                                      <p:cBhvr>
                                        <p:cTn id="12" dur="1000"/>
                                        <p:tgtEl>
                                          <p:spTgt spid="1024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0249"/>
                                        </p:tgtEl>
                                        <p:attrNameLst>
                                          <p:attrName>style.visibility</p:attrName>
                                        </p:attrNameLst>
                                      </p:cBhvr>
                                      <p:to>
                                        <p:strVal val="visible"/>
                                      </p:to>
                                    </p:set>
                                    <p:animEffect transition="in" filter="wipe(up)">
                                      <p:cBhvr>
                                        <p:cTn id="17" dur="500"/>
                                        <p:tgtEl>
                                          <p:spTgt spid="10249"/>
                                        </p:tgtEl>
                                      </p:cBhvr>
                                    </p:animEffect>
                                  </p:childTnLst>
                                </p:cTn>
                              </p:par>
                              <p:par>
                                <p:cTn id="18" presetID="55" presetClass="entr" presetSubtype="0" fill="hold" grpId="0" nodeType="withEffect">
                                  <p:stCondLst>
                                    <p:cond delay="0"/>
                                  </p:stCondLst>
                                  <p:childTnLst>
                                    <p:set>
                                      <p:cBhvr>
                                        <p:cTn id="19" dur="1" fill="hold">
                                          <p:stCondLst>
                                            <p:cond delay="0"/>
                                          </p:stCondLst>
                                        </p:cTn>
                                        <p:tgtEl>
                                          <p:spTgt spid="10250"/>
                                        </p:tgtEl>
                                        <p:attrNameLst>
                                          <p:attrName>style.visibility</p:attrName>
                                        </p:attrNameLst>
                                      </p:cBhvr>
                                      <p:to>
                                        <p:strVal val="visible"/>
                                      </p:to>
                                    </p:set>
                                    <p:anim calcmode="lin" valueType="num">
                                      <p:cBhvr>
                                        <p:cTn id="20" dur="1000" fill="hold"/>
                                        <p:tgtEl>
                                          <p:spTgt spid="10250"/>
                                        </p:tgtEl>
                                        <p:attrNameLst>
                                          <p:attrName>ppt_w</p:attrName>
                                        </p:attrNameLst>
                                      </p:cBhvr>
                                      <p:tavLst>
                                        <p:tav tm="0">
                                          <p:val>
                                            <p:strVal val="#ppt_w*0.70"/>
                                          </p:val>
                                        </p:tav>
                                        <p:tav tm="100000">
                                          <p:val>
                                            <p:strVal val="#ppt_w"/>
                                          </p:val>
                                        </p:tav>
                                      </p:tavLst>
                                    </p:anim>
                                    <p:anim calcmode="lin" valueType="num">
                                      <p:cBhvr>
                                        <p:cTn id="21" dur="1000" fill="hold"/>
                                        <p:tgtEl>
                                          <p:spTgt spid="10250"/>
                                        </p:tgtEl>
                                        <p:attrNameLst>
                                          <p:attrName>ppt_h</p:attrName>
                                        </p:attrNameLst>
                                      </p:cBhvr>
                                      <p:tavLst>
                                        <p:tav tm="0">
                                          <p:val>
                                            <p:strVal val="#ppt_h"/>
                                          </p:val>
                                        </p:tav>
                                        <p:tav tm="100000">
                                          <p:val>
                                            <p:strVal val="#ppt_h"/>
                                          </p:val>
                                        </p:tav>
                                      </p:tavLst>
                                    </p:anim>
                                    <p:animEffect transition="in" filter="fade">
                                      <p:cBhvr>
                                        <p:cTn id="22" dur="1000"/>
                                        <p:tgtEl>
                                          <p:spTgt spid="10250"/>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10251"/>
                                        </p:tgtEl>
                                        <p:attrNameLst>
                                          <p:attrName>style.visibility</p:attrName>
                                        </p:attrNameLst>
                                      </p:cBhvr>
                                      <p:to>
                                        <p:strVal val="visible"/>
                                      </p:to>
                                    </p:set>
                                    <p:anim calcmode="lin" valueType="num">
                                      <p:cBhvr>
                                        <p:cTn id="27" dur="1000" fill="hold"/>
                                        <p:tgtEl>
                                          <p:spTgt spid="10251"/>
                                        </p:tgtEl>
                                        <p:attrNameLst>
                                          <p:attrName>ppt_w</p:attrName>
                                        </p:attrNameLst>
                                      </p:cBhvr>
                                      <p:tavLst>
                                        <p:tav tm="0">
                                          <p:val>
                                            <p:strVal val="#ppt_w*0.70"/>
                                          </p:val>
                                        </p:tav>
                                        <p:tav tm="100000">
                                          <p:val>
                                            <p:strVal val="#ppt_w"/>
                                          </p:val>
                                        </p:tav>
                                      </p:tavLst>
                                    </p:anim>
                                    <p:anim calcmode="lin" valueType="num">
                                      <p:cBhvr>
                                        <p:cTn id="28" dur="1000" fill="hold"/>
                                        <p:tgtEl>
                                          <p:spTgt spid="10251"/>
                                        </p:tgtEl>
                                        <p:attrNameLst>
                                          <p:attrName>ppt_h</p:attrName>
                                        </p:attrNameLst>
                                      </p:cBhvr>
                                      <p:tavLst>
                                        <p:tav tm="0">
                                          <p:val>
                                            <p:strVal val="#ppt_h"/>
                                          </p:val>
                                        </p:tav>
                                        <p:tav tm="100000">
                                          <p:val>
                                            <p:strVal val="#ppt_h"/>
                                          </p:val>
                                        </p:tav>
                                      </p:tavLst>
                                    </p:anim>
                                    <p:animEffect transition="in" filter="fade">
                                      <p:cBhvr>
                                        <p:cTn id="29" dur="1000"/>
                                        <p:tgtEl>
                                          <p:spTgt spid="10251"/>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10252"/>
                                        </p:tgtEl>
                                        <p:attrNameLst>
                                          <p:attrName>style.visibility</p:attrName>
                                        </p:attrNameLst>
                                      </p:cBhvr>
                                      <p:to>
                                        <p:strVal val="visible"/>
                                      </p:to>
                                    </p:set>
                                    <p:anim calcmode="lin" valueType="num">
                                      <p:cBhvr>
                                        <p:cTn id="34" dur="1000" fill="hold"/>
                                        <p:tgtEl>
                                          <p:spTgt spid="10252"/>
                                        </p:tgtEl>
                                        <p:attrNameLst>
                                          <p:attrName>ppt_w</p:attrName>
                                        </p:attrNameLst>
                                      </p:cBhvr>
                                      <p:tavLst>
                                        <p:tav tm="0">
                                          <p:val>
                                            <p:strVal val="#ppt_w*0.70"/>
                                          </p:val>
                                        </p:tav>
                                        <p:tav tm="100000">
                                          <p:val>
                                            <p:strVal val="#ppt_w"/>
                                          </p:val>
                                        </p:tav>
                                      </p:tavLst>
                                    </p:anim>
                                    <p:anim calcmode="lin" valueType="num">
                                      <p:cBhvr>
                                        <p:cTn id="35" dur="1000" fill="hold"/>
                                        <p:tgtEl>
                                          <p:spTgt spid="10252"/>
                                        </p:tgtEl>
                                        <p:attrNameLst>
                                          <p:attrName>ppt_h</p:attrName>
                                        </p:attrNameLst>
                                      </p:cBhvr>
                                      <p:tavLst>
                                        <p:tav tm="0">
                                          <p:val>
                                            <p:strVal val="#ppt_h"/>
                                          </p:val>
                                        </p:tav>
                                        <p:tav tm="100000">
                                          <p:val>
                                            <p:strVal val="#ppt_h"/>
                                          </p:val>
                                        </p:tav>
                                      </p:tavLst>
                                    </p:anim>
                                    <p:animEffect transition="in" filter="fade">
                                      <p:cBhvr>
                                        <p:cTn id="36" dur="1000"/>
                                        <p:tgtEl>
                                          <p:spTgt spid="10252"/>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grpId="0" nodeType="clickEffect">
                                  <p:stCondLst>
                                    <p:cond delay="0"/>
                                  </p:stCondLst>
                                  <p:childTnLst>
                                    <p:set>
                                      <p:cBhvr>
                                        <p:cTn id="40" dur="1" fill="hold">
                                          <p:stCondLst>
                                            <p:cond delay="0"/>
                                          </p:stCondLst>
                                        </p:cTn>
                                        <p:tgtEl>
                                          <p:spTgt spid="10253"/>
                                        </p:tgtEl>
                                        <p:attrNameLst>
                                          <p:attrName>style.visibility</p:attrName>
                                        </p:attrNameLst>
                                      </p:cBhvr>
                                      <p:to>
                                        <p:strVal val="visible"/>
                                      </p:to>
                                    </p:set>
                                    <p:anim calcmode="lin" valueType="num">
                                      <p:cBhvr>
                                        <p:cTn id="41" dur="1000" fill="hold"/>
                                        <p:tgtEl>
                                          <p:spTgt spid="10253"/>
                                        </p:tgtEl>
                                        <p:attrNameLst>
                                          <p:attrName>ppt_w</p:attrName>
                                        </p:attrNameLst>
                                      </p:cBhvr>
                                      <p:tavLst>
                                        <p:tav tm="0">
                                          <p:val>
                                            <p:strVal val="#ppt_w*0.70"/>
                                          </p:val>
                                        </p:tav>
                                        <p:tav tm="100000">
                                          <p:val>
                                            <p:strVal val="#ppt_w"/>
                                          </p:val>
                                        </p:tav>
                                      </p:tavLst>
                                    </p:anim>
                                    <p:anim calcmode="lin" valueType="num">
                                      <p:cBhvr>
                                        <p:cTn id="42" dur="1000" fill="hold"/>
                                        <p:tgtEl>
                                          <p:spTgt spid="10253"/>
                                        </p:tgtEl>
                                        <p:attrNameLst>
                                          <p:attrName>ppt_h</p:attrName>
                                        </p:attrNameLst>
                                      </p:cBhvr>
                                      <p:tavLst>
                                        <p:tav tm="0">
                                          <p:val>
                                            <p:strVal val="#ppt_h"/>
                                          </p:val>
                                        </p:tav>
                                        <p:tav tm="100000">
                                          <p:val>
                                            <p:strVal val="#ppt_h"/>
                                          </p:val>
                                        </p:tav>
                                      </p:tavLst>
                                    </p:anim>
                                    <p:animEffect transition="in" filter="fade">
                                      <p:cBhvr>
                                        <p:cTn id="43" dur="1000"/>
                                        <p:tgtEl>
                                          <p:spTgt spid="10253"/>
                                        </p:tgtEl>
                                      </p:cBhvr>
                                    </p:animEffect>
                                  </p:childTnLst>
                                </p:cTn>
                              </p:par>
                            </p:childTnLst>
                          </p:cTn>
                        </p:par>
                      </p:childTnLst>
                    </p:cTn>
                  </p:par>
                  <p:par>
                    <p:cTn id="44" fill="hold">
                      <p:stCondLst>
                        <p:cond delay="indefinite"/>
                      </p:stCondLst>
                      <p:childTnLst>
                        <p:par>
                          <p:cTn id="45" fill="hold">
                            <p:stCondLst>
                              <p:cond delay="0"/>
                            </p:stCondLst>
                            <p:childTnLst>
                              <p:par>
                                <p:cTn id="46" presetID="55" presetClass="entr" presetSubtype="0" fill="hold" grpId="0" nodeType="clickEffect">
                                  <p:stCondLst>
                                    <p:cond delay="0"/>
                                  </p:stCondLst>
                                  <p:childTnLst>
                                    <p:set>
                                      <p:cBhvr>
                                        <p:cTn id="47" dur="1" fill="hold">
                                          <p:stCondLst>
                                            <p:cond delay="0"/>
                                          </p:stCondLst>
                                        </p:cTn>
                                        <p:tgtEl>
                                          <p:spTgt spid="10254"/>
                                        </p:tgtEl>
                                        <p:attrNameLst>
                                          <p:attrName>style.visibility</p:attrName>
                                        </p:attrNameLst>
                                      </p:cBhvr>
                                      <p:to>
                                        <p:strVal val="visible"/>
                                      </p:to>
                                    </p:set>
                                    <p:anim calcmode="lin" valueType="num">
                                      <p:cBhvr>
                                        <p:cTn id="48" dur="1000" fill="hold"/>
                                        <p:tgtEl>
                                          <p:spTgt spid="10254"/>
                                        </p:tgtEl>
                                        <p:attrNameLst>
                                          <p:attrName>ppt_w</p:attrName>
                                        </p:attrNameLst>
                                      </p:cBhvr>
                                      <p:tavLst>
                                        <p:tav tm="0">
                                          <p:val>
                                            <p:strVal val="#ppt_w*0.70"/>
                                          </p:val>
                                        </p:tav>
                                        <p:tav tm="100000">
                                          <p:val>
                                            <p:strVal val="#ppt_w"/>
                                          </p:val>
                                        </p:tav>
                                      </p:tavLst>
                                    </p:anim>
                                    <p:anim calcmode="lin" valueType="num">
                                      <p:cBhvr>
                                        <p:cTn id="49" dur="1000" fill="hold"/>
                                        <p:tgtEl>
                                          <p:spTgt spid="10254"/>
                                        </p:tgtEl>
                                        <p:attrNameLst>
                                          <p:attrName>ppt_h</p:attrName>
                                        </p:attrNameLst>
                                      </p:cBhvr>
                                      <p:tavLst>
                                        <p:tav tm="0">
                                          <p:val>
                                            <p:strVal val="#ppt_h"/>
                                          </p:val>
                                        </p:tav>
                                        <p:tav tm="100000">
                                          <p:val>
                                            <p:strVal val="#ppt_h"/>
                                          </p:val>
                                        </p:tav>
                                      </p:tavLst>
                                    </p:anim>
                                    <p:animEffect transition="in" filter="fade">
                                      <p:cBhvr>
                                        <p:cTn id="50" dur="1000"/>
                                        <p:tgtEl>
                                          <p:spTgt spid="10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8" grpId="0" animBg="1"/>
      <p:bldP spid="10249" grpId="0" animBg="1"/>
      <p:bldP spid="10247" grpId="0"/>
      <p:bldP spid="10250" grpId="0"/>
      <p:bldP spid="10251" grpId="0"/>
      <p:bldP spid="10252" grpId="0"/>
      <p:bldP spid="10253" grpId="0"/>
      <p:bldP spid="1025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25652AC-EF8A-936C-97E9-1E52012A6DB9}"/>
              </a:ext>
            </a:extLst>
          </p:cNvPr>
          <p:cNvGrpSpPr/>
          <p:nvPr/>
        </p:nvGrpSpPr>
        <p:grpSpPr>
          <a:xfrm>
            <a:off x="1844407" y="1600200"/>
            <a:ext cx="8434789" cy="3644681"/>
            <a:chOff x="1844407" y="1600200"/>
            <a:chExt cx="8434789" cy="3644681"/>
          </a:xfrm>
        </p:grpSpPr>
        <p:sp>
          <p:nvSpPr>
            <p:cNvPr id="3" name="Text Box 12">
              <a:extLst>
                <a:ext uri="{FF2B5EF4-FFF2-40B4-BE49-F238E27FC236}">
                  <a16:creationId xmlns:a16="http://schemas.microsoft.com/office/drawing/2014/main" id="{30873407-8DAC-C6A6-E3C4-92BC5E9C8B75}"/>
                </a:ext>
              </a:extLst>
            </p:cNvPr>
            <p:cNvSpPr txBox="1">
              <a:spLocks noChangeArrowheads="1"/>
            </p:cNvSpPr>
            <p:nvPr/>
          </p:nvSpPr>
          <p:spPr bwMode="auto">
            <a:xfrm>
              <a:off x="1912803" y="1613118"/>
              <a:ext cx="8366393" cy="363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1500" b="1" dirty="0">
                  <a:latin typeface="Congenial SemiBold" panose="02000503040000020004" pitchFamily="2" charset="0"/>
                </a:rPr>
                <a:t>Repentance</a:t>
              </a:r>
            </a:p>
            <a:p>
              <a:pPr algn="ctr"/>
              <a:r>
                <a:rPr lang="en-US" altLang="en-US" sz="11500" b="1" dirty="0">
                  <a:latin typeface="Congenial SemiBold" panose="02000503040000020004" pitchFamily="2" charset="0"/>
                </a:rPr>
                <a:t>Clarified</a:t>
              </a:r>
            </a:p>
          </p:txBody>
        </p:sp>
        <p:sp>
          <p:nvSpPr>
            <p:cNvPr id="5" name="Text Box 12">
              <a:extLst>
                <a:ext uri="{FF2B5EF4-FFF2-40B4-BE49-F238E27FC236}">
                  <a16:creationId xmlns:a16="http://schemas.microsoft.com/office/drawing/2014/main" id="{3BA4943D-A137-4849-AD81-3A5DEDDC0D00}"/>
                </a:ext>
              </a:extLst>
            </p:cNvPr>
            <p:cNvSpPr txBox="1">
              <a:spLocks noChangeArrowheads="1"/>
            </p:cNvSpPr>
            <p:nvPr/>
          </p:nvSpPr>
          <p:spPr bwMode="auto">
            <a:xfrm>
              <a:off x="1844407" y="1600200"/>
              <a:ext cx="8366393" cy="363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1500" b="1" dirty="0">
                  <a:solidFill>
                    <a:srgbClr val="FFFFCC"/>
                  </a:solidFill>
                  <a:latin typeface="Congenial SemiBold" panose="02000503040000020004" pitchFamily="2" charset="0"/>
                </a:rPr>
                <a:t>Repentance</a:t>
              </a:r>
            </a:p>
            <a:p>
              <a:pPr algn="ctr"/>
              <a:r>
                <a:rPr lang="en-US" altLang="en-US" sz="11500" b="1" dirty="0">
                  <a:solidFill>
                    <a:srgbClr val="FFFFCC"/>
                  </a:solidFill>
                  <a:latin typeface="Congenial SemiBold" panose="02000503040000020004" pitchFamily="2" charset="0"/>
                </a:rPr>
                <a:t>Clarified</a:t>
              </a:r>
            </a:p>
          </p:txBody>
        </p:sp>
      </p:grpSp>
      <p:sp>
        <p:nvSpPr>
          <p:cNvPr id="6" name="Rectangle: Rounded Corners 5">
            <a:extLst>
              <a:ext uri="{FF2B5EF4-FFF2-40B4-BE49-F238E27FC236}">
                <a16:creationId xmlns:a16="http://schemas.microsoft.com/office/drawing/2014/main" id="{357BAC99-FFD5-40D8-CDFB-2F7BE00C0C44}"/>
              </a:ext>
            </a:extLst>
          </p:cNvPr>
          <p:cNvSpPr/>
          <p:nvPr/>
        </p:nvSpPr>
        <p:spPr>
          <a:xfrm>
            <a:off x="1104899" y="672881"/>
            <a:ext cx="9982200" cy="5486400"/>
          </a:xfrm>
          <a:prstGeom prst="round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9367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AEF05-493F-BE9B-9183-06C766E25E73}"/>
            </a:ext>
          </a:extLst>
        </p:cNvPr>
        <p:cNvGrpSpPr/>
        <p:nvPr/>
      </p:nvGrpSpPr>
      <p:grpSpPr>
        <a:xfrm>
          <a:off x="0" y="0"/>
          <a:ext cx="0" cy="0"/>
          <a:chOff x="0" y="0"/>
          <a:chExt cx="0" cy="0"/>
        </a:xfrm>
      </p:grpSpPr>
      <p:sp>
        <p:nvSpPr>
          <p:cNvPr id="2055" name="AutoShape 7">
            <a:extLst>
              <a:ext uri="{FF2B5EF4-FFF2-40B4-BE49-F238E27FC236}">
                <a16:creationId xmlns:a16="http://schemas.microsoft.com/office/drawing/2014/main" id="{8A9A0314-F72D-4BCC-BBA2-6D0F607B0EC7}"/>
              </a:ext>
            </a:extLst>
          </p:cNvPr>
          <p:cNvSpPr>
            <a:spLocks noChangeArrowheads="1"/>
          </p:cNvSpPr>
          <p:nvPr/>
        </p:nvSpPr>
        <p:spPr bwMode="auto">
          <a:xfrm>
            <a:off x="2057400" y="2057400"/>
            <a:ext cx="8001000" cy="7620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tx2"/>
                </a:solidFill>
              </a:rPr>
              <a:t>I. The </a:t>
            </a:r>
            <a:r>
              <a:rPr lang="en-US" altLang="en-US" sz="3200" b="1" u="sng" dirty="0">
                <a:solidFill>
                  <a:schemeClr val="tx2"/>
                </a:solidFill>
              </a:rPr>
              <a:t>Requirement</a:t>
            </a:r>
            <a:r>
              <a:rPr lang="en-US" altLang="en-US" sz="3200" b="1" dirty="0">
                <a:solidFill>
                  <a:schemeClr val="tx2"/>
                </a:solidFill>
              </a:rPr>
              <a:t> of Repentance</a:t>
            </a:r>
          </a:p>
        </p:txBody>
      </p:sp>
      <p:grpSp>
        <p:nvGrpSpPr>
          <p:cNvPr id="2062" name="Group 14">
            <a:extLst>
              <a:ext uri="{FF2B5EF4-FFF2-40B4-BE49-F238E27FC236}">
                <a16:creationId xmlns:a16="http://schemas.microsoft.com/office/drawing/2014/main" id="{F01C3E53-DA7F-01A9-FFA9-5174A3D4F004}"/>
              </a:ext>
            </a:extLst>
          </p:cNvPr>
          <p:cNvGrpSpPr>
            <a:grpSpLocks/>
          </p:cNvGrpSpPr>
          <p:nvPr/>
        </p:nvGrpSpPr>
        <p:grpSpPr bwMode="auto">
          <a:xfrm>
            <a:off x="1747838" y="376238"/>
            <a:ext cx="8716962" cy="1112838"/>
            <a:chOff x="-24" y="381"/>
            <a:chExt cx="5491" cy="701"/>
          </a:xfrm>
        </p:grpSpPr>
        <p:sp>
          <p:nvSpPr>
            <p:cNvPr id="2060" name="Text Box 12">
              <a:extLst>
                <a:ext uri="{FF2B5EF4-FFF2-40B4-BE49-F238E27FC236}">
                  <a16:creationId xmlns:a16="http://schemas.microsoft.com/office/drawing/2014/main" id="{AB206D30-2F86-23DD-268C-61A6B5B18026}"/>
                </a:ext>
              </a:extLst>
            </p:cNvPr>
            <p:cNvSpPr txBox="1">
              <a:spLocks noChangeArrowheads="1"/>
            </p:cNvSpPr>
            <p:nvPr/>
          </p:nvSpPr>
          <p:spPr bwMode="auto">
            <a:xfrm>
              <a:off x="0" y="384"/>
              <a:ext cx="5467" cy="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600" b="1" dirty="0">
                  <a:latin typeface="Congenial SemiBold" panose="02000503040000020004" pitchFamily="2" charset="0"/>
                </a:rPr>
                <a:t>Repentance Clarified</a:t>
              </a:r>
            </a:p>
          </p:txBody>
        </p:sp>
        <p:sp>
          <p:nvSpPr>
            <p:cNvPr id="2061" name="Text Box 13">
              <a:extLst>
                <a:ext uri="{FF2B5EF4-FFF2-40B4-BE49-F238E27FC236}">
                  <a16:creationId xmlns:a16="http://schemas.microsoft.com/office/drawing/2014/main" id="{50B1E2FD-5B44-0342-A2C3-251B5263B7F0}"/>
                </a:ext>
              </a:extLst>
            </p:cNvPr>
            <p:cNvSpPr txBox="1">
              <a:spLocks noChangeArrowheads="1"/>
            </p:cNvSpPr>
            <p:nvPr/>
          </p:nvSpPr>
          <p:spPr bwMode="auto">
            <a:xfrm>
              <a:off x="-24" y="381"/>
              <a:ext cx="5403" cy="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600" b="1" dirty="0">
                  <a:solidFill>
                    <a:srgbClr val="FFFFCC"/>
                  </a:solidFill>
                  <a:latin typeface="Congenial SemiBold" panose="02000503040000020004" pitchFamily="2" charset="0"/>
                </a:rPr>
                <a:t>Repentance Clarified</a:t>
              </a:r>
            </a:p>
          </p:txBody>
        </p:sp>
      </p:grpSp>
    </p:spTree>
    <p:extLst>
      <p:ext uri="{BB962C8B-B14F-4D97-AF65-F5344CB8AC3E}">
        <p14:creationId xmlns:p14="http://schemas.microsoft.com/office/powerpoint/2010/main" val="12170536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055"/>
                                        </p:tgtEl>
                                        <p:attrNameLst>
                                          <p:attrName>style.visibility</p:attrName>
                                        </p:attrNameLst>
                                      </p:cBhvr>
                                      <p:to>
                                        <p:strVal val="visible"/>
                                      </p:to>
                                    </p:set>
                                    <p:animEffect transition="in" filter="wipe(up)">
                                      <p:cBhvr>
                                        <p:cTn id="7" dur="1000"/>
                                        <p:tgtEl>
                                          <p:spTgt spid="2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AutoShape 4">
            <a:extLst>
              <a:ext uri="{FF2B5EF4-FFF2-40B4-BE49-F238E27FC236}">
                <a16:creationId xmlns:a16="http://schemas.microsoft.com/office/drawing/2014/main" id="{699B79B5-6EE3-46D7-91B3-FF84885E0126}"/>
              </a:ext>
            </a:extLst>
          </p:cNvPr>
          <p:cNvSpPr>
            <a:spLocks noChangeArrowheads="1"/>
          </p:cNvSpPr>
          <p:nvPr/>
        </p:nvSpPr>
        <p:spPr bwMode="auto">
          <a:xfrm>
            <a:off x="2133600" y="228600"/>
            <a:ext cx="8001000" cy="7620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tx2"/>
                </a:solidFill>
              </a:rPr>
              <a:t>I. The </a:t>
            </a:r>
            <a:r>
              <a:rPr lang="en-US" altLang="en-US" sz="3200" b="1" u="sng" dirty="0">
                <a:solidFill>
                  <a:schemeClr val="tx2"/>
                </a:solidFill>
              </a:rPr>
              <a:t>Requirement</a:t>
            </a:r>
            <a:r>
              <a:rPr lang="en-US" altLang="en-US" sz="3200" b="1" dirty="0">
                <a:solidFill>
                  <a:schemeClr val="tx2"/>
                </a:solidFill>
              </a:rPr>
              <a:t> of Repentance</a:t>
            </a:r>
          </a:p>
        </p:txBody>
      </p:sp>
      <p:sp>
        <p:nvSpPr>
          <p:cNvPr id="11269" name="Text Box 5">
            <a:extLst>
              <a:ext uri="{FF2B5EF4-FFF2-40B4-BE49-F238E27FC236}">
                <a16:creationId xmlns:a16="http://schemas.microsoft.com/office/drawing/2014/main" id="{1ED3367D-E9FC-4D0B-8E12-1004F808AF76}"/>
              </a:ext>
            </a:extLst>
          </p:cNvPr>
          <p:cNvSpPr txBox="1">
            <a:spLocks noChangeArrowheads="1"/>
          </p:cNvSpPr>
          <p:nvPr/>
        </p:nvSpPr>
        <p:spPr bwMode="auto">
          <a:xfrm>
            <a:off x="1066800" y="1600201"/>
            <a:ext cx="7556500" cy="519113"/>
          </a:xfrm>
          <a:prstGeom prst="rect">
            <a:avLst/>
          </a:prstGeom>
          <a:noFill/>
          <a:ln>
            <a:noFill/>
          </a:ln>
          <a:effectLst>
            <a:outerShdw dist="17961" dir="2700000" algn="ctr" rotWithShape="0">
              <a:srgbClr val="FFFFCC">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514350" indent="-514350">
              <a:buFont typeface="+mj-lt"/>
              <a:buAutoNum type="alphaUcPeriod"/>
            </a:pPr>
            <a:r>
              <a:rPr lang="en-US" altLang="en-US" sz="2800" b="1" dirty="0"/>
              <a:t>Nearly Every Sermon Mentioned it</a:t>
            </a:r>
          </a:p>
        </p:txBody>
      </p:sp>
      <p:sp>
        <p:nvSpPr>
          <p:cNvPr id="11271" name="Rectangle 7">
            <a:extLst>
              <a:ext uri="{FF2B5EF4-FFF2-40B4-BE49-F238E27FC236}">
                <a16:creationId xmlns:a16="http://schemas.microsoft.com/office/drawing/2014/main" id="{3EAE686D-0096-4EC3-B63D-A9A4351ED985}"/>
              </a:ext>
            </a:extLst>
          </p:cNvPr>
          <p:cNvSpPr>
            <a:spLocks noChangeArrowheads="1"/>
          </p:cNvSpPr>
          <p:nvPr/>
        </p:nvSpPr>
        <p:spPr bwMode="auto">
          <a:xfrm>
            <a:off x="2133600" y="2743200"/>
            <a:ext cx="7924800" cy="3429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spcBef>
                <a:spcPts val="600"/>
              </a:spcBef>
              <a:buFontTx/>
              <a:buChar char="•"/>
            </a:pPr>
            <a:r>
              <a:rPr lang="en-US" altLang="en-US" sz="2400"/>
              <a:t> John the Baptist </a:t>
            </a:r>
            <a:r>
              <a:rPr lang="en-US" altLang="en-US" sz="2400">
                <a:solidFill>
                  <a:srgbClr val="CC0000"/>
                </a:solidFill>
              </a:rPr>
              <a:t>(Matt. 3:2)</a:t>
            </a:r>
          </a:p>
          <a:p>
            <a:pPr>
              <a:spcBef>
                <a:spcPts val="600"/>
              </a:spcBef>
              <a:buFontTx/>
              <a:buChar char="•"/>
            </a:pPr>
            <a:r>
              <a:rPr lang="en-US" altLang="en-US" sz="2400"/>
              <a:t> Jesus </a:t>
            </a:r>
            <a:r>
              <a:rPr lang="en-US" altLang="en-US" sz="2400">
                <a:solidFill>
                  <a:srgbClr val="CC0000"/>
                </a:solidFill>
              </a:rPr>
              <a:t>(Matt. 4:17)</a:t>
            </a:r>
          </a:p>
          <a:p>
            <a:pPr>
              <a:spcBef>
                <a:spcPts val="600"/>
              </a:spcBef>
              <a:buFontTx/>
              <a:buChar char="•"/>
            </a:pPr>
            <a:r>
              <a:rPr lang="en-US" altLang="en-US" sz="2400"/>
              <a:t> Apostles to Jews – limited commission </a:t>
            </a:r>
            <a:r>
              <a:rPr lang="en-US" altLang="en-US" sz="2400">
                <a:solidFill>
                  <a:srgbClr val="CC0000"/>
                </a:solidFill>
              </a:rPr>
              <a:t>(Mark 6:12)</a:t>
            </a:r>
          </a:p>
          <a:p>
            <a:pPr>
              <a:spcBef>
                <a:spcPts val="600"/>
              </a:spcBef>
              <a:buFontTx/>
              <a:buChar char="•"/>
            </a:pPr>
            <a:r>
              <a:rPr lang="en-US" altLang="en-US" sz="2400"/>
              <a:t> Apostles to World – great commission </a:t>
            </a:r>
            <a:r>
              <a:rPr lang="en-US" altLang="en-US" sz="2400">
                <a:solidFill>
                  <a:srgbClr val="CC0000"/>
                </a:solidFill>
              </a:rPr>
              <a:t>(Lk. 24:45-47)</a:t>
            </a:r>
          </a:p>
          <a:p>
            <a:pPr>
              <a:spcBef>
                <a:spcPts val="600"/>
              </a:spcBef>
            </a:pPr>
            <a:r>
              <a:rPr lang="en-US" altLang="en-US" sz="2400"/>
              <a:t>	- On Pentecost </a:t>
            </a:r>
            <a:r>
              <a:rPr lang="en-US" altLang="en-US" sz="2400">
                <a:solidFill>
                  <a:srgbClr val="CC0000"/>
                </a:solidFill>
              </a:rPr>
              <a:t>(Acts 2:38)</a:t>
            </a:r>
          </a:p>
          <a:p>
            <a:pPr>
              <a:spcBef>
                <a:spcPts val="600"/>
              </a:spcBef>
            </a:pPr>
            <a:r>
              <a:rPr lang="en-US" altLang="en-US" sz="2400"/>
              <a:t>	- On Mars Hill </a:t>
            </a:r>
            <a:r>
              <a:rPr lang="en-US" altLang="en-US" sz="2400">
                <a:solidFill>
                  <a:srgbClr val="CC0000"/>
                </a:solidFill>
              </a:rPr>
              <a:t>(Acts 17:30-31)</a:t>
            </a:r>
          </a:p>
          <a:p>
            <a:pPr>
              <a:spcBef>
                <a:spcPts val="600"/>
              </a:spcBef>
            </a:pPr>
            <a:r>
              <a:rPr lang="en-US" altLang="en-US" sz="2400"/>
              <a:t>	- Gentiles </a:t>
            </a:r>
            <a:r>
              <a:rPr lang="en-US" altLang="en-US" sz="2400">
                <a:solidFill>
                  <a:srgbClr val="CC0000"/>
                </a:solidFill>
              </a:rPr>
              <a:t>(Acts 11:18)</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11269"/>
                                        </p:tgtEl>
                                        <p:attrNameLst>
                                          <p:attrName>style.visibility</p:attrName>
                                        </p:attrNameLst>
                                      </p:cBhvr>
                                      <p:to>
                                        <p:strVal val="visible"/>
                                      </p:to>
                                    </p:set>
                                    <p:anim calcmode="lin" valueType="num">
                                      <p:cBhvr>
                                        <p:cTn id="7" dur="1000" fill="hold"/>
                                        <p:tgtEl>
                                          <p:spTgt spid="11269"/>
                                        </p:tgtEl>
                                        <p:attrNameLst>
                                          <p:attrName>ppt_w</p:attrName>
                                        </p:attrNameLst>
                                      </p:cBhvr>
                                      <p:tavLst>
                                        <p:tav tm="0">
                                          <p:val>
                                            <p:strVal val="#ppt_w*0.05"/>
                                          </p:val>
                                        </p:tav>
                                        <p:tav tm="100000">
                                          <p:val>
                                            <p:strVal val="#ppt_w"/>
                                          </p:val>
                                        </p:tav>
                                      </p:tavLst>
                                    </p:anim>
                                    <p:anim calcmode="lin" valueType="num">
                                      <p:cBhvr>
                                        <p:cTn id="8" dur="1000" fill="hold"/>
                                        <p:tgtEl>
                                          <p:spTgt spid="11269"/>
                                        </p:tgtEl>
                                        <p:attrNameLst>
                                          <p:attrName>ppt_h</p:attrName>
                                        </p:attrNameLst>
                                      </p:cBhvr>
                                      <p:tavLst>
                                        <p:tav tm="0">
                                          <p:val>
                                            <p:strVal val="#ppt_h"/>
                                          </p:val>
                                        </p:tav>
                                        <p:tav tm="100000">
                                          <p:val>
                                            <p:strVal val="#ppt_h"/>
                                          </p:val>
                                        </p:tav>
                                      </p:tavLst>
                                    </p:anim>
                                    <p:anim calcmode="lin" valueType="num">
                                      <p:cBhvr>
                                        <p:cTn id="9" dur="1000" fill="hold"/>
                                        <p:tgtEl>
                                          <p:spTgt spid="11269"/>
                                        </p:tgtEl>
                                        <p:attrNameLst>
                                          <p:attrName>ppt_x</p:attrName>
                                        </p:attrNameLst>
                                      </p:cBhvr>
                                      <p:tavLst>
                                        <p:tav tm="0">
                                          <p:val>
                                            <p:strVal val="#ppt_x-.2"/>
                                          </p:val>
                                        </p:tav>
                                        <p:tav tm="100000">
                                          <p:val>
                                            <p:strVal val="#ppt_x"/>
                                          </p:val>
                                        </p:tav>
                                      </p:tavLst>
                                    </p:anim>
                                    <p:anim calcmode="lin" valueType="num">
                                      <p:cBhvr>
                                        <p:cTn id="10" dur="1000" fill="hold"/>
                                        <p:tgtEl>
                                          <p:spTgt spid="11269"/>
                                        </p:tgtEl>
                                        <p:attrNameLst>
                                          <p:attrName>ppt_y</p:attrName>
                                        </p:attrNameLst>
                                      </p:cBhvr>
                                      <p:tavLst>
                                        <p:tav tm="0">
                                          <p:val>
                                            <p:strVal val="#ppt_y"/>
                                          </p:val>
                                        </p:tav>
                                        <p:tav tm="100000">
                                          <p:val>
                                            <p:strVal val="#ppt_y"/>
                                          </p:val>
                                        </p:tav>
                                      </p:tavLst>
                                    </p:anim>
                                    <p:animEffect transition="in" filter="fade">
                                      <p:cBhvr>
                                        <p:cTn id="11" dur="1000"/>
                                        <p:tgtEl>
                                          <p:spTgt spid="1126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11271">
                                            <p:bg/>
                                          </p:spTgt>
                                        </p:tgtEl>
                                        <p:attrNameLst>
                                          <p:attrName>style.visibility</p:attrName>
                                        </p:attrNameLst>
                                      </p:cBhvr>
                                      <p:to>
                                        <p:strVal val="visible"/>
                                      </p:to>
                                    </p:set>
                                    <p:anim calcmode="lin" valueType="num">
                                      <p:cBhvr additive="base">
                                        <p:cTn id="16" dur="500" fill="hold"/>
                                        <p:tgtEl>
                                          <p:spTgt spid="11271">
                                            <p:bg/>
                                          </p:spTgt>
                                        </p:tgtEl>
                                        <p:attrNameLst>
                                          <p:attrName>ppt_x</p:attrName>
                                        </p:attrNameLst>
                                      </p:cBhvr>
                                      <p:tavLst>
                                        <p:tav tm="0">
                                          <p:val>
                                            <p:strVal val="0-#ppt_w/2"/>
                                          </p:val>
                                        </p:tav>
                                        <p:tav tm="100000">
                                          <p:val>
                                            <p:strVal val="#ppt_x"/>
                                          </p:val>
                                        </p:tav>
                                      </p:tavLst>
                                    </p:anim>
                                    <p:anim calcmode="lin" valueType="num">
                                      <p:cBhvr additive="base">
                                        <p:cTn id="17" dur="500" fill="hold"/>
                                        <p:tgtEl>
                                          <p:spTgt spid="11271">
                                            <p:bg/>
                                          </p:spTgt>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11271">
                                            <p:txEl>
                                              <p:pRg st="0" end="0"/>
                                            </p:txEl>
                                          </p:spTgt>
                                        </p:tgtEl>
                                        <p:attrNameLst>
                                          <p:attrName>style.visibility</p:attrName>
                                        </p:attrNameLst>
                                      </p:cBhvr>
                                      <p:to>
                                        <p:strVal val="visible"/>
                                      </p:to>
                                    </p:set>
                                    <p:anim calcmode="lin" valueType="num">
                                      <p:cBhvr additive="base">
                                        <p:cTn id="20" dur="500" fill="hold"/>
                                        <p:tgtEl>
                                          <p:spTgt spid="11271">
                                            <p:txEl>
                                              <p:pRg st="0" end="0"/>
                                            </p:txEl>
                                          </p:spTgt>
                                        </p:tgtEl>
                                        <p:attrNameLst>
                                          <p:attrName>ppt_x</p:attrName>
                                        </p:attrNameLst>
                                      </p:cBhvr>
                                      <p:tavLst>
                                        <p:tav tm="0">
                                          <p:val>
                                            <p:strVal val="0-#ppt_w/2"/>
                                          </p:val>
                                        </p:tav>
                                        <p:tav tm="100000">
                                          <p:val>
                                            <p:strVal val="#ppt_x"/>
                                          </p:val>
                                        </p:tav>
                                      </p:tavLst>
                                    </p:anim>
                                    <p:anim calcmode="lin" valueType="num">
                                      <p:cBhvr additive="base">
                                        <p:cTn id="21" dur="500" fill="hold"/>
                                        <p:tgtEl>
                                          <p:spTgt spid="112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11271">
                                            <p:txEl>
                                              <p:pRg st="1" end="1"/>
                                            </p:txEl>
                                          </p:spTgt>
                                        </p:tgtEl>
                                        <p:attrNameLst>
                                          <p:attrName>style.visibility</p:attrName>
                                        </p:attrNameLst>
                                      </p:cBhvr>
                                      <p:to>
                                        <p:strVal val="visible"/>
                                      </p:to>
                                    </p:set>
                                    <p:anim calcmode="lin" valueType="num">
                                      <p:cBhvr additive="base">
                                        <p:cTn id="26" dur="500" fill="hold"/>
                                        <p:tgtEl>
                                          <p:spTgt spid="11271">
                                            <p:txEl>
                                              <p:pRg st="1" end="1"/>
                                            </p:tx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112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11271">
                                            <p:txEl>
                                              <p:pRg st="2" end="2"/>
                                            </p:txEl>
                                          </p:spTgt>
                                        </p:tgtEl>
                                        <p:attrNameLst>
                                          <p:attrName>style.visibility</p:attrName>
                                        </p:attrNameLst>
                                      </p:cBhvr>
                                      <p:to>
                                        <p:strVal val="visible"/>
                                      </p:to>
                                    </p:set>
                                    <p:anim calcmode="lin" valueType="num">
                                      <p:cBhvr additive="base">
                                        <p:cTn id="32" dur="500" fill="hold"/>
                                        <p:tgtEl>
                                          <p:spTgt spid="11271">
                                            <p:txEl>
                                              <p:pRg st="2" end="2"/>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112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8" fill="hold" grpId="0" nodeType="clickEffect">
                                  <p:stCondLst>
                                    <p:cond delay="0"/>
                                  </p:stCondLst>
                                  <p:childTnLst>
                                    <p:set>
                                      <p:cBhvr>
                                        <p:cTn id="37" dur="1" fill="hold">
                                          <p:stCondLst>
                                            <p:cond delay="0"/>
                                          </p:stCondLst>
                                        </p:cTn>
                                        <p:tgtEl>
                                          <p:spTgt spid="11271">
                                            <p:txEl>
                                              <p:pRg st="3" end="3"/>
                                            </p:txEl>
                                          </p:spTgt>
                                        </p:tgtEl>
                                        <p:attrNameLst>
                                          <p:attrName>style.visibility</p:attrName>
                                        </p:attrNameLst>
                                      </p:cBhvr>
                                      <p:to>
                                        <p:strVal val="visible"/>
                                      </p:to>
                                    </p:set>
                                    <p:anim calcmode="lin" valueType="num">
                                      <p:cBhvr additive="base">
                                        <p:cTn id="38" dur="500" fill="hold"/>
                                        <p:tgtEl>
                                          <p:spTgt spid="11271">
                                            <p:txEl>
                                              <p:pRg st="3" end="3"/>
                                            </p:txEl>
                                          </p:spTgt>
                                        </p:tgtEl>
                                        <p:attrNameLst>
                                          <p:attrName>ppt_x</p:attrName>
                                        </p:attrNameLst>
                                      </p:cBhvr>
                                      <p:tavLst>
                                        <p:tav tm="0">
                                          <p:val>
                                            <p:strVal val="0-#ppt_w/2"/>
                                          </p:val>
                                        </p:tav>
                                        <p:tav tm="100000">
                                          <p:val>
                                            <p:strVal val="#ppt_x"/>
                                          </p:val>
                                        </p:tav>
                                      </p:tavLst>
                                    </p:anim>
                                    <p:anim calcmode="lin" valueType="num">
                                      <p:cBhvr additive="base">
                                        <p:cTn id="39" dur="500" fill="hold"/>
                                        <p:tgtEl>
                                          <p:spTgt spid="1127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11271">
                                            <p:txEl>
                                              <p:pRg st="4" end="4"/>
                                            </p:txEl>
                                          </p:spTgt>
                                        </p:tgtEl>
                                        <p:attrNameLst>
                                          <p:attrName>style.visibility</p:attrName>
                                        </p:attrNameLst>
                                      </p:cBhvr>
                                      <p:to>
                                        <p:strVal val="visible"/>
                                      </p:to>
                                    </p:set>
                                    <p:anim calcmode="lin" valueType="num">
                                      <p:cBhvr additive="base">
                                        <p:cTn id="44" dur="500" fill="hold"/>
                                        <p:tgtEl>
                                          <p:spTgt spid="11271">
                                            <p:txEl>
                                              <p:pRg st="4" end="4"/>
                                            </p:txEl>
                                          </p:spTgt>
                                        </p:tgtEl>
                                        <p:attrNameLst>
                                          <p:attrName>ppt_x</p:attrName>
                                        </p:attrNameLst>
                                      </p:cBhvr>
                                      <p:tavLst>
                                        <p:tav tm="0">
                                          <p:val>
                                            <p:strVal val="0-#ppt_w/2"/>
                                          </p:val>
                                        </p:tav>
                                        <p:tav tm="100000">
                                          <p:val>
                                            <p:strVal val="#ppt_x"/>
                                          </p:val>
                                        </p:tav>
                                      </p:tavLst>
                                    </p:anim>
                                    <p:anim calcmode="lin" valueType="num">
                                      <p:cBhvr additive="base">
                                        <p:cTn id="45" dur="500" fill="hold"/>
                                        <p:tgtEl>
                                          <p:spTgt spid="1127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8" fill="hold" grpId="0" nodeType="clickEffect">
                                  <p:stCondLst>
                                    <p:cond delay="0"/>
                                  </p:stCondLst>
                                  <p:childTnLst>
                                    <p:set>
                                      <p:cBhvr>
                                        <p:cTn id="49" dur="1" fill="hold">
                                          <p:stCondLst>
                                            <p:cond delay="0"/>
                                          </p:stCondLst>
                                        </p:cTn>
                                        <p:tgtEl>
                                          <p:spTgt spid="11271">
                                            <p:txEl>
                                              <p:pRg st="5" end="5"/>
                                            </p:txEl>
                                          </p:spTgt>
                                        </p:tgtEl>
                                        <p:attrNameLst>
                                          <p:attrName>style.visibility</p:attrName>
                                        </p:attrNameLst>
                                      </p:cBhvr>
                                      <p:to>
                                        <p:strVal val="visible"/>
                                      </p:to>
                                    </p:set>
                                    <p:anim calcmode="lin" valueType="num">
                                      <p:cBhvr additive="base">
                                        <p:cTn id="50" dur="500" fill="hold"/>
                                        <p:tgtEl>
                                          <p:spTgt spid="11271">
                                            <p:txEl>
                                              <p:pRg st="5" end="5"/>
                                            </p:txEl>
                                          </p:spTgt>
                                        </p:tgtEl>
                                        <p:attrNameLst>
                                          <p:attrName>ppt_x</p:attrName>
                                        </p:attrNameLst>
                                      </p:cBhvr>
                                      <p:tavLst>
                                        <p:tav tm="0">
                                          <p:val>
                                            <p:strVal val="0-#ppt_w/2"/>
                                          </p:val>
                                        </p:tav>
                                        <p:tav tm="100000">
                                          <p:val>
                                            <p:strVal val="#ppt_x"/>
                                          </p:val>
                                        </p:tav>
                                      </p:tavLst>
                                    </p:anim>
                                    <p:anim calcmode="lin" valueType="num">
                                      <p:cBhvr additive="base">
                                        <p:cTn id="51" dur="500" fill="hold"/>
                                        <p:tgtEl>
                                          <p:spTgt spid="1127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11271">
                                            <p:txEl>
                                              <p:pRg st="6" end="6"/>
                                            </p:txEl>
                                          </p:spTgt>
                                        </p:tgtEl>
                                        <p:attrNameLst>
                                          <p:attrName>style.visibility</p:attrName>
                                        </p:attrNameLst>
                                      </p:cBhvr>
                                      <p:to>
                                        <p:strVal val="visible"/>
                                      </p:to>
                                    </p:set>
                                    <p:anim calcmode="lin" valueType="num">
                                      <p:cBhvr additive="base">
                                        <p:cTn id="56" dur="500" fill="hold"/>
                                        <p:tgtEl>
                                          <p:spTgt spid="11271">
                                            <p:txEl>
                                              <p:pRg st="6" end="6"/>
                                            </p:txEl>
                                          </p:spTgt>
                                        </p:tgtEl>
                                        <p:attrNameLst>
                                          <p:attrName>ppt_x</p:attrName>
                                        </p:attrNameLst>
                                      </p:cBhvr>
                                      <p:tavLst>
                                        <p:tav tm="0">
                                          <p:val>
                                            <p:strVal val="0-#ppt_w/2"/>
                                          </p:val>
                                        </p:tav>
                                        <p:tav tm="100000">
                                          <p:val>
                                            <p:strVal val="#ppt_x"/>
                                          </p:val>
                                        </p:tav>
                                      </p:tavLst>
                                    </p:anim>
                                    <p:anim calcmode="lin" valueType="num">
                                      <p:cBhvr additive="base">
                                        <p:cTn id="57" dur="500" fill="hold"/>
                                        <p:tgtEl>
                                          <p:spTgt spid="11271">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9" grpId="0"/>
      <p:bldP spid="11271" grpId="0" uiExpand="1"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2">
            <a:extLst>
              <a:ext uri="{FF2B5EF4-FFF2-40B4-BE49-F238E27FC236}">
                <a16:creationId xmlns:a16="http://schemas.microsoft.com/office/drawing/2014/main" id="{F7BCC59B-6474-4459-9153-8FCA8B13466C}"/>
              </a:ext>
            </a:extLst>
          </p:cNvPr>
          <p:cNvSpPr>
            <a:spLocks noChangeArrowheads="1"/>
          </p:cNvSpPr>
          <p:nvPr/>
        </p:nvSpPr>
        <p:spPr bwMode="auto">
          <a:xfrm>
            <a:off x="2133600" y="228600"/>
            <a:ext cx="8001000" cy="7620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tx2"/>
                </a:solidFill>
              </a:rPr>
              <a:t>I. The </a:t>
            </a:r>
            <a:r>
              <a:rPr lang="en-US" altLang="en-US" sz="3200" b="1" u="sng" dirty="0">
                <a:solidFill>
                  <a:schemeClr val="tx2"/>
                </a:solidFill>
              </a:rPr>
              <a:t>Requirement</a:t>
            </a:r>
            <a:r>
              <a:rPr lang="en-US" altLang="en-US" sz="3200" b="1" dirty="0">
                <a:solidFill>
                  <a:schemeClr val="tx2"/>
                </a:solidFill>
              </a:rPr>
              <a:t> of Repentance</a:t>
            </a:r>
          </a:p>
        </p:txBody>
      </p:sp>
      <p:sp>
        <p:nvSpPr>
          <p:cNvPr id="12291" name="Text Box 3">
            <a:extLst>
              <a:ext uri="{FF2B5EF4-FFF2-40B4-BE49-F238E27FC236}">
                <a16:creationId xmlns:a16="http://schemas.microsoft.com/office/drawing/2014/main" id="{2215EE2F-B1F3-425E-BE63-7F170555F56A}"/>
              </a:ext>
            </a:extLst>
          </p:cNvPr>
          <p:cNvSpPr txBox="1">
            <a:spLocks noChangeArrowheads="1"/>
          </p:cNvSpPr>
          <p:nvPr/>
        </p:nvSpPr>
        <p:spPr bwMode="auto">
          <a:xfrm>
            <a:off x="1066800" y="1600200"/>
            <a:ext cx="7556500" cy="946150"/>
          </a:xfrm>
          <a:prstGeom prst="rect">
            <a:avLst/>
          </a:prstGeom>
          <a:noFill/>
          <a:ln>
            <a:noFill/>
          </a:ln>
          <a:effectLst>
            <a:outerShdw dist="17961" dir="2700000" algn="ctr" rotWithShape="0">
              <a:srgbClr val="FFFFCC">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514350" indent="-514350">
              <a:buFont typeface="+mj-lt"/>
              <a:buAutoNum type="alphaUcPeriod"/>
            </a:pPr>
            <a:r>
              <a:rPr lang="en-US" altLang="en-US" sz="2800" b="1" dirty="0"/>
              <a:t>Nearly Every Sermon Mentioned it</a:t>
            </a:r>
          </a:p>
          <a:p>
            <a:pPr marL="514350" indent="-514350">
              <a:buFont typeface="+mj-lt"/>
              <a:buAutoNum type="alphaUcPeriod"/>
            </a:pPr>
            <a:r>
              <a:rPr lang="en-US" altLang="en-US" sz="2800" b="1" dirty="0"/>
              <a:t>Required:</a:t>
            </a:r>
          </a:p>
        </p:txBody>
      </p:sp>
      <p:sp>
        <p:nvSpPr>
          <p:cNvPr id="12292" name="Rectangle 4">
            <a:extLst>
              <a:ext uri="{FF2B5EF4-FFF2-40B4-BE49-F238E27FC236}">
                <a16:creationId xmlns:a16="http://schemas.microsoft.com/office/drawing/2014/main" id="{74FE38C6-3C55-409C-B245-802D3EB80832}"/>
              </a:ext>
            </a:extLst>
          </p:cNvPr>
          <p:cNvSpPr>
            <a:spLocks noChangeArrowheads="1"/>
          </p:cNvSpPr>
          <p:nvPr/>
        </p:nvSpPr>
        <p:spPr bwMode="auto">
          <a:xfrm>
            <a:off x="2209800" y="3200400"/>
            <a:ext cx="7924800" cy="1828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spcBef>
                <a:spcPts val="600"/>
              </a:spcBef>
              <a:buFontTx/>
              <a:buChar char="•"/>
            </a:pPr>
            <a:r>
              <a:rPr lang="en-US" altLang="en-US" sz="2400" dirty="0"/>
              <a:t> Alien Sinner </a:t>
            </a:r>
            <a:r>
              <a:rPr lang="en-US" altLang="en-US" sz="2400" dirty="0">
                <a:solidFill>
                  <a:srgbClr val="CC0000"/>
                </a:solidFill>
              </a:rPr>
              <a:t>(Acts 2:38; 17:30-31)</a:t>
            </a:r>
          </a:p>
          <a:p>
            <a:pPr>
              <a:spcBef>
                <a:spcPts val="600"/>
              </a:spcBef>
              <a:buFontTx/>
              <a:buChar char="•"/>
            </a:pPr>
            <a:r>
              <a:rPr lang="en-US" altLang="en-US" sz="2400" dirty="0"/>
              <a:t> Erring Christian </a:t>
            </a:r>
            <a:r>
              <a:rPr lang="en-US" altLang="en-US" sz="2400" dirty="0">
                <a:solidFill>
                  <a:srgbClr val="CC0000"/>
                </a:solidFill>
              </a:rPr>
              <a:t>(Acts 8:22)</a:t>
            </a:r>
          </a:p>
          <a:p>
            <a:pPr>
              <a:spcBef>
                <a:spcPts val="600"/>
              </a:spcBef>
              <a:buFontTx/>
              <a:buChar char="•"/>
            </a:pPr>
            <a:r>
              <a:rPr lang="en-US" altLang="en-US" sz="2400" dirty="0"/>
              <a:t> Before We Forgive Another </a:t>
            </a:r>
            <a:r>
              <a:rPr lang="en-US" altLang="en-US" sz="2400" dirty="0">
                <a:solidFill>
                  <a:srgbClr val="CC0000"/>
                </a:solidFill>
              </a:rPr>
              <a:t>(Luke 17:3-4)</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292">
                                            <p:bg/>
                                          </p:spTgt>
                                        </p:tgtEl>
                                        <p:attrNameLst>
                                          <p:attrName>style.visibility</p:attrName>
                                        </p:attrNameLst>
                                      </p:cBhvr>
                                      <p:to>
                                        <p:strVal val="visible"/>
                                      </p:to>
                                    </p:set>
                                    <p:anim calcmode="lin" valueType="num">
                                      <p:cBhvr additive="base">
                                        <p:cTn id="7" dur="500" fill="hold"/>
                                        <p:tgtEl>
                                          <p:spTgt spid="12292">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12292">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292">
                                            <p:txEl>
                                              <p:pRg st="0" end="0"/>
                                            </p:txEl>
                                          </p:spTgt>
                                        </p:tgtEl>
                                        <p:attrNameLst>
                                          <p:attrName>style.visibility</p:attrName>
                                        </p:attrNameLst>
                                      </p:cBhvr>
                                      <p:to>
                                        <p:strVal val="visible"/>
                                      </p:to>
                                    </p:set>
                                    <p:anim calcmode="lin" valueType="num">
                                      <p:cBhvr additive="base">
                                        <p:cTn id="11" dur="500" fill="hold"/>
                                        <p:tgtEl>
                                          <p:spTgt spid="12292">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229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2292">
                                            <p:txEl>
                                              <p:pRg st="1" end="1"/>
                                            </p:txEl>
                                          </p:spTgt>
                                        </p:tgtEl>
                                        <p:attrNameLst>
                                          <p:attrName>style.visibility</p:attrName>
                                        </p:attrNameLst>
                                      </p:cBhvr>
                                      <p:to>
                                        <p:strVal val="visible"/>
                                      </p:to>
                                    </p:set>
                                    <p:anim calcmode="lin" valueType="num">
                                      <p:cBhvr additive="base">
                                        <p:cTn id="17" dur="500" fill="hold"/>
                                        <p:tgtEl>
                                          <p:spTgt spid="12292">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229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2292">
                                            <p:txEl>
                                              <p:pRg st="2" end="2"/>
                                            </p:txEl>
                                          </p:spTgt>
                                        </p:tgtEl>
                                        <p:attrNameLst>
                                          <p:attrName>style.visibility</p:attrName>
                                        </p:attrNameLst>
                                      </p:cBhvr>
                                      <p:to>
                                        <p:strVal val="visible"/>
                                      </p:to>
                                    </p:set>
                                    <p:anim calcmode="lin" valueType="num">
                                      <p:cBhvr additive="base">
                                        <p:cTn id="23" dur="500" fill="hold"/>
                                        <p:tgtEl>
                                          <p:spTgt spid="12292">
                                            <p:txEl>
                                              <p:pRg st="2" end="2"/>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2292">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uiExpand="1"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a:extLst>
              <a:ext uri="{FF2B5EF4-FFF2-40B4-BE49-F238E27FC236}">
                <a16:creationId xmlns:a16="http://schemas.microsoft.com/office/drawing/2014/main" id="{C02EB008-FEA7-4B54-BED1-049481265495}"/>
              </a:ext>
            </a:extLst>
          </p:cNvPr>
          <p:cNvSpPr>
            <a:spLocks noChangeArrowheads="1"/>
          </p:cNvSpPr>
          <p:nvPr/>
        </p:nvSpPr>
        <p:spPr bwMode="auto">
          <a:xfrm>
            <a:off x="2133600" y="228600"/>
            <a:ext cx="8001000" cy="7620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tx2"/>
                </a:solidFill>
              </a:rPr>
              <a:t>I. The </a:t>
            </a:r>
            <a:r>
              <a:rPr lang="en-US" altLang="en-US" sz="3200" b="1" u="sng" dirty="0">
                <a:solidFill>
                  <a:schemeClr val="tx2"/>
                </a:solidFill>
              </a:rPr>
              <a:t>Requirement</a:t>
            </a:r>
            <a:r>
              <a:rPr lang="en-US" altLang="en-US" sz="3200" b="1" dirty="0">
                <a:solidFill>
                  <a:schemeClr val="tx2"/>
                </a:solidFill>
              </a:rPr>
              <a:t> of Repentance</a:t>
            </a:r>
          </a:p>
        </p:txBody>
      </p:sp>
      <p:sp>
        <p:nvSpPr>
          <p:cNvPr id="13315" name="Text Box 3">
            <a:extLst>
              <a:ext uri="{FF2B5EF4-FFF2-40B4-BE49-F238E27FC236}">
                <a16:creationId xmlns:a16="http://schemas.microsoft.com/office/drawing/2014/main" id="{8F414563-FE15-468D-B001-453869425AAB}"/>
              </a:ext>
            </a:extLst>
          </p:cNvPr>
          <p:cNvSpPr txBox="1">
            <a:spLocks noChangeArrowheads="1"/>
          </p:cNvSpPr>
          <p:nvPr/>
        </p:nvSpPr>
        <p:spPr bwMode="auto">
          <a:xfrm>
            <a:off x="1066800" y="1600200"/>
            <a:ext cx="7556500" cy="1373188"/>
          </a:xfrm>
          <a:prstGeom prst="rect">
            <a:avLst/>
          </a:prstGeom>
          <a:noFill/>
          <a:ln>
            <a:noFill/>
          </a:ln>
          <a:effectLst>
            <a:outerShdw dist="17961" dir="2700000" algn="ctr" rotWithShape="0">
              <a:srgbClr val="FFFFCC">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514350" indent="-514350">
              <a:buFont typeface="+mj-lt"/>
              <a:buAutoNum type="alphaUcPeriod"/>
            </a:pPr>
            <a:r>
              <a:rPr lang="en-US" altLang="en-US" sz="2800" b="1" dirty="0"/>
              <a:t>Nearly Every Sermon Mentioned it</a:t>
            </a:r>
          </a:p>
          <a:p>
            <a:pPr marL="514350" indent="-514350">
              <a:buFont typeface="+mj-lt"/>
              <a:buAutoNum type="alphaUcPeriod"/>
            </a:pPr>
            <a:r>
              <a:rPr lang="en-US" altLang="en-US" sz="2800" b="1" dirty="0"/>
              <a:t>Required:</a:t>
            </a:r>
          </a:p>
          <a:p>
            <a:pPr marL="514350" indent="-514350">
              <a:buFont typeface="+mj-lt"/>
              <a:buAutoNum type="alphaUcPeriod"/>
            </a:pPr>
            <a:r>
              <a:rPr lang="en-US" altLang="en-US" sz="2800" b="1" dirty="0"/>
              <a:t>Either Repent or Perish</a:t>
            </a:r>
          </a:p>
        </p:txBody>
      </p:sp>
      <p:sp>
        <p:nvSpPr>
          <p:cNvPr id="13316" name="Rectangle 4">
            <a:extLst>
              <a:ext uri="{FF2B5EF4-FFF2-40B4-BE49-F238E27FC236}">
                <a16:creationId xmlns:a16="http://schemas.microsoft.com/office/drawing/2014/main" id="{117AA998-4896-4561-9F3A-B18FF74222D5}"/>
              </a:ext>
            </a:extLst>
          </p:cNvPr>
          <p:cNvSpPr>
            <a:spLocks noChangeArrowheads="1"/>
          </p:cNvSpPr>
          <p:nvPr/>
        </p:nvSpPr>
        <p:spPr bwMode="auto">
          <a:xfrm>
            <a:off x="3962400" y="3411876"/>
            <a:ext cx="3505200" cy="1828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342900" indent="-342900">
              <a:spcBef>
                <a:spcPts val="1200"/>
              </a:spcBef>
              <a:buFont typeface="Arial" panose="020B0604020202020204" pitchFamily="34" charset="0"/>
              <a:buChar char="•"/>
            </a:pPr>
            <a:r>
              <a:rPr lang="en-US" altLang="en-US" sz="2400" dirty="0"/>
              <a:t> Luke 13:3, 5</a:t>
            </a:r>
          </a:p>
          <a:p>
            <a:pPr marL="342900" indent="-342900">
              <a:spcBef>
                <a:spcPts val="1200"/>
              </a:spcBef>
              <a:buFont typeface="Arial" panose="020B0604020202020204" pitchFamily="34" charset="0"/>
              <a:buChar char="•"/>
            </a:pPr>
            <a:r>
              <a:rPr lang="en-US" altLang="en-US" sz="2400" dirty="0"/>
              <a:t> 2 Pet. 3:9</a:t>
            </a:r>
          </a:p>
          <a:p>
            <a:pPr marL="342900" indent="-342900">
              <a:spcBef>
                <a:spcPts val="1200"/>
              </a:spcBef>
              <a:buFont typeface="Arial" panose="020B0604020202020204" pitchFamily="34" charset="0"/>
              <a:buChar char="•"/>
            </a:pPr>
            <a:r>
              <a:rPr lang="en-US" altLang="en-US" sz="2400" dirty="0"/>
              <a:t> Acts 17:30-31</a:t>
            </a:r>
            <a:endParaRPr lang="en-US" altLang="en-US" sz="2400" dirty="0">
              <a:solidFill>
                <a:srgbClr val="CC0000"/>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316">
                                            <p:bg/>
                                          </p:spTgt>
                                        </p:tgtEl>
                                        <p:attrNameLst>
                                          <p:attrName>style.visibility</p:attrName>
                                        </p:attrNameLst>
                                      </p:cBhvr>
                                      <p:to>
                                        <p:strVal val="visible"/>
                                      </p:to>
                                    </p:set>
                                    <p:anim calcmode="lin" valueType="num">
                                      <p:cBhvr additive="base">
                                        <p:cTn id="7" dur="500" fill="hold"/>
                                        <p:tgtEl>
                                          <p:spTgt spid="13316">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13316">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316">
                                            <p:txEl>
                                              <p:pRg st="0" end="0"/>
                                            </p:txEl>
                                          </p:spTgt>
                                        </p:tgtEl>
                                        <p:attrNameLst>
                                          <p:attrName>style.visibility</p:attrName>
                                        </p:attrNameLst>
                                      </p:cBhvr>
                                      <p:to>
                                        <p:strVal val="visible"/>
                                      </p:to>
                                    </p:set>
                                    <p:anim calcmode="lin" valueType="num">
                                      <p:cBhvr additive="base">
                                        <p:cTn id="11" dur="500" fill="hold"/>
                                        <p:tgtEl>
                                          <p:spTgt spid="13316">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33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3316">
                                            <p:txEl>
                                              <p:pRg st="1" end="1"/>
                                            </p:txEl>
                                          </p:spTgt>
                                        </p:tgtEl>
                                        <p:attrNameLst>
                                          <p:attrName>style.visibility</p:attrName>
                                        </p:attrNameLst>
                                      </p:cBhvr>
                                      <p:to>
                                        <p:strVal val="visible"/>
                                      </p:to>
                                    </p:set>
                                    <p:anim calcmode="lin" valueType="num">
                                      <p:cBhvr additive="base">
                                        <p:cTn id="17" dur="500" fill="hold"/>
                                        <p:tgtEl>
                                          <p:spTgt spid="13316">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331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3316">
                                            <p:txEl>
                                              <p:pRg st="2" end="2"/>
                                            </p:txEl>
                                          </p:spTgt>
                                        </p:tgtEl>
                                        <p:attrNameLst>
                                          <p:attrName>style.visibility</p:attrName>
                                        </p:attrNameLst>
                                      </p:cBhvr>
                                      <p:to>
                                        <p:strVal val="visible"/>
                                      </p:to>
                                    </p:set>
                                    <p:anim calcmode="lin" valueType="num">
                                      <p:cBhvr additive="base">
                                        <p:cTn id="23" dur="500" fill="hold"/>
                                        <p:tgtEl>
                                          <p:spTgt spid="13316">
                                            <p:txEl>
                                              <p:pRg st="2" end="2"/>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3316">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AutoShape 5">
            <a:extLst>
              <a:ext uri="{FF2B5EF4-FFF2-40B4-BE49-F238E27FC236}">
                <a16:creationId xmlns:a16="http://schemas.microsoft.com/office/drawing/2014/main" id="{39A37722-76AC-46A5-9F29-7497FFFC358D}"/>
              </a:ext>
            </a:extLst>
          </p:cNvPr>
          <p:cNvSpPr>
            <a:spLocks noChangeArrowheads="1"/>
          </p:cNvSpPr>
          <p:nvPr/>
        </p:nvSpPr>
        <p:spPr bwMode="auto">
          <a:xfrm>
            <a:off x="2057400" y="2057400"/>
            <a:ext cx="8001000" cy="7620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bg1">
                    <a:lumMod val="65000"/>
                  </a:schemeClr>
                </a:solidFill>
              </a:rPr>
              <a:t>I. The </a:t>
            </a:r>
            <a:r>
              <a:rPr lang="en-US" altLang="en-US" sz="3200" b="1" u="sng" dirty="0">
                <a:solidFill>
                  <a:schemeClr val="bg1">
                    <a:lumMod val="65000"/>
                  </a:schemeClr>
                </a:solidFill>
              </a:rPr>
              <a:t>Requirement</a:t>
            </a:r>
            <a:r>
              <a:rPr lang="en-US" altLang="en-US" sz="3200" b="1" dirty="0">
                <a:solidFill>
                  <a:schemeClr val="bg1">
                    <a:lumMod val="65000"/>
                  </a:schemeClr>
                </a:solidFill>
              </a:rPr>
              <a:t> of Repentance</a:t>
            </a:r>
          </a:p>
        </p:txBody>
      </p:sp>
      <p:sp>
        <p:nvSpPr>
          <p:cNvPr id="3078" name="AutoShape 6">
            <a:extLst>
              <a:ext uri="{FF2B5EF4-FFF2-40B4-BE49-F238E27FC236}">
                <a16:creationId xmlns:a16="http://schemas.microsoft.com/office/drawing/2014/main" id="{6E38A2E8-4C21-4319-8DC5-4EA5D8C1CF8E}"/>
              </a:ext>
            </a:extLst>
          </p:cNvPr>
          <p:cNvSpPr>
            <a:spLocks noChangeArrowheads="1"/>
          </p:cNvSpPr>
          <p:nvPr/>
        </p:nvSpPr>
        <p:spPr bwMode="auto">
          <a:xfrm>
            <a:off x="2057400" y="2971800"/>
            <a:ext cx="8001000" cy="7620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tx2"/>
                </a:solidFill>
              </a:rPr>
              <a:t>II. The </a:t>
            </a:r>
            <a:r>
              <a:rPr lang="en-US" altLang="en-US" sz="3200" b="1" u="sng" dirty="0">
                <a:solidFill>
                  <a:schemeClr val="tx2"/>
                </a:solidFill>
              </a:rPr>
              <a:t>Definition</a:t>
            </a:r>
            <a:r>
              <a:rPr lang="en-US" altLang="en-US" sz="3200" b="1" dirty="0">
                <a:solidFill>
                  <a:schemeClr val="tx2"/>
                </a:solidFill>
              </a:rPr>
              <a:t> of Repentance</a:t>
            </a:r>
          </a:p>
        </p:txBody>
      </p:sp>
      <p:grpSp>
        <p:nvGrpSpPr>
          <p:cNvPr id="2" name="Group 14">
            <a:extLst>
              <a:ext uri="{FF2B5EF4-FFF2-40B4-BE49-F238E27FC236}">
                <a16:creationId xmlns:a16="http://schemas.microsoft.com/office/drawing/2014/main" id="{C555ACB6-12A4-BAAB-9E01-68089C1BAD89}"/>
              </a:ext>
            </a:extLst>
          </p:cNvPr>
          <p:cNvGrpSpPr>
            <a:grpSpLocks/>
          </p:cNvGrpSpPr>
          <p:nvPr/>
        </p:nvGrpSpPr>
        <p:grpSpPr bwMode="auto">
          <a:xfrm>
            <a:off x="1747838" y="376238"/>
            <a:ext cx="8716962" cy="1112838"/>
            <a:chOff x="-24" y="381"/>
            <a:chExt cx="5491" cy="701"/>
          </a:xfrm>
        </p:grpSpPr>
        <p:sp>
          <p:nvSpPr>
            <p:cNvPr id="3" name="Text Box 12">
              <a:extLst>
                <a:ext uri="{FF2B5EF4-FFF2-40B4-BE49-F238E27FC236}">
                  <a16:creationId xmlns:a16="http://schemas.microsoft.com/office/drawing/2014/main" id="{177667FB-B994-2F30-640B-A61FC4B7F933}"/>
                </a:ext>
              </a:extLst>
            </p:cNvPr>
            <p:cNvSpPr txBox="1">
              <a:spLocks noChangeArrowheads="1"/>
            </p:cNvSpPr>
            <p:nvPr/>
          </p:nvSpPr>
          <p:spPr bwMode="auto">
            <a:xfrm>
              <a:off x="0" y="384"/>
              <a:ext cx="5467" cy="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600" b="1" dirty="0">
                  <a:latin typeface="Congenial SemiBold" panose="02000503040000020004" pitchFamily="2" charset="0"/>
                </a:rPr>
                <a:t>Repentance Clarified</a:t>
              </a:r>
            </a:p>
          </p:txBody>
        </p:sp>
        <p:sp>
          <p:nvSpPr>
            <p:cNvPr id="4" name="Text Box 13">
              <a:extLst>
                <a:ext uri="{FF2B5EF4-FFF2-40B4-BE49-F238E27FC236}">
                  <a16:creationId xmlns:a16="http://schemas.microsoft.com/office/drawing/2014/main" id="{43771B9C-0B33-10E7-658F-9BD5184B294A}"/>
                </a:ext>
              </a:extLst>
            </p:cNvPr>
            <p:cNvSpPr txBox="1">
              <a:spLocks noChangeArrowheads="1"/>
            </p:cNvSpPr>
            <p:nvPr/>
          </p:nvSpPr>
          <p:spPr bwMode="auto">
            <a:xfrm>
              <a:off x="-24" y="381"/>
              <a:ext cx="5403" cy="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600" b="1" dirty="0">
                  <a:solidFill>
                    <a:srgbClr val="FFFFCC"/>
                  </a:solidFill>
                  <a:latin typeface="Congenial SemiBold" panose="02000503040000020004" pitchFamily="2" charset="0"/>
                </a:rPr>
                <a:t>Repentance Clarified</a:t>
              </a: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AutoShape 4">
            <a:extLst>
              <a:ext uri="{FF2B5EF4-FFF2-40B4-BE49-F238E27FC236}">
                <a16:creationId xmlns:a16="http://schemas.microsoft.com/office/drawing/2014/main" id="{91587561-2624-4256-B76D-D3475E8749D0}"/>
              </a:ext>
            </a:extLst>
          </p:cNvPr>
          <p:cNvSpPr>
            <a:spLocks noChangeArrowheads="1"/>
          </p:cNvSpPr>
          <p:nvPr/>
        </p:nvSpPr>
        <p:spPr bwMode="auto">
          <a:xfrm>
            <a:off x="2057400" y="228600"/>
            <a:ext cx="8001000" cy="7620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tx2"/>
                </a:solidFill>
              </a:rPr>
              <a:t>II. The </a:t>
            </a:r>
            <a:r>
              <a:rPr lang="en-US" altLang="en-US" sz="3200" b="1" u="sng" dirty="0">
                <a:solidFill>
                  <a:schemeClr val="tx2"/>
                </a:solidFill>
              </a:rPr>
              <a:t>Definition</a:t>
            </a:r>
            <a:r>
              <a:rPr lang="en-US" altLang="en-US" sz="3200" b="1" dirty="0">
                <a:solidFill>
                  <a:schemeClr val="tx2"/>
                </a:solidFill>
              </a:rPr>
              <a:t> of Repentance</a:t>
            </a:r>
          </a:p>
        </p:txBody>
      </p:sp>
      <p:sp>
        <p:nvSpPr>
          <p:cNvPr id="14341" name="Text Box 5">
            <a:extLst>
              <a:ext uri="{FF2B5EF4-FFF2-40B4-BE49-F238E27FC236}">
                <a16:creationId xmlns:a16="http://schemas.microsoft.com/office/drawing/2014/main" id="{2E3084C3-7EC7-4205-8917-75051A43393A}"/>
              </a:ext>
            </a:extLst>
          </p:cNvPr>
          <p:cNvSpPr txBox="1">
            <a:spLocks noChangeArrowheads="1"/>
          </p:cNvSpPr>
          <p:nvPr/>
        </p:nvSpPr>
        <p:spPr bwMode="auto">
          <a:xfrm>
            <a:off x="1066801" y="1600201"/>
            <a:ext cx="4094164" cy="519113"/>
          </a:xfrm>
          <a:prstGeom prst="rect">
            <a:avLst/>
          </a:prstGeom>
          <a:noFill/>
          <a:ln>
            <a:noFill/>
          </a:ln>
          <a:effectLst>
            <a:outerShdw dist="17961" dir="2700000" algn="ctr" rotWithShape="0">
              <a:srgbClr val="FFFFCC">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514350" indent="-514350">
              <a:buFont typeface="+mj-lt"/>
              <a:buAutoNum type="alphaUcPeriod"/>
            </a:pPr>
            <a:r>
              <a:rPr lang="en-US" altLang="en-US" sz="2800" b="1" dirty="0"/>
              <a:t>Word Defined</a:t>
            </a:r>
          </a:p>
        </p:txBody>
      </p:sp>
      <p:sp>
        <p:nvSpPr>
          <p:cNvPr id="14342" name="Text Box 6">
            <a:extLst>
              <a:ext uri="{FF2B5EF4-FFF2-40B4-BE49-F238E27FC236}">
                <a16:creationId xmlns:a16="http://schemas.microsoft.com/office/drawing/2014/main" id="{5CCCF5FB-F728-4916-8D26-8C6F1BF92855}"/>
              </a:ext>
            </a:extLst>
          </p:cNvPr>
          <p:cNvSpPr txBox="1">
            <a:spLocks noChangeArrowheads="1"/>
          </p:cNvSpPr>
          <p:nvPr/>
        </p:nvSpPr>
        <p:spPr bwMode="auto">
          <a:xfrm>
            <a:off x="1485900" y="2722066"/>
            <a:ext cx="9220200" cy="2616101"/>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400"/>
              <a:t>1. metanoeo NT:3340, lit., "to perceive afterwards" (meta, "after," implying "change," noeo, "to perceive"; nous, "the mind, the seat of moral reflection"), in contrast to pronoeo, "to perceive beforehand," hence signifies "to change one's mind or purpose," always, in the NT, involving a change for the better, an amendment, and always, except in Luke 17:3,4, of "repentance" from sin. </a:t>
            </a:r>
          </a:p>
          <a:p>
            <a:pPr algn="r"/>
            <a:r>
              <a:rPr lang="en-US" altLang="en-US" sz="2000"/>
              <a:t>(</a:t>
            </a:r>
            <a:r>
              <a:rPr lang="en-US" altLang="en-US" sz="2000" i="1"/>
              <a:t>Vine's Expository Dictionary of Biblical Words</a:t>
            </a:r>
            <a:r>
              <a:rPr lang="en-US" altLang="en-US" sz="2000"/>
              <a: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anim calcmode="lin" valueType="num">
                                      <p:cBhvr>
                                        <p:cTn id="7" dur="1000" fill="hold"/>
                                        <p:tgtEl>
                                          <p:spTgt spid="14341"/>
                                        </p:tgtEl>
                                        <p:attrNameLst>
                                          <p:attrName>ppt_w</p:attrName>
                                        </p:attrNameLst>
                                      </p:cBhvr>
                                      <p:tavLst>
                                        <p:tav tm="0">
                                          <p:val>
                                            <p:strVal val="#ppt_w*0.05"/>
                                          </p:val>
                                        </p:tav>
                                        <p:tav tm="100000">
                                          <p:val>
                                            <p:strVal val="#ppt_w"/>
                                          </p:val>
                                        </p:tav>
                                      </p:tavLst>
                                    </p:anim>
                                    <p:anim calcmode="lin" valueType="num">
                                      <p:cBhvr>
                                        <p:cTn id="8" dur="1000" fill="hold"/>
                                        <p:tgtEl>
                                          <p:spTgt spid="14341"/>
                                        </p:tgtEl>
                                        <p:attrNameLst>
                                          <p:attrName>ppt_h</p:attrName>
                                        </p:attrNameLst>
                                      </p:cBhvr>
                                      <p:tavLst>
                                        <p:tav tm="0">
                                          <p:val>
                                            <p:strVal val="#ppt_h"/>
                                          </p:val>
                                        </p:tav>
                                        <p:tav tm="100000">
                                          <p:val>
                                            <p:strVal val="#ppt_h"/>
                                          </p:val>
                                        </p:tav>
                                      </p:tavLst>
                                    </p:anim>
                                    <p:anim calcmode="lin" valueType="num">
                                      <p:cBhvr>
                                        <p:cTn id="9" dur="1000" fill="hold"/>
                                        <p:tgtEl>
                                          <p:spTgt spid="14341"/>
                                        </p:tgtEl>
                                        <p:attrNameLst>
                                          <p:attrName>ppt_x</p:attrName>
                                        </p:attrNameLst>
                                      </p:cBhvr>
                                      <p:tavLst>
                                        <p:tav tm="0">
                                          <p:val>
                                            <p:strVal val="#ppt_x-.2"/>
                                          </p:val>
                                        </p:tav>
                                        <p:tav tm="100000">
                                          <p:val>
                                            <p:strVal val="#ppt_x"/>
                                          </p:val>
                                        </p:tav>
                                      </p:tavLst>
                                    </p:anim>
                                    <p:anim calcmode="lin" valueType="num">
                                      <p:cBhvr>
                                        <p:cTn id="10" dur="1000" fill="hold"/>
                                        <p:tgtEl>
                                          <p:spTgt spid="14341"/>
                                        </p:tgtEl>
                                        <p:attrNameLst>
                                          <p:attrName>ppt_y</p:attrName>
                                        </p:attrNameLst>
                                      </p:cBhvr>
                                      <p:tavLst>
                                        <p:tav tm="0">
                                          <p:val>
                                            <p:strVal val="#ppt_y"/>
                                          </p:val>
                                        </p:tav>
                                        <p:tav tm="100000">
                                          <p:val>
                                            <p:strVal val="#ppt_y"/>
                                          </p:val>
                                        </p:tav>
                                      </p:tavLst>
                                    </p:anim>
                                    <p:animEffect transition="in" filter="fade">
                                      <p:cBhvr>
                                        <p:cTn id="11" dur="1000"/>
                                        <p:tgtEl>
                                          <p:spTgt spid="1434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4342"/>
                                        </p:tgtEl>
                                        <p:attrNameLst>
                                          <p:attrName>style.visibility</p:attrName>
                                        </p:attrNameLst>
                                      </p:cBhvr>
                                      <p:to>
                                        <p:strVal val="visible"/>
                                      </p:to>
                                    </p:set>
                                    <p:animEffect transition="in" filter="fade">
                                      <p:cBhvr>
                                        <p:cTn id="16" dur="2000"/>
                                        <p:tgtEl>
                                          <p:spTgt spid="14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p:bldP spid="1434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ext Box 4">
            <a:extLst>
              <a:ext uri="{FF2B5EF4-FFF2-40B4-BE49-F238E27FC236}">
                <a16:creationId xmlns:a16="http://schemas.microsoft.com/office/drawing/2014/main" id="{AA107B25-5E64-43A4-A16B-A8E76256E773}"/>
              </a:ext>
            </a:extLst>
          </p:cNvPr>
          <p:cNvSpPr txBox="1">
            <a:spLocks noChangeArrowheads="1"/>
          </p:cNvSpPr>
          <p:nvPr/>
        </p:nvSpPr>
        <p:spPr bwMode="auto">
          <a:xfrm>
            <a:off x="1524000" y="1060451"/>
            <a:ext cx="9144000" cy="2616101"/>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a:t>NT:3340</a:t>
            </a:r>
          </a:p>
          <a:p>
            <a:r>
              <a:rPr lang="en-US" altLang="en-US" sz="2800"/>
              <a:t>metanoeo (met-an-o-eh'-o); from NT:3326 and NT:3539; to think differently or afterwards, i.e. reconsider (morally, feel compunction):</a:t>
            </a:r>
          </a:p>
          <a:p>
            <a:endParaRPr lang="en-US" altLang="en-US" sz="2800"/>
          </a:p>
          <a:p>
            <a:pPr algn="r"/>
            <a:r>
              <a:rPr lang="en-US" altLang="en-US" sz="2400" i="1"/>
              <a:t>(Strong’s)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ext Box 4">
            <a:extLst>
              <a:ext uri="{FF2B5EF4-FFF2-40B4-BE49-F238E27FC236}">
                <a16:creationId xmlns:a16="http://schemas.microsoft.com/office/drawing/2014/main" id="{197B2586-0884-46AA-AFBF-930A4CEABAC6}"/>
              </a:ext>
            </a:extLst>
          </p:cNvPr>
          <p:cNvSpPr txBox="1">
            <a:spLocks noChangeArrowheads="1"/>
          </p:cNvSpPr>
          <p:nvPr/>
        </p:nvSpPr>
        <p:spPr bwMode="auto">
          <a:xfrm>
            <a:off x="1066800" y="418945"/>
            <a:ext cx="10058400" cy="602011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90000"/>
              </a:lnSpc>
            </a:pPr>
            <a:r>
              <a:rPr lang="en-US" altLang="en-US" sz="2400" dirty="0"/>
              <a:t>Repent </a:t>
            </a:r>
            <a:r>
              <a:rPr lang="en-US" altLang="en-US" sz="2400" dirty="0" err="1"/>
              <a:t>metanoeite</a:t>
            </a:r>
            <a:r>
              <a:rPr lang="en-US" altLang="en-US" sz="2400" dirty="0"/>
              <a:t> (NT:3340). A word compounded of the preposition meta (NT:3326), "after, with;" and the verb </a:t>
            </a:r>
            <a:r>
              <a:rPr lang="en-US" altLang="en-US" sz="2400" dirty="0" err="1"/>
              <a:t>noeoo</a:t>
            </a:r>
            <a:r>
              <a:rPr lang="en-US" altLang="en-US" sz="2400" dirty="0"/>
              <a:t> (NT:3539), "to perceive," and "to think," as the result of perceiving or observing. In this compound the preposition combines the two meanings of time and change, which may be denoted by after and different; so that the whole compound means to think differently after. Metanoia (NT:3341) </a:t>
            </a:r>
            <a:r>
              <a:rPr lang="en-US" altLang="en-US" sz="2400" u="sng" dirty="0"/>
              <a:t>("repentance") is therefore, primarily, an after thought, different from the former thought; then, a change of mind which issues in regret and in change of conduct. </a:t>
            </a:r>
            <a:r>
              <a:rPr lang="en-US" altLang="en-US" sz="2400" dirty="0"/>
              <a:t>These latter ideas, however, have been imported into the word by scriptural usage, and do not lie in it etymologically nor by primary usage. </a:t>
            </a:r>
            <a:r>
              <a:rPr lang="en-US" altLang="en-US" sz="2400" u="sng" dirty="0"/>
              <a:t>Repentance, then, has been rightly defined as "Such a virtuous alteration of the mind and purpose as begets a like virtuous change in the life and practice." </a:t>
            </a:r>
            <a:r>
              <a:rPr lang="en-US" altLang="en-US" sz="2400" dirty="0"/>
              <a:t>Sorrow is not, as is popularly conceived, the primary nor the prominent notion of the word. Paul distinguishes between sorrow </a:t>
            </a:r>
            <a:r>
              <a:rPr lang="en-US" altLang="en-US" sz="2400" dirty="0" err="1"/>
              <a:t>lupee</a:t>
            </a:r>
            <a:r>
              <a:rPr lang="en-US" altLang="en-US" sz="2400" dirty="0"/>
              <a:t> (NT:3077) and repentance metanoia (NT:3341), and puts the one as the outcome of the other. "Godly sorrow worketh repentance" (2 Cor 7:10).</a:t>
            </a:r>
          </a:p>
          <a:p>
            <a:pPr algn="r">
              <a:lnSpc>
                <a:spcPct val="90000"/>
              </a:lnSpc>
            </a:pPr>
            <a:r>
              <a:rPr lang="en-US" altLang="en-US" sz="2000" i="1" dirty="0"/>
              <a:t>(Vincent's Word Studies of the New Testament)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2">
            <a:extLst>
              <a:ext uri="{FF2B5EF4-FFF2-40B4-BE49-F238E27FC236}">
                <a16:creationId xmlns:a16="http://schemas.microsoft.com/office/drawing/2014/main" id="{B4076E22-8D72-4655-A3B3-75C2BE150355}"/>
              </a:ext>
            </a:extLst>
          </p:cNvPr>
          <p:cNvSpPr>
            <a:spLocks noChangeArrowheads="1"/>
          </p:cNvSpPr>
          <p:nvPr/>
        </p:nvSpPr>
        <p:spPr bwMode="auto">
          <a:xfrm>
            <a:off x="2057400" y="228600"/>
            <a:ext cx="8001000" cy="7620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tx2"/>
                </a:solidFill>
              </a:rPr>
              <a:t>II. The </a:t>
            </a:r>
            <a:r>
              <a:rPr lang="en-US" altLang="en-US" sz="3200" b="1" u="sng" dirty="0">
                <a:solidFill>
                  <a:schemeClr val="tx2"/>
                </a:solidFill>
              </a:rPr>
              <a:t>Definition</a:t>
            </a:r>
            <a:r>
              <a:rPr lang="en-US" altLang="en-US" sz="3200" b="1" dirty="0">
                <a:solidFill>
                  <a:schemeClr val="tx2"/>
                </a:solidFill>
              </a:rPr>
              <a:t> of Repentance</a:t>
            </a:r>
          </a:p>
        </p:txBody>
      </p:sp>
      <p:sp>
        <p:nvSpPr>
          <p:cNvPr id="19459" name="Text Box 3">
            <a:extLst>
              <a:ext uri="{FF2B5EF4-FFF2-40B4-BE49-F238E27FC236}">
                <a16:creationId xmlns:a16="http://schemas.microsoft.com/office/drawing/2014/main" id="{A3465D6F-47FB-4B4E-9497-2DFFB360ED6E}"/>
              </a:ext>
            </a:extLst>
          </p:cNvPr>
          <p:cNvSpPr txBox="1">
            <a:spLocks noChangeArrowheads="1"/>
          </p:cNvSpPr>
          <p:nvPr/>
        </p:nvSpPr>
        <p:spPr bwMode="auto">
          <a:xfrm>
            <a:off x="1066800" y="1600200"/>
            <a:ext cx="4865688" cy="946150"/>
          </a:xfrm>
          <a:prstGeom prst="rect">
            <a:avLst/>
          </a:prstGeom>
          <a:noFill/>
          <a:ln>
            <a:noFill/>
          </a:ln>
          <a:effectLst>
            <a:outerShdw dist="17961" dir="2700000" algn="ctr" rotWithShape="0">
              <a:srgbClr val="FFFFCC">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514350" indent="-514350">
              <a:buFont typeface="+mj-lt"/>
              <a:buAutoNum type="alphaUcPeriod"/>
            </a:pPr>
            <a:r>
              <a:rPr lang="en-US" altLang="en-US" sz="2800" b="1" dirty="0"/>
              <a:t>Word Defined</a:t>
            </a:r>
          </a:p>
          <a:p>
            <a:pPr marL="514350" indent="-514350">
              <a:buFont typeface="+mj-lt"/>
              <a:buAutoNum type="alphaUcPeriod"/>
            </a:pPr>
            <a:r>
              <a:rPr lang="en-US" altLang="en-US" sz="2800" b="1" dirty="0"/>
              <a:t>How Term is Used</a:t>
            </a:r>
          </a:p>
        </p:txBody>
      </p:sp>
      <p:sp>
        <p:nvSpPr>
          <p:cNvPr id="19461" name="Text Box 5">
            <a:extLst>
              <a:ext uri="{FF2B5EF4-FFF2-40B4-BE49-F238E27FC236}">
                <a16:creationId xmlns:a16="http://schemas.microsoft.com/office/drawing/2014/main" id="{294EFF4E-01A6-4133-BAC1-2A984FE9AD35}"/>
              </a:ext>
            </a:extLst>
          </p:cNvPr>
          <p:cNvSpPr txBox="1">
            <a:spLocks noChangeArrowheads="1"/>
          </p:cNvSpPr>
          <p:nvPr/>
        </p:nvSpPr>
        <p:spPr bwMode="auto">
          <a:xfrm>
            <a:off x="1295400" y="3124201"/>
            <a:ext cx="10677524" cy="2113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buFontTx/>
              <a:buChar char="•"/>
            </a:pPr>
            <a:r>
              <a:rPr lang="en-US" altLang="en-US" sz="2800" dirty="0">
                <a:solidFill>
                  <a:schemeClr val="accent2"/>
                </a:solidFill>
              </a:rPr>
              <a:t> God repented: regret / change of mind (Gen. 6:6; Exo. 32:14)</a:t>
            </a:r>
          </a:p>
          <a:p>
            <a:pPr>
              <a:lnSpc>
                <a:spcPct val="120000"/>
              </a:lnSpc>
              <a:buFontTx/>
              <a:buChar char="•"/>
            </a:pPr>
            <a:r>
              <a:rPr lang="en-US" altLang="en-US" sz="2800" dirty="0">
                <a:solidFill>
                  <a:schemeClr val="accent2"/>
                </a:solidFill>
              </a:rPr>
              <a:t> Change mind &amp; conduct (1 Kings 8:47; Ezek. 14:6; 18:30)</a:t>
            </a:r>
          </a:p>
          <a:p>
            <a:pPr>
              <a:lnSpc>
                <a:spcPct val="120000"/>
              </a:lnSpc>
              <a:buFontTx/>
              <a:buChar char="•"/>
            </a:pPr>
            <a:r>
              <a:rPr lang="en-US" altLang="en-US" sz="2800" dirty="0">
                <a:solidFill>
                  <a:schemeClr val="accent2"/>
                </a:solidFill>
              </a:rPr>
              <a:t> Regret – </a:t>
            </a:r>
            <a:r>
              <a:rPr lang="en-US" altLang="en-US" sz="2800" i="1" dirty="0">
                <a:solidFill>
                  <a:schemeClr val="accent2"/>
                </a:solidFill>
              </a:rPr>
              <a:t>different word</a:t>
            </a:r>
            <a:r>
              <a:rPr lang="en-US" altLang="en-US" sz="2800" dirty="0">
                <a:solidFill>
                  <a:schemeClr val="accent2"/>
                </a:solidFill>
              </a:rPr>
              <a:t> (Matt. 21:28-29; Matt. 27:3)</a:t>
            </a:r>
          </a:p>
          <a:p>
            <a:pPr>
              <a:lnSpc>
                <a:spcPct val="120000"/>
              </a:lnSpc>
              <a:buFontTx/>
              <a:buChar char="•"/>
            </a:pPr>
            <a:r>
              <a:rPr lang="en-US" altLang="en-US" sz="2800" dirty="0">
                <a:solidFill>
                  <a:schemeClr val="accent2"/>
                </a:solidFill>
              </a:rPr>
              <a:t> Change of mind &amp; life (Matt. 3:2; Acts 2:38; 8:22)</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9461">
                                            <p:txEl>
                                              <p:pRg st="0" end="0"/>
                                            </p:txEl>
                                          </p:spTgt>
                                        </p:tgtEl>
                                        <p:attrNameLst>
                                          <p:attrName>style.visibility</p:attrName>
                                        </p:attrNameLst>
                                      </p:cBhvr>
                                      <p:to>
                                        <p:strVal val="visible"/>
                                      </p:to>
                                    </p:set>
                                    <p:anim calcmode="lin" valueType="num">
                                      <p:cBhvr>
                                        <p:cTn id="7" dur="1000" fill="hold"/>
                                        <p:tgtEl>
                                          <p:spTgt spid="19461">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9461">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9461">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9461">
                                            <p:txEl>
                                              <p:pRg st="1" end="1"/>
                                            </p:txEl>
                                          </p:spTgt>
                                        </p:tgtEl>
                                        <p:attrNameLst>
                                          <p:attrName>style.visibility</p:attrName>
                                        </p:attrNameLst>
                                      </p:cBhvr>
                                      <p:to>
                                        <p:strVal val="visible"/>
                                      </p:to>
                                    </p:set>
                                    <p:anim calcmode="lin" valueType="num">
                                      <p:cBhvr>
                                        <p:cTn id="14" dur="1000" fill="hold"/>
                                        <p:tgtEl>
                                          <p:spTgt spid="19461">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9461">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9461">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9461">
                                            <p:txEl>
                                              <p:pRg st="2" end="2"/>
                                            </p:txEl>
                                          </p:spTgt>
                                        </p:tgtEl>
                                        <p:attrNameLst>
                                          <p:attrName>style.visibility</p:attrName>
                                        </p:attrNameLst>
                                      </p:cBhvr>
                                      <p:to>
                                        <p:strVal val="visible"/>
                                      </p:to>
                                    </p:set>
                                    <p:anim calcmode="lin" valueType="num">
                                      <p:cBhvr>
                                        <p:cTn id="21" dur="1000" fill="hold"/>
                                        <p:tgtEl>
                                          <p:spTgt spid="19461">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9461">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9461">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9461">
                                            <p:txEl>
                                              <p:pRg st="3" end="3"/>
                                            </p:txEl>
                                          </p:spTgt>
                                        </p:tgtEl>
                                        <p:attrNameLst>
                                          <p:attrName>style.visibility</p:attrName>
                                        </p:attrNameLst>
                                      </p:cBhvr>
                                      <p:to>
                                        <p:strVal val="visible"/>
                                      </p:to>
                                    </p:set>
                                    <p:anim calcmode="lin" valueType="num">
                                      <p:cBhvr>
                                        <p:cTn id="28" dur="1000" fill="hold"/>
                                        <p:tgtEl>
                                          <p:spTgt spid="19461">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9461">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946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2">
            <a:extLst>
              <a:ext uri="{FF2B5EF4-FFF2-40B4-BE49-F238E27FC236}">
                <a16:creationId xmlns:a16="http://schemas.microsoft.com/office/drawing/2014/main" id="{AF5A2222-3D81-4215-902F-EB9F6B622D46}"/>
              </a:ext>
            </a:extLst>
          </p:cNvPr>
          <p:cNvSpPr>
            <a:spLocks noChangeArrowheads="1"/>
          </p:cNvSpPr>
          <p:nvPr/>
        </p:nvSpPr>
        <p:spPr bwMode="auto">
          <a:xfrm>
            <a:off x="2057400" y="228600"/>
            <a:ext cx="8001000" cy="7620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tx2"/>
                </a:solidFill>
              </a:rPr>
              <a:t>II. The </a:t>
            </a:r>
            <a:r>
              <a:rPr lang="en-US" altLang="en-US" sz="3200" b="1" u="sng" dirty="0">
                <a:solidFill>
                  <a:schemeClr val="tx2"/>
                </a:solidFill>
              </a:rPr>
              <a:t>Definition</a:t>
            </a:r>
            <a:r>
              <a:rPr lang="en-US" altLang="en-US" sz="3200" b="1" dirty="0">
                <a:solidFill>
                  <a:schemeClr val="tx2"/>
                </a:solidFill>
              </a:rPr>
              <a:t> of Repentance</a:t>
            </a:r>
          </a:p>
        </p:txBody>
      </p:sp>
      <p:sp>
        <p:nvSpPr>
          <p:cNvPr id="20483" name="Text Box 3">
            <a:extLst>
              <a:ext uri="{FF2B5EF4-FFF2-40B4-BE49-F238E27FC236}">
                <a16:creationId xmlns:a16="http://schemas.microsoft.com/office/drawing/2014/main" id="{D7696146-3DCA-40E8-8E71-240B1BAA427F}"/>
              </a:ext>
            </a:extLst>
          </p:cNvPr>
          <p:cNvSpPr txBox="1">
            <a:spLocks noChangeArrowheads="1"/>
          </p:cNvSpPr>
          <p:nvPr/>
        </p:nvSpPr>
        <p:spPr bwMode="auto">
          <a:xfrm>
            <a:off x="1066800" y="1600200"/>
            <a:ext cx="4865688" cy="1373188"/>
          </a:xfrm>
          <a:prstGeom prst="rect">
            <a:avLst/>
          </a:prstGeom>
          <a:noFill/>
          <a:ln>
            <a:noFill/>
          </a:ln>
          <a:effectLst>
            <a:outerShdw dist="17961" dir="2700000" algn="ctr" rotWithShape="0">
              <a:srgbClr val="FFFFCC">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514350" indent="-514350">
              <a:buFont typeface="+mj-lt"/>
              <a:buAutoNum type="alphaUcPeriod"/>
            </a:pPr>
            <a:r>
              <a:rPr lang="en-US" altLang="en-US" sz="2800" b="1" dirty="0"/>
              <a:t>Word Defined</a:t>
            </a:r>
          </a:p>
          <a:p>
            <a:pPr marL="514350" indent="-514350">
              <a:buFont typeface="+mj-lt"/>
              <a:buAutoNum type="alphaUcPeriod"/>
            </a:pPr>
            <a:r>
              <a:rPr lang="en-US" altLang="en-US" sz="2800" b="1" dirty="0"/>
              <a:t>How Term is Used</a:t>
            </a:r>
          </a:p>
          <a:p>
            <a:pPr marL="514350" indent="-514350">
              <a:buFont typeface="+mj-lt"/>
              <a:buAutoNum type="alphaUcPeriod"/>
            </a:pPr>
            <a:r>
              <a:rPr lang="en-US" altLang="en-US" sz="2800" b="1" dirty="0"/>
              <a:t>Summary:</a:t>
            </a:r>
          </a:p>
        </p:txBody>
      </p:sp>
      <p:sp>
        <p:nvSpPr>
          <p:cNvPr id="20484" name="Text Box 4">
            <a:extLst>
              <a:ext uri="{FF2B5EF4-FFF2-40B4-BE49-F238E27FC236}">
                <a16:creationId xmlns:a16="http://schemas.microsoft.com/office/drawing/2014/main" id="{6CEBF367-99CF-4147-AD37-85CF00CBD19F}"/>
              </a:ext>
            </a:extLst>
          </p:cNvPr>
          <p:cNvSpPr txBox="1">
            <a:spLocks noChangeArrowheads="1"/>
          </p:cNvSpPr>
          <p:nvPr/>
        </p:nvSpPr>
        <p:spPr bwMode="auto">
          <a:xfrm>
            <a:off x="2667000" y="3276600"/>
            <a:ext cx="7234545" cy="1596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buFontTx/>
              <a:buChar char="•"/>
            </a:pPr>
            <a:r>
              <a:rPr lang="en-US" altLang="en-US" sz="2800" dirty="0">
                <a:solidFill>
                  <a:schemeClr val="accent2"/>
                </a:solidFill>
              </a:rPr>
              <a:t> Change of mind</a:t>
            </a:r>
          </a:p>
          <a:p>
            <a:pPr>
              <a:lnSpc>
                <a:spcPct val="120000"/>
              </a:lnSpc>
              <a:buFontTx/>
              <a:buChar char="•"/>
            </a:pPr>
            <a:r>
              <a:rPr lang="en-US" altLang="en-US" sz="2800" dirty="0">
                <a:solidFill>
                  <a:schemeClr val="accent2"/>
                </a:solidFill>
              </a:rPr>
              <a:t> Look at sin differently than before</a:t>
            </a:r>
          </a:p>
          <a:p>
            <a:pPr>
              <a:lnSpc>
                <a:spcPct val="120000"/>
              </a:lnSpc>
              <a:buFontTx/>
              <a:buChar char="•"/>
            </a:pPr>
            <a:r>
              <a:rPr lang="en-US" altLang="en-US" sz="2800" dirty="0">
                <a:solidFill>
                  <a:schemeClr val="accent2"/>
                </a:solidFill>
              </a:rPr>
              <a:t> Think differently – about what you’ve done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anim calcmode="lin" valueType="num">
                                      <p:cBhvr>
                                        <p:cTn id="7" dur="1000" fill="hold"/>
                                        <p:tgtEl>
                                          <p:spTgt spid="2048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048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0484">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0484">
                                            <p:txEl>
                                              <p:pRg st="1" end="1"/>
                                            </p:txEl>
                                          </p:spTgt>
                                        </p:tgtEl>
                                        <p:attrNameLst>
                                          <p:attrName>style.visibility</p:attrName>
                                        </p:attrNameLst>
                                      </p:cBhvr>
                                      <p:to>
                                        <p:strVal val="visible"/>
                                      </p:to>
                                    </p:set>
                                    <p:anim calcmode="lin" valueType="num">
                                      <p:cBhvr>
                                        <p:cTn id="14" dur="1000" fill="hold"/>
                                        <p:tgtEl>
                                          <p:spTgt spid="2048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2048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20484">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0484">
                                            <p:txEl>
                                              <p:pRg st="2" end="2"/>
                                            </p:txEl>
                                          </p:spTgt>
                                        </p:tgtEl>
                                        <p:attrNameLst>
                                          <p:attrName>style.visibility</p:attrName>
                                        </p:attrNameLst>
                                      </p:cBhvr>
                                      <p:to>
                                        <p:strVal val="visible"/>
                                      </p:to>
                                    </p:set>
                                    <p:anim calcmode="lin" valueType="num">
                                      <p:cBhvr>
                                        <p:cTn id="21" dur="1000" fill="hold"/>
                                        <p:tgtEl>
                                          <p:spTgt spid="20484">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20484">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2048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AutoShape 5">
            <a:extLst>
              <a:ext uri="{FF2B5EF4-FFF2-40B4-BE49-F238E27FC236}">
                <a16:creationId xmlns:a16="http://schemas.microsoft.com/office/drawing/2014/main" id="{AF369C43-3EE1-49DD-92D0-8A965603110A}"/>
              </a:ext>
            </a:extLst>
          </p:cNvPr>
          <p:cNvSpPr>
            <a:spLocks noChangeArrowheads="1"/>
          </p:cNvSpPr>
          <p:nvPr/>
        </p:nvSpPr>
        <p:spPr bwMode="auto">
          <a:xfrm>
            <a:off x="2057400" y="2057400"/>
            <a:ext cx="8001000" cy="7620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bg1">
                    <a:lumMod val="65000"/>
                  </a:schemeClr>
                </a:solidFill>
              </a:rPr>
              <a:t>I. The </a:t>
            </a:r>
            <a:r>
              <a:rPr lang="en-US" altLang="en-US" sz="3200" b="1" u="sng" dirty="0">
                <a:solidFill>
                  <a:schemeClr val="bg1">
                    <a:lumMod val="65000"/>
                  </a:schemeClr>
                </a:solidFill>
              </a:rPr>
              <a:t>Requirement</a:t>
            </a:r>
            <a:r>
              <a:rPr lang="en-US" altLang="en-US" sz="3200" b="1" dirty="0">
                <a:solidFill>
                  <a:schemeClr val="bg1">
                    <a:lumMod val="65000"/>
                  </a:schemeClr>
                </a:solidFill>
              </a:rPr>
              <a:t> of Repentance</a:t>
            </a:r>
          </a:p>
        </p:txBody>
      </p:sp>
      <p:sp>
        <p:nvSpPr>
          <p:cNvPr id="4102" name="AutoShape 6">
            <a:extLst>
              <a:ext uri="{FF2B5EF4-FFF2-40B4-BE49-F238E27FC236}">
                <a16:creationId xmlns:a16="http://schemas.microsoft.com/office/drawing/2014/main" id="{1A0E7B9F-274D-4677-8DB4-33CBC05D170C}"/>
              </a:ext>
            </a:extLst>
          </p:cNvPr>
          <p:cNvSpPr>
            <a:spLocks noChangeArrowheads="1"/>
          </p:cNvSpPr>
          <p:nvPr/>
        </p:nvSpPr>
        <p:spPr bwMode="auto">
          <a:xfrm>
            <a:off x="2057400" y="2971800"/>
            <a:ext cx="8001000" cy="7620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bg1">
                    <a:lumMod val="65000"/>
                  </a:schemeClr>
                </a:solidFill>
              </a:rPr>
              <a:t>II. The </a:t>
            </a:r>
            <a:r>
              <a:rPr lang="en-US" altLang="en-US" sz="3200" b="1" u="sng" dirty="0">
                <a:solidFill>
                  <a:schemeClr val="bg1">
                    <a:lumMod val="65000"/>
                  </a:schemeClr>
                </a:solidFill>
              </a:rPr>
              <a:t>Definition</a:t>
            </a:r>
            <a:r>
              <a:rPr lang="en-US" altLang="en-US" sz="3200" b="1" dirty="0">
                <a:solidFill>
                  <a:schemeClr val="bg1">
                    <a:lumMod val="65000"/>
                  </a:schemeClr>
                </a:solidFill>
              </a:rPr>
              <a:t> of Repentance</a:t>
            </a:r>
          </a:p>
        </p:txBody>
      </p:sp>
      <p:sp>
        <p:nvSpPr>
          <p:cNvPr id="4103" name="AutoShape 7">
            <a:extLst>
              <a:ext uri="{FF2B5EF4-FFF2-40B4-BE49-F238E27FC236}">
                <a16:creationId xmlns:a16="http://schemas.microsoft.com/office/drawing/2014/main" id="{0935CF31-C7CF-4F1B-A12A-C96C3AAA8986}"/>
              </a:ext>
            </a:extLst>
          </p:cNvPr>
          <p:cNvSpPr>
            <a:spLocks noChangeArrowheads="1"/>
          </p:cNvSpPr>
          <p:nvPr/>
        </p:nvSpPr>
        <p:spPr bwMode="auto">
          <a:xfrm>
            <a:off x="2057400" y="3886200"/>
            <a:ext cx="8001000" cy="7620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tx2"/>
                </a:solidFill>
              </a:rPr>
              <a:t>III. The </a:t>
            </a:r>
            <a:r>
              <a:rPr lang="en-US" altLang="en-US" sz="3200" b="1" u="sng" dirty="0">
                <a:solidFill>
                  <a:schemeClr val="tx2"/>
                </a:solidFill>
              </a:rPr>
              <a:t>Elements</a:t>
            </a:r>
            <a:r>
              <a:rPr lang="en-US" altLang="en-US" sz="3200" b="1" dirty="0">
                <a:solidFill>
                  <a:schemeClr val="tx2"/>
                </a:solidFill>
              </a:rPr>
              <a:t> of Repentance</a:t>
            </a:r>
          </a:p>
        </p:txBody>
      </p:sp>
      <p:grpSp>
        <p:nvGrpSpPr>
          <p:cNvPr id="2" name="Group 14">
            <a:extLst>
              <a:ext uri="{FF2B5EF4-FFF2-40B4-BE49-F238E27FC236}">
                <a16:creationId xmlns:a16="http://schemas.microsoft.com/office/drawing/2014/main" id="{46A5FDD8-B77E-7363-4F58-6BE1BC4F03CA}"/>
              </a:ext>
            </a:extLst>
          </p:cNvPr>
          <p:cNvGrpSpPr>
            <a:grpSpLocks/>
          </p:cNvGrpSpPr>
          <p:nvPr/>
        </p:nvGrpSpPr>
        <p:grpSpPr bwMode="auto">
          <a:xfrm>
            <a:off x="1747838" y="376238"/>
            <a:ext cx="8716962" cy="1112838"/>
            <a:chOff x="-24" y="381"/>
            <a:chExt cx="5491" cy="701"/>
          </a:xfrm>
        </p:grpSpPr>
        <p:sp>
          <p:nvSpPr>
            <p:cNvPr id="3" name="Text Box 12">
              <a:extLst>
                <a:ext uri="{FF2B5EF4-FFF2-40B4-BE49-F238E27FC236}">
                  <a16:creationId xmlns:a16="http://schemas.microsoft.com/office/drawing/2014/main" id="{27171B5A-17B9-8861-994D-8EDAA94ABEEC}"/>
                </a:ext>
              </a:extLst>
            </p:cNvPr>
            <p:cNvSpPr txBox="1">
              <a:spLocks noChangeArrowheads="1"/>
            </p:cNvSpPr>
            <p:nvPr/>
          </p:nvSpPr>
          <p:spPr bwMode="auto">
            <a:xfrm>
              <a:off x="0" y="384"/>
              <a:ext cx="5467" cy="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600" b="1" dirty="0">
                  <a:latin typeface="Congenial SemiBold" panose="02000503040000020004" pitchFamily="2" charset="0"/>
                </a:rPr>
                <a:t>Repentance Clarified</a:t>
              </a:r>
            </a:p>
          </p:txBody>
        </p:sp>
        <p:sp>
          <p:nvSpPr>
            <p:cNvPr id="4" name="Text Box 13">
              <a:extLst>
                <a:ext uri="{FF2B5EF4-FFF2-40B4-BE49-F238E27FC236}">
                  <a16:creationId xmlns:a16="http://schemas.microsoft.com/office/drawing/2014/main" id="{51EF5359-DAD5-C704-9BDC-580C48750DD7}"/>
                </a:ext>
              </a:extLst>
            </p:cNvPr>
            <p:cNvSpPr txBox="1">
              <a:spLocks noChangeArrowheads="1"/>
            </p:cNvSpPr>
            <p:nvPr/>
          </p:nvSpPr>
          <p:spPr bwMode="auto">
            <a:xfrm>
              <a:off x="-24" y="381"/>
              <a:ext cx="5403" cy="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600" b="1" dirty="0">
                  <a:solidFill>
                    <a:srgbClr val="FFFFCC"/>
                  </a:solidFill>
                  <a:latin typeface="Congenial SemiBold" panose="02000503040000020004" pitchFamily="2" charset="0"/>
                </a:rPr>
                <a:t>Repentance Clarified</a:t>
              </a: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AutoShape 4">
            <a:extLst>
              <a:ext uri="{FF2B5EF4-FFF2-40B4-BE49-F238E27FC236}">
                <a16:creationId xmlns:a16="http://schemas.microsoft.com/office/drawing/2014/main" id="{ADC3FF7C-7398-43C8-B0EA-4D73934323C2}"/>
              </a:ext>
            </a:extLst>
          </p:cNvPr>
          <p:cNvSpPr>
            <a:spLocks noChangeArrowheads="1"/>
          </p:cNvSpPr>
          <p:nvPr/>
        </p:nvSpPr>
        <p:spPr bwMode="auto">
          <a:xfrm>
            <a:off x="2133600" y="228600"/>
            <a:ext cx="8001000" cy="7620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tx2"/>
                </a:solidFill>
              </a:rPr>
              <a:t>III. The </a:t>
            </a:r>
            <a:r>
              <a:rPr lang="en-US" altLang="en-US" sz="3200" b="1" u="sng" dirty="0">
                <a:solidFill>
                  <a:schemeClr val="tx2"/>
                </a:solidFill>
              </a:rPr>
              <a:t>Elements</a:t>
            </a:r>
            <a:r>
              <a:rPr lang="en-US" altLang="en-US" sz="3200" b="1" dirty="0">
                <a:solidFill>
                  <a:schemeClr val="tx2"/>
                </a:solidFill>
              </a:rPr>
              <a:t> of Repentance</a:t>
            </a:r>
          </a:p>
        </p:txBody>
      </p:sp>
      <p:sp>
        <p:nvSpPr>
          <p:cNvPr id="15365" name="Text Box 5">
            <a:extLst>
              <a:ext uri="{FF2B5EF4-FFF2-40B4-BE49-F238E27FC236}">
                <a16:creationId xmlns:a16="http://schemas.microsoft.com/office/drawing/2014/main" id="{2AEA7924-CA83-44AA-9B1B-529125CD27D4}"/>
              </a:ext>
            </a:extLst>
          </p:cNvPr>
          <p:cNvSpPr txBox="1">
            <a:spLocks noChangeArrowheads="1"/>
          </p:cNvSpPr>
          <p:nvPr/>
        </p:nvSpPr>
        <p:spPr bwMode="auto">
          <a:xfrm>
            <a:off x="1066801" y="1517651"/>
            <a:ext cx="4200248" cy="691151"/>
          </a:xfrm>
          <a:prstGeom prst="rect">
            <a:avLst/>
          </a:prstGeom>
          <a:noFill/>
          <a:ln>
            <a:noFill/>
          </a:ln>
          <a:effectLst>
            <a:outerShdw dist="17961" dir="2700000" algn="ctr" rotWithShape="0">
              <a:srgbClr val="FFFFCC">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514350" indent="-514350">
              <a:lnSpc>
                <a:spcPct val="160000"/>
              </a:lnSpc>
              <a:buFont typeface="+mj-lt"/>
              <a:buAutoNum type="alphaUcPeriod"/>
            </a:pPr>
            <a:r>
              <a:rPr lang="en-US" altLang="en-US" sz="2800" b="1" dirty="0"/>
              <a:t>Godly Sorrow</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15365"/>
                                        </p:tgtEl>
                                        <p:attrNameLst>
                                          <p:attrName>style.visibility</p:attrName>
                                        </p:attrNameLst>
                                      </p:cBhvr>
                                      <p:to>
                                        <p:strVal val="visible"/>
                                      </p:to>
                                    </p:set>
                                    <p:anim calcmode="lin" valueType="num">
                                      <p:cBhvr>
                                        <p:cTn id="7" dur="500" fill="hold"/>
                                        <p:tgtEl>
                                          <p:spTgt spid="15365"/>
                                        </p:tgtEl>
                                        <p:attrNameLst>
                                          <p:attrName>ppt_w</p:attrName>
                                        </p:attrNameLst>
                                      </p:cBhvr>
                                      <p:tavLst>
                                        <p:tav tm="0">
                                          <p:val>
                                            <p:strVal val="#ppt_w*0.05"/>
                                          </p:val>
                                        </p:tav>
                                        <p:tav tm="100000">
                                          <p:val>
                                            <p:strVal val="#ppt_w"/>
                                          </p:val>
                                        </p:tav>
                                      </p:tavLst>
                                    </p:anim>
                                    <p:anim calcmode="lin" valueType="num">
                                      <p:cBhvr>
                                        <p:cTn id="8" dur="500" fill="hold"/>
                                        <p:tgtEl>
                                          <p:spTgt spid="15365"/>
                                        </p:tgtEl>
                                        <p:attrNameLst>
                                          <p:attrName>ppt_h</p:attrName>
                                        </p:attrNameLst>
                                      </p:cBhvr>
                                      <p:tavLst>
                                        <p:tav tm="0">
                                          <p:val>
                                            <p:strVal val="#ppt_h"/>
                                          </p:val>
                                        </p:tav>
                                        <p:tav tm="100000">
                                          <p:val>
                                            <p:strVal val="#ppt_h"/>
                                          </p:val>
                                        </p:tav>
                                      </p:tavLst>
                                    </p:anim>
                                    <p:anim calcmode="lin" valueType="num">
                                      <p:cBhvr>
                                        <p:cTn id="9" dur="500" fill="hold"/>
                                        <p:tgtEl>
                                          <p:spTgt spid="15365"/>
                                        </p:tgtEl>
                                        <p:attrNameLst>
                                          <p:attrName>ppt_x</p:attrName>
                                        </p:attrNameLst>
                                      </p:cBhvr>
                                      <p:tavLst>
                                        <p:tav tm="0">
                                          <p:val>
                                            <p:strVal val="#ppt_x-.2"/>
                                          </p:val>
                                        </p:tav>
                                        <p:tav tm="100000">
                                          <p:val>
                                            <p:strVal val="#ppt_x"/>
                                          </p:val>
                                        </p:tav>
                                      </p:tavLst>
                                    </p:anim>
                                    <p:anim calcmode="lin" valueType="num">
                                      <p:cBhvr>
                                        <p:cTn id="10" dur="500" fill="hold"/>
                                        <p:tgtEl>
                                          <p:spTgt spid="15365"/>
                                        </p:tgtEl>
                                        <p:attrNameLst>
                                          <p:attrName>ppt_y</p:attrName>
                                        </p:attrNameLst>
                                      </p:cBhvr>
                                      <p:tavLst>
                                        <p:tav tm="0">
                                          <p:val>
                                            <p:strVal val="#ppt_y"/>
                                          </p:val>
                                        </p:tav>
                                        <p:tav tm="100000">
                                          <p:val>
                                            <p:strVal val="#ppt_y"/>
                                          </p:val>
                                        </p:tav>
                                      </p:tavLst>
                                    </p:anim>
                                    <p:animEffect transition="in" filter="fade">
                                      <p:cBhvr>
                                        <p:cTn id="11" dur="500"/>
                                        <p:tgtEl>
                                          <p:spTgt spid="15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Text Box 4">
            <a:extLst>
              <a:ext uri="{FF2B5EF4-FFF2-40B4-BE49-F238E27FC236}">
                <a16:creationId xmlns:a16="http://schemas.microsoft.com/office/drawing/2014/main" id="{41632FDF-A541-44E0-9F7B-CDAC58922A98}"/>
              </a:ext>
            </a:extLst>
          </p:cNvPr>
          <p:cNvSpPr txBox="1">
            <a:spLocks noChangeArrowheads="1"/>
          </p:cNvSpPr>
          <p:nvPr/>
        </p:nvSpPr>
        <p:spPr bwMode="auto">
          <a:xfrm>
            <a:off x="3124200" y="1295401"/>
            <a:ext cx="6858000" cy="162401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800" b="1" u="sng"/>
              <a:t>2 Cor 7:10</a:t>
            </a:r>
          </a:p>
          <a:p>
            <a:r>
              <a:rPr lang="en-US" altLang="en-US" sz="2400"/>
              <a:t>For godly sorrow produces repentance leading to salvation, not to be regretted; but the sorrow of the world produces death.</a:t>
            </a:r>
          </a:p>
        </p:txBody>
      </p:sp>
      <p:sp>
        <p:nvSpPr>
          <p:cNvPr id="25605" name="Text Box 5">
            <a:extLst>
              <a:ext uri="{FF2B5EF4-FFF2-40B4-BE49-F238E27FC236}">
                <a16:creationId xmlns:a16="http://schemas.microsoft.com/office/drawing/2014/main" id="{6F8AB7D9-839E-46A6-B169-82A66CC448D5}"/>
              </a:ext>
            </a:extLst>
          </p:cNvPr>
          <p:cNvSpPr txBox="1">
            <a:spLocks noChangeArrowheads="1"/>
          </p:cNvSpPr>
          <p:nvPr/>
        </p:nvSpPr>
        <p:spPr bwMode="auto">
          <a:xfrm rot="16200000">
            <a:off x="-2270125" y="2869451"/>
            <a:ext cx="6858000" cy="109855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6600" b="1" dirty="0">
                <a:solidFill>
                  <a:srgbClr val="FFFFCC"/>
                </a:solidFill>
                <a:latin typeface="Comic Sans MS" panose="030F0702030302020204" pitchFamily="66" charset="0"/>
              </a:rPr>
              <a:t>Godly Sorrow</a:t>
            </a:r>
          </a:p>
        </p:txBody>
      </p:sp>
      <p:sp>
        <p:nvSpPr>
          <p:cNvPr id="25606" name="Text Box 6">
            <a:extLst>
              <a:ext uri="{FF2B5EF4-FFF2-40B4-BE49-F238E27FC236}">
                <a16:creationId xmlns:a16="http://schemas.microsoft.com/office/drawing/2014/main" id="{C754929E-F912-4029-A080-692C60D7C6E7}"/>
              </a:ext>
            </a:extLst>
          </p:cNvPr>
          <p:cNvSpPr txBox="1">
            <a:spLocks noChangeArrowheads="1"/>
          </p:cNvSpPr>
          <p:nvPr/>
        </p:nvSpPr>
        <p:spPr bwMode="auto">
          <a:xfrm>
            <a:off x="3276601" y="406401"/>
            <a:ext cx="403507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514350" indent="-514350">
              <a:buFont typeface="+mj-lt"/>
              <a:buAutoNum type="arabicPeriod"/>
            </a:pPr>
            <a:r>
              <a:rPr lang="en-US" altLang="en-US" sz="2800" b="1" dirty="0">
                <a:solidFill>
                  <a:srgbClr val="FFFFCC"/>
                </a:solidFill>
                <a:effectLst>
                  <a:outerShdw blurRad="38100" dist="38100" dir="2700000" algn="tl">
                    <a:srgbClr val="000000"/>
                  </a:outerShdw>
                </a:effectLst>
              </a:rPr>
              <a:t>Sorrow toward God</a:t>
            </a:r>
          </a:p>
        </p:txBody>
      </p:sp>
      <p:pic>
        <p:nvPicPr>
          <p:cNvPr id="8" name="Picture 7">
            <a:extLst>
              <a:ext uri="{FF2B5EF4-FFF2-40B4-BE49-F238E27FC236}">
                <a16:creationId xmlns:a16="http://schemas.microsoft.com/office/drawing/2014/main" id="{98C81A2C-6A44-668E-8DDC-33F3099180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2200" y="5410200"/>
            <a:ext cx="1893871" cy="124285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25604"/>
                                        </p:tgtEl>
                                        <p:attrNameLst>
                                          <p:attrName>style.visibility</p:attrName>
                                        </p:attrNameLst>
                                      </p:cBhvr>
                                      <p:to>
                                        <p:strVal val="visible"/>
                                      </p:to>
                                    </p:set>
                                    <p:anim calcmode="lin" valueType="num">
                                      <p:cBhvr>
                                        <p:cTn id="7" dur="500" fill="hold"/>
                                        <p:tgtEl>
                                          <p:spTgt spid="25604"/>
                                        </p:tgtEl>
                                        <p:attrNameLst>
                                          <p:attrName>ppt_w</p:attrName>
                                        </p:attrNameLst>
                                      </p:cBhvr>
                                      <p:tavLst>
                                        <p:tav tm="0">
                                          <p:val>
                                            <p:strVal val="#ppt_w*0.05"/>
                                          </p:val>
                                        </p:tav>
                                        <p:tav tm="100000">
                                          <p:val>
                                            <p:strVal val="#ppt_w"/>
                                          </p:val>
                                        </p:tav>
                                      </p:tavLst>
                                    </p:anim>
                                    <p:anim calcmode="lin" valueType="num">
                                      <p:cBhvr>
                                        <p:cTn id="8" dur="500" fill="hold"/>
                                        <p:tgtEl>
                                          <p:spTgt spid="25604"/>
                                        </p:tgtEl>
                                        <p:attrNameLst>
                                          <p:attrName>ppt_h</p:attrName>
                                        </p:attrNameLst>
                                      </p:cBhvr>
                                      <p:tavLst>
                                        <p:tav tm="0">
                                          <p:val>
                                            <p:strVal val="#ppt_h"/>
                                          </p:val>
                                        </p:tav>
                                        <p:tav tm="100000">
                                          <p:val>
                                            <p:strVal val="#ppt_h"/>
                                          </p:val>
                                        </p:tav>
                                      </p:tavLst>
                                    </p:anim>
                                    <p:anim calcmode="lin" valueType="num">
                                      <p:cBhvr>
                                        <p:cTn id="9" dur="500" fill="hold"/>
                                        <p:tgtEl>
                                          <p:spTgt spid="25604"/>
                                        </p:tgtEl>
                                        <p:attrNameLst>
                                          <p:attrName>ppt_x</p:attrName>
                                        </p:attrNameLst>
                                      </p:cBhvr>
                                      <p:tavLst>
                                        <p:tav tm="0">
                                          <p:val>
                                            <p:strVal val="#ppt_x-.2"/>
                                          </p:val>
                                        </p:tav>
                                        <p:tav tm="100000">
                                          <p:val>
                                            <p:strVal val="#ppt_x"/>
                                          </p:val>
                                        </p:tav>
                                      </p:tavLst>
                                    </p:anim>
                                    <p:anim calcmode="lin" valueType="num">
                                      <p:cBhvr>
                                        <p:cTn id="10" dur="500" fill="hold"/>
                                        <p:tgtEl>
                                          <p:spTgt spid="25604"/>
                                        </p:tgtEl>
                                        <p:attrNameLst>
                                          <p:attrName>ppt_y</p:attrName>
                                        </p:attrNameLst>
                                      </p:cBhvr>
                                      <p:tavLst>
                                        <p:tav tm="0">
                                          <p:val>
                                            <p:strVal val="#ppt_y"/>
                                          </p:val>
                                        </p:tav>
                                        <p:tav tm="100000">
                                          <p:val>
                                            <p:strVal val="#ppt_y"/>
                                          </p:val>
                                        </p:tav>
                                      </p:tavLst>
                                    </p:anim>
                                    <p:animEffect transition="in" filter="fade">
                                      <p:cBhvr>
                                        <p:cTn id="11" dur="5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Text Box 4">
            <a:extLst>
              <a:ext uri="{FF2B5EF4-FFF2-40B4-BE49-F238E27FC236}">
                <a16:creationId xmlns:a16="http://schemas.microsoft.com/office/drawing/2014/main" id="{C630A7DA-B4C6-404D-A8A5-CC8F0F2D4D59}"/>
              </a:ext>
            </a:extLst>
          </p:cNvPr>
          <p:cNvSpPr txBox="1">
            <a:spLocks noChangeArrowheads="1"/>
          </p:cNvSpPr>
          <p:nvPr/>
        </p:nvSpPr>
        <p:spPr bwMode="auto">
          <a:xfrm>
            <a:off x="3276601" y="406400"/>
            <a:ext cx="4035079"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514350" indent="-514350">
              <a:buFont typeface="+mj-lt"/>
              <a:buAutoNum type="arabicPeriod"/>
            </a:pPr>
            <a:r>
              <a:rPr lang="en-US" altLang="en-US" sz="2800" b="1" dirty="0">
                <a:solidFill>
                  <a:srgbClr val="FFFFCC"/>
                </a:solidFill>
                <a:effectLst>
                  <a:outerShdw blurRad="38100" dist="38100" dir="2700000" algn="tl">
                    <a:srgbClr val="000000"/>
                  </a:outerShdw>
                </a:effectLst>
              </a:rPr>
              <a:t>Sorrow toward God</a:t>
            </a:r>
          </a:p>
          <a:p>
            <a:pPr marL="514350" indent="-514350">
              <a:buFont typeface="+mj-lt"/>
              <a:buAutoNum type="arabicPeriod"/>
            </a:pPr>
            <a:endParaRPr lang="en-US" altLang="en-US" sz="2800" b="1" dirty="0">
              <a:solidFill>
                <a:srgbClr val="FFFFCC"/>
              </a:solidFill>
              <a:effectLst>
                <a:outerShdw blurRad="38100" dist="38100" dir="2700000" algn="tl">
                  <a:srgbClr val="000000"/>
                </a:outerShdw>
              </a:effectLst>
            </a:endParaRPr>
          </a:p>
          <a:p>
            <a:pPr marL="514350" indent="-514350">
              <a:buFont typeface="+mj-lt"/>
              <a:buAutoNum type="arabicPeriod"/>
            </a:pPr>
            <a:r>
              <a:rPr lang="en-US" altLang="en-US" sz="2800" b="1" dirty="0">
                <a:solidFill>
                  <a:srgbClr val="FFFFCC"/>
                </a:solidFill>
                <a:effectLst>
                  <a:outerShdw blurRad="38100" dist="38100" dir="2700000" algn="tl">
                    <a:srgbClr val="000000"/>
                  </a:outerShdw>
                </a:effectLst>
              </a:rPr>
              <a:t>Deep Contrition</a:t>
            </a:r>
          </a:p>
        </p:txBody>
      </p:sp>
      <p:sp>
        <p:nvSpPr>
          <p:cNvPr id="26629" name="Text Box 5">
            <a:extLst>
              <a:ext uri="{FF2B5EF4-FFF2-40B4-BE49-F238E27FC236}">
                <a16:creationId xmlns:a16="http://schemas.microsoft.com/office/drawing/2014/main" id="{05EEA8DF-B4C2-4E23-B10D-A9CA5381C0B8}"/>
              </a:ext>
            </a:extLst>
          </p:cNvPr>
          <p:cNvSpPr txBox="1">
            <a:spLocks noChangeArrowheads="1"/>
          </p:cNvSpPr>
          <p:nvPr/>
        </p:nvSpPr>
        <p:spPr bwMode="auto">
          <a:xfrm>
            <a:off x="2819400" y="2209801"/>
            <a:ext cx="8686800" cy="3039486"/>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40000"/>
              </a:lnSpc>
              <a:buFontTx/>
              <a:buChar char="•"/>
            </a:pPr>
            <a:r>
              <a:rPr lang="en-US" altLang="en-US" sz="2800"/>
              <a:t> 2 Cor. 2:7 – Danger of too much sorrow</a:t>
            </a:r>
          </a:p>
          <a:p>
            <a:pPr>
              <a:lnSpc>
                <a:spcPct val="140000"/>
              </a:lnSpc>
              <a:buFontTx/>
              <a:buChar char="•"/>
            </a:pPr>
            <a:r>
              <a:rPr lang="en-US" altLang="en-US" sz="2800"/>
              <a:t> Psa. 51:17 – David sorrowed over his sin</a:t>
            </a:r>
          </a:p>
          <a:p>
            <a:pPr>
              <a:lnSpc>
                <a:spcPct val="140000"/>
              </a:lnSpc>
              <a:buFontTx/>
              <a:buChar char="•"/>
            </a:pPr>
            <a:r>
              <a:rPr lang="en-US" altLang="en-US" sz="2800"/>
              <a:t> Psa. 34:18 -  Those who fear have broken heart</a:t>
            </a:r>
          </a:p>
          <a:p>
            <a:pPr>
              <a:lnSpc>
                <a:spcPct val="140000"/>
              </a:lnSpc>
              <a:buFontTx/>
              <a:buChar char="•"/>
            </a:pPr>
            <a:r>
              <a:rPr lang="en-US" altLang="en-US" sz="2800"/>
              <a:t> Isa. 57:15; 66:2 – Lord favors a contrite heart</a:t>
            </a:r>
          </a:p>
          <a:p>
            <a:pPr>
              <a:lnSpc>
                <a:spcPct val="140000"/>
              </a:lnSpc>
              <a:buFontTx/>
              <a:buChar char="•"/>
            </a:pPr>
            <a:r>
              <a:rPr lang="en-US" altLang="en-US" sz="2800"/>
              <a:t> Matt. 26:75 – Peter wept bitterly</a:t>
            </a:r>
          </a:p>
        </p:txBody>
      </p:sp>
      <p:sp>
        <p:nvSpPr>
          <p:cNvPr id="2" name="Text Box 5">
            <a:extLst>
              <a:ext uri="{FF2B5EF4-FFF2-40B4-BE49-F238E27FC236}">
                <a16:creationId xmlns:a16="http://schemas.microsoft.com/office/drawing/2014/main" id="{B398DFFB-664C-CDBE-8DFA-1E56119D819A}"/>
              </a:ext>
            </a:extLst>
          </p:cNvPr>
          <p:cNvSpPr txBox="1">
            <a:spLocks noChangeArrowheads="1"/>
          </p:cNvSpPr>
          <p:nvPr/>
        </p:nvSpPr>
        <p:spPr bwMode="auto">
          <a:xfrm rot="16200000">
            <a:off x="-2270125" y="2869451"/>
            <a:ext cx="6858000" cy="109855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6600" b="1">
                <a:solidFill>
                  <a:srgbClr val="FFFFCC"/>
                </a:solidFill>
                <a:latin typeface="Comic Sans MS" panose="030F0702030302020204" pitchFamily="66" charset="0"/>
              </a:rPr>
              <a:t>Godly Sorrow</a:t>
            </a:r>
          </a:p>
        </p:txBody>
      </p:sp>
      <p:pic>
        <p:nvPicPr>
          <p:cNvPr id="4" name="Picture 3">
            <a:extLst>
              <a:ext uri="{FF2B5EF4-FFF2-40B4-BE49-F238E27FC236}">
                <a16:creationId xmlns:a16="http://schemas.microsoft.com/office/drawing/2014/main" id="{5E11AE97-78D7-F43F-56DE-4127A30F88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2200" y="5410200"/>
            <a:ext cx="1893871" cy="124285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6629">
                                            <p:bg/>
                                          </p:spTgt>
                                        </p:tgtEl>
                                        <p:attrNameLst>
                                          <p:attrName>style.visibility</p:attrName>
                                        </p:attrNameLst>
                                      </p:cBhvr>
                                      <p:to>
                                        <p:strVal val="visible"/>
                                      </p:to>
                                    </p:set>
                                    <p:animEffect transition="in" filter="fade">
                                      <p:cBhvr>
                                        <p:cTn id="7" dur="1000"/>
                                        <p:tgtEl>
                                          <p:spTgt spid="26629">
                                            <p:bg/>
                                          </p:spTgt>
                                        </p:tgtEl>
                                      </p:cBhvr>
                                    </p:animEffect>
                                    <p:anim calcmode="lin" valueType="num">
                                      <p:cBhvr>
                                        <p:cTn id="8" dur="1000" fill="hold"/>
                                        <p:tgtEl>
                                          <p:spTgt spid="26629">
                                            <p:bg/>
                                          </p:spTgt>
                                        </p:tgtEl>
                                        <p:attrNameLst>
                                          <p:attrName>ppt_x</p:attrName>
                                        </p:attrNameLst>
                                      </p:cBhvr>
                                      <p:tavLst>
                                        <p:tav tm="0">
                                          <p:val>
                                            <p:strVal val="#ppt_x"/>
                                          </p:val>
                                        </p:tav>
                                        <p:tav tm="100000">
                                          <p:val>
                                            <p:strVal val="#ppt_x"/>
                                          </p:val>
                                        </p:tav>
                                      </p:tavLst>
                                    </p:anim>
                                    <p:anim calcmode="lin" valueType="num">
                                      <p:cBhvr>
                                        <p:cTn id="9" dur="900" decel="100000" fill="hold"/>
                                        <p:tgtEl>
                                          <p:spTgt spid="26629">
                                            <p:bg/>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6629">
                                            <p:bg/>
                                          </p:spTgt>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26629">
                                            <p:txEl>
                                              <p:pRg st="0" end="0"/>
                                            </p:txEl>
                                          </p:spTgt>
                                        </p:tgtEl>
                                        <p:attrNameLst>
                                          <p:attrName>style.visibility</p:attrName>
                                        </p:attrNameLst>
                                      </p:cBhvr>
                                      <p:to>
                                        <p:strVal val="visible"/>
                                      </p:to>
                                    </p:set>
                                    <p:animEffect transition="in" filter="fade">
                                      <p:cBhvr>
                                        <p:cTn id="13" dur="1000"/>
                                        <p:tgtEl>
                                          <p:spTgt spid="26629">
                                            <p:txEl>
                                              <p:pRg st="0" end="0"/>
                                            </p:txEl>
                                          </p:spTgt>
                                        </p:tgtEl>
                                      </p:cBhvr>
                                    </p:animEffect>
                                    <p:anim calcmode="lin" valueType="num">
                                      <p:cBhvr>
                                        <p:cTn id="14" dur="1000" fill="hold"/>
                                        <p:tgtEl>
                                          <p:spTgt spid="26629">
                                            <p:txEl>
                                              <p:pRg st="0" end="0"/>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26629">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6629">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37" presetClass="entr" presetSubtype="0" fill="hold" grpId="0" nodeType="clickEffect">
                                  <p:stCondLst>
                                    <p:cond delay="0"/>
                                  </p:stCondLst>
                                  <p:childTnLst>
                                    <p:set>
                                      <p:cBhvr>
                                        <p:cTn id="20" dur="1" fill="hold">
                                          <p:stCondLst>
                                            <p:cond delay="0"/>
                                          </p:stCondLst>
                                        </p:cTn>
                                        <p:tgtEl>
                                          <p:spTgt spid="26629">
                                            <p:txEl>
                                              <p:pRg st="1" end="1"/>
                                            </p:txEl>
                                          </p:spTgt>
                                        </p:tgtEl>
                                        <p:attrNameLst>
                                          <p:attrName>style.visibility</p:attrName>
                                        </p:attrNameLst>
                                      </p:cBhvr>
                                      <p:to>
                                        <p:strVal val="visible"/>
                                      </p:to>
                                    </p:set>
                                    <p:animEffect transition="in" filter="fade">
                                      <p:cBhvr>
                                        <p:cTn id="21" dur="1000"/>
                                        <p:tgtEl>
                                          <p:spTgt spid="26629">
                                            <p:txEl>
                                              <p:pRg st="1" end="1"/>
                                            </p:txEl>
                                          </p:spTgt>
                                        </p:tgtEl>
                                      </p:cBhvr>
                                    </p:animEffect>
                                    <p:anim calcmode="lin" valueType="num">
                                      <p:cBhvr>
                                        <p:cTn id="22" dur="1000" fill="hold"/>
                                        <p:tgtEl>
                                          <p:spTgt spid="26629">
                                            <p:txEl>
                                              <p:pRg st="1" end="1"/>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26629">
                                            <p:txEl>
                                              <p:pRg st="1" end="1"/>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26629">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26629">
                                            <p:txEl>
                                              <p:pRg st="2" end="2"/>
                                            </p:txEl>
                                          </p:spTgt>
                                        </p:tgtEl>
                                        <p:attrNameLst>
                                          <p:attrName>style.visibility</p:attrName>
                                        </p:attrNameLst>
                                      </p:cBhvr>
                                      <p:to>
                                        <p:strVal val="visible"/>
                                      </p:to>
                                    </p:set>
                                    <p:animEffect transition="in" filter="fade">
                                      <p:cBhvr>
                                        <p:cTn id="29" dur="1000"/>
                                        <p:tgtEl>
                                          <p:spTgt spid="26629">
                                            <p:txEl>
                                              <p:pRg st="2" end="2"/>
                                            </p:txEl>
                                          </p:spTgt>
                                        </p:tgtEl>
                                      </p:cBhvr>
                                    </p:animEffect>
                                    <p:anim calcmode="lin" valueType="num">
                                      <p:cBhvr>
                                        <p:cTn id="30" dur="1000" fill="hold"/>
                                        <p:tgtEl>
                                          <p:spTgt spid="26629">
                                            <p:txEl>
                                              <p:pRg st="2" end="2"/>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26629">
                                            <p:txEl>
                                              <p:pRg st="2" end="2"/>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26629">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37" presetClass="entr" presetSubtype="0" fill="hold" grpId="0" nodeType="clickEffect">
                                  <p:stCondLst>
                                    <p:cond delay="0"/>
                                  </p:stCondLst>
                                  <p:childTnLst>
                                    <p:set>
                                      <p:cBhvr>
                                        <p:cTn id="36" dur="1" fill="hold">
                                          <p:stCondLst>
                                            <p:cond delay="0"/>
                                          </p:stCondLst>
                                        </p:cTn>
                                        <p:tgtEl>
                                          <p:spTgt spid="26629">
                                            <p:txEl>
                                              <p:pRg st="3" end="3"/>
                                            </p:txEl>
                                          </p:spTgt>
                                        </p:tgtEl>
                                        <p:attrNameLst>
                                          <p:attrName>style.visibility</p:attrName>
                                        </p:attrNameLst>
                                      </p:cBhvr>
                                      <p:to>
                                        <p:strVal val="visible"/>
                                      </p:to>
                                    </p:set>
                                    <p:animEffect transition="in" filter="fade">
                                      <p:cBhvr>
                                        <p:cTn id="37" dur="1000"/>
                                        <p:tgtEl>
                                          <p:spTgt spid="26629">
                                            <p:txEl>
                                              <p:pRg st="3" end="3"/>
                                            </p:txEl>
                                          </p:spTgt>
                                        </p:tgtEl>
                                      </p:cBhvr>
                                    </p:animEffect>
                                    <p:anim calcmode="lin" valueType="num">
                                      <p:cBhvr>
                                        <p:cTn id="38" dur="1000" fill="hold"/>
                                        <p:tgtEl>
                                          <p:spTgt spid="26629">
                                            <p:txEl>
                                              <p:pRg st="3" end="3"/>
                                            </p:txEl>
                                          </p:spTgt>
                                        </p:tgtEl>
                                        <p:attrNameLst>
                                          <p:attrName>ppt_x</p:attrName>
                                        </p:attrNameLst>
                                      </p:cBhvr>
                                      <p:tavLst>
                                        <p:tav tm="0">
                                          <p:val>
                                            <p:strVal val="#ppt_x"/>
                                          </p:val>
                                        </p:tav>
                                        <p:tav tm="100000">
                                          <p:val>
                                            <p:strVal val="#ppt_x"/>
                                          </p:val>
                                        </p:tav>
                                      </p:tavLst>
                                    </p:anim>
                                    <p:anim calcmode="lin" valueType="num">
                                      <p:cBhvr>
                                        <p:cTn id="39" dur="900" decel="100000" fill="hold"/>
                                        <p:tgtEl>
                                          <p:spTgt spid="26629">
                                            <p:txEl>
                                              <p:pRg st="3" end="3"/>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26629">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37" presetClass="entr" presetSubtype="0" fill="hold" grpId="0" nodeType="clickEffect">
                                  <p:stCondLst>
                                    <p:cond delay="0"/>
                                  </p:stCondLst>
                                  <p:childTnLst>
                                    <p:set>
                                      <p:cBhvr>
                                        <p:cTn id="44" dur="1" fill="hold">
                                          <p:stCondLst>
                                            <p:cond delay="0"/>
                                          </p:stCondLst>
                                        </p:cTn>
                                        <p:tgtEl>
                                          <p:spTgt spid="26629">
                                            <p:txEl>
                                              <p:pRg st="4" end="4"/>
                                            </p:txEl>
                                          </p:spTgt>
                                        </p:tgtEl>
                                        <p:attrNameLst>
                                          <p:attrName>style.visibility</p:attrName>
                                        </p:attrNameLst>
                                      </p:cBhvr>
                                      <p:to>
                                        <p:strVal val="visible"/>
                                      </p:to>
                                    </p:set>
                                    <p:animEffect transition="in" filter="fade">
                                      <p:cBhvr>
                                        <p:cTn id="45" dur="1000"/>
                                        <p:tgtEl>
                                          <p:spTgt spid="26629">
                                            <p:txEl>
                                              <p:pRg st="4" end="4"/>
                                            </p:txEl>
                                          </p:spTgt>
                                        </p:tgtEl>
                                      </p:cBhvr>
                                    </p:animEffect>
                                    <p:anim calcmode="lin" valueType="num">
                                      <p:cBhvr>
                                        <p:cTn id="46" dur="1000" fill="hold"/>
                                        <p:tgtEl>
                                          <p:spTgt spid="26629">
                                            <p:txEl>
                                              <p:pRg st="4" end="4"/>
                                            </p:txEl>
                                          </p:spTgt>
                                        </p:tgtEl>
                                        <p:attrNameLst>
                                          <p:attrName>ppt_x</p:attrName>
                                        </p:attrNameLst>
                                      </p:cBhvr>
                                      <p:tavLst>
                                        <p:tav tm="0">
                                          <p:val>
                                            <p:strVal val="#ppt_x"/>
                                          </p:val>
                                        </p:tav>
                                        <p:tav tm="100000">
                                          <p:val>
                                            <p:strVal val="#ppt_x"/>
                                          </p:val>
                                        </p:tav>
                                      </p:tavLst>
                                    </p:anim>
                                    <p:anim calcmode="lin" valueType="num">
                                      <p:cBhvr>
                                        <p:cTn id="47" dur="900" decel="100000" fill="hold"/>
                                        <p:tgtEl>
                                          <p:spTgt spid="26629">
                                            <p:txEl>
                                              <p:pRg st="4" end="4"/>
                                            </p:txEl>
                                          </p:spTgt>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26629">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uiExpand="1"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AutoShape 4">
            <a:extLst>
              <a:ext uri="{FF2B5EF4-FFF2-40B4-BE49-F238E27FC236}">
                <a16:creationId xmlns:a16="http://schemas.microsoft.com/office/drawing/2014/main" id="{1641D95A-6A2C-4EE9-BC4A-F12437460325}"/>
              </a:ext>
            </a:extLst>
          </p:cNvPr>
          <p:cNvSpPr>
            <a:spLocks noChangeArrowheads="1"/>
          </p:cNvSpPr>
          <p:nvPr/>
        </p:nvSpPr>
        <p:spPr bwMode="auto">
          <a:xfrm>
            <a:off x="2057400" y="304800"/>
            <a:ext cx="8077200" cy="1371600"/>
          </a:xfrm>
          <a:prstGeom prst="bevel">
            <a:avLst>
              <a:gd name="adj" fmla="val 12500"/>
            </a:avLst>
          </a:pr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a:solidFill>
                  <a:srgbClr val="FFFF00"/>
                </a:solidFill>
                <a:effectLst>
                  <a:outerShdw blurRad="38100" dist="38100" dir="2700000" algn="tl">
                    <a:srgbClr val="000000"/>
                  </a:outerShdw>
                </a:effectLst>
              </a:rPr>
              <a:t>Lacking Deep Contrition</a:t>
            </a:r>
          </a:p>
          <a:p>
            <a:pPr algn="ctr"/>
            <a:r>
              <a:rPr lang="en-US" altLang="en-US" sz="3200" b="1">
                <a:solidFill>
                  <a:srgbClr val="FFFF00"/>
                </a:solidFill>
                <a:effectLst>
                  <a:outerShdw blurRad="38100" dist="38100" dir="2700000" algn="tl">
                    <a:srgbClr val="000000"/>
                  </a:outerShdw>
                </a:effectLst>
              </a:rPr>
              <a:t>Deep Sorrow</a:t>
            </a:r>
          </a:p>
        </p:txBody>
      </p:sp>
      <p:sp>
        <p:nvSpPr>
          <p:cNvPr id="59397" name="Text Box 5">
            <a:extLst>
              <a:ext uri="{FF2B5EF4-FFF2-40B4-BE49-F238E27FC236}">
                <a16:creationId xmlns:a16="http://schemas.microsoft.com/office/drawing/2014/main" id="{40F7F48B-A92D-4FA8-ABF0-1885B15CE461}"/>
              </a:ext>
            </a:extLst>
          </p:cNvPr>
          <p:cNvSpPr txBox="1">
            <a:spLocks noChangeArrowheads="1"/>
          </p:cNvSpPr>
          <p:nvPr/>
        </p:nvSpPr>
        <p:spPr bwMode="auto">
          <a:xfrm>
            <a:off x="1600200" y="2438400"/>
            <a:ext cx="8763000"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457200" indent="-457200">
              <a:spcBef>
                <a:spcPct val="50000"/>
              </a:spcBef>
              <a:buFont typeface="Arial" panose="020B0604020202020204" pitchFamily="34" charset="0"/>
              <a:buChar char="•"/>
            </a:pPr>
            <a:r>
              <a:rPr lang="en-US" altLang="en-US" sz="3200" b="1" dirty="0">
                <a:effectLst>
                  <a:outerShdw blurRad="38100" dist="38100" dir="2700000" algn="tl">
                    <a:srgbClr val="FFFFFF"/>
                  </a:outerShdw>
                </a:effectLst>
              </a:rPr>
              <a:t> Laugh about our sin</a:t>
            </a:r>
          </a:p>
          <a:p>
            <a:pPr marL="457200" indent="-457200">
              <a:spcBef>
                <a:spcPct val="50000"/>
              </a:spcBef>
              <a:buFont typeface="Arial" panose="020B0604020202020204" pitchFamily="34" charset="0"/>
              <a:buChar char="•"/>
            </a:pPr>
            <a:r>
              <a:rPr lang="en-US" altLang="en-US" sz="3200" b="1" dirty="0">
                <a:effectLst>
                  <a:outerShdw blurRad="38100" dist="38100" dir="2700000" algn="tl">
                    <a:srgbClr val="FFFFFF"/>
                  </a:outerShdw>
                </a:effectLst>
              </a:rPr>
              <a:t> Talk (unashamed) about what we did</a:t>
            </a:r>
          </a:p>
          <a:p>
            <a:pPr marL="457200" indent="-457200">
              <a:spcBef>
                <a:spcPct val="50000"/>
              </a:spcBef>
              <a:buFont typeface="Arial" panose="020B0604020202020204" pitchFamily="34" charset="0"/>
              <a:buChar char="•"/>
            </a:pPr>
            <a:r>
              <a:rPr lang="en-US" altLang="en-US" sz="3200" b="1" dirty="0">
                <a:effectLst>
                  <a:outerShdw blurRad="38100" dist="38100" dir="2700000" algn="tl">
                    <a:srgbClr val="FFFFFF"/>
                  </a:outerShdw>
                </a:effectLst>
              </a:rPr>
              <a:t> Say, “I was wrong, but….”</a:t>
            </a:r>
          </a:p>
          <a:p>
            <a:pPr marL="457200" indent="-457200">
              <a:spcBef>
                <a:spcPct val="50000"/>
              </a:spcBef>
              <a:buFont typeface="Arial" panose="020B0604020202020204" pitchFamily="34" charset="0"/>
              <a:buChar char="•"/>
            </a:pPr>
            <a:r>
              <a:rPr lang="en-US" altLang="en-US" sz="3200" b="1" dirty="0">
                <a:effectLst>
                  <a:outerShdw blurRad="38100" dist="38100" dir="2700000" algn="tl">
                    <a:srgbClr val="FFFFFF"/>
                  </a:outerShdw>
                </a:effectLst>
              </a:rPr>
              <a:t> Advertise our sin as if commonplace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59397">
                                            <p:txEl>
                                              <p:pRg st="0" end="0"/>
                                            </p:txEl>
                                          </p:spTgt>
                                        </p:tgtEl>
                                        <p:attrNameLst>
                                          <p:attrName>style.visibility</p:attrName>
                                        </p:attrNameLst>
                                      </p:cBhvr>
                                      <p:to>
                                        <p:strVal val="visible"/>
                                      </p:to>
                                    </p:set>
                                    <p:animEffect transition="in" filter="slide(fromLeft)">
                                      <p:cBhvr>
                                        <p:cTn id="7" dur="500"/>
                                        <p:tgtEl>
                                          <p:spTgt spid="5939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59397">
                                            <p:txEl>
                                              <p:pRg st="1" end="1"/>
                                            </p:txEl>
                                          </p:spTgt>
                                        </p:tgtEl>
                                        <p:attrNameLst>
                                          <p:attrName>style.visibility</p:attrName>
                                        </p:attrNameLst>
                                      </p:cBhvr>
                                      <p:to>
                                        <p:strVal val="visible"/>
                                      </p:to>
                                    </p:set>
                                    <p:animEffect transition="in" filter="slide(fromLeft)">
                                      <p:cBhvr>
                                        <p:cTn id="12" dur="500"/>
                                        <p:tgtEl>
                                          <p:spTgt spid="5939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59397">
                                            <p:txEl>
                                              <p:pRg st="2" end="2"/>
                                            </p:txEl>
                                          </p:spTgt>
                                        </p:tgtEl>
                                        <p:attrNameLst>
                                          <p:attrName>style.visibility</p:attrName>
                                        </p:attrNameLst>
                                      </p:cBhvr>
                                      <p:to>
                                        <p:strVal val="visible"/>
                                      </p:to>
                                    </p:set>
                                    <p:animEffect transition="in" filter="slide(fromLeft)">
                                      <p:cBhvr>
                                        <p:cTn id="17" dur="500"/>
                                        <p:tgtEl>
                                          <p:spTgt spid="5939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59397">
                                            <p:txEl>
                                              <p:pRg st="3" end="3"/>
                                            </p:txEl>
                                          </p:spTgt>
                                        </p:tgtEl>
                                        <p:attrNameLst>
                                          <p:attrName>style.visibility</p:attrName>
                                        </p:attrNameLst>
                                      </p:cBhvr>
                                      <p:to>
                                        <p:strVal val="visible"/>
                                      </p:to>
                                    </p:set>
                                    <p:animEffect transition="in" filter="slide(fromLeft)">
                                      <p:cBhvr>
                                        <p:cTn id="22" dur="500"/>
                                        <p:tgtEl>
                                          <p:spTgt spid="5939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9" name="Oval 9">
            <a:extLst>
              <a:ext uri="{FF2B5EF4-FFF2-40B4-BE49-F238E27FC236}">
                <a16:creationId xmlns:a16="http://schemas.microsoft.com/office/drawing/2014/main" id="{7CC3FFDC-23E8-4BA0-98DD-B9AC04D85135}"/>
              </a:ext>
            </a:extLst>
          </p:cNvPr>
          <p:cNvSpPr>
            <a:spLocks noChangeArrowheads="1"/>
          </p:cNvSpPr>
          <p:nvPr/>
        </p:nvSpPr>
        <p:spPr bwMode="auto">
          <a:xfrm>
            <a:off x="6934200" y="2133600"/>
            <a:ext cx="3200400" cy="1676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48" name="Oval 8">
            <a:extLst>
              <a:ext uri="{FF2B5EF4-FFF2-40B4-BE49-F238E27FC236}">
                <a16:creationId xmlns:a16="http://schemas.microsoft.com/office/drawing/2014/main" id="{B235B4D5-DC1F-4DF1-95E0-D22343E176DF}"/>
              </a:ext>
            </a:extLst>
          </p:cNvPr>
          <p:cNvSpPr>
            <a:spLocks noChangeArrowheads="1"/>
          </p:cNvSpPr>
          <p:nvPr/>
        </p:nvSpPr>
        <p:spPr bwMode="auto">
          <a:xfrm>
            <a:off x="1981200" y="2133600"/>
            <a:ext cx="3200400" cy="1676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000"/>
          </a:p>
        </p:txBody>
      </p:sp>
      <p:pic>
        <p:nvPicPr>
          <p:cNvPr id="61444" name="Picture 4">
            <a:extLst>
              <a:ext uri="{FF2B5EF4-FFF2-40B4-BE49-F238E27FC236}">
                <a16:creationId xmlns:a16="http://schemas.microsoft.com/office/drawing/2014/main" id="{D4C8361A-2A2C-4672-B480-E45B8B7FB5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762000"/>
            <a:ext cx="2514600" cy="1817688"/>
          </a:xfrm>
          <a:prstGeom prst="rect">
            <a:avLst/>
          </a:prstGeom>
          <a:noFill/>
          <a:extLst>
            <a:ext uri="{909E8E84-426E-40DD-AFC4-6F175D3DCCD1}">
              <a14:hiddenFill xmlns:a14="http://schemas.microsoft.com/office/drawing/2010/main">
                <a:solidFill>
                  <a:srgbClr val="FFFFFF"/>
                </a:solidFill>
              </a14:hiddenFill>
            </a:ext>
          </a:extLst>
        </p:spPr>
      </p:pic>
      <p:sp>
        <p:nvSpPr>
          <p:cNvPr id="61445" name="Text Box 5">
            <a:extLst>
              <a:ext uri="{FF2B5EF4-FFF2-40B4-BE49-F238E27FC236}">
                <a16:creationId xmlns:a16="http://schemas.microsoft.com/office/drawing/2014/main" id="{D3643A94-F7D8-4053-9826-A6F475730D52}"/>
              </a:ext>
            </a:extLst>
          </p:cNvPr>
          <p:cNvSpPr txBox="1">
            <a:spLocks noChangeArrowheads="1"/>
          </p:cNvSpPr>
          <p:nvPr/>
        </p:nvSpPr>
        <p:spPr bwMode="auto">
          <a:xfrm>
            <a:off x="4267200" y="179389"/>
            <a:ext cx="411734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3600" b="1" u="sng" dirty="0">
                <a:solidFill>
                  <a:srgbClr val="FFFF00"/>
                </a:solidFill>
                <a:effectLst>
                  <a:outerShdw blurRad="38100" dist="38100" dir="2700000" algn="tl">
                    <a:srgbClr val="000000">
                      <a:alpha val="43137"/>
                    </a:srgbClr>
                  </a:outerShdw>
                </a:effectLst>
              </a:rPr>
              <a:t>A Careful Balance</a:t>
            </a:r>
          </a:p>
        </p:txBody>
      </p:sp>
      <p:sp>
        <p:nvSpPr>
          <p:cNvPr id="61446" name="Text Box 6">
            <a:extLst>
              <a:ext uri="{FF2B5EF4-FFF2-40B4-BE49-F238E27FC236}">
                <a16:creationId xmlns:a16="http://schemas.microsoft.com/office/drawing/2014/main" id="{AD27B982-E0A2-4548-85D0-3A295B68303C}"/>
              </a:ext>
            </a:extLst>
          </p:cNvPr>
          <p:cNvSpPr txBox="1">
            <a:spLocks noChangeArrowheads="1"/>
          </p:cNvSpPr>
          <p:nvPr/>
        </p:nvSpPr>
        <p:spPr bwMode="auto">
          <a:xfrm>
            <a:off x="2286000" y="2514600"/>
            <a:ext cx="25146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b="1" dirty="0"/>
              <a:t>Forgiving Self</a:t>
            </a:r>
          </a:p>
        </p:txBody>
      </p:sp>
      <p:sp>
        <p:nvSpPr>
          <p:cNvPr id="61447" name="Text Box 7">
            <a:extLst>
              <a:ext uri="{FF2B5EF4-FFF2-40B4-BE49-F238E27FC236}">
                <a16:creationId xmlns:a16="http://schemas.microsoft.com/office/drawing/2014/main" id="{FFA702EB-CE26-4FD7-AC8F-8C69BAA5C912}"/>
              </a:ext>
            </a:extLst>
          </p:cNvPr>
          <p:cNvSpPr txBox="1">
            <a:spLocks noChangeArrowheads="1"/>
          </p:cNvSpPr>
          <p:nvPr/>
        </p:nvSpPr>
        <p:spPr bwMode="auto">
          <a:xfrm>
            <a:off x="7239000" y="2438400"/>
            <a:ext cx="25146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b="1"/>
              <a:t>Deep Contrition</a:t>
            </a:r>
          </a:p>
        </p:txBody>
      </p:sp>
      <p:sp>
        <p:nvSpPr>
          <p:cNvPr id="61450" name="Text Box 10">
            <a:extLst>
              <a:ext uri="{FF2B5EF4-FFF2-40B4-BE49-F238E27FC236}">
                <a16:creationId xmlns:a16="http://schemas.microsoft.com/office/drawing/2014/main" id="{6BEC7929-5DE4-4339-96B6-16686F840543}"/>
              </a:ext>
            </a:extLst>
          </p:cNvPr>
          <p:cNvSpPr txBox="1">
            <a:spLocks noChangeArrowheads="1"/>
          </p:cNvSpPr>
          <p:nvPr/>
        </p:nvSpPr>
        <p:spPr bwMode="auto">
          <a:xfrm>
            <a:off x="5089525" y="3535364"/>
            <a:ext cx="218521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1" dirty="0"/>
              <a:t>Psalm 51</a:t>
            </a:r>
          </a:p>
        </p:txBody>
      </p:sp>
      <p:sp>
        <p:nvSpPr>
          <p:cNvPr id="61451" name="Text Box 11">
            <a:extLst>
              <a:ext uri="{FF2B5EF4-FFF2-40B4-BE49-F238E27FC236}">
                <a16:creationId xmlns:a16="http://schemas.microsoft.com/office/drawing/2014/main" id="{FAFF93BA-80EC-4B2C-90C8-80AF9F42CE70}"/>
              </a:ext>
            </a:extLst>
          </p:cNvPr>
          <p:cNvSpPr txBox="1">
            <a:spLocks noChangeArrowheads="1"/>
          </p:cNvSpPr>
          <p:nvPr/>
        </p:nvSpPr>
        <p:spPr bwMode="auto">
          <a:xfrm>
            <a:off x="2438400" y="4335463"/>
            <a:ext cx="2057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800" b="1" dirty="0"/>
              <a:t>VV. 1-2</a:t>
            </a:r>
          </a:p>
        </p:txBody>
      </p:sp>
      <p:sp>
        <p:nvSpPr>
          <p:cNvPr id="61452" name="Text Box 12">
            <a:extLst>
              <a:ext uri="{FF2B5EF4-FFF2-40B4-BE49-F238E27FC236}">
                <a16:creationId xmlns:a16="http://schemas.microsoft.com/office/drawing/2014/main" id="{C35EF32F-020C-450C-B1F6-F7DCB38DD451}"/>
              </a:ext>
            </a:extLst>
          </p:cNvPr>
          <p:cNvSpPr txBox="1">
            <a:spLocks noChangeArrowheads="1"/>
          </p:cNvSpPr>
          <p:nvPr/>
        </p:nvSpPr>
        <p:spPr bwMode="auto">
          <a:xfrm>
            <a:off x="7620000" y="4343400"/>
            <a:ext cx="2057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800" b="1" dirty="0"/>
              <a:t>VV. 3-4</a:t>
            </a:r>
          </a:p>
        </p:txBody>
      </p:sp>
      <p:sp>
        <p:nvSpPr>
          <p:cNvPr id="61453" name="Text Box 13">
            <a:extLst>
              <a:ext uri="{FF2B5EF4-FFF2-40B4-BE49-F238E27FC236}">
                <a16:creationId xmlns:a16="http://schemas.microsoft.com/office/drawing/2014/main" id="{BF183070-8BAA-4F4C-A4DF-54E170711036}"/>
              </a:ext>
            </a:extLst>
          </p:cNvPr>
          <p:cNvSpPr txBox="1">
            <a:spLocks noChangeArrowheads="1"/>
          </p:cNvSpPr>
          <p:nvPr/>
        </p:nvSpPr>
        <p:spPr bwMode="auto">
          <a:xfrm>
            <a:off x="2438400" y="4953000"/>
            <a:ext cx="2057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800" b="1" dirty="0"/>
              <a:t>V. 10</a:t>
            </a:r>
          </a:p>
        </p:txBody>
      </p:sp>
      <p:sp>
        <p:nvSpPr>
          <p:cNvPr id="61454" name="Text Box 14">
            <a:extLst>
              <a:ext uri="{FF2B5EF4-FFF2-40B4-BE49-F238E27FC236}">
                <a16:creationId xmlns:a16="http://schemas.microsoft.com/office/drawing/2014/main" id="{0AD19D7A-732D-4725-AD9A-B5B428AF474D}"/>
              </a:ext>
            </a:extLst>
          </p:cNvPr>
          <p:cNvSpPr txBox="1">
            <a:spLocks noChangeArrowheads="1"/>
          </p:cNvSpPr>
          <p:nvPr/>
        </p:nvSpPr>
        <p:spPr bwMode="auto">
          <a:xfrm>
            <a:off x="7696200" y="4953000"/>
            <a:ext cx="2057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800" b="1" dirty="0"/>
              <a:t>V. 17</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50"/>
                                        </p:tgtEl>
                                        <p:attrNameLst>
                                          <p:attrName>style.visibility</p:attrName>
                                        </p:attrNameLst>
                                      </p:cBhvr>
                                      <p:to>
                                        <p:strVal val="visible"/>
                                      </p:to>
                                    </p:set>
                                    <p:animEffect transition="in" filter="fade">
                                      <p:cBhvr>
                                        <p:cTn id="7" dur="2000"/>
                                        <p:tgtEl>
                                          <p:spTgt spid="614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61451"/>
                                        </p:tgtEl>
                                        <p:attrNameLst>
                                          <p:attrName>style.visibility</p:attrName>
                                        </p:attrNameLst>
                                      </p:cBhvr>
                                      <p:to>
                                        <p:strVal val="visible"/>
                                      </p:to>
                                    </p:set>
                                    <p:anim calcmode="lin" valueType="num">
                                      <p:cBhvr>
                                        <p:cTn id="12" dur="1000" fill="hold"/>
                                        <p:tgtEl>
                                          <p:spTgt spid="61451"/>
                                        </p:tgtEl>
                                        <p:attrNameLst>
                                          <p:attrName>ppt_w</p:attrName>
                                        </p:attrNameLst>
                                      </p:cBhvr>
                                      <p:tavLst>
                                        <p:tav tm="0">
                                          <p:val>
                                            <p:strVal val="#ppt_w+.3"/>
                                          </p:val>
                                        </p:tav>
                                        <p:tav tm="100000">
                                          <p:val>
                                            <p:strVal val="#ppt_w"/>
                                          </p:val>
                                        </p:tav>
                                      </p:tavLst>
                                    </p:anim>
                                    <p:anim calcmode="lin" valueType="num">
                                      <p:cBhvr>
                                        <p:cTn id="13" dur="1000" fill="hold"/>
                                        <p:tgtEl>
                                          <p:spTgt spid="61451"/>
                                        </p:tgtEl>
                                        <p:attrNameLst>
                                          <p:attrName>ppt_h</p:attrName>
                                        </p:attrNameLst>
                                      </p:cBhvr>
                                      <p:tavLst>
                                        <p:tav tm="0">
                                          <p:val>
                                            <p:strVal val="#ppt_h"/>
                                          </p:val>
                                        </p:tav>
                                        <p:tav tm="100000">
                                          <p:val>
                                            <p:strVal val="#ppt_h"/>
                                          </p:val>
                                        </p:tav>
                                      </p:tavLst>
                                    </p:anim>
                                    <p:animEffect transition="in" filter="fade">
                                      <p:cBhvr>
                                        <p:cTn id="14" dur="1000"/>
                                        <p:tgtEl>
                                          <p:spTgt spid="61451"/>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61452"/>
                                        </p:tgtEl>
                                        <p:attrNameLst>
                                          <p:attrName>style.visibility</p:attrName>
                                        </p:attrNameLst>
                                      </p:cBhvr>
                                      <p:to>
                                        <p:strVal val="visible"/>
                                      </p:to>
                                    </p:set>
                                    <p:anim calcmode="lin" valueType="num">
                                      <p:cBhvr>
                                        <p:cTn id="19" dur="1000" fill="hold"/>
                                        <p:tgtEl>
                                          <p:spTgt spid="61452"/>
                                        </p:tgtEl>
                                        <p:attrNameLst>
                                          <p:attrName>ppt_w</p:attrName>
                                        </p:attrNameLst>
                                      </p:cBhvr>
                                      <p:tavLst>
                                        <p:tav tm="0">
                                          <p:val>
                                            <p:strVal val="#ppt_w+.3"/>
                                          </p:val>
                                        </p:tav>
                                        <p:tav tm="100000">
                                          <p:val>
                                            <p:strVal val="#ppt_w"/>
                                          </p:val>
                                        </p:tav>
                                      </p:tavLst>
                                    </p:anim>
                                    <p:anim calcmode="lin" valueType="num">
                                      <p:cBhvr>
                                        <p:cTn id="20" dur="1000" fill="hold"/>
                                        <p:tgtEl>
                                          <p:spTgt spid="61452"/>
                                        </p:tgtEl>
                                        <p:attrNameLst>
                                          <p:attrName>ppt_h</p:attrName>
                                        </p:attrNameLst>
                                      </p:cBhvr>
                                      <p:tavLst>
                                        <p:tav tm="0">
                                          <p:val>
                                            <p:strVal val="#ppt_h"/>
                                          </p:val>
                                        </p:tav>
                                        <p:tav tm="100000">
                                          <p:val>
                                            <p:strVal val="#ppt_h"/>
                                          </p:val>
                                        </p:tav>
                                      </p:tavLst>
                                    </p:anim>
                                    <p:animEffect transition="in" filter="fade">
                                      <p:cBhvr>
                                        <p:cTn id="21" dur="1000"/>
                                        <p:tgtEl>
                                          <p:spTgt spid="6145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0" presetClass="entr" presetSubtype="0" decel="100000" fill="hold" grpId="0" nodeType="clickEffect">
                                  <p:stCondLst>
                                    <p:cond delay="0"/>
                                  </p:stCondLst>
                                  <p:childTnLst>
                                    <p:set>
                                      <p:cBhvr>
                                        <p:cTn id="25" dur="1" fill="hold">
                                          <p:stCondLst>
                                            <p:cond delay="0"/>
                                          </p:stCondLst>
                                        </p:cTn>
                                        <p:tgtEl>
                                          <p:spTgt spid="61453"/>
                                        </p:tgtEl>
                                        <p:attrNameLst>
                                          <p:attrName>style.visibility</p:attrName>
                                        </p:attrNameLst>
                                      </p:cBhvr>
                                      <p:to>
                                        <p:strVal val="visible"/>
                                      </p:to>
                                    </p:set>
                                    <p:anim calcmode="lin" valueType="num">
                                      <p:cBhvr>
                                        <p:cTn id="26" dur="1000" fill="hold"/>
                                        <p:tgtEl>
                                          <p:spTgt spid="61453"/>
                                        </p:tgtEl>
                                        <p:attrNameLst>
                                          <p:attrName>ppt_w</p:attrName>
                                        </p:attrNameLst>
                                      </p:cBhvr>
                                      <p:tavLst>
                                        <p:tav tm="0">
                                          <p:val>
                                            <p:strVal val="#ppt_w+.3"/>
                                          </p:val>
                                        </p:tav>
                                        <p:tav tm="100000">
                                          <p:val>
                                            <p:strVal val="#ppt_w"/>
                                          </p:val>
                                        </p:tav>
                                      </p:tavLst>
                                    </p:anim>
                                    <p:anim calcmode="lin" valueType="num">
                                      <p:cBhvr>
                                        <p:cTn id="27" dur="1000" fill="hold"/>
                                        <p:tgtEl>
                                          <p:spTgt spid="61453"/>
                                        </p:tgtEl>
                                        <p:attrNameLst>
                                          <p:attrName>ppt_h</p:attrName>
                                        </p:attrNameLst>
                                      </p:cBhvr>
                                      <p:tavLst>
                                        <p:tav tm="0">
                                          <p:val>
                                            <p:strVal val="#ppt_h"/>
                                          </p:val>
                                        </p:tav>
                                        <p:tav tm="100000">
                                          <p:val>
                                            <p:strVal val="#ppt_h"/>
                                          </p:val>
                                        </p:tav>
                                      </p:tavLst>
                                    </p:anim>
                                    <p:animEffect transition="in" filter="fade">
                                      <p:cBhvr>
                                        <p:cTn id="28" dur="1000"/>
                                        <p:tgtEl>
                                          <p:spTgt spid="61453"/>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0" presetClass="entr" presetSubtype="0" decel="100000" fill="hold" grpId="0" nodeType="clickEffect">
                                  <p:stCondLst>
                                    <p:cond delay="0"/>
                                  </p:stCondLst>
                                  <p:childTnLst>
                                    <p:set>
                                      <p:cBhvr>
                                        <p:cTn id="32" dur="1" fill="hold">
                                          <p:stCondLst>
                                            <p:cond delay="0"/>
                                          </p:stCondLst>
                                        </p:cTn>
                                        <p:tgtEl>
                                          <p:spTgt spid="61454"/>
                                        </p:tgtEl>
                                        <p:attrNameLst>
                                          <p:attrName>style.visibility</p:attrName>
                                        </p:attrNameLst>
                                      </p:cBhvr>
                                      <p:to>
                                        <p:strVal val="visible"/>
                                      </p:to>
                                    </p:set>
                                    <p:anim calcmode="lin" valueType="num">
                                      <p:cBhvr>
                                        <p:cTn id="33" dur="1000" fill="hold"/>
                                        <p:tgtEl>
                                          <p:spTgt spid="61454"/>
                                        </p:tgtEl>
                                        <p:attrNameLst>
                                          <p:attrName>ppt_w</p:attrName>
                                        </p:attrNameLst>
                                      </p:cBhvr>
                                      <p:tavLst>
                                        <p:tav tm="0">
                                          <p:val>
                                            <p:strVal val="#ppt_w+.3"/>
                                          </p:val>
                                        </p:tav>
                                        <p:tav tm="100000">
                                          <p:val>
                                            <p:strVal val="#ppt_w"/>
                                          </p:val>
                                        </p:tav>
                                      </p:tavLst>
                                    </p:anim>
                                    <p:anim calcmode="lin" valueType="num">
                                      <p:cBhvr>
                                        <p:cTn id="34" dur="1000" fill="hold"/>
                                        <p:tgtEl>
                                          <p:spTgt spid="61454"/>
                                        </p:tgtEl>
                                        <p:attrNameLst>
                                          <p:attrName>ppt_h</p:attrName>
                                        </p:attrNameLst>
                                      </p:cBhvr>
                                      <p:tavLst>
                                        <p:tav tm="0">
                                          <p:val>
                                            <p:strVal val="#ppt_h"/>
                                          </p:val>
                                        </p:tav>
                                        <p:tav tm="100000">
                                          <p:val>
                                            <p:strVal val="#ppt_h"/>
                                          </p:val>
                                        </p:tav>
                                      </p:tavLst>
                                    </p:anim>
                                    <p:animEffect transition="in" filter="fade">
                                      <p:cBhvr>
                                        <p:cTn id="35" dur="1000"/>
                                        <p:tgtEl>
                                          <p:spTgt spid="614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0" grpId="0"/>
      <p:bldP spid="61451" grpId="0"/>
      <p:bldP spid="61452" grpId="0"/>
      <p:bldP spid="61453" grpId="0"/>
      <p:bldP spid="6145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2">
            <a:extLst>
              <a:ext uri="{FF2B5EF4-FFF2-40B4-BE49-F238E27FC236}">
                <a16:creationId xmlns:a16="http://schemas.microsoft.com/office/drawing/2014/main" id="{A52BA08A-A0EA-4032-AB0A-8B059798D471}"/>
              </a:ext>
            </a:extLst>
          </p:cNvPr>
          <p:cNvSpPr>
            <a:spLocks noChangeArrowheads="1"/>
          </p:cNvSpPr>
          <p:nvPr/>
        </p:nvSpPr>
        <p:spPr bwMode="auto">
          <a:xfrm>
            <a:off x="2133600" y="228600"/>
            <a:ext cx="8001000" cy="7620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tx2"/>
                </a:solidFill>
              </a:rPr>
              <a:t>III. The </a:t>
            </a:r>
            <a:r>
              <a:rPr lang="en-US" altLang="en-US" sz="3200" b="1" u="sng" dirty="0">
                <a:solidFill>
                  <a:schemeClr val="tx2"/>
                </a:solidFill>
              </a:rPr>
              <a:t>Elements</a:t>
            </a:r>
            <a:r>
              <a:rPr lang="en-US" altLang="en-US" sz="3200" b="1" dirty="0">
                <a:solidFill>
                  <a:schemeClr val="tx2"/>
                </a:solidFill>
              </a:rPr>
              <a:t> of Repentance</a:t>
            </a:r>
          </a:p>
        </p:txBody>
      </p:sp>
      <p:sp>
        <p:nvSpPr>
          <p:cNvPr id="23555" name="Text Box 3">
            <a:extLst>
              <a:ext uri="{FF2B5EF4-FFF2-40B4-BE49-F238E27FC236}">
                <a16:creationId xmlns:a16="http://schemas.microsoft.com/office/drawing/2014/main" id="{2FA9F995-3106-4DC4-AD6C-158F080193E0}"/>
              </a:ext>
            </a:extLst>
          </p:cNvPr>
          <p:cNvSpPr txBox="1">
            <a:spLocks noChangeArrowheads="1"/>
          </p:cNvSpPr>
          <p:nvPr/>
        </p:nvSpPr>
        <p:spPr bwMode="auto">
          <a:xfrm>
            <a:off x="1066800" y="1517651"/>
            <a:ext cx="4642676" cy="1380571"/>
          </a:xfrm>
          <a:prstGeom prst="rect">
            <a:avLst/>
          </a:prstGeom>
          <a:noFill/>
          <a:ln>
            <a:noFill/>
          </a:ln>
          <a:effectLst>
            <a:outerShdw dist="17961" dir="2700000" algn="ctr" rotWithShape="0">
              <a:srgbClr val="FFFFCC">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514350" indent="-514350">
              <a:lnSpc>
                <a:spcPct val="160000"/>
              </a:lnSpc>
              <a:buFont typeface="+mj-lt"/>
              <a:buAutoNum type="alphaUcPeriod"/>
            </a:pPr>
            <a:r>
              <a:rPr lang="en-US" altLang="en-US" sz="2800" b="1" dirty="0"/>
              <a:t>Godly Sorrow</a:t>
            </a:r>
          </a:p>
          <a:p>
            <a:pPr marL="514350" indent="-514350">
              <a:lnSpc>
                <a:spcPct val="160000"/>
              </a:lnSpc>
              <a:buFont typeface="+mj-lt"/>
              <a:buAutoNum type="alphaUcPeriod"/>
            </a:pPr>
            <a:r>
              <a:rPr lang="en-US" altLang="en-US" sz="2800" b="1" dirty="0"/>
              <a:t>Change of Mind </a:t>
            </a:r>
          </a:p>
        </p:txBody>
      </p:sp>
      <p:sp>
        <p:nvSpPr>
          <p:cNvPr id="23556" name="Oval 4">
            <a:extLst>
              <a:ext uri="{FF2B5EF4-FFF2-40B4-BE49-F238E27FC236}">
                <a16:creationId xmlns:a16="http://schemas.microsoft.com/office/drawing/2014/main" id="{6BC180AA-D1CA-4F19-BD18-BA5A80F604C4}"/>
              </a:ext>
            </a:extLst>
          </p:cNvPr>
          <p:cNvSpPr>
            <a:spLocks noChangeArrowheads="1"/>
          </p:cNvSpPr>
          <p:nvPr/>
        </p:nvSpPr>
        <p:spPr bwMode="auto">
          <a:xfrm>
            <a:off x="4114800" y="3124200"/>
            <a:ext cx="4191000" cy="1981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i="1">
                <a:solidFill>
                  <a:srgbClr val="3333CC"/>
                </a:solidFill>
              </a:rPr>
              <a:t>This is what</a:t>
            </a:r>
          </a:p>
          <a:p>
            <a:pPr algn="ctr"/>
            <a:r>
              <a:rPr lang="en-US" altLang="en-US" sz="3200" i="1">
                <a:solidFill>
                  <a:srgbClr val="3333CC"/>
                </a:solidFill>
              </a:rPr>
              <a:t>repentance</a:t>
            </a:r>
          </a:p>
          <a:p>
            <a:pPr algn="ctr"/>
            <a:r>
              <a:rPr lang="en-US" altLang="en-US" sz="3200" i="1">
                <a:solidFill>
                  <a:srgbClr val="3333CC"/>
                </a:solidFill>
              </a:rPr>
              <a:t>means!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3556"/>
                                        </p:tgtEl>
                                        <p:attrNameLst>
                                          <p:attrName>style.visibility</p:attrName>
                                        </p:attrNameLst>
                                      </p:cBhvr>
                                      <p:to>
                                        <p:strVal val="visible"/>
                                      </p:to>
                                    </p:set>
                                    <p:animEffect transition="in" filter="barn(outVertical)">
                                      <p:cBhvr>
                                        <p:cTn id="7" dur="750"/>
                                        <p:tgtEl>
                                          <p:spTgt spid="23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a:extLst>
              <a:ext uri="{FF2B5EF4-FFF2-40B4-BE49-F238E27FC236}">
                <a16:creationId xmlns:a16="http://schemas.microsoft.com/office/drawing/2014/main" id="{695AC527-86FC-4655-A4F4-485319AADB73}"/>
              </a:ext>
            </a:extLst>
          </p:cNvPr>
          <p:cNvSpPr>
            <a:spLocks noChangeArrowheads="1"/>
          </p:cNvSpPr>
          <p:nvPr/>
        </p:nvSpPr>
        <p:spPr bwMode="auto">
          <a:xfrm>
            <a:off x="2133600" y="228600"/>
            <a:ext cx="8001000" cy="7620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tx2"/>
                </a:solidFill>
              </a:rPr>
              <a:t>III. The </a:t>
            </a:r>
            <a:r>
              <a:rPr lang="en-US" altLang="en-US" sz="3200" b="1" u="sng" dirty="0">
                <a:solidFill>
                  <a:schemeClr val="tx2"/>
                </a:solidFill>
              </a:rPr>
              <a:t>Elements</a:t>
            </a:r>
            <a:r>
              <a:rPr lang="en-US" altLang="en-US" sz="3200" b="1" dirty="0">
                <a:solidFill>
                  <a:schemeClr val="tx2"/>
                </a:solidFill>
              </a:rPr>
              <a:t> of Repentance</a:t>
            </a:r>
          </a:p>
        </p:txBody>
      </p:sp>
      <p:sp>
        <p:nvSpPr>
          <p:cNvPr id="24579" name="Text Box 3">
            <a:extLst>
              <a:ext uri="{FF2B5EF4-FFF2-40B4-BE49-F238E27FC236}">
                <a16:creationId xmlns:a16="http://schemas.microsoft.com/office/drawing/2014/main" id="{0ACF3E41-9900-47EB-A9CF-CB3B2CB0A47F}"/>
              </a:ext>
            </a:extLst>
          </p:cNvPr>
          <p:cNvSpPr txBox="1">
            <a:spLocks noChangeArrowheads="1"/>
          </p:cNvSpPr>
          <p:nvPr/>
        </p:nvSpPr>
        <p:spPr bwMode="auto">
          <a:xfrm>
            <a:off x="1066800" y="1517650"/>
            <a:ext cx="4543290" cy="2069990"/>
          </a:xfrm>
          <a:prstGeom prst="rect">
            <a:avLst/>
          </a:prstGeom>
          <a:noFill/>
          <a:ln>
            <a:noFill/>
          </a:ln>
          <a:effectLst>
            <a:outerShdw dist="17961" dir="2700000" algn="ctr" rotWithShape="0">
              <a:srgbClr val="FFFFCC">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514350" indent="-514350">
              <a:lnSpc>
                <a:spcPct val="160000"/>
              </a:lnSpc>
              <a:buFont typeface="+mj-lt"/>
              <a:buAutoNum type="alphaUcPeriod"/>
            </a:pPr>
            <a:r>
              <a:rPr lang="en-US" altLang="en-US" sz="2800" b="1" dirty="0"/>
              <a:t>Godly Sorrow</a:t>
            </a:r>
          </a:p>
          <a:p>
            <a:pPr marL="514350" indent="-514350">
              <a:lnSpc>
                <a:spcPct val="160000"/>
              </a:lnSpc>
              <a:buFont typeface="+mj-lt"/>
              <a:buAutoNum type="alphaUcPeriod"/>
            </a:pPr>
            <a:r>
              <a:rPr lang="en-US" altLang="en-US" sz="2800" b="1" dirty="0"/>
              <a:t>Change of Mind</a:t>
            </a:r>
          </a:p>
          <a:p>
            <a:pPr marL="514350" indent="-514350">
              <a:lnSpc>
                <a:spcPct val="160000"/>
              </a:lnSpc>
              <a:buFont typeface="+mj-lt"/>
              <a:buAutoNum type="alphaUcPeriod"/>
            </a:pPr>
            <a:r>
              <a:rPr lang="en-US" altLang="en-US" sz="2800" b="1" dirty="0"/>
              <a:t>Change of Life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a:extLst>
              <a:ext uri="{FF2B5EF4-FFF2-40B4-BE49-F238E27FC236}">
                <a16:creationId xmlns:a16="http://schemas.microsoft.com/office/drawing/2014/main" id="{2B83C369-557F-486E-A22D-662362717B25}"/>
              </a:ext>
            </a:extLst>
          </p:cNvPr>
          <p:cNvSpPr txBox="1">
            <a:spLocks noChangeArrowheads="1"/>
          </p:cNvSpPr>
          <p:nvPr/>
        </p:nvSpPr>
        <p:spPr bwMode="auto">
          <a:xfrm>
            <a:off x="2809126" y="1371600"/>
            <a:ext cx="8794751" cy="4893647"/>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Char char="•"/>
            </a:pPr>
            <a:r>
              <a:rPr lang="en-US" altLang="en-US" sz="2400" u="sng"/>
              <a:t>Thayer</a:t>
            </a:r>
            <a:r>
              <a:rPr lang="en-US" altLang="en-US" sz="2400"/>
              <a:t>: “to change one’s mind for the better, heartily to amend with abhorrence of one’s past sins” (405). </a:t>
            </a:r>
          </a:p>
          <a:p>
            <a:endParaRPr lang="en-US" altLang="en-US" sz="2400"/>
          </a:p>
          <a:p>
            <a:pPr>
              <a:buFontTx/>
              <a:buChar char="•"/>
            </a:pPr>
            <a:r>
              <a:rPr lang="en-US" altLang="en-US" sz="2400"/>
              <a:t> </a:t>
            </a:r>
            <a:r>
              <a:rPr lang="en-US" altLang="en-US" sz="2400" u="sng"/>
              <a:t>W. E. Vine</a:t>
            </a:r>
            <a:r>
              <a:rPr lang="en-US" altLang="en-US" sz="2400"/>
              <a:t> says “this change of mind involves both a turning from sin and a turning to God” (III: 281). </a:t>
            </a:r>
          </a:p>
          <a:p>
            <a:endParaRPr lang="en-US" altLang="en-US" sz="2400"/>
          </a:p>
          <a:p>
            <a:pPr>
              <a:buFontTx/>
              <a:buChar char="•"/>
            </a:pPr>
            <a:r>
              <a:rPr lang="en-US" altLang="en-US" sz="2400"/>
              <a:t> </a:t>
            </a:r>
            <a:r>
              <a:rPr lang="en-US" altLang="en-US" sz="2400" u="sng"/>
              <a:t>Kittel’s </a:t>
            </a:r>
            <a:r>
              <a:rPr lang="en-US" altLang="en-US" sz="2400" i="1" u="sng"/>
              <a:t>Theological Dictionary Of The New Testament</a:t>
            </a:r>
            <a:r>
              <a:rPr lang="en-US" altLang="en-US" sz="2400"/>
              <a:t> suggest that repentance involves turning away from evil (IV: 1004). </a:t>
            </a:r>
          </a:p>
          <a:p>
            <a:endParaRPr lang="en-US" altLang="en-US" sz="2400"/>
          </a:p>
          <a:p>
            <a:pPr>
              <a:buFontTx/>
              <a:buChar char="•"/>
            </a:pPr>
            <a:r>
              <a:rPr lang="en-US" altLang="en-US" sz="2400"/>
              <a:t> </a:t>
            </a:r>
            <a:r>
              <a:rPr lang="en-US" altLang="en-US" sz="2400" u="sng"/>
              <a:t>A. T. Robertson</a:t>
            </a:r>
            <a:r>
              <a:rPr lang="en-US" altLang="en-US" sz="2400"/>
              <a:t> said that when John called upon his hearers to repent, “John did not call on people to be sorry, but to change their mental attitudes and conduct” (</a:t>
            </a:r>
            <a:r>
              <a:rPr lang="en-US" altLang="en-US" sz="2400" i="1"/>
              <a:t>Word Pictures In The New Testament</a:t>
            </a:r>
            <a:r>
              <a:rPr lang="en-US" altLang="en-US" sz="2400"/>
              <a:t>, I: 24)</a:t>
            </a:r>
          </a:p>
        </p:txBody>
      </p:sp>
      <p:sp>
        <p:nvSpPr>
          <p:cNvPr id="28675" name="Text Box 3">
            <a:extLst>
              <a:ext uri="{FF2B5EF4-FFF2-40B4-BE49-F238E27FC236}">
                <a16:creationId xmlns:a16="http://schemas.microsoft.com/office/drawing/2014/main" id="{E438BDB0-2803-4D72-ACA3-A258373795D5}"/>
              </a:ext>
            </a:extLst>
          </p:cNvPr>
          <p:cNvSpPr txBox="1">
            <a:spLocks noChangeArrowheads="1"/>
          </p:cNvSpPr>
          <p:nvPr/>
        </p:nvSpPr>
        <p:spPr bwMode="auto">
          <a:xfrm rot="16200000">
            <a:off x="-2301875" y="2879725"/>
            <a:ext cx="6858000" cy="109855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6600" b="1">
                <a:solidFill>
                  <a:srgbClr val="FFFFCC"/>
                </a:solidFill>
                <a:latin typeface="Comic Sans MS" panose="030F0702030302020204" pitchFamily="66" charset="0"/>
              </a:rPr>
              <a:t>Change of Life</a:t>
            </a:r>
          </a:p>
        </p:txBody>
      </p:sp>
      <p:sp>
        <p:nvSpPr>
          <p:cNvPr id="28676" name="Text Box 4">
            <a:extLst>
              <a:ext uri="{FF2B5EF4-FFF2-40B4-BE49-F238E27FC236}">
                <a16:creationId xmlns:a16="http://schemas.microsoft.com/office/drawing/2014/main" id="{F1877806-3A15-49B7-8B6F-9B88DEB3DB13}"/>
              </a:ext>
            </a:extLst>
          </p:cNvPr>
          <p:cNvSpPr txBox="1">
            <a:spLocks noChangeArrowheads="1"/>
          </p:cNvSpPr>
          <p:nvPr/>
        </p:nvSpPr>
        <p:spPr bwMode="auto">
          <a:xfrm>
            <a:off x="3276600" y="406401"/>
            <a:ext cx="528760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514350" indent="-514350">
              <a:buFont typeface="+mj-lt"/>
              <a:buAutoNum type="arabicPeriod"/>
            </a:pPr>
            <a:r>
              <a:rPr lang="en-US" altLang="en-US" sz="2800" b="1" dirty="0">
                <a:solidFill>
                  <a:srgbClr val="FFFFCC"/>
                </a:solidFill>
                <a:effectLst>
                  <a:outerShdw blurRad="38100" dist="38100" dir="2700000" algn="tl">
                    <a:srgbClr val="000000"/>
                  </a:outerShdw>
                </a:effectLst>
              </a:rPr>
              <a:t>Involves Turning From Evil</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p:cTn id="7" dur="500" fill="hold"/>
                                        <p:tgtEl>
                                          <p:spTgt spid="28674"/>
                                        </p:tgtEl>
                                        <p:attrNameLst>
                                          <p:attrName>ppt_w</p:attrName>
                                        </p:attrNameLst>
                                      </p:cBhvr>
                                      <p:tavLst>
                                        <p:tav tm="0">
                                          <p:val>
                                            <p:strVal val="#ppt_w*0.05"/>
                                          </p:val>
                                        </p:tav>
                                        <p:tav tm="100000">
                                          <p:val>
                                            <p:strVal val="#ppt_w"/>
                                          </p:val>
                                        </p:tav>
                                      </p:tavLst>
                                    </p:anim>
                                    <p:anim calcmode="lin" valueType="num">
                                      <p:cBhvr>
                                        <p:cTn id="8" dur="500" fill="hold"/>
                                        <p:tgtEl>
                                          <p:spTgt spid="28674"/>
                                        </p:tgtEl>
                                        <p:attrNameLst>
                                          <p:attrName>ppt_h</p:attrName>
                                        </p:attrNameLst>
                                      </p:cBhvr>
                                      <p:tavLst>
                                        <p:tav tm="0">
                                          <p:val>
                                            <p:strVal val="#ppt_h"/>
                                          </p:val>
                                        </p:tav>
                                        <p:tav tm="100000">
                                          <p:val>
                                            <p:strVal val="#ppt_h"/>
                                          </p:val>
                                        </p:tav>
                                      </p:tavLst>
                                    </p:anim>
                                    <p:anim calcmode="lin" valueType="num">
                                      <p:cBhvr>
                                        <p:cTn id="9" dur="500" fill="hold"/>
                                        <p:tgtEl>
                                          <p:spTgt spid="28674"/>
                                        </p:tgtEl>
                                        <p:attrNameLst>
                                          <p:attrName>ppt_x</p:attrName>
                                        </p:attrNameLst>
                                      </p:cBhvr>
                                      <p:tavLst>
                                        <p:tav tm="0">
                                          <p:val>
                                            <p:strVal val="#ppt_x-.2"/>
                                          </p:val>
                                        </p:tav>
                                        <p:tav tm="100000">
                                          <p:val>
                                            <p:strVal val="#ppt_x"/>
                                          </p:val>
                                        </p:tav>
                                      </p:tavLst>
                                    </p:anim>
                                    <p:anim calcmode="lin" valueType="num">
                                      <p:cBhvr>
                                        <p:cTn id="10" dur="500" fill="hold"/>
                                        <p:tgtEl>
                                          <p:spTgt spid="28674"/>
                                        </p:tgtEl>
                                        <p:attrNameLst>
                                          <p:attrName>ppt_y</p:attrName>
                                        </p:attrNameLst>
                                      </p:cBhvr>
                                      <p:tavLst>
                                        <p:tav tm="0">
                                          <p:val>
                                            <p:strVal val="#ppt_y"/>
                                          </p:val>
                                        </p:tav>
                                        <p:tav tm="100000">
                                          <p:val>
                                            <p:strVal val="#ppt_y"/>
                                          </p:val>
                                        </p:tav>
                                      </p:tavLst>
                                    </p:anim>
                                    <p:animEffect transition="in" filter="fade">
                                      <p:cBhvr>
                                        <p:cTn id="11" dur="500"/>
                                        <p:tgtEl>
                                          <p:spTgt spid="28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4">
            <a:extLst>
              <a:ext uri="{FF2B5EF4-FFF2-40B4-BE49-F238E27FC236}">
                <a16:creationId xmlns:a16="http://schemas.microsoft.com/office/drawing/2014/main" id="{FC7249F5-EA72-4645-B4C6-E28686BA0A95}"/>
              </a:ext>
            </a:extLst>
          </p:cNvPr>
          <p:cNvSpPr txBox="1">
            <a:spLocks noChangeArrowheads="1"/>
          </p:cNvSpPr>
          <p:nvPr/>
        </p:nvSpPr>
        <p:spPr bwMode="auto">
          <a:xfrm>
            <a:off x="3276600" y="406400"/>
            <a:ext cx="5287601"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514350" indent="-514350">
              <a:buFont typeface="+mj-lt"/>
              <a:buAutoNum type="arabicPeriod"/>
            </a:pPr>
            <a:r>
              <a:rPr lang="en-US" altLang="en-US" sz="2800" b="1" dirty="0">
                <a:solidFill>
                  <a:srgbClr val="FFFFCC"/>
                </a:solidFill>
                <a:effectLst>
                  <a:outerShdw blurRad="38100" dist="38100" dir="2700000" algn="tl">
                    <a:srgbClr val="000000"/>
                  </a:outerShdw>
                </a:effectLst>
              </a:rPr>
              <a:t>Involves Turning From Evil</a:t>
            </a:r>
          </a:p>
          <a:p>
            <a:pPr marL="514350" indent="-514350">
              <a:buFont typeface="+mj-lt"/>
              <a:buAutoNum type="arabicPeriod"/>
            </a:pPr>
            <a:r>
              <a:rPr lang="en-US" altLang="en-US" sz="2800" b="1" dirty="0">
                <a:solidFill>
                  <a:srgbClr val="FFFFCC"/>
                </a:solidFill>
                <a:effectLst>
                  <a:outerShdw blurRad="38100" dist="38100" dir="2700000" algn="tl">
                    <a:srgbClr val="000000"/>
                  </a:outerShdw>
                </a:effectLst>
              </a:rPr>
              <a:t>Ceasing of Sin</a:t>
            </a:r>
          </a:p>
        </p:txBody>
      </p:sp>
      <p:sp>
        <p:nvSpPr>
          <p:cNvPr id="29702" name="Oval 6">
            <a:extLst>
              <a:ext uri="{FF2B5EF4-FFF2-40B4-BE49-F238E27FC236}">
                <a16:creationId xmlns:a16="http://schemas.microsoft.com/office/drawing/2014/main" id="{63E0D4BF-B203-4AF1-A30F-53DB15F89DF7}"/>
              </a:ext>
            </a:extLst>
          </p:cNvPr>
          <p:cNvSpPr>
            <a:spLocks noChangeArrowheads="1"/>
          </p:cNvSpPr>
          <p:nvPr/>
        </p:nvSpPr>
        <p:spPr bwMode="auto">
          <a:xfrm>
            <a:off x="3124200" y="1600200"/>
            <a:ext cx="5334000" cy="1752600"/>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solidFill>
                  <a:srgbClr val="3333CC"/>
                </a:solidFill>
              </a:rPr>
              <a:t>Nineveh “…</a:t>
            </a:r>
            <a:r>
              <a:rPr lang="en-US" altLang="en-US" sz="2400" b="1" u="sng">
                <a:solidFill>
                  <a:srgbClr val="3333CC"/>
                </a:solidFill>
              </a:rPr>
              <a:t>repented</a:t>
            </a:r>
            <a:r>
              <a:rPr lang="en-US" altLang="en-US" sz="2400" b="1">
                <a:solidFill>
                  <a:srgbClr val="3333CC"/>
                </a:solidFill>
              </a:rPr>
              <a:t> at the</a:t>
            </a:r>
          </a:p>
          <a:p>
            <a:pPr algn="ctr"/>
            <a:r>
              <a:rPr lang="en-US" altLang="en-US" sz="2400" b="1">
                <a:solidFill>
                  <a:srgbClr val="3333CC"/>
                </a:solidFill>
              </a:rPr>
              <a:t>preaching of Jonah…”</a:t>
            </a:r>
          </a:p>
          <a:p>
            <a:pPr algn="ctr"/>
            <a:r>
              <a:rPr lang="en-US" altLang="en-US" sz="2400" b="1">
                <a:solidFill>
                  <a:srgbClr val="3333CC"/>
                </a:solidFill>
              </a:rPr>
              <a:t>(Matt. 12:41)</a:t>
            </a:r>
          </a:p>
        </p:txBody>
      </p:sp>
      <p:grpSp>
        <p:nvGrpSpPr>
          <p:cNvPr id="29705" name="Group 9">
            <a:extLst>
              <a:ext uri="{FF2B5EF4-FFF2-40B4-BE49-F238E27FC236}">
                <a16:creationId xmlns:a16="http://schemas.microsoft.com/office/drawing/2014/main" id="{BD708155-CC99-45B9-AB2A-C05454AEF499}"/>
              </a:ext>
            </a:extLst>
          </p:cNvPr>
          <p:cNvGrpSpPr>
            <a:grpSpLocks/>
          </p:cNvGrpSpPr>
          <p:nvPr/>
        </p:nvGrpSpPr>
        <p:grpSpPr bwMode="auto">
          <a:xfrm>
            <a:off x="4953000" y="2282826"/>
            <a:ext cx="5334000" cy="3736975"/>
            <a:chOff x="2160" y="1438"/>
            <a:chExt cx="3360" cy="2354"/>
          </a:xfrm>
        </p:grpSpPr>
        <p:sp>
          <p:nvSpPr>
            <p:cNvPr id="29703" name="Oval 7">
              <a:extLst>
                <a:ext uri="{FF2B5EF4-FFF2-40B4-BE49-F238E27FC236}">
                  <a16:creationId xmlns:a16="http://schemas.microsoft.com/office/drawing/2014/main" id="{1889B09C-D318-4EB1-A2AB-27F710D30773}"/>
                </a:ext>
              </a:extLst>
            </p:cNvPr>
            <p:cNvSpPr>
              <a:spLocks noChangeArrowheads="1"/>
            </p:cNvSpPr>
            <p:nvPr/>
          </p:nvSpPr>
          <p:spPr bwMode="auto">
            <a:xfrm>
              <a:off x="2160" y="2688"/>
              <a:ext cx="3360" cy="1104"/>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a:solidFill>
                    <a:srgbClr val="3333CC"/>
                  </a:solidFill>
                </a:rPr>
                <a:t>“…they turned from their</a:t>
              </a:r>
            </a:p>
            <a:p>
              <a:pPr algn="ctr"/>
              <a:r>
                <a:rPr lang="en-US" altLang="en-US" sz="2400" b="1">
                  <a:solidFill>
                    <a:srgbClr val="3333CC"/>
                  </a:solidFill>
                </a:rPr>
                <a:t>evil way…”</a:t>
              </a:r>
            </a:p>
            <a:p>
              <a:pPr algn="ctr"/>
              <a:r>
                <a:rPr lang="en-US" altLang="en-US" sz="2400" b="1">
                  <a:solidFill>
                    <a:srgbClr val="3333CC"/>
                  </a:solidFill>
                </a:rPr>
                <a:t>(Jonah 3:10)</a:t>
              </a:r>
            </a:p>
          </p:txBody>
        </p:sp>
        <p:sp>
          <p:nvSpPr>
            <p:cNvPr id="29704" name="AutoShape 8">
              <a:extLst>
                <a:ext uri="{FF2B5EF4-FFF2-40B4-BE49-F238E27FC236}">
                  <a16:creationId xmlns:a16="http://schemas.microsoft.com/office/drawing/2014/main" id="{43DD617F-8253-47A7-B341-A743994417B4}"/>
                </a:ext>
              </a:extLst>
            </p:cNvPr>
            <p:cNvSpPr>
              <a:spLocks noChangeArrowheads="1"/>
            </p:cNvSpPr>
            <p:nvPr/>
          </p:nvSpPr>
          <p:spPr bwMode="auto">
            <a:xfrm rot="-738074">
              <a:off x="3039" y="1438"/>
              <a:ext cx="336" cy="1488"/>
            </a:xfrm>
            <a:prstGeom prst="downArrow">
              <a:avLst>
                <a:gd name="adj1" fmla="val 50000"/>
                <a:gd name="adj2" fmla="val 110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 name="Text Box 3">
            <a:extLst>
              <a:ext uri="{FF2B5EF4-FFF2-40B4-BE49-F238E27FC236}">
                <a16:creationId xmlns:a16="http://schemas.microsoft.com/office/drawing/2014/main" id="{6F940995-CAAF-865E-F246-6530DF0A52F2}"/>
              </a:ext>
            </a:extLst>
          </p:cNvPr>
          <p:cNvSpPr txBox="1">
            <a:spLocks noChangeArrowheads="1"/>
          </p:cNvSpPr>
          <p:nvPr/>
        </p:nvSpPr>
        <p:spPr bwMode="auto">
          <a:xfrm rot="16200000">
            <a:off x="-2301875" y="2879725"/>
            <a:ext cx="6858000" cy="109855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6600" b="1">
                <a:solidFill>
                  <a:srgbClr val="FFFFCC"/>
                </a:solidFill>
                <a:latin typeface="Comic Sans MS" panose="030F0702030302020204" pitchFamily="66" charset="0"/>
              </a:rPr>
              <a:t>Change of Life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29702"/>
                                        </p:tgtEl>
                                        <p:attrNameLst>
                                          <p:attrName>style.visibility</p:attrName>
                                        </p:attrNameLst>
                                      </p:cBhvr>
                                      <p:to>
                                        <p:strVal val="visible"/>
                                      </p:to>
                                    </p:set>
                                    <p:animEffect transition="in" filter="plus(in)">
                                      <p:cBhvr>
                                        <p:cTn id="7" dur="2000"/>
                                        <p:tgtEl>
                                          <p:spTgt spid="297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29705"/>
                                        </p:tgtEl>
                                        <p:attrNameLst>
                                          <p:attrName>style.visibility</p:attrName>
                                        </p:attrNameLst>
                                      </p:cBhvr>
                                      <p:to>
                                        <p:strVal val="visible"/>
                                      </p:to>
                                    </p:set>
                                    <p:animEffect transition="in" filter="wipe(up)">
                                      <p:cBhvr>
                                        <p:cTn id="12" dur="500"/>
                                        <p:tgtEl>
                                          <p:spTgt spid="297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 Box 3">
            <a:extLst>
              <a:ext uri="{FF2B5EF4-FFF2-40B4-BE49-F238E27FC236}">
                <a16:creationId xmlns:a16="http://schemas.microsoft.com/office/drawing/2014/main" id="{1ED67D01-20D5-4BC8-8D7A-884750C5CEA1}"/>
              </a:ext>
            </a:extLst>
          </p:cNvPr>
          <p:cNvSpPr txBox="1">
            <a:spLocks noChangeArrowheads="1"/>
          </p:cNvSpPr>
          <p:nvPr/>
        </p:nvSpPr>
        <p:spPr bwMode="auto">
          <a:xfrm>
            <a:off x="3276601" y="303213"/>
            <a:ext cx="5977919" cy="3955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514350" indent="-514350">
              <a:lnSpc>
                <a:spcPct val="130000"/>
              </a:lnSpc>
              <a:buFont typeface="+mj-lt"/>
              <a:buAutoNum type="arabicPeriod"/>
            </a:pPr>
            <a:r>
              <a:rPr lang="en-US" altLang="en-US" sz="2800" b="1" dirty="0">
                <a:solidFill>
                  <a:srgbClr val="FFFFCC"/>
                </a:solidFill>
                <a:effectLst>
                  <a:outerShdw blurRad="38100" dist="38100" dir="2700000" algn="tl">
                    <a:srgbClr val="000000"/>
                  </a:outerShdw>
                </a:effectLst>
              </a:rPr>
              <a:t>Involves Turning From Evil</a:t>
            </a:r>
          </a:p>
          <a:p>
            <a:pPr marL="514350" indent="-514350">
              <a:lnSpc>
                <a:spcPct val="130000"/>
              </a:lnSpc>
              <a:buFont typeface="+mj-lt"/>
              <a:buAutoNum type="arabicPeriod"/>
            </a:pPr>
            <a:r>
              <a:rPr lang="en-US" altLang="en-US" sz="2800" b="1" dirty="0">
                <a:solidFill>
                  <a:srgbClr val="FFFFCC"/>
                </a:solidFill>
                <a:effectLst>
                  <a:outerShdw blurRad="38100" dist="38100" dir="2700000" algn="tl">
                    <a:srgbClr val="000000"/>
                  </a:outerShdw>
                </a:effectLst>
              </a:rPr>
              <a:t>Ceasing of Sin</a:t>
            </a:r>
          </a:p>
          <a:p>
            <a:pPr marL="514350" indent="-514350">
              <a:lnSpc>
                <a:spcPct val="130000"/>
              </a:lnSpc>
              <a:buFont typeface="+mj-lt"/>
              <a:buAutoNum type="arabicPeriod"/>
            </a:pPr>
            <a:r>
              <a:rPr lang="en-US" altLang="en-US" sz="2800" b="1" dirty="0">
                <a:solidFill>
                  <a:srgbClr val="FFFFCC"/>
                </a:solidFill>
                <a:effectLst>
                  <a:outerShdw blurRad="38100" dist="38100" dir="2700000" algn="tl">
                    <a:srgbClr val="000000"/>
                  </a:outerShdw>
                </a:effectLst>
              </a:rPr>
              <a:t>Fruits of repentance (Matt. 3:8)</a:t>
            </a:r>
          </a:p>
          <a:p>
            <a:pPr marL="514350" indent="-514350">
              <a:lnSpc>
                <a:spcPct val="130000"/>
              </a:lnSpc>
              <a:buFont typeface="+mj-lt"/>
              <a:buAutoNum type="arabicPeriod"/>
            </a:pPr>
            <a:r>
              <a:rPr lang="en-US" altLang="en-US" sz="2800" b="1" dirty="0">
                <a:solidFill>
                  <a:srgbClr val="FFFFCC"/>
                </a:solidFill>
                <a:effectLst>
                  <a:outerShdw blurRad="38100" dist="38100" dir="2700000" algn="tl">
                    <a:srgbClr val="000000"/>
                  </a:outerShdw>
                </a:effectLst>
              </a:rPr>
              <a:t>If No Change – No Repentance</a:t>
            </a:r>
          </a:p>
          <a:p>
            <a:pPr marL="971550" lvl="1" indent="-514350">
              <a:lnSpc>
                <a:spcPct val="130000"/>
              </a:lnSpc>
              <a:buFont typeface="Wingdings" panose="05000000000000000000" pitchFamily="2" charset="2"/>
              <a:buChar char="Ø"/>
            </a:pPr>
            <a:r>
              <a:rPr lang="en-US" altLang="en-US" sz="2800" b="1" dirty="0">
                <a:solidFill>
                  <a:srgbClr val="FFFFCC"/>
                </a:solidFill>
                <a:effectLst>
                  <a:outerShdw blurRad="38100" dist="38100" dir="2700000" algn="tl">
                    <a:srgbClr val="000000"/>
                  </a:outerShdw>
                </a:effectLst>
              </a:rPr>
              <a:t> 2 Cor. 12:20-21</a:t>
            </a:r>
          </a:p>
          <a:p>
            <a:pPr marL="971550" lvl="1" indent="-514350">
              <a:lnSpc>
                <a:spcPct val="130000"/>
              </a:lnSpc>
              <a:buFont typeface="Wingdings" panose="05000000000000000000" pitchFamily="2" charset="2"/>
              <a:buChar char="Ø"/>
            </a:pPr>
            <a:r>
              <a:rPr lang="en-US" altLang="en-US" sz="2800" b="1" dirty="0">
                <a:solidFill>
                  <a:srgbClr val="FFFFCC"/>
                </a:solidFill>
                <a:effectLst>
                  <a:outerShdw blurRad="38100" dist="38100" dir="2700000" algn="tl">
                    <a:srgbClr val="000000"/>
                  </a:outerShdw>
                </a:effectLst>
              </a:rPr>
              <a:t> Rev. 9:20-21</a:t>
            </a:r>
          </a:p>
          <a:p>
            <a:pPr marL="514350" indent="-514350">
              <a:lnSpc>
                <a:spcPct val="130000"/>
              </a:lnSpc>
              <a:buFont typeface="+mj-lt"/>
              <a:buAutoNum type="arabicPeriod"/>
            </a:pPr>
            <a:r>
              <a:rPr lang="en-US" altLang="en-US" sz="2800" b="1" dirty="0">
                <a:solidFill>
                  <a:srgbClr val="FFFFCC"/>
                </a:solidFill>
                <a:effectLst>
                  <a:outerShdw blurRad="38100" dist="38100" dir="2700000" algn="tl">
                    <a:srgbClr val="000000"/>
                  </a:outerShdw>
                </a:effectLst>
              </a:rPr>
              <a:t>New &amp; Different Life (Rom. 6:4)</a:t>
            </a:r>
          </a:p>
        </p:txBody>
      </p:sp>
      <p:sp>
        <p:nvSpPr>
          <p:cNvPr id="2" name="Text Box 3">
            <a:extLst>
              <a:ext uri="{FF2B5EF4-FFF2-40B4-BE49-F238E27FC236}">
                <a16:creationId xmlns:a16="http://schemas.microsoft.com/office/drawing/2014/main" id="{7750CC21-4426-8363-8782-59CCC1F1BE5A}"/>
              </a:ext>
            </a:extLst>
          </p:cNvPr>
          <p:cNvSpPr txBox="1">
            <a:spLocks noChangeArrowheads="1"/>
          </p:cNvSpPr>
          <p:nvPr/>
        </p:nvSpPr>
        <p:spPr bwMode="auto">
          <a:xfrm rot="16200000">
            <a:off x="-2301875" y="2879725"/>
            <a:ext cx="6858000" cy="109855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6600" b="1">
                <a:solidFill>
                  <a:srgbClr val="FFFFCC"/>
                </a:solidFill>
                <a:latin typeface="Comic Sans MS" panose="030F0702030302020204" pitchFamily="66" charset="0"/>
              </a:rPr>
              <a:t>Change of Life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0723">
                                            <p:txEl>
                                              <p:pRg st="3" end="3"/>
                                            </p:txEl>
                                          </p:spTgt>
                                        </p:tgtEl>
                                        <p:attrNameLst>
                                          <p:attrName>style.visibility</p:attrName>
                                        </p:attrNameLst>
                                      </p:cBhvr>
                                      <p:to>
                                        <p:strVal val="visible"/>
                                      </p:to>
                                    </p:set>
                                    <p:anim calcmode="lin" valueType="num">
                                      <p:cBhvr>
                                        <p:cTn id="7" dur="1000" fill="hold"/>
                                        <p:tgtEl>
                                          <p:spTgt spid="30723">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30723">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30723">
                                            <p:txEl>
                                              <p:pRg st="3" end="3"/>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0723">
                                            <p:txEl>
                                              <p:pRg st="4" end="4"/>
                                            </p:txEl>
                                          </p:spTgt>
                                        </p:tgtEl>
                                        <p:attrNameLst>
                                          <p:attrName>style.visibility</p:attrName>
                                        </p:attrNameLst>
                                      </p:cBhvr>
                                      <p:to>
                                        <p:strVal val="visible"/>
                                      </p:to>
                                    </p:set>
                                    <p:anim calcmode="lin" valueType="num">
                                      <p:cBhvr>
                                        <p:cTn id="14" dur="1000" fill="hold"/>
                                        <p:tgtEl>
                                          <p:spTgt spid="30723">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30723">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30723">
                                            <p:txEl>
                                              <p:pRg st="4" end="4"/>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0723">
                                            <p:txEl>
                                              <p:pRg st="5" end="5"/>
                                            </p:txEl>
                                          </p:spTgt>
                                        </p:tgtEl>
                                        <p:attrNameLst>
                                          <p:attrName>style.visibility</p:attrName>
                                        </p:attrNameLst>
                                      </p:cBhvr>
                                      <p:to>
                                        <p:strVal val="visible"/>
                                      </p:to>
                                    </p:set>
                                    <p:anim calcmode="lin" valueType="num">
                                      <p:cBhvr>
                                        <p:cTn id="21" dur="1000" fill="hold"/>
                                        <p:tgtEl>
                                          <p:spTgt spid="30723">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30723">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30723">
                                            <p:txEl>
                                              <p:pRg st="5" end="5"/>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0723">
                                            <p:txEl>
                                              <p:pRg st="6" end="6"/>
                                            </p:txEl>
                                          </p:spTgt>
                                        </p:tgtEl>
                                        <p:attrNameLst>
                                          <p:attrName>style.visibility</p:attrName>
                                        </p:attrNameLst>
                                      </p:cBhvr>
                                      <p:to>
                                        <p:strVal val="visible"/>
                                      </p:to>
                                    </p:set>
                                    <p:anim calcmode="lin" valueType="num">
                                      <p:cBhvr>
                                        <p:cTn id="28" dur="1000" fill="hold"/>
                                        <p:tgtEl>
                                          <p:spTgt spid="30723">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30723">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307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uiExpand="1" build="p" bldLvl="2"/>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2">
            <a:extLst>
              <a:ext uri="{FF2B5EF4-FFF2-40B4-BE49-F238E27FC236}">
                <a16:creationId xmlns:a16="http://schemas.microsoft.com/office/drawing/2014/main" id="{53195147-5DD9-45A4-9E06-16E42F87AC2D}"/>
              </a:ext>
            </a:extLst>
          </p:cNvPr>
          <p:cNvSpPr>
            <a:spLocks noChangeArrowheads="1"/>
          </p:cNvSpPr>
          <p:nvPr/>
        </p:nvSpPr>
        <p:spPr bwMode="auto">
          <a:xfrm>
            <a:off x="4800600" y="1752600"/>
            <a:ext cx="2743200" cy="3124200"/>
          </a:xfrm>
          <a:prstGeom prst="star32">
            <a:avLst>
              <a:gd name="adj" fmla="val 45542"/>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dirty="0"/>
              <a:t>Repentance</a:t>
            </a:r>
          </a:p>
          <a:p>
            <a:pPr algn="ctr"/>
            <a:endParaRPr lang="en-US" altLang="en-US" sz="2400" b="1" dirty="0"/>
          </a:p>
          <a:p>
            <a:pPr algn="ctr"/>
            <a:r>
              <a:rPr lang="en-US" altLang="en-US" sz="2800" b="1" dirty="0"/>
              <a:t>(Change</a:t>
            </a:r>
          </a:p>
          <a:p>
            <a:pPr algn="ctr"/>
            <a:r>
              <a:rPr lang="en-US" altLang="en-US" sz="2800" b="1" dirty="0"/>
              <a:t>of Mind)</a:t>
            </a:r>
          </a:p>
        </p:txBody>
      </p:sp>
      <p:grpSp>
        <p:nvGrpSpPr>
          <p:cNvPr id="22531" name="Group 3">
            <a:extLst>
              <a:ext uri="{FF2B5EF4-FFF2-40B4-BE49-F238E27FC236}">
                <a16:creationId xmlns:a16="http://schemas.microsoft.com/office/drawing/2014/main" id="{E69428BB-EFF3-4349-90AA-9C5DD5B82F47}"/>
              </a:ext>
            </a:extLst>
          </p:cNvPr>
          <p:cNvGrpSpPr>
            <a:grpSpLocks/>
          </p:cNvGrpSpPr>
          <p:nvPr/>
        </p:nvGrpSpPr>
        <p:grpSpPr bwMode="auto">
          <a:xfrm>
            <a:off x="1905000" y="1219200"/>
            <a:ext cx="3733800" cy="4648200"/>
            <a:chOff x="240" y="768"/>
            <a:chExt cx="2352" cy="2928"/>
          </a:xfrm>
        </p:grpSpPr>
        <p:sp>
          <p:nvSpPr>
            <p:cNvPr id="22532" name="Rectangle 4">
              <a:extLst>
                <a:ext uri="{FF2B5EF4-FFF2-40B4-BE49-F238E27FC236}">
                  <a16:creationId xmlns:a16="http://schemas.microsoft.com/office/drawing/2014/main" id="{200DD41A-2331-4F33-8025-45D24F754334}"/>
                </a:ext>
              </a:extLst>
            </p:cNvPr>
            <p:cNvSpPr>
              <a:spLocks noChangeArrowheads="1"/>
            </p:cNvSpPr>
            <p:nvPr/>
          </p:nvSpPr>
          <p:spPr bwMode="auto">
            <a:xfrm>
              <a:off x="240" y="768"/>
              <a:ext cx="1392" cy="2304"/>
            </a:xfrm>
            <a:prstGeom prst="rect">
              <a:avLst/>
            </a:prstGeom>
            <a:solidFill>
              <a:schemeClr val="tx1"/>
            </a:solidFill>
            <a:ln w="9525">
              <a:solidFill>
                <a:srgbClr val="FFFF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bg1"/>
                  </a:solidFill>
                </a:rPr>
                <a:t>Godly</a:t>
              </a:r>
            </a:p>
            <a:p>
              <a:pPr algn="ctr"/>
              <a:r>
                <a:rPr lang="en-US" altLang="en-US" sz="3200" b="1" dirty="0">
                  <a:solidFill>
                    <a:schemeClr val="bg1"/>
                  </a:solidFill>
                </a:rPr>
                <a:t>Sorrow</a:t>
              </a:r>
            </a:p>
            <a:p>
              <a:pPr algn="ctr"/>
              <a:endParaRPr lang="en-US" altLang="en-US" sz="3200" b="1" dirty="0">
                <a:solidFill>
                  <a:schemeClr val="bg1"/>
                </a:solidFill>
              </a:endParaRPr>
            </a:p>
            <a:p>
              <a:pPr algn="ctr"/>
              <a:r>
                <a:rPr lang="en-US" altLang="en-US" sz="3200" b="1" dirty="0">
                  <a:solidFill>
                    <a:schemeClr val="bg1"/>
                  </a:solidFill>
                </a:rPr>
                <a:t>Deep</a:t>
              </a:r>
            </a:p>
            <a:p>
              <a:pPr algn="ctr"/>
              <a:r>
                <a:rPr lang="en-US" altLang="en-US" sz="3200" b="1" dirty="0">
                  <a:solidFill>
                    <a:schemeClr val="bg1"/>
                  </a:solidFill>
                </a:rPr>
                <a:t>Contrition</a:t>
              </a:r>
            </a:p>
          </p:txBody>
        </p:sp>
        <p:sp>
          <p:nvSpPr>
            <p:cNvPr id="22533" name="AutoShape 5">
              <a:extLst>
                <a:ext uri="{FF2B5EF4-FFF2-40B4-BE49-F238E27FC236}">
                  <a16:creationId xmlns:a16="http://schemas.microsoft.com/office/drawing/2014/main" id="{3FF99C47-CB2A-4C55-9829-6CFEB4BB2A7A}"/>
                </a:ext>
              </a:extLst>
            </p:cNvPr>
            <p:cNvSpPr>
              <a:spLocks noChangeArrowheads="1"/>
            </p:cNvSpPr>
            <p:nvPr/>
          </p:nvSpPr>
          <p:spPr bwMode="auto">
            <a:xfrm rot="-4469440">
              <a:off x="1536" y="2592"/>
              <a:ext cx="720" cy="1392"/>
            </a:xfrm>
            <a:prstGeom prst="curvedRightArrow">
              <a:avLst>
                <a:gd name="adj1" fmla="val 38667"/>
                <a:gd name="adj2" fmla="val 77333"/>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34" name="Rectangle 6">
              <a:extLst>
                <a:ext uri="{FF2B5EF4-FFF2-40B4-BE49-F238E27FC236}">
                  <a16:creationId xmlns:a16="http://schemas.microsoft.com/office/drawing/2014/main" id="{C58CE5CE-08CB-4032-A917-FB8E9A7D6D40}"/>
                </a:ext>
              </a:extLst>
            </p:cNvPr>
            <p:cNvSpPr>
              <a:spLocks noChangeArrowheads="1"/>
            </p:cNvSpPr>
            <p:nvPr/>
          </p:nvSpPr>
          <p:spPr bwMode="auto">
            <a:xfrm>
              <a:off x="1200" y="3504"/>
              <a:ext cx="1056"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dirty="0"/>
                <a:t>Produces</a:t>
              </a:r>
            </a:p>
          </p:txBody>
        </p:sp>
      </p:grpSp>
      <p:grpSp>
        <p:nvGrpSpPr>
          <p:cNvPr id="22535" name="Group 7">
            <a:extLst>
              <a:ext uri="{FF2B5EF4-FFF2-40B4-BE49-F238E27FC236}">
                <a16:creationId xmlns:a16="http://schemas.microsoft.com/office/drawing/2014/main" id="{29136AC6-23EF-4E46-91D5-FDE98E89E920}"/>
              </a:ext>
            </a:extLst>
          </p:cNvPr>
          <p:cNvGrpSpPr>
            <a:grpSpLocks/>
          </p:cNvGrpSpPr>
          <p:nvPr/>
        </p:nvGrpSpPr>
        <p:grpSpPr bwMode="auto">
          <a:xfrm>
            <a:off x="6629400" y="914400"/>
            <a:ext cx="4038600" cy="4267200"/>
            <a:chOff x="3216" y="576"/>
            <a:chExt cx="2544" cy="2688"/>
          </a:xfrm>
        </p:grpSpPr>
        <p:sp>
          <p:nvSpPr>
            <p:cNvPr id="22536" name="AutoShape 8">
              <a:extLst>
                <a:ext uri="{FF2B5EF4-FFF2-40B4-BE49-F238E27FC236}">
                  <a16:creationId xmlns:a16="http://schemas.microsoft.com/office/drawing/2014/main" id="{DF59F31C-6350-43E1-9E77-C0A6828A81AC}"/>
                </a:ext>
              </a:extLst>
            </p:cNvPr>
            <p:cNvSpPr>
              <a:spLocks noChangeArrowheads="1"/>
            </p:cNvSpPr>
            <p:nvPr/>
          </p:nvSpPr>
          <p:spPr bwMode="auto">
            <a:xfrm>
              <a:off x="4128" y="720"/>
              <a:ext cx="1632" cy="2544"/>
            </a:xfrm>
            <a:prstGeom prst="rightArrow">
              <a:avLst>
                <a:gd name="adj1" fmla="val 81296"/>
                <a:gd name="adj2" fmla="val 64583"/>
              </a:avLst>
            </a:prstGeom>
            <a:solidFill>
              <a:srgbClr val="33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dirty="0">
                  <a:solidFill>
                    <a:srgbClr val="FFFFCC"/>
                  </a:solidFill>
                </a:rPr>
                <a:t>	       </a:t>
              </a:r>
              <a:r>
                <a:rPr lang="en-US" altLang="en-US" sz="3200" b="1" dirty="0">
                  <a:solidFill>
                    <a:srgbClr val="FFFFCC"/>
                  </a:solidFill>
                </a:rPr>
                <a:t>Change</a:t>
              </a:r>
            </a:p>
            <a:p>
              <a:pPr algn="ctr"/>
              <a:r>
                <a:rPr lang="en-US" altLang="en-US" sz="3200" b="1" dirty="0">
                  <a:solidFill>
                    <a:srgbClr val="FFFFCC"/>
                  </a:solidFill>
                </a:rPr>
                <a:t>	of</a:t>
              </a:r>
            </a:p>
            <a:p>
              <a:pPr algn="ctr"/>
              <a:r>
                <a:rPr lang="en-US" altLang="en-US" sz="3200" b="1" dirty="0">
                  <a:solidFill>
                    <a:srgbClr val="FFFFCC"/>
                  </a:solidFill>
                </a:rPr>
                <a:t>	Life</a:t>
              </a:r>
            </a:p>
          </p:txBody>
        </p:sp>
        <p:sp>
          <p:nvSpPr>
            <p:cNvPr id="22537" name="AutoShape 9">
              <a:extLst>
                <a:ext uri="{FF2B5EF4-FFF2-40B4-BE49-F238E27FC236}">
                  <a16:creationId xmlns:a16="http://schemas.microsoft.com/office/drawing/2014/main" id="{D8E6F7B3-A07A-44C8-8AA8-3AA149DE0DF6}"/>
                </a:ext>
              </a:extLst>
            </p:cNvPr>
            <p:cNvSpPr>
              <a:spLocks noChangeArrowheads="1"/>
            </p:cNvSpPr>
            <p:nvPr/>
          </p:nvSpPr>
          <p:spPr bwMode="auto">
            <a:xfrm rot="-4374498">
              <a:off x="3624" y="168"/>
              <a:ext cx="768" cy="1584"/>
            </a:xfrm>
            <a:prstGeom prst="curvedLeftArrow">
              <a:avLst>
                <a:gd name="adj1" fmla="val 41250"/>
                <a:gd name="adj2" fmla="val 8250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38" name="Rectangle 10">
              <a:extLst>
                <a:ext uri="{FF2B5EF4-FFF2-40B4-BE49-F238E27FC236}">
                  <a16:creationId xmlns:a16="http://schemas.microsoft.com/office/drawing/2014/main" id="{19C08AC3-7307-4E9F-A052-2DB02F103539}"/>
                </a:ext>
              </a:extLst>
            </p:cNvPr>
            <p:cNvSpPr>
              <a:spLocks noChangeArrowheads="1"/>
            </p:cNvSpPr>
            <p:nvPr/>
          </p:nvSpPr>
          <p:spPr bwMode="auto">
            <a:xfrm>
              <a:off x="3456" y="624"/>
              <a:ext cx="960"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dirty="0"/>
                <a:t>Produces</a:t>
              </a: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2531"/>
                                        </p:tgtEl>
                                        <p:attrNameLst>
                                          <p:attrName>style.visibility</p:attrName>
                                        </p:attrNameLst>
                                      </p:cBhvr>
                                      <p:to>
                                        <p:strVal val="visible"/>
                                      </p:to>
                                    </p:set>
                                    <p:animEffect transition="in" filter="fade">
                                      <p:cBhvr>
                                        <p:cTn id="7" dur="2000"/>
                                        <p:tgtEl>
                                          <p:spTgt spid="225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2535"/>
                                        </p:tgtEl>
                                        <p:attrNameLst>
                                          <p:attrName>style.visibility</p:attrName>
                                        </p:attrNameLst>
                                      </p:cBhvr>
                                      <p:to>
                                        <p:strVal val="visible"/>
                                      </p:to>
                                    </p:set>
                                    <p:animEffect transition="in" filter="fade">
                                      <p:cBhvr>
                                        <p:cTn id="12" dur="2000"/>
                                        <p:tgtEl>
                                          <p:spTgt spid="225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a:extLst>
              <a:ext uri="{FF2B5EF4-FFF2-40B4-BE49-F238E27FC236}">
                <a16:creationId xmlns:a16="http://schemas.microsoft.com/office/drawing/2014/main" id="{953FBCD3-C9DD-45F1-AD1B-9E6FEA541715}"/>
              </a:ext>
            </a:extLst>
          </p:cNvPr>
          <p:cNvSpPr txBox="1">
            <a:spLocks noChangeArrowheads="1"/>
          </p:cNvSpPr>
          <p:nvPr/>
        </p:nvSpPr>
        <p:spPr bwMode="auto">
          <a:xfrm>
            <a:off x="1295400" y="1066801"/>
            <a:ext cx="10232288" cy="441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457200" indent="-457200">
              <a:lnSpc>
                <a:spcPct val="140000"/>
              </a:lnSpc>
              <a:buFont typeface="Wingdings" panose="05000000000000000000" pitchFamily="2" charset="2"/>
              <a:buChar char="§"/>
            </a:pPr>
            <a:endParaRPr lang="en-US" altLang="en-US" sz="3200" b="1" dirty="0">
              <a:effectLst>
                <a:outerShdw blurRad="38100" dist="38100" dir="2700000" algn="tl">
                  <a:srgbClr val="FFFFFF"/>
                </a:outerShdw>
              </a:effectLst>
            </a:endParaRPr>
          </a:p>
          <a:p>
            <a:pPr marL="914400" lvl="1" indent="-457200">
              <a:lnSpc>
                <a:spcPct val="140000"/>
              </a:lnSpc>
              <a:buFont typeface="Wingdings" panose="05000000000000000000" pitchFamily="2" charset="2"/>
              <a:buChar char="§"/>
            </a:pPr>
            <a:r>
              <a:rPr lang="en-US" altLang="en-US" sz="3200" b="1" dirty="0">
                <a:effectLst>
                  <a:outerShdw blurRad="38100" dist="38100" dir="2700000" algn="tl">
                    <a:srgbClr val="FFFFFF"/>
                  </a:outerShdw>
                </a:effectLst>
              </a:rPr>
              <a:t> </a:t>
            </a:r>
            <a:r>
              <a:rPr lang="en-US" altLang="en-US" sz="2800" b="1" i="1" dirty="0">
                <a:effectLst>
                  <a:outerShdw blurRad="38100" dist="38100" dir="2700000" algn="tl">
                    <a:srgbClr val="FFFFFF"/>
                  </a:outerShdw>
                </a:effectLst>
              </a:rPr>
              <a:t>Confession - (Possible to confess without repenting)</a:t>
            </a:r>
          </a:p>
          <a:p>
            <a:pPr marL="914400" lvl="1" indent="-457200">
              <a:lnSpc>
                <a:spcPct val="140000"/>
              </a:lnSpc>
              <a:buFont typeface="Wingdings" panose="05000000000000000000" pitchFamily="2" charset="2"/>
              <a:buChar char="§"/>
            </a:pPr>
            <a:r>
              <a:rPr lang="en-US" altLang="en-US" sz="2800" b="1" i="1" dirty="0">
                <a:effectLst>
                  <a:outerShdw blurRad="38100" dist="38100" dir="2700000" algn="tl">
                    <a:srgbClr val="FFFFFF"/>
                  </a:outerShdw>
                </a:effectLst>
              </a:rPr>
              <a:t> Reporting - (come forward to report what done)</a:t>
            </a:r>
          </a:p>
          <a:p>
            <a:pPr marL="914400" lvl="1" indent="-457200">
              <a:lnSpc>
                <a:spcPct val="140000"/>
              </a:lnSpc>
              <a:buFont typeface="Wingdings" panose="05000000000000000000" pitchFamily="2" charset="2"/>
              <a:buChar char="§"/>
            </a:pPr>
            <a:r>
              <a:rPr lang="en-US" altLang="en-US" sz="2800" b="1" i="1" dirty="0">
                <a:effectLst>
                  <a:outerShdw blurRad="38100" dist="38100" dir="2700000" algn="tl">
                    <a:srgbClr val="FFFFFF"/>
                  </a:outerShdw>
                </a:effectLst>
              </a:rPr>
              <a:t> Mere Regret - (Matt. 27:2-4; Change is missing)</a:t>
            </a:r>
          </a:p>
          <a:p>
            <a:pPr marL="914400" lvl="1" indent="-457200">
              <a:lnSpc>
                <a:spcPct val="140000"/>
              </a:lnSpc>
              <a:buFont typeface="Wingdings" panose="05000000000000000000" pitchFamily="2" charset="2"/>
              <a:buChar char="§"/>
            </a:pPr>
            <a:r>
              <a:rPr lang="en-US" altLang="en-US" sz="2800" b="1" i="1" dirty="0">
                <a:effectLst>
                  <a:outerShdw blurRad="38100" dist="38100" dir="2700000" algn="tl">
                    <a:srgbClr val="FFFFFF"/>
                  </a:outerShdw>
                </a:effectLst>
              </a:rPr>
              <a:t> Mere Change – (Missing deep contrition)</a:t>
            </a:r>
          </a:p>
          <a:p>
            <a:pPr marL="914400" lvl="1" indent="-457200">
              <a:lnSpc>
                <a:spcPct val="140000"/>
              </a:lnSpc>
              <a:buFont typeface="Wingdings" panose="05000000000000000000" pitchFamily="2" charset="2"/>
              <a:buChar char="§"/>
            </a:pPr>
            <a:r>
              <a:rPr lang="en-US" altLang="en-US" sz="2800" b="1" i="1" dirty="0">
                <a:effectLst>
                  <a:outerShdw blurRad="38100" dist="38100" dir="2700000" algn="tl">
                    <a:srgbClr val="FFFFFF"/>
                  </a:outerShdw>
                </a:effectLst>
              </a:rPr>
              <a:t> “Repent” but still justify action</a:t>
            </a:r>
          </a:p>
          <a:p>
            <a:pPr marL="914400" lvl="1" indent="-457200">
              <a:lnSpc>
                <a:spcPct val="140000"/>
              </a:lnSpc>
              <a:buFont typeface="Wingdings" panose="05000000000000000000" pitchFamily="2" charset="2"/>
              <a:buChar char="§"/>
            </a:pPr>
            <a:r>
              <a:rPr lang="en-US" altLang="en-US" sz="2800" b="1" i="1" dirty="0">
                <a:effectLst>
                  <a:outerShdw blurRad="38100" dist="38100" dir="2700000" algn="tl">
                    <a:srgbClr val="FFFFFF"/>
                  </a:outerShdw>
                </a:effectLst>
              </a:rPr>
              <a:t> A ritual one goes through when he sins</a:t>
            </a:r>
          </a:p>
        </p:txBody>
      </p:sp>
      <p:sp>
        <p:nvSpPr>
          <p:cNvPr id="60419" name="Text Box 3">
            <a:extLst>
              <a:ext uri="{FF2B5EF4-FFF2-40B4-BE49-F238E27FC236}">
                <a16:creationId xmlns:a16="http://schemas.microsoft.com/office/drawing/2014/main" id="{B735F6EF-313A-494C-A551-7B191687072D}"/>
              </a:ext>
            </a:extLst>
          </p:cNvPr>
          <p:cNvSpPr txBox="1">
            <a:spLocks noChangeArrowheads="1"/>
          </p:cNvSpPr>
          <p:nvPr/>
        </p:nvSpPr>
        <p:spPr bwMode="auto">
          <a:xfrm>
            <a:off x="2362200" y="365126"/>
            <a:ext cx="7467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000" b="1" u="sng">
                <a:solidFill>
                  <a:srgbClr val="FFFF00"/>
                </a:solidFill>
                <a:effectLst>
                  <a:outerShdw blurRad="38100" dist="38100" dir="2700000" algn="tl">
                    <a:srgbClr val="000000"/>
                  </a:outerShdw>
                </a:effectLst>
              </a:rPr>
              <a:t>These Are Not Repentance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0418">
                                            <p:txEl>
                                              <p:pRg st="1" end="1"/>
                                            </p:txEl>
                                          </p:spTgt>
                                        </p:tgtEl>
                                        <p:attrNameLst>
                                          <p:attrName>style.visibility</p:attrName>
                                        </p:attrNameLst>
                                      </p:cBhvr>
                                      <p:to>
                                        <p:strVal val="visible"/>
                                      </p:to>
                                    </p:set>
                                    <p:anim calcmode="lin" valueType="num">
                                      <p:cBhvr additive="base">
                                        <p:cTn id="7" dur="500" fill="hold"/>
                                        <p:tgtEl>
                                          <p:spTgt spid="60418">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041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0418">
                                            <p:txEl>
                                              <p:pRg st="2" end="2"/>
                                            </p:txEl>
                                          </p:spTgt>
                                        </p:tgtEl>
                                        <p:attrNameLst>
                                          <p:attrName>style.visibility</p:attrName>
                                        </p:attrNameLst>
                                      </p:cBhvr>
                                      <p:to>
                                        <p:strVal val="visible"/>
                                      </p:to>
                                    </p:set>
                                    <p:anim calcmode="lin" valueType="num">
                                      <p:cBhvr additive="base">
                                        <p:cTn id="13" dur="500" fill="hold"/>
                                        <p:tgtEl>
                                          <p:spTgt spid="60418">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041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0418">
                                            <p:txEl>
                                              <p:pRg st="3" end="3"/>
                                            </p:txEl>
                                          </p:spTgt>
                                        </p:tgtEl>
                                        <p:attrNameLst>
                                          <p:attrName>style.visibility</p:attrName>
                                        </p:attrNameLst>
                                      </p:cBhvr>
                                      <p:to>
                                        <p:strVal val="visible"/>
                                      </p:to>
                                    </p:set>
                                    <p:anim calcmode="lin" valueType="num">
                                      <p:cBhvr additive="base">
                                        <p:cTn id="19" dur="500" fill="hold"/>
                                        <p:tgtEl>
                                          <p:spTgt spid="60418">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041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0418">
                                            <p:txEl>
                                              <p:pRg st="4" end="4"/>
                                            </p:txEl>
                                          </p:spTgt>
                                        </p:tgtEl>
                                        <p:attrNameLst>
                                          <p:attrName>style.visibility</p:attrName>
                                        </p:attrNameLst>
                                      </p:cBhvr>
                                      <p:to>
                                        <p:strVal val="visible"/>
                                      </p:to>
                                    </p:set>
                                    <p:anim calcmode="lin" valueType="num">
                                      <p:cBhvr additive="base">
                                        <p:cTn id="25" dur="500" fill="hold"/>
                                        <p:tgtEl>
                                          <p:spTgt spid="60418">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0418">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0418">
                                            <p:txEl>
                                              <p:pRg st="5" end="5"/>
                                            </p:txEl>
                                          </p:spTgt>
                                        </p:tgtEl>
                                        <p:attrNameLst>
                                          <p:attrName>style.visibility</p:attrName>
                                        </p:attrNameLst>
                                      </p:cBhvr>
                                      <p:to>
                                        <p:strVal val="visible"/>
                                      </p:to>
                                    </p:set>
                                    <p:anim calcmode="lin" valueType="num">
                                      <p:cBhvr additive="base">
                                        <p:cTn id="31" dur="500" fill="hold"/>
                                        <p:tgtEl>
                                          <p:spTgt spid="60418">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0418">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0418">
                                            <p:txEl>
                                              <p:pRg st="6" end="6"/>
                                            </p:txEl>
                                          </p:spTgt>
                                        </p:tgtEl>
                                        <p:attrNameLst>
                                          <p:attrName>style.visibility</p:attrName>
                                        </p:attrNameLst>
                                      </p:cBhvr>
                                      <p:to>
                                        <p:strVal val="visible"/>
                                      </p:to>
                                    </p:set>
                                    <p:anim calcmode="lin" valueType="num">
                                      <p:cBhvr additive="base">
                                        <p:cTn id="37" dur="500" fill="hold"/>
                                        <p:tgtEl>
                                          <p:spTgt spid="60418">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0418">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build="p" bldLvl="2"/>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EA05C3D1-BF69-AFAC-2F42-D60A2F27B92E}"/>
              </a:ext>
            </a:extLst>
          </p:cNvPr>
          <p:cNvSpPr txBox="1">
            <a:spLocks noChangeArrowheads="1"/>
          </p:cNvSpPr>
          <p:nvPr/>
        </p:nvSpPr>
        <p:spPr bwMode="auto">
          <a:xfrm rot="16200000">
            <a:off x="-2301875" y="2879725"/>
            <a:ext cx="6858000" cy="109855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6600" b="1">
                <a:solidFill>
                  <a:srgbClr val="FFFFCC"/>
                </a:solidFill>
                <a:latin typeface="Comic Sans MS" panose="030F0702030302020204" pitchFamily="66" charset="0"/>
              </a:rPr>
              <a:t>Change of Life</a:t>
            </a:r>
          </a:p>
        </p:txBody>
      </p:sp>
      <p:sp>
        <p:nvSpPr>
          <p:cNvPr id="3" name="TextBox 2">
            <a:extLst>
              <a:ext uri="{FF2B5EF4-FFF2-40B4-BE49-F238E27FC236}">
                <a16:creationId xmlns:a16="http://schemas.microsoft.com/office/drawing/2014/main" id="{7819195C-B868-295C-1C3C-A362A5C1EF2F}"/>
              </a:ext>
            </a:extLst>
          </p:cNvPr>
          <p:cNvSpPr txBox="1"/>
          <p:nvPr/>
        </p:nvSpPr>
        <p:spPr>
          <a:xfrm>
            <a:off x="2781300" y="533400"/>
            <a:ext cx="7924800" cy="707886"/>
          </a:xfrm>
          <a:prstGeom prst="rect">
            <a:avLst/>
          </a:prstGeom>
          <a:noFill/>
          <a:ln>
            <a:solidFill>
              <a:schemeClr val="bg1"/>
            </a:solidFill>
          </a:ln>
        </p:spPr>
        <p:txBody>
          <a:bodyPr wrap="square" rtlCol="0">
            <a:spAutoFit/>
          </a:bodyPr>
          <a:lstStyle/>
          <a:p>
            <a:pPr algn="ctr"/>
            <a:r>
              <a:rPr lang="en-US" sz="4000" dirty="0"/>
              <a:t>Application of the Principle</a:t>
            </a:r>
          </a:p>
        </p:txBody>
      </p:sp>
      <p:sp>
        <p:nvSpPr>
          <p:cNvPr id="5" name="TextBox 4">
            <a:extLst>
              <a:ext uri="{FF2B5EF4-FFF2-40B4-BE49-F238E27FC236}">
                <a16:creationId xmlns:a16="http://schemas.microsoft.com/office/drawing/2014/main" id="{D83F6A67-24E1-AC4E-F048-EABC8EF5645E}"/>
              </a:ext>
            </a:extLst>
          </p:cNvPr>
          <p:cNvSpPr txBox="1"/>
          <p:nvPr/>
        </p:nvSpPr>
        <p:spPr>
          <a:xfrm>
            <a:off x="2286000" y="1600200"/>
            <a:ext cx="8915400" cy="2246769"/>
          </a:xfrm>
          <a:prstGeom prst="rect">
            <a:avLst/>
          </a:prstGeom>
          <a:noFill/>
        </p:spPr>
        <p:txBody>
          <a:bodyPr wrap="square" rtlCol="0">
            <a:spAutoFit/>
          </a:bodyPr>
          <a:lstStyle/>
          <a:p>
            <a:pPr marL="285750" indent="-285750">
              <a:buFont typeface="Wingdings" panose="05000000000000000000" pitchFamily="2" charset="2"/>
              <a:buChar char="§"/>
            </a:pPr>
            <a:r>
              <a:rPr lang="en-US" sz="2800" b="1" dirty="0"/>
              <a:t>Sin must cease</a:t>
            </a:r>
          </a:p>
          <a:p>
            <a:pPr marL="914400" lvl="1" indent="-457200">
              <a:buFont typeface="Wingdings" panose="05000000000000000000" pitchFamily="2" charset="2"/>
              <a:buChar char="ü"/>
            </a:pPr>
            <a:r>
              <a:rPr lang="en-US" sz="2800" dirty="0"/>
              <a:t>One who drinks – stops drinking</a:t>
            </a:r>
          </a:p>
          <a:p>
            <a:pPr marL="914400" lvl="1" indent="-457200">
              <a:buFont typeface="Wingdings" panose="05000000000000000000" pitchFamily="2" charset="2"/>
              <a:buChar char="ü"/>
            </a:pPr>
            <a:r>
              <a:rPr lang="en-US" sz="2800" dirty="0"/>
              <a:t>One who curses – stops cursing</a:t>
            </a:r>
          </a:p>
          <a:p>
            <a:pPr marL="914400" lvl="1" indent="-457200">
              <a:buFont typeface="Wingdings" panose="05000000000000000000" pitchFamily="2" charset="2"/>
              <a:buChar char="ü"/>
            </a:pPr>
            <a:r>
              <a:rPr lang="en-US" sz="2800" dirty="0"/>
              <a:t>One who in adulterous marriage – ends marriage</a:t>
            </a:r>
          </a:p>
          <a:p>
            <a:pPr marL="914400" lvl="1" indent="-457200">
              <a:buFont typeface="Wingdings" panose="05000000000000000000" pitchFamily="2" charset="2"/>
              <a:buChar char="ü"/>
            </a:pPr>
            <a:r>
              <a:rPr lang="en-US" sz="2800" dirty="0"/>
              <a:t>One commits fornication – stops the fornication</a:t>
            </a:r>
          </a:p>
        </p:txBody>
      </p:sp>
    </p:spTree>
    <p:extLst>
      <p:ext uri="{BB962C8B-B14F-4D97-AF65-F5344CB8AC3E}">
        <p14:creationId xmlns:p14="http://schemas.microsoft.com/office/powerpoint/2010/main" val="25186179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C5FDA-ED10-BEE4-498B-1DC600C81461}"/>
            </a:ext>
          </a:extLst>
        </p:cNvPr>
        <p:cNvGrpSpPr/>
        <p:nvPr/>
      </p:nvGrpSpPr>
      <p:grpSpPr>
        <a:xfrm>
          <a:off x="0" y="0"/>
          <a:ext cx="0" cy="0"/>
          <a:chOff x="0" y="0"/>
          <a:chExt cx="0" cy="0"/>
        </a:xfrm>
      </p:grpSpPr>
      <p:sp>
        <p:nvSpPr>
          <p:cNvPr id="2" name="Text Box 3">
            <a:extLst>
              <a:ext uri="{FF2B5EF4-FFF2-40B4-BE49-F238E27FC236}">
                <a16:creationId xmlns:a16="http://schemas.microsoft.com/office/drawing/2014/main" id="{8EF17B27-318D-01D1-AC16-216C8AD7D80F}"/>
              </a:ext>
            </a:extLst>
          </p:cNvPr>
          <p:cNvSpPr txBox="1">
            <a:spLocks noChangeArrowheads="1"/>
          </p:cNvSpPr>
          <p:nvPr/>
        </p:nvSpPr>
        <p:spPr bwMode="auto">
          <a:xfrm rot="16200000">
            <a:off x="-2301875" y="2879725"/>
            <a:ext cx="6858000" cy="109855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6600" b="1">
                <a:solidFill>
                  <a:srgbClr val="FFFFCC"/>
                </a:solidFill>
                <a:latin typeface="Comic Sans MS" panose="030F0702030302020204" pitchFamily="66" charset="0"/>
              </a:rPr>
              <a:t>Change of Life</a:t>
            </a:r>
          </a:p>
        </p:txBody>
      </p:sp>
      <p:sp>
        <p:nvSpPr>
          <p:cNvPr id="3" name="TextBox 2">
            <a:extLst>
              <a:ext uri="{FF2B5EF4-FFF2-40B4-BE49-F238E27FC236}">
                <a16:creationId xmlns:a16="http://schemas.microsoft.com/office/drawing/2014/main" id="{C68AEA43-79DB-476B-89D0-6E57E8957E11}"/>
              </a:ext>
            </a:extLst>
          </p:cNvPr>
          <p:cNvSpPr txBox="1"/>
          <p:nvPr/>
        </p:nvSpPr>
        <p:spPr>
          <a:xfrm>
            <a:off x="2781300" y="533400"/>
            <a:ext cx="7924800" cy="707886"/>
          </a:xfrm>
          <a:prstGeom prst="rect">
            <a:avLst/>
          </a:prstGeom>
          <a:noFill/>
          <a:ln>
            <a:solidFill>
              <a:schemeClr val="bg1"/>
            </a:solidFill>
          </a:ln>
        </p:spPr>
        <p:txBody>
          <a:bodyPr wrap="square" rtlCol="0">
            <a:spAutoFit/>
          </a:bodyPr>
          <a:lstStyle/>
          <a:p>
            <a:pPr algn="ctr"/>
            <a:r>
              <a:rPr lang="en-US" sz="4000" dirty="0"/>
              <a:t>Application of the Principle</a:t>
            </a:r>
          </a:p>
        </p:txBody>
      </p:sp>
      <p:sp>
        <p:nvSpPr>
          <p:cNvPr id="5" name="TextBox 4">
            <a:extLst>
              <a:ext uri="{FF2B5EF4-FFF2-40B4-BE49-F238E27FC236}">
                <a16:creationId xmlns:a16="http://schemas.microsoft.com/office/drawing/2014/main" id="{B7D951D2-C256-E855-358D-90F76EFF0B1A}"/>
              </a:ext>
            </a:extLst>
          </p:cNvPr>
          <p:cNvSpPr txBox="1"/>
          <p:nvPr/>
        </p:nvSpPr>
        <p:spPr>
          <a:xfrm>
            <a:off x="2286000" y="1600200"/>
            <a:ext cx="8915400" cy="2893100"/>
          </a:xfrm>
          <a:prstGeom prst="rect">
            <a:avLst/>
          </a:prstGeom>
          <a:noFill/>
        </p:spPr>
        <p:txBody>
          <a:bodyPr wrap="square" rtlCol="0">
            <a:spAutoFit/>
          </a:bodyPr>
          <a:lstStyle/>
          <a:p>
            <a:pPr marL="285750" indent="-285750">
              <a:buFont typeface="Wingdings" panose="05000000000000000000" pitchFamily="2" charset="2"/>
              <a:buChar char="§"/>
            </a:pPr>
            <a:r>
              <a:rPr lang="en-US" sz="2800" b="1" dirty="0"/>
              <a:t>Sin must cease</a:t>
            </a:r>
          </a:p>
          <a:p>
            <a:pPr marL="285750" indent="-285750">
              <a:buFont typeface="Wingdings" panose="05000000000000000000" pitchFamily="2" charset="2"/>
              <a:buChar char="§"/>
            </a:pPr>
            <a:endParaRPr lang="en-US" sz="1400" b="1" dirty="0"/>
          </a:p>
          <a:p>
            <a:pPr marL="285750" indent="-285750">
              <a:buFont typeface="Wingdings" panose="05000000000000000000" pitchFamily="2" charset="2"/>
              <a:buChar char="§"/>
            </a:pPr>
            <a:r>
              <a:rPr lang="en-US" sz="2800" b="1" dirty="0"/>
              <a:t>Turn from wrong</a:t>
            </a:r>
          </a:p>
          <a:p>
            <a:pPr marL="914400" lvl="1" indent="-457200">
              <a:buFont typeface="Wingdings" panose="05000000000000000000" pitchFamily="2" charset="2"/>
              <a:buChar char="ü"/>
            </a:pPr>
            <a:r>
              <a:rPr lang="en-US" sz="2800" dirty="0"/>
              <a:t>Give up / renounce wrong standard</a:t>
            </a:r>
          </a:p>
          <a:p>
            <a:pPr marL="914400" lvl="1" indent="-457200">
              <a:buFont typeface="Wingdings" panose="05000000000000000000" pitchFamily="2" charset="2"/>
              <a:buChar char="ü"/>
            </a:pPr>
            <a:r>
              <a:rPr lang="en-US" sz="2800" dirty="0"/>
              <a:t>Give up / renounce wrong practice</a:t>
            </a:r>
          </a:p>
          <a:p>
            <a:pPr marL="914400" lvl="1" indent="-457200">
              <a:buFont typeface="Wingdings" panose="05000000000000000000" pitchFamily="2" charset="2"/>
              <a:buChar char="ü"/>
            </a:pPr>
            <a:r>
              <a:rPr lang="en-US" sz="2800" dirty="0"/>
              <a:t>Give up / renounce wrong doctrine</a:t>
            </a:r>
          </a:p>
          <a:p>
            <a:pPr marL="914400" lvl="1" indent="-457200">
              <a:buFont typeface="Wingdings" panose="05000000000000000000" pitchFamily="2" charset="2"/>
              <a:buChar char="ü"/>
            </a:pPr>
            <a:r>
              <a:rPr lang="en-US" sz="2800" dirty="0"/>
              <a:t>Give up / renounce wrong relationship</a:t>
            </a:r>
          </a:p>
        </p:txBody>
      </p:sp>
    </p:spTree>
    <p:extLst>
      <p:ext uri="{BB962C8B-B14F-4D97-AF65-F5344CB8AC3E}">
        <p14:creationId xmlns:p14="http://schemas.microsoft.com/office/powerpoint/2010/main" val="3576541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1000"/>
                                        <p:tgtEl>
                                          <p:spTgt spid="5">
                                            <p:txEl>
                                              <p:pRg st="5" end="5"/>
                                            </p:txEl>
                                          </p:spTgt>
                                        </p:tgtEl>
                                      </p:cBhvr>
                                    </p:animEffect>
                                    <p:anim calcmode="lin" valueType="num">
                                      <p:cBhvr>
                                        <p:cTn id="2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48F2D-80F4-180B-E9E3-DD59C175C1F1}"/>
            </a:ext>
          </a:extLst>
        </p:cNvPr>
        <p:cNvGrpSpPr/>
        <p:nvPr/>
      </p:nvGrpSpPr>
      <p:grpSpPr>
        <a:xfrm>
          <a:off x="0" y="0"/>
          <a:ext cx="0" cy="0"/>
          <a:chOff x="0" y="0"/>
          <a:chExt cx="0" cy="0"/>
        </a:xfrm>
      </p:grpSpPr>
      <p:sp>
        <p:nvSpPr>
          <p:cNvPr id="2" name="Text Box 3">
            <a:extLst>
              <a:ext uri="{FF2B5EF4-FFF2-40B4-BE49-F238E27FC236}">
                <a16:creationId xmlns:a16="http://schemas.microsoft.com/office/drawing/2014/main" id="{B1D14D00-6C56-C70B-3E09-22A6290AD5A8}"/>
              </a:ext>
            </a:extLst>
          </p:cNvPr>
          <p:cNvSpPr txBox="1">
            <a:spLocks noChangeArrowheads="1"/>
          </p:cNvSpPr>
          <p:nvPr/>
        </p:nvSpPr>
        <p:spPr bwMode="auto">
          <a:xfrm rot="16200000">
            <a:off x="-2301875" y="2879725"/>
            <a:ext cx="6858000" cy="109855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6600" b="1">
                <a:solidFill>
                  <a:srgbClr val="FFFFCC"/>
                </a:solidFill>
                <a:latin typeface="Comic Sans MS" panose="030F0702030302020204" pitchFamily="66" charset="0"/>
              </a:rPr>
              <a:t>Change of Life</a:t>
            </a:r>
          </a:p>
        </p:txBody>
      </p:sp>
      <p:sp>
        <p:nvSpPr>
          <p:cNvPr id="3" name="TextBox 2">
            <a:extLst>
              <a:ext uri="{FF2B5EF4-FFF2-40B4-BE49-F238E27FC236}">
                <a16:creationId xmlns:a16="http://schemas.microsoft.com/office/drawing/2014/main" id="{706CF756-5B2B-DAFC-AAB8-82F3C11B5926}"/>
              </a:ext>
            </a:extLst>
          </p:cNvPr>
          <p:cNvSpPr txBox="1"/>
          <p:nvPr/>
        </p:nvSpPr>
        <p:spPr>
          <a:xfrm>
            <a:off x="2781300" y="533400"/>
            <a:ext cx="7924800" cy="707886"/>
          </a:xfrm>
          <a:prstGeom prst="rect">
            <a:avLst/>
          </a:prstGeom>
          <a:noFill/>
          <a:ln>
            <a:solidFill>
              <a:schemeClr val="bg1"/>
            </a:solidFill>
          </a:ln>
        </p:spPr>
        <p:txBody>
          <a:bodyPr wrap="square" rtlCol="0">
            <a:spAutoFit/>
          </a:bodyPr>
          <a:lstStyle/>
          <a:p>
            <a:pPr algn="ctr"/>
            <a:r>
              <a:rPr lang="en-US" sz="4000" dirty="0"/>
              <a:t>Application of the Principle</a:t>
            </a:r>
          </a:p>
        </p:txBody>
      </p:sp>
      <p:sp>
        <p:nvSpPr>
          <p:cNvPr id="5" name="TextBox 4">
            <a:extLst>
              <a:ext uri="{FF2B5EF4-FFF2-40B4-BE49-F238E27FC236}">
                <a16:creationId xmlns:a16="http://schemas.microsoft.com/office/drawing/2014/main" id="{DED35E48-EFCD-8A35-F535-50D11E4F4984}"/>
              </a:ext>
            </a:extLst>
          </p:cNvPr>
          <p:cNvSpPr txBox="1"/>
          <p:nvPr/>
        </p:nvSpPr>
        <p:spPr>
          <a:xfrm>
            <a:off x="2286000" y="1600200"/>
            <a:ext cx="9220200" cy="3108543"/>
          </a:xfrm>
          <a:prstGeom prst="rect">
            <a:avLst/>
          </a:prstGeom>
          <a:noFill/>
        </p:spPr>
        <p:txBody>
          <a:bodyPr wrap="square" rtlCol="0">
            <a:spAutoFit/>
          </a:bodyPr>
          <a:lstStyle/>
          <a:p>
            <a:pPr marL="285750" indent="-285750">
              <a:buFont typeface="Wingdings" panose="05000000000000000000" pitchFamily="2" charset="2"/>
              <a:buChar char="§"/>
            </a:pPr>
            <a:r>
              <a:rPr lang="en-US" sz="2800" b="1" dirty="0"/>
              <a:t>Sin must cease</a:t>
            </a:r>
          </a:p>
          <a:p>
            <a:pPr marL="285750" indent="-285750">
              <a:buFont typeface="Wingdings" panose="05000000000000000000" pitchFamily="2" charset="2"/>
              <a:buChar char="§"/>
            </a:pPr>
            <a:endParaRPr lang="en-US" sz="1400" b="1" dirty="0"/>
          </a:p>
          <a:p>
            <a:pPr marL="285750" indent="-285750">
              <a:buFont typeface="Wingdings" panose="05000000000000000000" pitchFamily="2" charset="2"/>
              <a:buChar char="§"/>
            </a:pPr>
            <a:r>
              <a:rPr lang="en-US" sz="2800" b="1" dirty="0"/>
              <a:t>Turn from wrong</a:t>
            </a:r>
          </a:p>
          <a:p>
            <a:pPr marL="285750" indent="-285750">
              <a:buFont typeface="Wingdings" panose="05000000000000000000" pitchFamily="2" charset="2"/>
              <a:buChar char="§"/>
            </a:pPr>
            <a:endParaRPr lang="en-US" sz="1400" b="1" dirty="0"/>
          </a:p>
          <a:p>
            <a:pPr marL="285750" indent="-285750">
              <a:buFont typeface="Wingdings" panose="05000000000000000000" pitchFamily="2" charset="2"/>
              <a:buChar char="§"/>
            </a:pPr>
            <a:r>
              <a:rPr lang="en-US" sz="2800" b="1" dirty="0"/>
              <a:t>Start doing what have not been doing</a:t>
            </a:r>
          </a:p>
          <a:p>
            <a:pPr marL="914400" lvl="1" indent="-457200">
              <a:buFont typeface="Wingdings" panose="05000000000000000000" pitchFamily="2" charset="2"/>
              <a:buChar char="ü"/>
            </a:pPr>
            <a:r>
              <a:rPr lang="en-US" sz="2800" dirty="0"/>
              <a:t>Start worshipping / serving</a:t>
            </a:r>
          </a:p>
          <a:p>
            <a:pPr marL="914400" lvl="1" indent="-457200">
              <a:buFont typeface="Wingdings" panose="05000000000000000000" pitchFamily="2" charset="2"/>
              <a:buChar char="ü"/>
            </a:pPr>
            <a:r>
              <a:rPr lang="en-US" sz="2800" dirty="0"/>
              <a:t>Start praying and studying </a:t>
            </a:r>
          </a:p>
          <a:p>
            <a:pPr marL="914400" lvl="1" indent="-457200">
              <a:buFont typeface="Wingdings" panose="05000000000000000000" pitchFamily="2" charset="2"/>
              <a:buChar char="ü"/>
            </a:pPr>
            <a:r>
              <a:rPr lang="en-US" sz="2800" dirty="0"/>
              <a:t>Start living righteous &amp; pure</a:t>
            </a:r>
          </a:p>
        </p:txBody>
      </p:sp>
    </p:spTree>
    <p:extLst>
      <p:ext uri="{BB962C8B-B14F-4D97-AF65-F5344CB8AC3E}">
        <p14:creationId xmlns:p14="http://schemas.microsoft.com/office/powerpoint/2010/main" val="11951860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1000"/>
                                        <p:tgtEl>
                                          <p:spTgt spid="5">
                                            <p:txEl>
                                              <p:pRg st="5" end="5"/>
                                            </p:txEl>
                                          </p:spTgt>
                                        </p:tgtEl>
                                      </p:cBhvr>
                                    </p:animEffect>
                                    <p:anim calcmode="lin" valueType="num">
                                      <p:cBhvr>
                                        <p:cTn id="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Effect transition="in" filter="fade">
                                      <p:cBhvr>
                                        <p:cTn id="14" dur="1000"/>
                                        <p:tgtEl>
                                          <p:spTgt spid="5">
                                            <p:txEl>
                                              <p:pRg st="6" end="6"/>
                                            </p:txEl>
                                          </p:spTgt>
                                        </p:tgtEl>
                                      </p:cBhvr>
                                    </p:animEffect>
                                    <p:anim calcmode="lin" valueType="num">
                                      <p:cBhvr>
                                        <p:cTn id="1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animEffect transition="in" filter="fade">
                                      <p:cBhvr>
                                        <p:cTn id="21" dur="1000"/>
                                        <p:tgtEl>
                                          <p:spTgt spid="5">
                                            <p:txEl>
                                              <p:pRg st="7" end="7"/>
                                            </p:txEl>
                                          </p:spTgt>
                                        </p:tgtEl>
                                      </p:cBhvr>
                                    </p:animEffect>
                                    <p:anim calcmode="lin" valueType="num">
                                      <p:cBhvr>
                                        <p:cTn id="22"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a:extLst>
              <a:ext uri="{FF2B5EF4-FFF2-40B4-BE49-F238E27FC236}">
                <a16:creationId xmlns:a16="http://schemas.microsoft.com/office/drawing/2014/main" id="{878EE5A9-4481-477D-A9A2-59FA6D2AE981}"/>
              </a:ext>
            </a:extLst>
          </p:cNvPr>
          <p:cNvSpPr>
            <a:spLocks noChangeArrowheads="1"/>
          </p:cNvSpPr>
          <p:nvPr/>
        </p:nvSpPr>
        <p:spPr bwMode="auto">
          <a:xfrm>
            <a:off x="2057400" y="2057400"/>
            <a:ext cx="8001000" cy="7620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bg1">
                    <a:lumMod val="65000"/>
                  </a:schemeClr>
                </a:solidFill>
              </a:rPr>
              <a:t>I. The </a:t>
            </a:r>
            <a:r>
              <a:rPr lang="en-US" altLang="en-US" sz="3200" b="1" u="sng" dirty="0">
                <a:solidFill>
                  <a:schemeClr val="bg1">
                    <a:lumMod val="65000"/>
                  </a:schemeClr>
                </a:solidFill>
              </a:rPr>
              <a:t>Requirement</a:t>
            </a:r>
            <a:r>
              <a:rPr lang="en-US" altLang="en-US" sz="3200" b="1" dirty="0">
                <a:solidFill>
                  <a:schemeClr val="bg1">
                    <a:lumMod val="65000"/>
                  </a:schemeClr>
                </a:solidFill>
              </a:rPr>
              <a:t> of Repentance</a:t>
            </a:r>
          </a:p>
        </p:txBody>
      </p:sp>
      <p:sp>
        <p:nvSpPr>
          <p:cNvPr id="5126" name="AutoShape 6">
            <a:extLst>
              <a:ext uri="{FF2B5EF4-FFF2-40B4-BE49-F238E27FC236}">
                <a16:creationId xmlns:a16="http://schemas.microsoft.com/office/drawing/2014/main" id="{B41C8A9E-1832-40FD-9003-633AE15DF42D}"/>
              </a:ext>
            </a:extLst>
          </p:cNvPr>
          <p:cNvSpPr>
            <a:spLocks noChangeArrowheads="1"/>
          </p:cNvSpPr>
          <p:nvPr/>
        </p:nvSpPr>
        <p:spPr bwMode="auto">
          <a:xfrm>
            <a:off x="2057400" y="2971800"/>
            <a:ext cx="8001000" cy="7620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bg1">
                    <a:lumMod val="65000"/>
                  </a:schemeClr>
                </a:solidFill>
              </a:rPr>
              <a:t>II. The </a:t>
            </a:r>
            <a:r>
              <a:rPr lang="en-US" altLang="en-US" sz="3200" b="1" u="sng" dirty="0">
                <a:solidFill>
                  <a:schemeClr val="bg1">
                    <a:lumMod val="65000"/>
                  </a:schemeClr>
                </a:solidFill>
              </a:rPr>
              <a:t>Definition</a:t>
            </a:r>
            <a:r>
              <a:rPr lang="en-US" altLang="en-US" sz="3200" b="1" dirty="0">
                <a:solidFill>
                  <a:schemeClr val="bg1">
                    <a:lumMod val="65000"/>
                  </a:schemeClr>
                </a:solidFill>
              </a:rPr>
              <a:t> of Repentance</a:t>
            </a:r>
          </a:p>
        </p:txBody>
      </p:sp>
      <p:sp>
        <p:nvSpPr>
          <p:cNvPr id="5127" name="AutoShape 7">
            <a:extLst>
              <a:ext uri="{FF2B5EF4-FFF2-40B4-BE49-F238E27FC236}">
                <a16:creationId xmlns:a16="http://schemas.microsoft.com/office/drawing/2014/main" id="{90A5CD30-16E4-417A-9F41-C3B6D58DF920}"/>
              </a:ext>
            </a:extLst>
          </p:cNvPr>
          <p:cNvSpPr>
            <a:spLocks noChangeArrowheads="1"/>
          </p:cNvSpPr>
          <p:nvPr/>
        </p:nvSpPr>
        <p:spPr bwMode="auto">
          <a:xfrm>
            <a:off x="2057400" y="3886200"/>
            <a:ext cx="8001000" cy="7620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bg1">
                    <a:lumMod val="65000"/>
                  </a:schemeClr>
                </a:solidFill>
              </a:rPr>
              <a:t>III. The </a:t>
            </a:r>
            <a:r>
              <a:rPr lang="en-US" altLang="en-US" sz="3200" b="1" u="sng" dirty="0">
                <a:solidFill>
                  <a:schemeClr val="bg1">
                    <a:lumMod val="65000"/>
                  </a:schemeClr>
                </a:solidFill>
              </a:rPr>
              <a:t>Elements</a:t>
            </a:r>
            <a:r>
              <a:rPr lang="en-US" altLang="en-US" sz="3200" b="1" dirty="0">
                <a:solidFill>
                  <a:schemeClr val="bg1">
                    <a:lumMod val="65000"/>
                  </a:schemeClr>
                </a:solidFill>
              </a:rPr>
              <a:t> of Repentance</a:t>
            </a:r>
          </a:p>
        </p:txBody>
      </p:sp>
      <p:sp>
        <p:nvSpPr>
          <p:cNvPr id="5132" name="AutoShape 12">
            <a:extLst>
              <a:ext uri="{FF2B5EF4-FFF2-40B4-BE49-F238E27FC236}">
                <a16:creationId xmlns:a16="http://schemas.microsoft.com/office/drawing/2014/main" id="{AE5BE9AD-2040-4394-902B-13BA50E3F2D1}"/>
              </a:ext>
            </a:extLst>
          </p:cNvPr>
          <p:cNvSpPr>
            <a:spLocks noChangeArrowheads="1"/>
          </p:cNvSpPr>
          <p:nvPr/>
        </p:nvSpPr>
        <p:spPr bwMode="auto">
          <a:xfrm>
            <a:off x="2057400" y="4876800"/>
            <a:ext cx="8001000" cy="7620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tx2"/>
                </a:solidFill>
              </a:rPr>
              <a:t>IV. The </a:t>
            </a:r>
            <a:r>
              <a:rPr lang="en-US" altLang="en-US" sz="3200" b="1" u="sng" dirty="0">
                <a:solidFill>
                  <a:schemeClr val="tx2"/>
                </a:solidFill>
              </a:rPr>
              <a:t>Causes</a:t>
            </a:r>
            <a:r>
              <a:rPr lang="en-US" altLang="en-US" sz="3200" b="1" dirty="0">
                <a:solidFill>
                  <a:schemeClr val="tx2"/>
                </a:solidFill>
              </a:rPr>
              <a:t> of Repentance</a:t>
            </a:r>
          </a:p>
        </p:txBody>
      </p:sp>
      <p:grpSp>
        <p:nvGrpSpPr>
          <p:cNvPr id="2" name="Group 14">
            <a:extLst>
              <a:ext uri="{FF2B5EF4-FFF2-40B4-BE49-F238E27FC236}">
                <a16:creationId xmlns:a16="http://schemas.microsoft.com/office/drawing/2014/main" id="{52B33B18-BA7A-F764-8C5C-540DAC9A5603}"/>
              </a:ext>
            </a:extLst>
          </p:cNvPr>
          <p:cNvGrpSpPr>
            <a:grpSpLocks/>
          </p:cNvGrpSpPr>
          <p:nvPr/>
        </p:nvGrpSpPr>
        <p:grpSpPr bwMode="auto">
          <a:xfrm>
            <a:off x="1747838" y="376238"/>
            <a:ext cx="8716962" cy="1112838"/>
            <a:chOff x="-24" y="381"/>
            <a:chExt cx="5491" cy="701"/>
          </a:xfrm>
        </p:grpSpPr>
        <p:sp>
          <p:nvSpPr>
            <p:cNvPr id="3" name="Text Box 12">
              <a:extLst>
                <a:ext uri="{FF2B5EF4-FFF2-40B4-BE49-F238E27FC236}">
                  <a16:creationId xmlns:a16="http://schemas.microsoft.com/office/drawing/2014/main" id="{BCF24483-6D1A-7B70-FF45-B22E9163EC33}"/>
                </a:ext>
              </a:extLst>
            </p:cNvPr>
            <p:cNvSpPr txBox="1">
              <a:spLocks noChangeArrowheads="1"/>
            </p:cNvSpPr>
            <p:nvPr/>
          </p:nvSpPr>
          <p:spPr bwMode="auto">
            <a:xfrm>
              <a:off x="0" y="384"/>
              <a:ext cx="5467" cy="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600" b="1" dirty="0">
                  <a:latin typeface="Congenial SemiBold" panose="02000503040000020004" pitchFamily="2" charset="0"/>
                </a:rPr>
                <a:t>Repentance Clarified</a:t>
              </a:r>
            </a:p>
          </p:txBody>
        </p:sp>
        <p:sp>
          <p:nvSpPr>
            <p:cNvPr id="4" name="Text Box 13">
              <a:extLst>
                <a:ext uri="{FF2B5EF4-FFF2-40B4-BE49-F238E27FC236}">
                  <a16:creationId xmlns:a16="http://schemas.microsoft.com/office/drawing/2014/main" id="{FEE04330-CFF5-906A-53CA-4BD47150904C}"/>
                </a:ext>
              </a:extLst>
            </p:cNvPr>
            <p:cNvSpPr txBox="1">
              <a:spLocks noChangeArrowheads="1"/>
            </p:cNvSpPr>
            <p:nvPr/>
          </p:nvSpPr>
          <p:spPr bwMode="auto">
            <a:xfrm>
              <a:off x="-24" y="381"/>
              <a:ext cx="5403" cy="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600" b="1" dirty="0">
                  <a:solidFill>
                    <a:srgbClr val="FFFFCC"/>
                  </a:solidFill>
                  <a:latin typeface="Congenial SemiBold" panose="02000503040000020004" pitchFamily="2" charset="0"/>
                </a:rPr>
                <a:t>Repentance Clarified</a:t>
              </a: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 Box 3">
            <a:extLst>
              <a:ext uri="{FF2B5EF4-FFF2-40B4-BE49-F238E27FC236}">
                <a16:creationId xmlns:a16="http://schemas.microsoft.com/office/drawing/2014/main" id="{719A6083-5FD0-43D0-9A24-01D71CD46DCC}"/>
              </a:ext>
            </a:extLst>
          </p:cNvPr>
          <p:cNvSpPr txBox="1">
            <a:spLocks noChangeArrowheads="1"/>
          </p:cNvSpPr>
          <p:nvPr/>
        </p:nvSpPr>
        <p:spPr bwMode="auto">
          <a:xfrm>
            <a:off x="1066800" y="1630364"/>
            <a:ext cx="9259888" cy="291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marL="514350" indent="-514350">
              <a:lnSpc>
                <a:spcPct val="110000"/>
              </a:lnSpc>
              <a:buFont typeface="+mj-lt"/>
              <a:buAutoNum type="alphaUcPeriod"/>
            </a:pPr>
            <a:r>
              <a:rPr lang="en-US" altLang="en-US" sz="2800" b="1" u="sng" dirty="0"/>
              <a:t>The Terror of the Lord</a:t>
            </a:r>
          </a:p>
          <a:p>
            <a:pPr marL="971550" lvl="1" indent="-514350">
              <a:lnSpc>
                <a:spcPct val="110000"/>
              </a:lnSpc>
              <a:buFont typeface="+mj-lt"/>
              <a:buAutoNum type="arabicPeriod"/>
            </a:pPr>
            <a:r>
              <a:rPr lang="en-US" altLang="en-US" sz="2800" dirty="0"/>
              <a:t>2 Cor. 5:11 – know the terror…we persuade…</a:t>
            </a:r>
          </a:p>
          <a:p>
            <a:pPr marL="971550" lvl="1" indent="-514350">
              <a:lnSpc>
                <a:spcPct val="110000"/>
              </a:lnSpc>
              <a:buFont typeface="+mj-lt"/>
              <a:buAutoNum type="arabicPeriod"/>
            </a:pPr>
            <a:r>
              <a:rPr lang="en-US" altLang="en-US" sz="2800" dirty="0"/>
              <a:t>Matt. 11:20-22 – woe to those that don’t repent</a:t>
            </a:r>
          </a:p>
          <a:p>
            <a:pPr marL="971550" lvl="1" indent="-514350">
              <a:lnSpc>
                <a:spcPct val="110000"/>
              </a:lnSpc>
              <a:buFont typeface="+mj-lt"/>
              <a:buAutoNum type="arabicPeriod"/>
            </a:pPr>
            <a:r>
              <a:rPr lang="en-US" altLang="en-US" sz="2800" dirty="0"/>
              <a:t>Jonah 3:4 – “Yet forty days, and Nineveh…”</a:t>
            </a:r>
          </a:p>
          <a:p>
            <a:pPr marL="971550" lvl="1" indent="-514350">
              <a:lnSpc>
                <a:spcPct val="110000"/>
              </a:lnSpc>
              <a:buFont typeface="+mj-lt"/>
              <a:buAutoNum type="arabicPeriod"/>
            </a:pPr>
            <a:r>
              <a:rPr lang="en-US" altLang="en-US" sz="2800" dirty="0"/>
              <a:t>Acts 17:30-31 –Repent for judgment to come</a:t>
            </a:r>
          </a:p>
          <a:p>
            <a:pPr marL="971550" lvl="1" indent="-514350">
              <a:lnSpc>
                <a:spcPct val="110000"/>
              </a:lnSpc>
              <a:buFont typeface="+mj-lt"/>
              <a:buAutoNum type="arabicPeriod"/>
            </a:pPr>
            <a:r>
              <a:rPr lang="en-US" altLang="en-US" sz="2800" dirty="0"/>
              <a:t>Rom. 2:4-5 – Repent – day of wrath</a:t>
            </a:r>
          </a:p>
        </p:txBody>
      </p:sp>
      <p:sp>
        <p:nvSpPr>
          <p:cNvPr id="31748" name="AutoShape 4">
            <a:extLst>
              <a:ext uri="{FF2B5EF4-FFF2-40B4-BE49-F238E27FC236}">
                <a16:creationId xmlns:a16="http://schemas.microsoft.com/office/drawing/2014/main" id="{83408783-13C3-4BA6-958D-62CA0069276D}"/>
              </a:ext>
            </a:extLst>
          </p:cNvPr>
          <p:cNvSpPr>
            <a:spLocks noChangeArrowheads="1"/>
          </p:cNvSpPr>
          <p:nvPr/>
        </p:nvSpPr>
        <p:spPr bwMode="auto">
          <a:xfrm>
            <a:off x="2133600" y="304800"/>
            <a:ext cx="8001000" cy="9144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tx2"/>
                </a:solidFill>
              </a:rPr>
              <a:t>IV. The </a:t>
            </a:r>
            <a:r>
              <a:rPr lang="en-US" altLang="en-US" sz="3200" b="1" u="sng" dirty="0">
                <a:solidFill>
                  <a:schemeClr val="tx2"/>
                </a:solidFill>
              </a:rPr>
              <a:t>Causes</a:t>
            </a:r>
            <a:r>
              <a:rPr lang="en-US" altLang="en-US" sz="3200" b="1" dirty="0">
                <a:solidFill>
                  <a:schemeClr val="tx2"/>
                </a:solidFill>
              </a:rPr>
              <a:t> of Repentance</a:t>
            </a:r>
          </a:p>
          <a:p>
            <a:pPr algn="ctr"/>
            <a:r>
              <a:rPr lang="en-US" altLang="en-US" sz="2400" b="1" i="1" dirty="0">
                <a:solidFill>
                  <a:srgbClr val="3333CC"/>
                </a:solidFill>
              </a:rPr>
              <a:t>What Produces Repentance?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 calcmode="lin" valueType="num">
                                      <p:cBhvr>
                                        <p:cTn id="7" dur="1000" fill="hold"/>
                                        <p:tgtEl>
                                          <p:spTgt spid="31747">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1747">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174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1747">
                                            <p:txEl>
                                              <p:pRg st="1" end="1"/>
                                            </p:txEl>
                                          </p:spTgt>
                                        </p:tgtEl>
                                        <p:attrNameLst>
                                          <p:attrName>style.visibility</p:attrName>
                                        </p:attrNameLst>
                                      </p:cBhvr>
                                      <p:to>
                                        <p:strVal val="visible"/>
                                      </p:to>
                                    </p:set>
                                    <p:anim calcmode="lin" valueType="num">
                                      <p:cBhvr>
                                        <p:cTn id="14" dur="1000" fill="hold"/>
                                        <p:tgtEl>
                                          <p:spTgt spid="31747">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1747">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174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1747">
                                            <p:txEl>
                                              <p:pRg st="2" end="2"/>
                                            </p:txEl>
                                          </p:spTgt>
                                        </p:tgtEl>
                                        <p:attrNameLst>
                                          <p:attrName>style.visibility</p:attrName>
                                        </p:attrNameLst>
                                      </p:cBhvr>
                                      <p:to>
                                        <p:strVal val="visible"/>
                                      </p:to>
                                    </p:set>
                                    <p:anim calcmode="lin" valueType="num">
                                      <p:cBhvr>
                                        <p:cTn id="21" dur="1000" fill="hold"/>
                                        <p:tgtEl>
                                          <p:spTgt spid="31747">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1747">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174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1747">
                                            <p:txEl>
                                              <p:pRg st="3" end="3"/>
                                            </p:txEl>
                                          </p:spTgt>
                                        </p:tgtEl>
                                        <p:attrNameLst>
                                          <p:attrName>style.visibility</p:attrName>
                                        </p:attrNameLst>
                                      </p:cBhvr>
                                      <p:to>
                                        <p:strVal val="visible"/>
                                      </p:to>
                                    </p:set>
                                    <p:anim calcmode="lin" valueType="num">
                                      <p:cBhvr>
                                        <p:cTn id="28" dur="1000" fill="hold"/>
                                        <p:tgtEl>
                                          <p:spTgt spid="31747">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1747">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174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1747">
                                            <p:txEl>
                                              <p:pRg st="4" end="4"/>
                                            </p:txEl>
                                          </p:spTgt>
                                        </p:tgtEl>
                                        <p:attrNameLst>
                                          <p:attrName>style.visibility</p:attrName>
                                        </p:attrNameLst>
                                      </p:cBhvr>
                                      <p:to>
                                        <p:strVal val="visible"/>
                                      </p:to>
                                    </p:set>
                                    <p:anim calcmode="lin" valueType="num">
                                      <p:cBhvr>
                                        <p:cTn id="35" dur="1000" fill="hold"/>
                                        <p:tgtEl>
                                          <p:spTgt spid="31747">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1747">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1747">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1747">
                                            <p:txEl>
                                              <p:pRg st="5" end="5"/>
                                            </p:txEl>
                                          </p:spTgt>
                                        </p:tgtEl>
                                        <p:attrNameLst>
                                          <p:attrName>style.visibility</p:attrName>
                                        </p:attrNameLst>
                                      </p:cBhvr>
                                      <p:to>
                                        <p:strVal val="visible"/>
                                      </p:to>
                                    </p:set>
                                    <p:anim calcmode="lin" valueType="num">
                                      <p:cBhvr>
                                        <p:cTn id="42" dur="1000" fill="hold"/>
                                        <p:tgtEl>
                                          <p:spTgt spid="31747">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1747">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17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bldLvl="5"/>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a:extLst>
              <a:ext uri="{FF2B5EF4-FFF2-40B4-BE49-F238E27FC236}">
                <a16:creationId xmlns:a16="http://schemas.microsoft.com/office/drawing/2014/main" id="{09E15ED2-BF74-4241-9FE5-68D2C0F8F0BF}"/>
              </a:ext>
            </a:extLst>
          </p:cNvPr>
          <p:cNvSpPr txBox="1">
            <a:spLocks noChangeArrowheads="1"/>
          </p:cNvSpPr>
          <p:nvPr/>
        </p:nvSpPr>
        <p:spPr bwMode="auto">
          <a:xfrm>
            <a:off x="1066800" y="1630364"/>
            <a:ext cx="9345657" cy="1951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57200">
              <a:defRPr>
                <a:solidFill>
                  <a:schemeClr val="tx1"/>
                </a:solidFill>
                <a:latin typeface="Arial" panose="020B0604020202020204" pitchFamily="34" charset="0"/>
              </a:defRPr>
            </a:lvl1pPr>
            <a:lvl2pPr defTabSz="457200">
              <a:defRPr>
                <a:solidFill>
                  <a:schemeClr val="tx1"/>
                </a:solidFill>
                <a:latin typeface="Arial" panose="020B0604020202020204" pitchFamily="34" charset="0"/>
              </a:defRPr>
            </a:lvl2pPr>
            <a:lvl3pPr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marL="514350" indent="-514350">
              <a:lnSpc>
                <a:spcPct val="110000"/>
              </a:lnSpc>
              <a:buFont typeface="+mj-lt"/>
              <a:buAutoNum type="alphaUcPeriod"/>
            </a:pPr>
            <a:r>
              <a:rPr lang="en-US" altLang="en-US" sz="2800" b="1" u="sng" dirty="0"/>
              <a:t>The Terror of the Lord</a:t>
            </a:r>
          </a:p>
          <a:p>
            <a:pPr marL="514350" indent="-514350">
              <a:lnSpc>
                <a:spcPct val="110000"/>
              </a:lnSpc>
              <a:buFont typeface="+mj-lt"/>
              <a:buAutoNum type="alphaUcPeriod"/>
            </a:pPr>
            <a:r>
              <a:rPr lang="en-US" altLang="en-US" sz="2800" b="1" u="sng" dirty="0"/>
              <a:t>Goodness of God</a:t>
            </a:r>
            <a:endParaRPr lang="en-US" altLang="en-US" sz="2800" b="1" dirty="0"/>
          </a:p>
          <a:p>
            <a:pPr marL="971550" lvl="1" indent="-514350">
              <a:lnSpc>
                <a:spcPct val="110000"/>
              </a:lnSpc>
              <a:buFont typeface="+mj-lt"/>
              <a:buAutoNum type="arabicPeriod"/>
            </a:pPr>
            <a:r>
              <a:rPr lang="en-US" altLang="en-US" sz="2800" dirty="0"/>
              <a:t>Rom. 2:4-5 – goodness leads to repentance</a:t>
            </a:r>
          </a:p>
          <a:p>
            <a:pPr marL="971550" lvl="1" indent="-514350">
              <a:lnSpc>
                <a:spcPct val="110000"/>
              </a:lnSpc>
              <a:buFont typeface="+mj-lt"/>
              <a:buAutoNum type="arabicPeriod"/>
            </a:pPr>
            <a:r>
              <a:rPr lang="en-US" altLang="en-US" sz="2800" dirty="0"/>
              <a:t>God’s longsuffering, patience, blessings.</a:t>
            </a:r>
          </a:p>
        </p:txBody>
      </p:sp>
      <p:sp>
        <p:nvSpPr>
          <p:cNvPr id="55299" name="AutoShape 3">
            <a:extLst>
              <a:ext uri="{FF2B5EF4-FFF2-40B4-BE49-F238E27FC236}">
                <a16:creationId xmlns:a16="http://schemas.microsoft.com/office/drawing/2014/main" id="{8D0033AB-CDBC-49A0-8BEC-5293767F6241}"/>
              </a:ext>
            </a:extLst>
          </p:cNvPr>
          <p:cNvSpPr>
            <a:spLocks noChangeArrowheads="1"/>
          </p:cNvSpPr>
          <p:nvPr/>
        </p:nvSpPr>
        <p:spPr bwMode="auto">
          <a:xfrm>
            <a:off x="2133600" y="304800"/>
            <a:ext cx="8001000" cy="9144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tx2"/>
                </a:solidFill>
              </a:rPr>
              <a:t>IV. The </a:t>
            </a:r>
            <a:r>
              <a:rPr lang="en-US" altLang="en-US" sz="3200" b="1" u="sng" dirty="0">
                <a:solidFill>
                  <a:schemeClr val="tx2"/>
                </a:solidFill>
              </a:rPr>
              <a:t>Causes</a:t>
            </a:r>
            <a:r>
              <a:rPr lang="en-US" altLang="en-US" sz="3200" b="1" dirty="0">
                <a:solidFill>
                  <a:schemeClr val="tx2"/>
                </a:solidFill>
              </a:rPr>
              <a:t> of Repentance</a:t>
            </a:r>
          </a:p>
          <a:p>
            <a:pPr algn="ctr"/>
            <a:r>
              <a:rPr lang="en-US" altLang="en-US" sz="2400" b="1" i="1" dirty="0">
                <a:solidFill>
                  <a:srgbClr val="3333CC"/>
                </a:solidFill>
              </a:rPr>
              <a:t>What Produces Repentance?</a:t>
            </a:r>
          </a:p>
        </p:txBody>
      </p:sp>
      <p:grpSp>
        <p:nvGrpSpPr>
          <p:cNvPr id="55304" name="Group 8">
            <a:extLst>
              <a:ext uri="{FF2B5EF4-FFF2-40B4-BE49-F238E27FC236}">
                <a16:creationId xmlns:a16="http://schemas.microsoft.com/office/drawing/2014/main" id="{43A3000E-1180-4F38-AF26-EE1AD9C8544D}"/>
              </a:ext>
            </a:extLst>
          </p:cNvPr>
          <p:cNvGrpSpPr>
            <a:grpSpLocks/>
          </p:cNvGrpSpPr>
          <p:nvPr/>
        </p:nvGrpSpPr>
        <p:grpSpPr bwMode="auto">
          <a:xfrm>
            <a:off x="3886200" y="3733800"/>
            <a:ext cx="3962400" cy="3124200"/>
            <a:chOff x="1488" y="2352"/>
            <a:chExt cx="2496" cy="1968"/>
          </a:xfrm>
        </p:grpSpPr>
        <p:pic>
          <p:nvPicPr>
            <p:cNvPr id="55300" name="Picture 4">
              <a:extLst>
                <a:ext uri="{FF2B5EF4-FFF2-40B4-BE49-F238E27FC236}">
                  <a16:creationId xmlns:a16="http://schemas.microsoft.com/office/drawing/2014/main" id="{3DDEC3F9-E4A2-4ACA-946C-3F1F0F7000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6" y="2640"/>
              <a:ext cx="2400" cy="1270"/>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5301" name="Rectangle 5">
              <a:extLst>
                <a:ext uri="{FF2B5EF4-FFF2-40B4-BE49-F238E27FC236}">
                  <a16:creationId xmlns:a16="http://schemas.microsoft.com/office/drawing/2014/main" id="{74CF7B62-634E-4666-8587-D090953F9540}"/>
                </a:ext>
              </a:extLst>
            </p:cNvPr>
            <p:cNvSpPr>
              <a:spLocks noChangeArrowheads="1"/>
            </p:cNvSpPr>
            <p:nvPr/>
          </p:nvSpPr>
          <p:spPr bwMode="auto">
            <a:xfrm>
              <a:off x="1488" y="2352"/>
              <a:ext cx="2496" cy="288"/>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rgbClr val="FFFF00"/>
                  </a:solidFill>
                </a:rPr>
                <a:t>By The Word</a:t>
              </a:r>
            </a:p>
          </p:txBody>
        </p:sp>
        <p:sp>
          <p:nvSpPr>
            <p:cNvPr id="55302" name="Rectangle 6">
              <a:extLst>
                <a:ext uri="{FF2B5EF4-FFF2-40B4-BE49-F238E27FC236}">
                  <a16:creationId xmlns:a16="http://schemas.microsoft.com/office/drawing/2014/main" id="{D6B80C8D-B1D8-42A2-B0BB-CA5003BA9EDF}"/>
                </a:ext>
              </a:extLst>
            </p:cNvPr>
            <p:cNvSpPr>
              <a:spLocks noChangeArrowheads="1"/>
            </p:cNvSpPr>
            <p:nvPr/>
          </p:nvSpPr>
          <p:spPr bwMode="auto">
            <a:xfrm>
              <a:off x="1488" y="3792"/>
              <a:ext cx="2496" cy="528"/>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rgbClr val="FFFF00"/>
                  </a:solidFill>
                </a:rPr>
                <a:t>If not by Word</a:t>
              </a:r>
            </a:p>
            <a:p>
              <a:pPr algn="ctr"/>
              <a:r>
                <a:rPr lang="en-US" altLang="en-US" sz="2800" b="1">
                  <a:solidFill>
                    <a:srgbClr val="FFFF00"/>
                  </a:solidFill>
                </a:rPr>
                <a:t>Nothing Will</a:t>
              </a:r>
            </a:p>
          </p:txBody>
        </p:sp>
        <p:sp>
          <p:nvSpPr>
            <p:cNvPr id="55303" name="Text Box 7">
              <a:extLst>
                <a:ext uri="{FF2B5EF4-FFF2-40B4-BE49-F238E27FC236}">
                  <a16:creationId xmlns:a16="http://schemas.microsoft.com/office/drawing/2014/main" id="{A22EB327-5E86-4A35-8EEE-64277FB31E35}"/>
                </a:ext>
              </a:extLst>
            </p:cNvPr>
            <p:cNvSpPr txBox="1">
              <a:spLocks noChangeArrowheads="1"/>
            </p:cNvSpPr>
            <p:nvPr/>
          </p:nvSpPr>
          <p:spPr bwMode="auto">
            <a:xfrm>
              <a:off x="2064" y="2976"/>
              <a:ext cx="138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t>Luke 16:29-31</a:t>
              </a: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5298">
                                            <p:txEl>
                                              <p:pRg st="2" end="2"/>
                                            </p:txEl>
                                          </p:spTgt>
                                        </p:tgtEl>
                                        <p:attrNameLst>
                                          <p:attrName>style.visibility</p:attrName>
                                        </p:attrNameLst>
                                      </p:cBhvr>
                                      <p:to>
                                        <p:strVal val="visible"/>
                                      </p:to>
                                    </p:set>
                                    <p:anim calcmode="lin" valueType="num">
                                      <p:cBhvr>
                                        <p:cTn id="7" dur="1000" fill="hold"/>
                                        <p:tgtEl>
                                          <p:spTgt spid="55298">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55298">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55298">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5298">
                                            <p:txEl>
                                              <p:pRg st="3" end="3"/>
                                            </p:txEl>
                                          </p:spTgt>
                                        </p:tgtEl>
                                        <p:attrNameLst>
                                          <p:attrName>style.visibility</p:attrName>
                                        </p:attrNameLst>
                                      </p:cBhvr>
                                      <p:to>
                                        <p:strVal val="visible"/>
                                      </p:to>
                                    </p:set>
                                    <p:anim calcmode="lin" valueType="num">
                                      <p:cBhvr>
                                        <p:cTn id="14" dur="1000" fill="hold"/>
                                        <p:tgtEl>
                                          <p:spTgt spid="55298">
                                            <p:txEl>
                                              <p:pRg st="3" end="3"/>
                                            </p:txEl>
                                          </p:spTgt>
                                        </p:tgtEl>
                                        <p:attrNameLst>
                                          <p:attrName>ppt_w</p:attrName>
                                        </p:attrNameLst>
                                      </p:cBhvr>
                                      <p:tavLst>
                                        <p:tav tm="0">
                                          <p:val>
                                            <p:strVal val="#ppt_w*0.70"/>
                                          </p:val>
                                        </p:tav>
                                        <p:tav tm="100000">
                                          <p:val>
                                            <p:strVal val="#ppt_w"/>
                                          </p:val>
                                        </p:tav>
                                      </p:tavLst>
                                    </p:anim>
                                    <p:anim calcmode="lin" valueType="num">
                                      <p:cBhvr>
                                        <p:cTn id="15" dur="1000" fill="hold"/>
                                        <p:tgtEl>
                                          <p:spTgt spid="55298">
                                            <p:txEl>
                                              <p:pRg st="3" end="3"/>
                                            </p:txEl>
                                          </p:spTgt>
                                        </p:tgtEl>
                                        <p:attrNameLst>
                                          <p:attrName>ppt_h</p:attrName>
                                        </p:attrNameLst>
                                      </p:cBhvr>
                                      <p:tavLst>
                                        <p:tav tm="0">
                                          <p:val>
                                            <p:strVal val="#ppt_h"/>
                                          </p:val>
                                        </p:tav>
                                        <p:tav tm="100000">
                                          <p:val>
                                            <p:strVal val="#ppt_h"/>
                                          </p:val>
                                        </p:tav>
                                      </p:tavLst>
                                    </p:anim>
                                    <p:animEffect transition="in" filter="fade">
                                      <p:cBhvr>
                                        <p:cTn id="16" dur="1000"/>
                                        <p:tgtEl>
                                          <p:spTgt spid="55298">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55304"/>
                                        </p:tgtEl>
                                        <p:attrNameLst>
                                          <p:attrName>style.visibility</p:attrName>
                                        </p:attrNameLst>
                                      </p:cBhvr>
                                      <p:to>
                                        <p:strVal val="visible"/>
                                      </p:to>
                                    </p:set>
                                    <p:animEffect transition="in" filter="fade">
                                      <p:cBhvr>
                                        <p:cTn id="21" dur="2000"/>
                                        <p:tgtEl>
                                          <p:spTgt spid="553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65" name="AutoShape 21">
            <a:extLst>
              <a:ext uri="{FF2B5EF4-FFF2-40B4-BE49-F238E27FC236}">
                <a16:creationId xmlns:a16="http://schemas.microsoft.com/office/drawing/2014/main" id="{DE24DEC7-CC41-4C64-B6A1-A71CE0CA3F75}"/>
              </a:ext>
            </a:extLst>
          </p:cNvPr>
          <p:cNvSpPr>
            <a:spLocks noChangeArrowheads="1"/>
          </p:cNvSpPr>
          <p:nvPr/>
        </p:nvSpPr>
        <p:spPr bwMode="auto">
          <a:xfrm rot="17317418" flipH="1">
            <a:off x="1160795" y="4953794"/>
            <a:ext cx="1220788" cy="914400"/>
          </a:xfrm>
          <a:custGeom>
            <a:avLst/>
            <a:gdLst>
              <a:gd name="G0" fmla="+- 0 0 0"/>
              <a:gd name="G1" fmla="+- -10672945 0 0"/>
              <a:gd name="G2" fmla="+- 0 0 -10672945"/>
              <a:gd name="G3" fmla="+- 10800 0 0"/>
              <a:gd name="G4" fmla="+- 0 0 0"/>
              <a:gd name="T0" fmla="*/ 360 256 1"/>
              <a:gd name="T1" fmla="*/ 0 256 1"/>
              <a:gd name="G5" fmla="+- G2 T0 T1"/>
              <a:gd name="G6" fmla="?: G2 G2 G5"/>
              <a:gd name="G7" fmla="+- 0 0 G6"/>
              <a:gd name="G8" fmla="+- 5400 0 0"/>
              <a:gd name="G9" fmla="+- 0 0 -10672945"/>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0672945"/>
              <a:gd name="G36" fmla="sin G34 -10672945"/>
              <a:gd name="G37" fmla="+/ -10672945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2409 w 21600"/>
              <a:gd name="T5" fmla="*/ 120 h 21600"/>
              <a:gd name="T6" fmla="*/ 3059 w 21600"/>
              <a:gd name="T7" fmla="*/ 8412 h 21600"/>
              <a:gd name="T8" fmla="*/ 11604 w 21600"/>
              <a:gd name="T9" fmla="*/ 546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8430" y="5400"/>
                  <a:pt x="6338" y="6944"/>
                  <a:pt x="5639" y="9208"/>
                </a:cubicBezTo>
                <a:lnTo>
                  <a:pt x="479" y="7616"/>
                </a:lnTo>
                <a:cubicBezTo>
                  <a:pt x="1876" y="3088"/>
                  <a:pt x="6061"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64" name="AutoShape 20">
            <a:extLst>
              <a:ext uri="{FF2B5EF4-FFF2-40B4-BE49-F238E27FC236}">
                <a16:creationId xmlns:a16="http://schemas.microsoft.com/office/drawing/2014/main" id="{3BA2F177-2E29-46CE-8D3E-FA2B28212E65}"/>
              </a:ext>
            </a:extLst>
          </p:cNvPr>
          <p:cNvSpPr>
            <a:spLocks noChangeArrowheads="1"/>
          </p:cNvSpPr>
          <p:nvPr/>
        </p:nvSpPr>
        <p:spPr bwMode="auto">
          <a:xfrm rot="4282582">
            <a:off x="4132595" y="5029994"/>
            <a:ext cx="1220788" cy="914400"/>
          </a:xfrm>
          <a:custGeom>
            <a:avLst/>
            <a:gdLst>
              <a:gd name="G0" fmla="+- 0 0 0"/>
              <a:gd name="G1" fmla="+- -10672945 0 0"/>
              <a:gd name="G2" fmla="+- 0 0 -10672945"/>
              <a:gd name="G3" fmla="+- 10800 0 0"/>
              <a:gd name="G4" fmla="+- 0 0 0"/>
              <a:gd name="T0" fmla="*/ 360 256 1"/>
              <a:gd name="T1" fmla="*/ 0 256 1"/>
              <a:gd name="G5" fmla="+- G2 T0 T1"/>
              <a:gd name="G6" fmla="?: G2 G2 G5"/>
              <a:gd name="G7" fmla="+- 0 0 G6"/>
              <a:gd name="G8" fmla="+- 5400 0 0"/>
              <a:gd name="G9" fmla="+- 0 0 -10672945"/>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0672945"/>
              <a:gd name="G36" fmla="sin G34 -10672945"/>
              <a:gd name="G37" fmla="+/ -10672945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2409 w 21600"/>
              <a:gd name="T5" fmla="*/ 120 h 21600"/>
              <a:gd name="T6" fmla="*/ 3059 w 21600"/>
              <a:gd name="T7" fmla="*/ 8412 h 21600"/>
              <a:gd name="T8" fmla="*/ 11604 w 21600"/>
              <a:gd name="T9" fmla="*/ 546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8430" y="5400"/>
                  <a:pt x="6338" y="6944"/>
                  <a:pt x="5639" y="9208"/>
                </a:cubicBezTo>
                <a:lnTo>
                  <a:pt x="479" y="7616"/>
                </a:lnTo>
                <a:cubicBezTo>
                  <a:pt x="1876" y="3088"/>
                  <a:pt x="6061"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62" name="Rectangle 18">
            <a:extLst>
              <a:ext uri="{FF2B5EF4-FFF2-40B4-BE49-F238E27FC236}">
                <a16:creationId xmlns:a16="http://schemas.microsoft.com/office/drawing/2014/main" id="{9D5A0F78-E5A8-4532-8588-32A6599E05B7}"/>
              </a:ext>
            </a:extLst>
          </p:cNvPr>
          <p:cNvSpPr>
            <a:spLocks noChangeArrowheads="1"/>
          </p:cNvSpPr>
          <p:nvPr/>
        </p:nvSpPr>
        <p:spPr bwMode="auto">
          <a:xfrm>
            <a:off x="3066589" y="3581400"/>
            <a:ext cx="381000" cy="685800"/>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48" name="Oval 4">
            <a:extLst>
              <a:ext uri="{FF2B5EF4-FFF2-40B4-BE49-F238E27FC236}">
                <a16:creationId xmlns:a16="http://schemas.microsoft.com/office/drawing/2014/main" id="{B6DCF482-6E76-42C4-95F8-580A9A94EF0D}"/>
              </a:ext>
            </a:extLst>
          </p:cNvPr>
          <p:cNvSpPr>
            <a:spLocks noChangeArrowheads="1"/>
          </p:cNvSpPr>
          <p:nvPr/>
        </p:nvSpPr>
        <p:spPr bwMode="auto">
          <a:xfrm>
            <a:off x="1618789" y="2362200"/>
            <a:ext cx="3276600" cy="1447800"/>
          </a:xfrm>
          <a:prstGeom prst="ellipse">
            <a:avLst/>
          </a:prstGeom>
          <a:solidFill>
            <a:srgbClr val="990033"/>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rgbClr val="FFFFCC"/>
                </a:solidFill>
                <a:effectLst>
                  <a:outerShdw blurRad="38100" dist="38100" dir="2700000" algn="tl">
                    <a:srgbClr val="000000"/>
                  </a:outerShdw>
                </a:effectLst>
              </a:rPr>
              <a:t>Terror of</a:t>
            </a:r>
          </a:p>
          <a:p>
            <a:pPr algn="ctr"/>
            <a:r>
              <a:rPr lang="en-US" altLang="en-US" sz="2800" b="1">
                <a:solidFill>
                  <a:srgbClr val="FFFFCC"/>
                </a:solidFill>
                <a:effectLst>
                  <a:outerShdw blurRad="38100" dist="38100" dir="2700000" algn="tl">
                    <a:srgbClr val="000000"/>
                  </a:outerShdw>
                </a:effectLst>
              </a:rPr>
              <a:t>the Lord</a:t>
            </a:r>
          </a:p>
        </p:txBody>
      </p:sp>
      <p:pic>
        <p:nvPicPr>
          <p:cNvPr id="57355" name="Picture 11">
            <a:extLst>
              <a:ext uri="{FF2B5EF4-FFF2-40B4-BE49-F238E27FC236}">
                <a16:creationId xmlns:a16="http://schemas.microsoft.com/office/drawing/2014/main" id="{0C2AF0C9-3154-4FDF-AB0A-21406C9C0F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3589" y="228601"/>
            <a:ext cx="2819400" cy="169386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7359" name="Oval 15">
            <a:extLst>
              <a:ext uri="{FF2B5EF4-FFF2-40B4-BE49-F238E27FC236}">
                <a16:creationId xmlns:a16="http://schemas.microsoft.com/office/drawing/2014/main" id="{871A0CCA-9D85-464B-84B7-C12052EA0CD3}"/>
              </a:ext>
            </a:extLst>
          </p:cNvPr>
          <p:cNvSpPr>
            <a:spLocks noChangeArrowheads="1"/>
          </p:cNvSpPr>
          <p:nvPr/>
        </p:nvSpPr>
        <p:spPr bwMode="auto">
          <a:xfrm>
            <a:off x="1618789" y="4114800"/>
            <a:ext cx="3276600" cy="1447800"/>
          </a:xfrm>
          <a:prstGeom prst="ellipse">
            <a:avLst/>
          </a:prstGeom>
          <a:solidFill>
            <a:srgbClr val="990033"/>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solidFill>
                  <a:srgbClr val="FFFFCC"/>
                </a:solidFill>
                <a:effectLst>
                  <a:outerShdw blurRad="38100" dist="38100" dir="2700000" algn="tl">
                    <a:srgbClr val="000000"/>
                  </a:outerShdw>
                </a:effectLst>
              </a:rPr>
              <a:t>Goodness</a:t>
            </a:r>
          </a:p>
          <a:p>
            <a:pPr algn="ctr"/>
            <a:r>
              <a:rPr lang="en-US" altLang="en-US" sz="2800" b="1">
                <a:solidFill>
                  <a:srgbClr val="FFFFCC"/>
                </a:solidFill>
                <a:effectLst>
                  <a:outerShdw blurRad="38100" dist="38100" dir="2700000" algn="tl">
                    <a:srgbClr val="000000"/>
                  </a:outerShdw>
                </a:effectLst>
              </a:rPr>
              <a:t>of God</a:t>
            </a:r>
          </a:p>
        </p:txBody>
      </p:sp>
      <p:sp>
        <p:nvSpPr>
          <p:cNvPr id="57360" name="AutoShape 16">
            <a:extLst>
              <a:ext uri="{FF2B5EF4-FFF2-40B4-BE49-F238E27FC236}">
                <a16:creationId xmlns:a16="http://schemas.microsoft.com/office/drawing/2014/main" id="{07A31901-A4B9-485A-8D35-E76CD40051A8}"/>
              </a:ext>
            </a:extLst>
          </p:cNvPr>
          <p:cNvSpPr>
            <a:spLocks noChangeArrowheads="1"/>
          </p:cNvSpPr>
          <p:nvPr/>
        </p:nvSpPr>
        <p:spPr bwMode="auto">
          <a:xfrm rot="4282582">
            <a:off x="4361989" y="1752600"/>
            <a:ext cx="914400" cy="914400"/>
          </a:xfrm>
          <a:custGeom>
            <a:avLst/>
            <a:gdLst>
              <a:gd name="G0" fmla="+- 0 0 0"/>
              <a:gd name="G1" fmla="+- -11796480 0 0"/>
              <a:gd name="G2" fmla="+- 0 0 -11796480"/>
              <a:gd name="G3" fmla="+- 10800 0 0"/>
              <a:gd name="G4" fmla="+- 0 0 0"/>
              <a:gd name="T0" fmla="*/ 360 256 1"/>
              <a:gd name="T1" fmla="*/ 0 256 1"/>
              <a:gd name="G5" fmla="+- G2 T0 T1"/>
              <a:gd name="G6" fmla="?: G2 G2 G5"/>
              <a:gd name="G7" fmla="+- 0 0 G6"/>
              <a:gd name="G8" fmla="+- 5400 0 0"/>
              <a:gd name="G9" fmla="+- 0 0 -117964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96480"/>
              <a:gd name="G36" fmla="sin G34 -11796480"/>
              <a:gd name="G37" fmla="+/ -117964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99 w 21600"/>
              <a:gd name="T5" fmla="*/ 0 h 21600"/>
              <a:gd name="T6" fmla="*/ 2700 w 21600"/>
              <a:gd name="T7" fmla="*/ 10800 h 21600"/>
              <a:gd name="T8" fmla="*/ 1079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61" name="AutoShape 17">
            <a:extLst>
              <a:ext uri="{FF2B5EF4-FFF2-40B4-BE49-F238E27FC236}">
                <a16:creationId xmlns:a16="http://schemas.microsoft.com/office/drawing/2014/main" id="{364B874C-12AE-491C-86F6-044DA0B7A205}"/>
              </a:ext>
            </a:extLst>
          </p:cNvPr>
          <p:cNvSpPr>
            <a:spLocks noChangeArrowheads="1"/>
          </p:cNvSpPr>
          <p:nvPr/>
        </p:nvSpPr>
        <p:spPr bwMode="auto">
          <a:xfrm rot="17317418" flipH="1">
            <a:off x="1390189" y="1676400"/>
            <a:ext cx="914400" cy="914400"/>
          </a:xfrm>
          <a:custGeom>
            <a:avLst/>
            <a:gdLst>
              <a:gd name="G0" fmla="+- 0 0 0"/>
              <a:gd name="G1" fmla="+- -11796480 0 0"/>
              <a:gd name="G2" fmla="+- 0 0 -11796480"/>
              <a:gd name="G3" fmla="+- 10800 0 0"/>
              <a:gd name="G4" fmla="+- 0 0 0"/>
              <a:gd name="T0" fmla="*/ 360 256 1"/>
              <a:gd name="T1" fmla="*/ 0 256 1"/>
              <a:gd name="G5" fmla="+- G2 T0 T1"/>
              <a:gd name="G6" fmla="?: G2 G2 G5"/>
              <a:gd name="G7" fmla="+- 0 0 G6"/>
              <a:gd name="G8" fmla="+- 5400 0 0"/>
              <a:gd name="G9" fmla="+- 0 0 -117964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96480"/>
              <a:gd name="G36" fmla="sin G34 -11796480"/>
              <a:gd name="G37" fmla="+/ -117964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99 w 21600"/>
              <a:gd name="T5" fmla="*/ 0 h 21600"/>
              <a:gd name="T6" fmla="*/ 2700 w 21600"/>
              <a:gd name="T7" fmla="*/ 10800 h 21600"/>
              <a:gd name="T8" fmla="*/ 1079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63" name="Text Box 19">
            <a:extLst>
              <a:ext uri="{FF2B5EF4-FFF2-40B4-BE49-F238E27FC236}">
                <a16:creationId xmlns:a16="http://schemas.microsoft.com/office/drawing/2014/main" id="{6ECB4B3A-D405-4017-9D19-C4998C6EEAFE}"/>
              </a:ext>
            </a:extLst>
          </p:cNvPr>
          <p:cNvSpPr txBox="1">
            <a:spLocks noChangeArrowheads="1"/>
          </p:cNvSpPr>
          <p:nvPr/>
        </p:nvSpPr>
        <p:spPr bwMode="auto">
          <a:xfrm>
            <a:off x="1694989" y="5867401"/>
            <a:ext cx="306228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b="1" i="1"/>
              <a:t>Repentance</a:t>
            </a:r>
          </a:p>
        </p:txBody>
      </p:sp>
      <p:sp>
        <p:nvSpPr>
          <p:cNvPr id="57366" name="Line 22">
            <a:extLst>
              <a:ext uri="{FF2B5EF4-FFF2-40B4-BE49-F238E27FC236}">
                <a16:creationId xmlns:a16="http://schemas.microsoft.com/office/drawing/2014/main" id="{664BD0E2-212D-4947-8433-CFF27A12CD6B}"/>
              </a:ext>
            </a:extLst>
          </p:cNvPr>
          <p:cNvSpPr>
            <a:spLocks noChangeShapeType="1"/>
          </p:cNvSpPr>
          <p:nvPr/>
        </p:nvSpPr>
        <p:spPr bwMode="auto">
          <a:xfrm>
            <a:off x="6172200" y="304800"/>
            <a:ext cx="0" cy="594360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7367" name="Rectangle 23">
            <a:extLst>
              <a:ext uri="{FF2B5EF4-FFF2-40B4-BE49-F238E27FC236}">
                <a16:creationId xmlns:a16="http://schemas.microsoft.com/office/drawing/2014/main" id="{350B795A-D389-42D0-9BCC-39A17A9BF94B}"/>
              </a:ext>
            </a:extLst>
          </p:cNvPr>
          <p:cNvSpPr>
            <a:spLocks noChangeArrowheads="1"/>
          </p:cNvSpPr>
          <p:nvPr/>
        </p:nvSpPr>
        <p:spPr bwMode="auto">
          <a:xfrm>
            <a:off x="7543797" y="457200"/>
            <a:ext cx="2971800" cy="762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b="1" u="sng">
                <a:solidFill>
                  <a:srgbClr val="3333CC"/>
                </a:solidFill>
                <a:effectLst>
                  <a:outerShdw blurRad="38100" dist="38100" dir="2700000" algn="tl">
                    <a:srgbClr val="C0C0C0"/>
                  </a:outerShdw>
                </a:effectLst>
              </a:rPr>
              <a:t>Not By:</a:t>
            </a:r>
          </a:p>
        </p:txBody>
      </p:sp>
      <p:sp>
        <p:nvSpPr>
          <p:cNvPr id="57368" name="Text Box 24">
            <a:extLst>
              <a:ext uri="{FF2B5EF4-FFF2-40B4-BE49-F238E27FC236}">
                <a16:creationId xmlns:a16="http://schemas.microsoft.com/office/drawing/2014/main" id="{E73CD526-032C-4DA5-A263-1C73C7463A86}"/>
              </a:ext>
            </a:extLst>
          </p:cNvPr>
          <p:cNvSpPr txBox="1">
            <a:spLocks noChangeArrowheads="1"/>
          </p:cNvSpPr>
          <p:nvPr/>
        </p:nvSpPr>
        <p:spPr bwMode="auto">
          <a:xfrm>
            <a:off x="6716361" y="1876216"/>
            <a:ext cx="4724400"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457200" indent="-457200">
              <a:spcBef>
                <a:spcPct val="50000"/>
              </a:spcBef>
              <a:buFont typeface="Arial" panose="020B0604020202020204" pitchFamily="34" charset="0"/>
              <a:buChar char="•"/>
            </a:pPr>
            <a:r>
              <a:rPr lang="en-US" altLang="en-US" sz="3200" dirty="0">
                <a:effectLst>
                  <a:outerShdw blurRad="38100" dist="38100" dir="2700000" algn="tl">
                    <a:srgbClr val="FFFFFF"/>
                  </a:outerShdw>
                </a:effectLst>
              </a:rPr>
              <a:t> Good feelings</a:t>
            </a:r>
          </a:p>
          <a:p>
            <a:pPr marL="457200" indent="-457200">
              <a:spcBef>
                <a:spcPct val="50000"/>
              </a:spcBef>
              <a:buFont typeface="Arial" panose="020B0604020202020204" pitchFamily="34" charset="0"/>
              <a:buChar char="•"/>
            </a:pPr>
            <a:r>
              <a:rPr lang="en-US" altLang="en-US" sz="3200" dirty="0">
                <a:effectLst>
                  <a:outerShdw blurRad="38100" dist="38100" dir="2700000" algn="tl">
                    <a:srgbClr val="FFFFFF"/>
                  </a:outerShdw>
                </a:effectLst>
              </a:rPr>
              <a:t> Pat on back</a:t>
            </a:r>
          </a:p>
          <a:p>
            <a:pPr marL="457200" indent="-457200">
              <a:spcBef>
                <a:spcPct val="50000"/>
              </a:spcBef>
              <a:buFont typeface="Arial" panose="020B0604020202020204" pitchFamily="34" charset="0"/>
              <a:buChar char="•"/>
            </a:pPr>
            <a:r>
              <a:rPr lang="en-US" altLang="en-US" sz="3200" dirty="0">
                <a:effectLst>
                  <a:outerShdw blurRad="38100" dist="38100" dir="2700000" algn="tl">
                    <a:srgbClr val="FFFFFF"/>
                  </a:outerShdw>
                </a:effectLst>
              </a:rPr>
              <a:t> Defending the sinner</a:t>
            </a:r>
          </a:p>
          <a:p>
            <a:pPr marL="457200" indent="-457200">
              <a:spcBef>
                <a:spcPct val="50000"/>
              </a:spcBef>
              <a:buFont typeface="Arial" panose="020B0604020202020204" pitchFamily="34" charset="0"/>
              <a:buChar char="•"/>
            </a:pPr>
            <a:r>
              <a:rPr lang="en-US" altLang="en-US" sz="3200" dirty="0">
                <a:effectLst>
                  <a:outerShdw blurRad="38100" dist="38100" dir="2700000" algn="tl">
                    <a:srgbClr val="FFFFFF"/>
                  </a:outerShdw>
                </a:effectLst>
              </a:rPr>
              <a:t> Getting caught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7368">
                                            <p:txEl>
                                              <p:pRg st="0" end="0"/>
                                            </p:txEl>
                                          </p:spTgt>
                                        </p:tgtEl>
                                        <p:attrNameLst>
                                          <p:attrName>style.visibility</p:attrName>
                                        </p:attrNameLst>
                                      </p:cBhvr>
                                      <p:to>
                                        <p:strVal val="visible"/>
                                      </p:to>
                                    </p:set>
                                    <p:animEffect transition="in" filter="circle(in)">
                                      <p:cBhvr>
                                        <p:cTn id="7" dur="2000"/>
                                        <p:tgtEl>
                                          <p:spTgt spid="5736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7368">
                                            <p:txEl>
                                              <p:pRg st="1" end="1"/>
                                            </p:txEl>
                                          </p:spTgt>
                                        </p:tgtEl>
                                        <p:attrNameLst>
                                          <p:attrName>style.visibility</p:attrName>
                                        </p:attrNameLst>
                                      </p:cBhvr>
                                      <p:to>
                                        <p:strVal val="visible"/>
                                      </p:to>
                                    </p:set>
                                    <p:animEffect transition="in" filter="circle(in)">
                                      <p:cBhvr>
                                        <p:cTn id="12" dur="2000"/>
                                        <p:tgtEl>
                                          <p:spTgt spid="5736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7368">
                                            <p:txEl>
                                              <p:pRg st="2" end="2"/>
                                            </p:txEl>
                                          </p:spTgt>
                                        </p:tgtEl>
                                        <p:attrNameLst>
                                          <p:attrName>style.visibility</p:attrName>
                                        </p:attrNameLst>
                                      </p:cBhvr>
                                      <p:to>
                                        <p:strVal val="visible"/>
                                      </p:to>
                                    </p:set>
                                    <p:animEffect transition="in" filter="circle(in)">
                                      <p:cBhvr>
                                        <p:cTn id="17" dur="2000"/>
                                        <p:tgtEl>
                                          <p:spTgt spid="5736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57368">
                                            <p:txEl>
                                              <p:pRg st="3" end="3"/>
                                            </p:txEl>
                                          </p:spTgt>
                                        </p:tgtEl>
                                        <p:attrNameLst>
                                          <p:attrName>style.visibility</p:attrName>
                                        </p:attrNameLst>
                                      </p:cBhvr>
                                      <p:to>
                                        <p:strVal val="visible"/>
                                      </p:to>
                                    </p:set>
                                    <p:animEffect transition="in" filter="circle(in)">
                                      <p:cBhvr>
                                        <p:cTn id="22" dur="2000"/>
                                        <p:tgtEl>
                                          <p:spTgt spid="5736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68"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AutoShape 2">
            <a:extLst>
              <a:ext uri="{FF2B5EF4-FFF2-40B4-BE49-F238E27FC236}">
                <a16:creationId xmlns:a16="http://schemas.microsoft.com/office/drawing/2014/main" id="{DF88BD25-0CAA-46F2-BB2A-B813EF123D76}"/>
              </a:ext>
            </a:extLst>
          </p:cNvPr>
          <p:cNvSpPr>
            <a:spLocks noChangeArrowheads="1"/>
          </p:cNvSpPr>
          <p:nvPr/>
        </p:nvSpPr>
        <p:spPr bwMode="auto">
          <a:xfrm>
            <a:off x="2057400" y="2057400"/>
            <a:ext cx="8001000" cy="7620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tx2"/>
                </a:solidFill>
              </a:rPr>
              <a:t>I. The </a:t>
            </a:r>
            <a:r>
              <a:rPr lang="en-US" altLang="en-US" sz="3200" b="1" u="sng" dirty="0">
                <a:solidFill>
                  <a:schemeClr val="tx2"/>
                </a:solidFill>
              </a:rPr>
              <a:t>Requirement</a:t>
            </a:r>
            <a:r>
              <a:rPr lang="en-US" altLang="en-US" sz="3200" b="1" dirty="0">
                <a:solidFill>
                  <a:schemeClr val="tx2"/>
                </a:solidFill>
              </a:rPr>
              <a:t> of Repentance</a:t>
            </a:r>
          </a:p>
        </p:txBody>
      </p:sp>
      <p:sp>
        <p:nvSpPr>
          <p:cNvPr id="56323" name="AutoShape 3">
            <a:extLst>
              <a:ext uri="{FF2B5EF4-FFF2-40B4-BE49-F238E27FC236}">
                <a16:creationId xmlns:a16="http://schemas.microsoft.com/office/drawing/2014/main" id="{89D61F00-951C-4736-996F-501A6FEF3E2E}"/>
              </a:ext>
            </a:extLst>
          </p:cNvPr>
          <p:cNvSpPr>
            <a:spLocks noChangeArrowheads="1"/>
          </p:cNvSpPr>
          <p:nvPr/>
        </p:nvSpPr>
        <p:spPr bwMode="auto">
          <a:xfrm>
            <a:off x="2057400" y="2971800"/>
            <a:ext cx="8001000" cy="7620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tx2"/>
                </a:solidFill>
              </a:rPr>
              <a:t>II. The </a:t>
            </a:r>
            <a:r>
              <a:rPr lang="en-US" altLang="en-US" sz="3200" b="1" u="sng" dirty="0">
                <a:solidFill>
                  <a:schemeClr val="tx2"/>
                </a:solidFill>
              </a:rPr>
              <a:t>Definition</a:t>
            </a:r>
            <a:r>
              <a:rPr lang="en-US" altLang="en-US" sz="3200" b="1" dirty="0">
                <a:solidFill>
                  <a:schemeClr val="tx2"/>
                </a:solidFill>
              </a:rPr>
              <a:t> of Repentance</a:t>
            </a:r>
          </a:p>
        </p:txBody>
      </p:sp>
      <p:sp>
        <p:nvSpPr>
          <p:cNvPr id="56324" name="AutoShape 4">
            <a:extLst>
              <a:ext uri="{FF2B5EF4-FFF2-40B4-BE49-F238E27FC236}">
                <a16:creationId xmlns:a16="http://schemas.microsoft.com/office/drawing/2014/main" id="{82AACD2A-8AF4-4AF9-B2B4-E4C54A81BC98}"/>
              </a:ext>
            </a:extLst>
          </p:cNvPr>
          <p:cNvSpPr>
            <a:spLocks noChangeArrowheads="1"/>
          </p:cNvSpPr>
          <p:nvPr/>
        </p:nvSpPr>
        <p:spPr bwMode="auto">
          <a:xfrm>
            <a:off x="2057400" y="3886200"/>
            <a:ext cx="8001000" cy="7620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tx2"/>
                </a:solidFill>
              </a:rPr>
              <a:t>III. The </a:t>
            </a:r>
            <a:r>
              <a:rPr lang="en-US" altLang="en-US" sz="3200" b="1" u="sng" dirty="0">
                <a:solidFill>
                  <a:schemeClr val="tx2"/>
                </a:solidFill>
              </a:rPr>
              <a:t>Elements</a:t>
            </a:r>
            <a:r>
              <a:rPr lang="en-US" altLang="en-US" sz="3200" b="1" dirty="0">
                <a:solidFill>
                  <a:schemeClr val="tx2"/>
                </a:solidFill>
              </a:rPr>
              <a:t> of Repentance</a:t>
            </a:r>
          </a:p>
        </p:txBody>
      </p:sp>
      <p:sp>
        <p:nvSpPr>
          <p:cNvPr id="56328" name="AutoShape 8">
            <a:extLst>
              <a:ext uri="{FF2B5EF4-FFF2-40B4-BE49-F238E27FC236}">
                <a16:creationId xmlns:a16="http://schemas.microsoft.com/office/drawing/2014/main" id="{E033AEAA-ED56-4C4F-9459-DD5FED78BBA5}"/>
              </a:ext>
            </a:extLst>
          </p:cNvPr>
          <p:cNvSpPr>
            <a:spLocks noChangeArrowheads="1"/>
          </p:cNvSpPr>
          <p:nvPr/>
        </p:nvSpPr>
        <p:spPr bwMode="auto">
          <a:xfrm>
            <a:off x="2057400" y="4876800"/>
            <a:ext cx="8001000" cy="762000"/>
          </a:xfrm>
          <a:prstGeom prst="octagon">
            <a:avLst>
              <a:gd name="adj" fmla="val 17708"/>
            </a:avLst>
          </a:prstGeom>
          <a:gradFill rotWithShape="1">
            <a:gsLst>
              <a:gs pos="0">
                <a:srgbClr val="BBE0E3"/>
              </a:gs>
              <a:gs pos="50000">
                <a:srgbClr val="FFFFFF"/>
              </a:gs>
              <a:gs pos="100000">
                <a:srgbClr val="BBE0E3"/>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solidFill>
                  <a:schemeClr val="tx2"/>
                </a:solidFill>
              </a:rPr>
              <a:t>IV. The </a:t>
            </a:r>
            <a:r>
              <a:rPr lang="en-US" altLang="en-US" sz="3200" b="1" u="sng" dirty="0">
                <a:solidFill>
                  <a:schemeClr val="tx2"/>
                </a:solidFill>
              </a:rPr>
              <a:t>Causes</a:t>
            </a:r>
            <a:r>
              <a:rPr lang="en-US" altLang="en-US" sz="3200" b="1" dirty="0">
                <a:solidFill>
                  <a:schemeClr val="tx2"/>
                </a:solidFill>
              </a:rPr>
              <a:t> of Repentance</a:t>
            </a:r>
          </a:p>
        </p:txBody>
      </p:sp>
      <p:grpSp>
        <p:nvGrpSpPr>
          <p:cNvPr id="5" name="Group 14">
            <a:extLst>
              <a:ext uri="{FF2B5EF4-FFF2-40B4-BE49-F238E27FC236}">
                <a16:creationId xmlns:a16="http://schemas.microsoft.com/office/drawing/2014/main" id="{D26D6CB9-891B-5563-BEDB-4235CC01B08A}"/>
              </a:ext>
            </a:extLst>
          </p:cNvPr>
          <p:cNvGrpSpPr>
            <a:grpSpLocks/>
          </p:cNvGrpSpPr>
          <p:nvPr/>
        </p:nvGrpSpPr>
        <p:grpSpPr bwMode="auto">
          <a:xfrm>
            <a:off x="1747838" y="376238"/>
            <a:ext cx="8716962" cy="1112838"/>
            <a:chOff x="-24" y="381"/>
            <a:chExt cx="5491" cy="701"/>
          </a:xfrm>
        </p:grpSpPr>
        <p:sp>
          <p:nvSpPr>
            <p:cNvPr id="6" name="Text Box 12">
              <a:extLst>
                <a:ext uri="{FF2B5EF4-FFF2-40B4-BE49-F238E27FC236}">
                  <a16:creationId xmlns:a16="http://schemas.microsoft.com/office/drawing/2014/main" id="{C9DEBD7E-76B7-D1F9-6A69-73A4923DBA38}"/>
                </a:ext>
              </a:extLst>
            </p:cNvPr>
            <p:cNvSpPr txBox="1">
              <a:spLocks noChangeArrowheads="1"/>
            </p:cNvSpPr>
            <p:nvPr/>
          </p:nvSpPr>
          <p:spPr bwMode="auto">
            <a:xfrm>
              <a:off x="0" y="384"/>
              <a:ext cx="5467" cy="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600" b="1" dirty="0">
                  <a:latin typeface="Congenial SemiBold" panose="02000503040000020004" pitchFamily="2" charset="0"/>
                </a:rPr>
                <a:t>Repentance Clarified</a:t>
              </a:r>
            </a:p>
          </p:txBody>
        </p:sp>
        <p:sp>
          <p:nvSpPr>
            <p:cNvPr id="7" name="Text Box 13">
              <a:extLst>
                <a:ext uri="{FF2B5EF4-FFF2-40B4-BE49-F238E27FC236}">
                  <a16:creationId xmlns:a16="http://schemas.microsoft.com/office/drawing/2014/main" id="{A2D4ADD4-133A-C4B9-D4A0-AC76663EB4DA}"/>
                </a:ext>
              </a:extLst>
            </p:cNvPr>
            <p:cNvSpPr txBox="1">
              <a:spLocks noChangeArrowheads="1"/>
            </p:cNvSpPr>
            <p:nvPr/>
          </p:nvSpPr>
          <p:spPr bwMode="auto">
            <a:xfrm>
              <a:off x="-24" y="381"/>
              <a:ext cx="5403" cy="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600" b="1" dirty="0">
                  <a:solidFill>
                    <a:srgbClr val="FFFFCC"/>
                  </a:solidFill>
                  <a:latin typeface="Congenial SemiBold" panose="02000503040000020004" pitchFamily="2" charset="0"/>
                </a:rPr>
                <a:t>Repentance Clarified</a:t>
              </a: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2965</TotalTime>
  <Words>1610</Words>
  <Application>Microsoft Office PowerPoint</Application>
  <PresentationFormat>Widescreen</PresentationFormat>
  <Paragraphs>249</Paragraphs>
  <Slides>35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Aptos</vt:lpstr>
      <vt:lpstr>Arial</vt:lpstr>
      <vt:lpstr>Comic Sans MS</vt:lpstr>
      <vt:lpstr>Congenial SemiBold</vt:lpstr>
      <vt:lpstr>Times New Roman</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40</cp:revision>
  <cp:lastPrinted>2021-08-15T03:27:55Z</cp:lastPrinted>
  <dcterms:created xsi:type="dcterms:W3CDTF">2004-03-18T20:32:37Z</dcterms:created>
  <dcterms:modified xsi:type="dcterms:W3CDTF">2026-01-04T14:00:48Z</dcterms:modified>
</cp:coreProperties>
</file>