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79" r:id="rId2"/>
    <p:sldId id="281" r:id="rId3"/>
    <p:sldId id="282" r:id="rId4"/>
    <p:sldId id="280" r:id="rId5"/>
    <p:sldId id="283" r:id="rId6"/>
    <p:sldId id="278" r:id="rId7"/>
    <p:sldId id="259" r:id="rId8"/>
    <p:sldId id="258" r:id="rId9"/>
    <p:sldId id="284" r:id="rId10"/>
    <p:sldId id="302" r:id="rId11"/>
    <p:sldId id="285" r:id="rId12"/>
    <p:sldId id="286" r:id="rId13"/>
    <p:sldId id="265" r:id="rId14"/>
    <p:sldId id="287" r:id="rId15"/>
    <p:sldId id="272" r:id="rId16"/>
    <p:sldId id="288" r:id="rId17"/>
    <p:sldId id="266" r:id="rId18"/>
    <p:sldId id="289" r:id="rId19"/>
    <p:sldId id="273" r:id="rId20"/>
    <p:sldId id="290" r:id="rId21"/>
    <p:sldId id="291" r:id="rId22"/>
    <p:sldId id="267" r:id="rId23"/>
    <p:sldId id="292" r:id="rId24"/>
    <p:sldId id="274" r:id="rId25"/>
    <p:sldId id="293" r:id="rId26"/>
    <p:sldId id="294" r:id="rId27"/>
    <p:sldId id="268" r:id="rId28"/>
    <p:sldId id="295" r:id="rId29"/>
    <p:sldId id="275" r:id="rId30"/>
    <p:sldId id="296" r:id="rId31"/>
    <p:sldId id="297" r:id="rId32"/>
    <p:sldId id="269" r:id="rId33"/>
    <p:sldId id="298" r:id="rId34"/>
    <p:sldId id="276" r:id="rId35"/>
    <p:sldId id="300" r:id="rId36"/>
    <p:sldId id="270" r:id="rId37"/>
    <p:sldId id="299" r:id="rId38"/>
    <p:sldId id="277" r:id="rId39"/>
    <p:sldId id="301" r:id="rId40"/>
    <p:sldId id="27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5C5C5"/>
    <a:srgbClr val="CAEE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14DE83-CADB-4C3C-B9F1-21F6316E4AC2}" v="180" dt="2025-09-07T02:09:54.4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93" d="100"/>
          <a:sy n="93" d="100"/>
        </p:scale>
        <p:origin x="26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F4CA75-3B25-40F2-86EC-9C6C68E6A137}" type="datetimeFigureOut">
              <a:rPr lang="en-US" smtClean="0"/>
              <a:t>9/6/2025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A9243E-4E5D-40B3-8DA0-374A91212D13}" type="slidenum">
              <a:rPr lang="en-US" smtClean="0"/>
              <a:t>‹#›</a:t>
            </a:fld>
            <a:endParaRPr lang="en-US"/>
          </a:p>
        </p:txBody>
      </p:sp>
    </p:spTree>
    <p:extLst>
      <p:ext uri="{BB962C8B-B14F-4D97-AF65-F5344CB8AC3E}">
        <p14:creationId xmlns:p14="http://schemas.microsoft.com/office/powerpoint/2010/main" val="3074790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live/hYuLXnMJ0TA"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uffpost.com/entry/7-habit-of-chronically-unhappy-people_b_6174000"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dailytransformations.com/7-habits-unhappy-people-tamara-star/"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points borrowed from Mike Webb </a:t>
            </a:r>
            <a:r>
              <a:rPr lang="en-US" dirty="0">
                <a:hlinkClick r:id="rId3"/>
              </a:rPr>
              <a:t>Seven Habits of Chronically Unhappy People</a:t>
            </a:r>
            <a:endParaRPr lang="en-US" dirty="0"/>
          </a:p>
          <a:p>
            <a:endParaRPr lang="en-US" dirty="0"/>
          </a:p>
        </p:txBody>
      </p:sp>
      <p:sp>
        <p:nvSpPr>
          <p:cNvPr id="4" name="Slide Number Placeholder 3"/>
          <p:cNvSpPr>
            <a:spLocks noGrp="1"/>
          </p:cNvSpPr>
          <p:nvPr>
            <p:ph type="sldNum" sz="quarter" idx="5"/>
          </p:nvPr>
        </p:nvSpPr>
        <p:spPr/>
        <p:txBody>
          <a:bodyPr/>
          <a:lstStyle/>
          <a:p>
            <a:fld id="{EFA9243E-4E5D-40B3-8DA0-374A91212D13}" type="slidenum">
              <a:rPr lang="en-US" smtClean="0"/>
              <a:t>1</a:t>
            </a:fld>
            <a:endParaRPr lang="en-US"/>
          </a:p>
        </p:txBody>
      </p:sp>
    </p:spTree>
    <p:extLst>
      <p:ext uri="{BB962C8B-B14F-4D97-AF65-F5344CB8AC3E}">
        <p14:creationId xmlns:p14="http://schemas.microsoft.com/office/powerpoint/2010/main" val="2935554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7 Habits of Chronically Unhappy People | HuffPost Women</a:t>
            </a:r>
            <a:endParaRPr lang="en-US" dirty="0"/>
          </a:p>
          <a:p>
            <a:r>
              <a:rPr lang="en-US" dirty="0">
                <a:hlinkClick r:id="rId4"/>
              </a:rPr>
              <a:t>7 Habits of Highly Unhappy People - Tamara Star</a:t>
            </a:r>
            <a:endParaRPr lang="en-US" dirty="0"/>
          </a:p>
        </p:txBody>
      </p:sp>
      <p:sp>
        <p:nvSpPr>
          <p:cNvPr id="4" name="Slide Number Placeholder 3"/>
          <p:cNvSpPr>
            <a:spLocks noGrp="1"/>
          </p:cNvSpPr>
          <p:nvPr>
            <p:ph type="sldNum" sz="quarter" idx="5"/>
          </p:nvPr>
        </p:nvSpPr>
        <p:spPr/>
        <p:txBody>
          <a:bodyPr/>
          <a:lstStyle/>
          <a:p>
            <a:fld id="{EFA9243E-4E5D-40B3-8DA0-374A91212D13}" type="slidenum">
              <a:rPr lang="en-US" smtClean="0"/>
              <a:t>7</a:t>
            </a:fld>
            <a:endParaRPr lang="en-US"/>
          </a:p>
        </p:txBody>
      </p:sp>
    </p:spTree>
    <p:extLst>
      <p:ext uri="{BB962C8B-B14F-4D97-AF65-F5344CB8AC3E}">
        <p14:creationId xmlns:p14="http://schemas.microsoft.com/office/powerpoint/2010/main" val="2271911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3B9C2-13CD-A662-E7C2-C7B14F133E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307364-B078-2C5A-73D8-3BF1918864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2C3B69-9983-CD30-2911-460213D5E90B}"/>
              </a:ext>
            </a:extLst>
          </p:cNvPr>
          <p:cNvSpPr>
            <a:spLocks noGrp="1"/>
          </p:cNvSpPr>
          <p:nvPr>
            <p:ph type="dt" sz="half" idx="10"/>
          </p:nvPr>
        </p:nvSpPr>
        <p:spPr/>
        <p:txBody>
          <a:bodyPr/>
          <a:lstStyle/>
          <a:p>
            <a:fld id="{E0392BF9-BBBE-474A-850D-2EB46F609B0B}" type="datetimeFigureOut">
              <a:rPr lang="en-US" smtClean="0"/>
              <a:t>9/6/2025</a:t>
            </a:fld>
            <a:endParaRPr lang="en-US"/>
          </a:p>
        </p:txBody>
      </p:sp>
      <p:sp>
        <p:nvSpPr>
          <p:cNvPr id="5" name="Footer Placeholder 4">
            <a:extLst>
              <a:ext uri="{FF2B5EF4-FFF2-40B4-BE49-F238E27FC236}">
                <a16:creationId xmlns:a16="http://schemas.microsoft.com/office/drawing/2014/main" id="{427FE399-9389-A0D4-4AD8-E4A2D9F369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E4FDFD-E9AE-FC6D-48A2-A1ACFFF5A20A}"/>
              </a:ext>
            </a:extLst>
          </p:cNvPr>
          <p:cNvSpPr>
            <a:spLocks noGrp="1"/>
          </p:cNvSpPr>
          <p:nvPr>
            <p:ph type="sldNum" sz="quarter" idx="12"/>
          </p:nvPr>
        </p:nvSpPr>
        <p:spPr/>
        <p:txBody>
          <a:bodyPr/>
          <a:lstStyle/>
          <a:p>
            <a:fld id="{6D932CEE-9260-43DB-874D-9639A17318A7}" type="slidenum">
              <a:rPr lang="en-US" smtClean="0"/>
              <a:t>‹#›</a:t>
            </a:fld>
            <a:endParaRPr lang="en-US"/>
          </a:p>
        </p:txBody>
      </p:sp>
    </p:spTree>
    <p:extLst>
      <p:ext uri="{BB962C8B-B14F-4D97-AF65-F5344CB8AC3E}">
        <p14:creationId xmlns:p14="http://schemas.microsoft.com/office/powerpoint/2010/main" val="2803595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F7CCD-80BC-D8CA-6CC7-369DAD6B70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1A3ECF-8B7B-DA09-E3D4-758DEB6792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7C1F80-874A-9849-B428-2411026799F7}"/>
              </a:ext>
            </a:extLst>
          </p:cNvPr>
          <p:cNvSpPr>
            <a:spLocks noGrp="1"/>
          </p:cNvSpPr>
          <p:nvPr>
            <p:ph type="dt" sz="half" idx="10"/>
          </p:nvPr>
        </p:nvSpPr>
        <p:spPr/>
        <p:txBody>
          <a:bodyPr/>
          <a:lstStyle/>
          <a:p>
            <a:fld id="{E0392BF9-BBBE-474A-850D-2EB46F609B0B}" type="datetimeFigureOut">
              <a:rPr lang="en-US" smtClean="0"/>
              <a:t>9/6/2025</a:t>
            </a:fld>
            <a:endParaRPr lang="en-US"/>
          </a:p>
        </p:txBody>
      </p:sp>
      <p:sp>
        <p:nvSpPr>
          <p:cNvPr id="5" name="Footer Placeholder 4">
            <a:extLst>
              <a:ext uri="{FF2B5EF4-FFF2-40B4-BE49-F238E27FC236}">
                <a16:creationId xmlns:a16="http://schemas.microsoft.com/office/drawing/2014/main" id="{190B87AC-D1E5-C24F-09B6-4F3F536015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0F5829-1C60-6F52-FD33-82A9B9FFBC2C}"/>
              </a:ext>
            </a:extLst>
          </p:cNvPr>
          <p:cNvSpPr>
            <a:spLocks noGrp="1"/>
          </p:cNvSpPr>
          <p:nvPr>
            <p:ph type="sldNum" sz="quarter" idx="12"/>
          </p:nvPr>
        </p:nvSpPr>
        <p:spPr/>
        <p:txBody>
          <a:bodyPr/>
          <a:lstStyle/>
          <a:p>
            <a:fld id="{6D932CEE-9260-43DB-874D-9639A17318A7}" type="slidenum">
              <a:rPr lang="en-US" smtClean="0"/>
              <a:t>‹#›</a:t>
            </a:fld>
            <a:endParaRPr lang="en-US"/>
          </a:p>
        </p:txBody>
      </p:sp>
    </p:spTree>
    <p:extLst>
      <p:ext uri="{BB962C8B-B14F-4D97-AF65-F5344CB8AC3E}">
        <p14:creationId xmlns:p14="http://schemas.microsoft.com/office/powerpoint/2010/main" val="3186816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38099-37A6-4A6C-1F23-04318C49EA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F049DC-4A66-594C-83C2-5BB1893AE6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357CB5-BE18-A30F-34B0-779ABA523D8A}"/>
              </a:ext>
            </a:extLst>
          </p:cNvPr>
          <p:cNvSpPr>
            <a:spLocks noGrp="1"/>
          </p:cNvSpPr>
          <p:nvPr>
            <p:ph type="dt" sz="half" idx="10"/>
          </p:nvPr>
        </p:nvSpPr>
        <p:spPr/>
        <p:txBody>
          <a:bodyPr/>
          <a:lstStyle/>
          <a:p>
            <a:fld id="{E0392BF9-BBBE-474A-850D-2EB46F609B0B}" type="datetimeFigureOut">
              <a:rPr lang="en-US" smtClean="0"/>
              <a:t>9/6/2025</a:t>
            </a:fld>
            <a:endParaRPr lang="en-US"/>
          </a:p>
        </p:txBody>
      </p:sp>
      <p:sp>
        <p:nvSpPr>
          <p:cNvPr id="5" name="Footer Placeholder 4">
            <a:extLst>
              <a:ext uri="{FF2B5EF4-FFF2-40B4-BE49-F238E27FC236}">
                <a16:creationId xmlns:a16="http://schemas.microsoft.com/office/drawing/2014/main" id="{362880D0-1E63-8432-E601-CB31E8DD42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AA4853-977D-1512-DB64-B798DAABAE38}"/>
              </a:ext>
            </a:extLst>
          </p:cNvPr>
          <p:cNvSpPr>
            <a:spLocks noGrp="1"/>
          </p:cNvSpPr>
          <p:nvPr>
            <p:ph type="sldNum" sz="quarter" idx="12"/>
          </p:nvPr>
        </p:nvSpPr>
        <p:spPr/>
        <p:txBody>
          <a:bodyPr/>
          <a:lstStyle/>
          <a:p>
            <a:fld id="{6D932CEE-9260-43DB-874D-9639A17318A7}" type="slidenum">
              <a:rPr lang="en-US" smtClean="0"/>
              <a:t>‹#›</a:t>
            </a:fld>
            <a:endParaRPr lang="en-US"/>
          </a:p>
        </p:txBody>
      </p:sp>
    </p:spTree>
    <p:extLst>
      <p:ext uri="{BB962C8B-B14F-4D97-AF65-F5344CB8AC3E}">
        <p14:creationId xmlns:p14="http://schemas.microsoft.com/office/powerpoint/2010/main" val="730250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0A106-465D-7962-9117-E84DFC0470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B9FFCA-6989-672B-27A0-4D4E0EE881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F0EA00-6D2B-5246-C403-E2DB880D2D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252A5B-682F-CA4D-D574-37C522E147E4}"/>
              </a:ext>
            </a:extLst>
          </p:cNvPr>
          <p:cNvSpPr>
            <a:spLocks noGrp="1"/>
          </p:cNvSpPr>
          <p:nvPr>
            <p:ph type="dt" sz="half" idx="10"/>
          </p:nvPr>
        </p:nvSpPr>
        <p:spPr/>
        <p:txBody>
          <a:bodyPr/>
          <a:lstStyle/>
          <a:p>
            <a:fld id="{E0392BF9-BBBE-474A-850D-2EB46F609B0B}" type="datetimeFigureOut">
              <a:rPr lang="en-US" smtClean="0"/>
              <a:t>9/6/2025</a:t>
            </a:fld>
            <a:endParaRPr lang="en-US"/>
          </a:p>
        </p:txBody>
      </p:sp>
      <p:sp>
        <p:nvSpPr>
          <p:cNvPr id="6" name="Footer Placeholder 5">
            <a:extLst>
              <a:ext uri="{FF2B5EF4-FFF2-40B4-BE49-F238E27FC236}">
                <a16:creationId xmlns:a16="http://schemas.microsoft.com/office/drawing/2014/main" id="{A420460E-C757-7773-6E87-FB7F7F1C9A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06FBA-8C84-ED44-803C-7A40B0C761A4}"/>
              </a:ext>
            </a:extLst>
          </p:cNvPr>
          <p:cNvSpPr>
            <a:spLocks noGrp="1"/>
          </p:cNvSpPr>
          <p:nvPr>
            <p:ph type="sldNum" sz="quarter" idx="12"/>
          </p:nvPr>
        </p:nvSpPr>
        <p:spPr/>
        <p:txBody>
          <a:bodyPr/>
          <a:lstStyle/>
          <a:p>
            <a:fld id="{6D932CEE-9260-43DB-874D-9639A17318A7}" type="slidenum">
              <a:rPr lang="en-US" smtClean="0"/>
              <a:t>‹#›</a:t>
            </a:fld>
            <a:endParaRPr lang="en-US"/>
          </a:p>
        </p:txBody>
      </p:sp>
    </p:spTree>
    <p:extLst>
      <p:ext uri="{BB962C8B-B14F-4D97-AF65-F5344CB8AC3E}">
        <p14:creationId xmlns:p14="http://schemas.microsoft.com/office/powerpoint/2010/main" val="1814042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C162F-F8E5-4086-0587-06D9AE868A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32A090-348B-1C71-5E75-0905219C37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2C9E0C-1ABE-E2AA-C3E7-0A205FA417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3EB257-374A-7CE4-5BC6-CBF9D5D8D5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95E752-AD3B-6E86-1548-61E2D00C4D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B6247F-6DC4-5761-7C77-12C9B2FB67F7}"/>
              </a:ext>
            </a:extLst>
          </p:cNvPr>
          <p:cNvSpPr>
            <a:spLocks noGrp="1"/>
          </p:cNvSpPr>
          <p:nvPr>
            <p:ph type="dt" sz="half" idx="10"/>
          </p:nvPr>
        </p:nvSpPr>
        <p:spPr/>
        <p:txBody>
          <a:bodyPr/>
          <a:lstStyle/>
          <a:p>
            <a:fld id="{E0392BF9-BBBE-474A-850D-2EB46F609B0B}" type="datetimeFigureOut">
              <a:rPr lang="en-US" smtClean="0"/>
              <a:t>9/6/2025</a:t>
            </a:fld>
            <a:endParaRPr lang="en-US"/>
          </a:p>
        </p:txBody>
      </p:sp>
      <p:sp>
        <p:nvSpPr>
          <p:cNvPr id="8" name="Footer Placeholder 7">
            <a:extLst>
              <a:ext uri="{FF2B5EF4-FFF2-40B4-BE49-F238E27FC236}">
                <a16:creationId xmlns:a16="http://schemas.microsoft.com/office/drawing/2014/main" id="{4ADFB837-99D4-D723-78A6-D8338D98D1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ED38BF-E14E-3874-1EFE-C4AE71428F90}"/>
              </a:ext>
            </a:extLst>
          </p:cNvPr>
          <p:cNvSpPr>
            <a:spLocks noGrp="1"/>
          </p:cNvSpPr>
          <p:nvPr>
            <p:ph type="sldNum" sz="quarter" idx="12"/>
          </p:nvPr>
        </p:nvSpPr>
        <p:spPr/>
        <p:txBody>
          <a:bodyPr/>
          <a:lstStyle/>
          <a:p>
            <a:fld id="{6D932CEE-9260-43DB-874D-9639A17318A7}" type="slidenum">
              <a:rPr lang="en-US" smtClean="0"/>
              <a:t>‹#›</a:t>
            </a:fld>
            <a:endParaRPr lang="en-US"/>
          </a:p>
        </p:txBody>
      </p:sp>
    </p:spTree>
    <p:extLst>
      <p:ext uri="{BB962C8B-B14F-4D97-AF65-F5344CB8AC3E}">
        <p14:creationId xmlns:p14="http://schemas.microsoft.com/office/powerpoint/2010/main" val="2368946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763BC-4049-A039-CDEF-C8651E618C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730FE5-8754-503E-488D-F6860FBA5AFA}"/>
              </a:ext>
            </a:extLst>
          </p:cNvPr>
          <p:cNvSpPr>
            <a:spLocks noGrp="1"/>
          </p:cNvSpPr>
          <p:nvPr>
            <p:ph type="dt" sz="half" idx="10"/>
          </p:nvPr>
        </p:nvSpPr>
        <p:spPr/>
        <p:txBody>
          <a:bodyPr/>
          <a:lstStyle/>
          <a:p>
            <a:fld id="{E0392BF9-BBBE-474A-850D-2EB46F609B0B}" type="datetimeFigureOut">
              <a:rPr lang="en-US" smtClean="0"/>
              <a:t>9/6/2025</a:t>
            </a:fld>
            <a:endParaRPr lang="en-US"/>
          </a:p>
        </p:txBody>
      </p:sp>
      <p:sp>
        <p:nvSpPr>
          <p:cNvPr id="4" name="Footer Placeholder 3">
            <a:extLst>
              <a:ext uri="{FF2B5EF4-FFF2-40B4-BE49-F238E27FC236}">
                <a16:creationId xmlns:a16="http://schemas.microsoft.com/office/drawing/2014/main" id="{05F9FB6A-D94D-4893-0529-B2C1C03B1C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E0311A-79A2-DDA7-4A08-296CE3CABA16}"/>
              </a:ext>
            </a:extLst>
          </p:cNvPr>
          <p:cNvSpPr>
            <a:spLocks noGrp="1"/>
          </p:cNvSpPr>
          <p:nvPr>
            <p:ph type="sldNum" sz="quarter" idx="12"/>
          </p:nvPr>
        </p:nvSpPr>
        <p:spPr/>
        <p:txBody>
          <a:bodyPr/>
          <a:lstStyle/>
          <a:p>
            <a:fld id="{6D932CEE-9260-43DB-874D-9639A17318A7}" type="slidenum">
              <a:rPr lang="en-US" smtClean="0"/>
              <a:t>‹#›</a:t>
            </a:fld>
            <a:endParaRPr lang="en-US"/>
          </a:p>
        </p:txBody>
      </p:sp>
    </p:spTree>
    <p:extLst>
      <p:ext uri="{BB962C8B-B14F-4D97-AF65-F5344CB8AC3E}">
        <p14:creationId xmlns:p14="http://schemas.microsoft.com/office/powerpoint/2010/main" val="2410296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2" name="Picture 1" descr="A group of smiley faces&#10;&#10;AI-generated content may be incorrect.">
            <a:extLst>
              <a:ext uri="{FF2B5EF4-FFF2-40B4-BE49-F238E27FC236}">
                <a16:creationId xmlns:a16="http://schemas.microsoft.com/office/drawing/2014/main" id="{44405A7B-987A-B505-646D-4707EF243010}"/>
              </a:ext>
            </a:extLst>
          </p:cNvPr>
          <p:cNvPicPr>
            <a:picLocks noChangeAspect="1"/>
          </p:cNvPicPr>
          <p:nvPr userDrawn="1"/>
        </p:nvPicPr>
        <p:blipFill>
          <a:blip r:embed="rId2">
            <a:extLst>
              <a:ext uri="{28A0092B-C50C-407E-A947-70E740481C1C}">
                <a14:useLocalDpi xmlns:a14="http://schemas.microsoft.com/office/drawing/2010/main" val="0"/>
              </a:ext>
            </a:extLst>
          </a:blip>
          <a:srcRect l="47206" t="27075" r="23014" b="17150"/>
          <a:stretch>
            <a:fillRect/>
          </a:stretch>
        </p:blipFill>
        <p:spPr>
          <a:xfrm>
            <a:off x="584946" y="1479176"/>
            <a:ext cx="3630707" cy="37786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0452596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pic>
        <p:nvPicPr>
          <p:cNvPr id="5" name="Picture 4" descr="A group of smiley faces&#10;&#10;AI-generated content may be incorrect.">
            <a:extLst>
              <a:ext uri="{FF2B5EF4-FFF2-40B4-BE49-F238E27FC236}">
                <a16:creationId xmlns:a16="http://schemas.microsoft.com/office/drawing/2014/main" id="{E8D02B3B-9B24-3C45-0912-C47D5281D8EE}"/>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331260" y="2580995"/>
            <a:ext cx="9170894" cy="5095960"/>
          </a:xfrm>
          <a:prstGeom prst="ellipse">
            <a:avLst/>
          </a:prstGeom>
          <a:ln>
            <a:noFill/>
          </a:ln>
          <a:effectLst>
            <a:softEdge rad="112500"/>
          </a:effectLst>
        </p:spPr>
      </p:pic>
    </p:spTree>
    <p:extLst>
      <p:ext uri="{BB962C8B-B14F-4D97-AF65-F5344CB8AC3E}">
        <p14:creationId xmlns:p14="http://schemas.microsoft.com/office/powerpoint/2010/main" val="2473465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group of smiley faces&#10;&#10;AI-generated content may be incorrect.">
            <a:extLst>
              <a:ext uri="{FF2B5EF4-FFF2-40B4-BE49-F238E27FC236}">
                <a16:creationId xmlns:a16="http://schemas.microsoft.com/office/drawing/2014/main" id="{E8D02B3B-9B24-3C45-0912-C47D5281D8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1656"/>
            <a:ext cx="12192000" cy="6774688"/>
          </a:xfrm>
          <a:prstGeom prst="rect">
            <a:avLst/>
          </a:prstGeom>
        </p:spPr>
      </p:pic>
    </p:spTree>
    <p:extLst>
      <p:ext uri="{BB962C8B-B14F-4D97-AF65-F5344CB8AC3E}">
        <p14:creationId xmlns:p14="http://schemas.microsoft.com/office/powerpoint/2010/main" val="3853520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bg>
      <p:bgPr>
        <a:solidFill>
          <a:srgbClr val="FFFF99">
            <a:alpha val="71000"/>
          </a:srgbClr>
        </a:solidFill>
        <a:effectLst/>
      </p:bgPr>
    </p:bg>
    <p:spTree>
      <p:nvGrpSpPr>
        <p:cNvPr id="1" name=""/>
        <p:cNvGrpSpPr/>
        <p:nvPr/>
      </p:nvGrpSpPr>
      <p:grpSpPr>
        <a:xfrm>
          <a:off x="0" y="0"/>
          <a:ext cx="0" cy="0"/>
          <a:chOff x="0" y="0"/>
          <a:chExt cx="0" cy="0"/>
        </a:xfrm>
      </p:grpSpPr>
      <p:pic>
        <p:nvPicPr>
          <p:cNvPr id="2" name="Picture 1" descr="A group of smiley faces&#10;&#10;AI-generated content may be incorrect.">
            <a:extLst>
              <a:ext uri="{FF2B5EF4-FFF2-40B4-BE49-F238E27FC236}">
                <a16:creationId xmlns:a16="http://schemas.microsoft.com/office/drawing/2014/main" id="{7C4A8426-5990-2516-058B-229BC680C0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125" y="111133"/>
            <a:ext cx="4064063" cy="2258265"/>
          </a:xfrm>
          <a:prstGeom prst="ellipse">
            <a:avLst/>
          </a:prstGeom>
          <a:ln>
            <a:noFill/>
          </a:ln>
          <a:effectLst>
            <a:softEdge rad="112500"/>
          </a:effectLst>
        </p:spPr>
      </p:pic>
      <p:sp>
        <p:nvSpPr>
          <p:cNvPr id="3" name="Rectangle: Rounded Corners 2">
            <a:extLst>
              <a:ext uri="{FF2B5EF4-FFF2-40B4-BE49-F238E27FC236}">
                <a16:creationId xmlns:a16="http://schemas.microsoft.com/office/drawing/2014/main" id="{72973A3B-D738-9270-FE31-3F3CB17BAA12}"/>
              </a:ext>
            </a:extLst>
          </p:cNvPr>
          <p:cNvSpPr/>
          <p:nvPr userDrawn="1"/>
        </p:nvSpPr>
        <p:spPr>
          <a:xfrm>
            <a:off x="4874559" y="363071"/>
            <a:ext cx="6984316" cy="1761564"/>
          </a:xfrm>
          <a:prstGeom prst="roundRect">
            <a:avLst>
              <a:gd name="adj" fmla="val 20057"/>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7331459-4FB5-5993-B5E4-B58A98C9D141}"/>
              </a:ext>
            </a:extLst>
          </p:cNvPr>
          <p:cNvCxnSpPr/>
          <p:nvPr userDrawn="1"/>
        </p:nvCxnSpPr>
        <p:spPr>
          <a:xfrm>
            <a:off x="188259" y="2447365"/>
            <a:ext cx="11759453"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3243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E137B-DCB6-9459-359B-F9E7C81B70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805935-7744-B859-D800-2F21AAF8FE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666C41-CACC-7138-BC50-BE9AA06156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74DA1-C25E-02ED-818D-3E0CE4F04677}"/>
              </a:ext>
            </a:extLst>
          </p:cNvPr>
          <p:cNvSpPr>
            <a:spLocks noGrp="1"/>
          </p:cNvSpPr>
          <p:nvPr>
            <p:ph type="dt" sz="half" idx="10"/>
          </p:nvPr>
        </p:nvSpPr>
        <p:spPr/>
        <p:txBody>
          <a:bodyPr/>
          <a:lstStyle/>
          <a:p>
            <a:fld id="{E0392BF9-BBBE-474A-850D-2EB46F609B0B}" type="datetimeFigureOut">
              <a:rPr lang="en-US" smtClean="0"/>
              <a:t>9/6/2025</a:t>
            </a:fld>
            <a:endParaRPr lang="en-US"/>
          </a:p>
        </p:txBody>
      </p:sp>
      <p:sp>
        <p:nvSpPr>
          <p:cNvPr id="6" name="Footer Placeholder 5">
            <a:extLst>
              <a:ext uri="{FF2B5EF4-FFF2-40B4-BE49-F238E27FC236}">
                <a16:creationId xmlns:a16="http://schemas.microsoft.com/office/drawing/2014/main" id="{7970562D-5126-7CC8-F741-AE0504C6B4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FBA952-A5A9-57BB-3BA8-AB135044614F}"/>
              </a:ext>
            </a:extLst>
          </p:cNvPr>
          <p:cNvSpPr>
            <a:spLocks noGrp="1"/>
          </p:cNvSpPr>
          <p:nvPr>
            <p:ph type="sldNum" sz="quarter" idx="12"/>
          </p:nvPr>
        </p:nvSpPr>
        <p:spPr/>
        <p:txBody>
          <a:bodyPr/>
          <a:lstStyle/>
          <a:p>
            <a:fld id="{6D932CEE-9260-43DB-874D-9639A17318A7}" type="slidenum">
              <a:rPr lang="en-US" smtClean="0"/>
              <a:t>‹#›</a:t>
            </a:fld>
            <a:endParaRPr lang="en-US"/>
          </a:p>
        </p:txBody>
      </p:sp>
    </p:spTree>
    <p:extLst>
      <p:ext uri="{BB962C8B-B14F-4D97-AF65-F5344CB8AC3E}">
        <p14:creationId xmlns:p14="http://schemas.microsoft.com/office/powerpoint/2010/main" val="1139494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12DA-AA14-880A-3976-AEFFF9C12E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E5CEFE-2C57-3509-727C-B5A5AA9774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9F602E-E0CE-E125-1AD5-569C9580C0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6823B4-CEE5-2730-AB54-766542CFAEE6}"/>
              </a:ext>
            </a:extLst>
          </p:cNvPr>
          <p:cNvSpPr>
            <a:spLocks noGrp="1"/>
          </p:cNvSpPr>
          <p:nvPr>
            <p:ph type="dt" sz="half" idx="10"/>
          </p:nvPr>
        </p:nvSpPr>
        <p:spPr/>
        <p:txBody>
          <a:bodyPr/>
          <a:lstStyle/>
          <a:p>
            <a:fld id="{E0392BF9-BBBE-474A-850D-2EB46F609B0B}" type="datetimeFigureOut">
              <a:rPr lang="en-US" smtClean="0"/>
              <a:t>9/6/2025</a:t>
            </a:fld>
            <a:endParaRPr lang="en-US"/>
          </a:p>
        </p:txBody>
      </p:sp>
      <p:sp>
        <p:nvSpPr>
          <p:cNvPr id="6" name="Footer Placeholder 5">
            <a:extLst>
              <a:ext uri="{FF2B5EF4-FFF2-40B4-BE49-F238E27FC236}">
                <a16:creationId xmlns:a16="http://schemas.microsoft.com/office/drawing/2014/main" id="{D117BBDD-2CE7-635C-4A85-EACC31CBF6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849A8-13C8-FACE-9895-6CA0773DF120}"/>
              </a:ext>
            </a:extLst>
          </p:cNvPr>
          <p:cNvSpPr>
            <a:spLocks noGrp="1"/>
          </p:cNvSpPr>
          <p:nvPr>
            <p:ph type="sldNum" sz="quarter" idx="12"/>
          </p:nvPr>
        </p:nvSpPr>
        <p:spPr/>
        <p:txBody>
          <a:bodyPr/>
          <a:lstStyle/>
          <a:p>
            <a:fld id="{6D932CEE-9260-43DB-874D-9639A17318A7}" type="slidenum">
              <a:rPr lang="en-US" smtClean="0"/>
              <a:t>‹#›</a:t>
            </a:fld>
            <a:endParaRPr lang="en-US"/>
          </a:p>
        </p:txBody>
      </p:sp>
    </p:spTree>
    <p:extLst>
      <p:ext uri="{BB962C8B-B14F-4D97-AF65-F5344CB8AC3E}">
        <p14:creationId xmlns:p14="http://schemas.microsoft.com/office/powerpoint/2010/main" val="4031097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B0E38-F703-BFF0-AF3B-25EC9870CF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83332E-8D15-21FE-113B-760F0B5349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F01689-89E0-AAD5-7985-9366996A34C4}"/>
              </a:ext>
            </a:extLst>
          </p:cNvPr>
          <p:cNvSpPr>
            <a:spLocks noGrp="1"/>
          </p:cNvSpPr>
          <p:nvPr>
            <p:ph type="dt" sz="half" idx="10"/>
          </p:nvPr>
        </p:nvSpPr>
        <p:spPr/>
        <p:txBody>
          <a:bodyPr/>
          <a:lstStyle/>
          <a:p>
            <a:fld id="{E0392BF9-BBBE-474A-850D-2EB46F609B0B}" type="datetimeFigureOut">
              <a:rPr lang="en-US" smtClean="0"/>
              <a:t>9/6/2025</a:t>
            </a:fld>
            <a:endParaRPr lang="en-US"/>
          </a:p>
        </p:txBody>
      </p:sp>
      <p:sp>
        <p:nvSpPr>
          <p:cNvPr id="5" name="Footer Placeholder 4">
            <a:extLst>
              <a:ext uri="{FF2B5EF4-FFF2-40B4-BE49-F238E27FC236}">
                <a16:creationId xmlns:a16="http://schemas.microsoft.com/office/drawing/2014/main" id="{37282EDA-F4E8-8D33-5407-7A75326513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C384A1-51F5-BF90-22E4-12A85D0B9BA7}"/>
              </a:ext>
            </a:extLst>
          </p:cNvPr>
          <p:cNvSpPr>
            <a:spLocks noGrp="1"/>
          </p:cNvSpPr>
          <p:nvPr>
            <p:ph type="sldNum" sz="quarter" idx="12"/>
          </p:nvPr>
        </p:nvSpPr>
        <p:spPr/>
        <p:txBody>
          <a:bodyPr/>
          <a:lstStyle/>
          <a:p>
            <a:fld id="{6D932CEE-9260-43DB-874D-9639A17318A7}" type="slidenum">
              <a:rPr lang="en-US" smtClean="0"/>
              <a:t>‹#›</a:t>
            </a:fld>
            <a:endParaRPr lang="en-US"/>
          </a:p>
        </p:txBody>
      </p:sp>
    </p:spTree>
    <p:extLst>
      <p:ext uri="{BB962C8B-B14F-4D97-AF65-F5344CB8AC3E}">
        <p14:creationId xmlns:p14="http://schemas.microsoft.com/office/powerpoint/2010/main" val="976409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E2956D-DE01-4497-F21F-B92D5A52B8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BA5B74-830C-1449-FDE7-CC03217343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C8C5F-F69B-53DD-FE9B-FCAB7A21AEF4}"/>
              </a:ext>
            </a:extLst>
          </p:cNvPr>
          <p:cNvSpPr>
            <a:spLocks noGrp="1"/>
          </p:cNvSpPr>
          <p:nvPr>
            <p:ph type="dt" sz="half" idx="10"/>
          </p:nvPr>
        </p:nvSpPr>
        <p:spPr/>
        <p:txBody>
          <a:bodyPr/>
          <a:lstStyle/>
          <a:p>
            <a:fld id="{E0392BF9-BBBE-474A-850D-2EB46F609B0B}" type="datetimeFigureOut">
              <a:rPr lang="en-US" smtClean="0"/>
              <a:t>9/6/2025</a:t>
            </a:fld>
            <a:endParaRPr lang="en-US"/>
          </a:p>
        </p:txBody>
      </p:sp>
      <p:sp>
        <p:nvSpPr>
          <p:cNvPr id="5" name="Footer Placeholder 4">
            <a:extLst>
              <a:ext uri="{FF2B5EF4-FFF2-40B4-BE49-F238E27FC236}">
                <a16:creationId xmlns:a16="http://schemas.microsoft.com/office/drawing/2014/main" id="{82A19357-3308-72C2-B28F-893BCE1604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78BC07-959F-11C0-8C83-DA6BA67A0020}"/>
              </a:ext>
            </a:extLst>
          </p:cNvPr>
          <p:cNvSpPr>
            <a:spLocks noGrp="1"/>
          </p:cNvSpPr>
          <p:nvPr>
            <p:ph type="sldNum" sz="quarter" idx="12"/>
          </p:nvPr>
        </p:nvSpPr>
        <p:spPr/>
        <p:txBody>
          <a:bodyPr/>
          <a:lstStyle/>
          <a:p>
            <a:fld id="{6D932CEE-9260-43DB-874D-9639A17318A7}" type="slidenum">
              <a:rPr lang="en-US" smtClean="0"/>
              <a:t>‹#›</a:t>
            </a:fld>
            <a:endParaRPr lang="en-US"/>
          </a:p>
        </p:txBody>
      </p:sp>
    </p:spTree>
    <p:extLst>
      <p:ext uri="{BB962C8B-B14F-4D97-AF65-F5344CB8AC3E}">
        <p14:creationId xmlns:p14="http://schemas.microsoft.com/office/powerpoint/2010/main" val="1435731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B9C999-135A-A494-9867-B0977CEC68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57FFDF-F510-A423-C8AB-F8377CAB96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230B97-2655-9660-7ACF-8F27BB6FB7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392BF9-BBBE-474A-850D-2EB46F609B0B}" type="datetimeFigureOut">
              <a:rPr lang="en-US" smtClean="0"/>
              <a:t>9/6/2025</a:t>
            </a:fld>
            <a:endParaRPr lang="en-US"/>
          </a:p>
        </p:txBody>
      </p:sp>
      <p:sp>
        <p:nvSpPr>
          <p:cNvPr id="5" name="Footer Placeholder 4">
            <a:extLst>
              <a:ext uri="{FF2B5EF4-FFF2-40B4-BE49-F238E27FC236}">
                <a16:creationId xmlns:a16="http://schemas.microsoft.com/office/drawing/2014/main" id="{837A887D-A3E4-BA2F-1A96-6C9D8656F7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D065FDD-BEEF-9608-2063-E865745E5C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932CEE-9260-43DB-874D-9639A17318A7}" type="slidenum">
              <a:rPr lang="en-US" smtClean="0"/>
              <a:t>‹#›</a:t>
            </a:fld>
            <a:endParaRPr lang="en-US"/>
          </a:p>
        </p:txBody>
      </p:sp>
    </p:spTree>
    <p:extLst>
      <p:ext uri="{BB962C8B-B14F-4D97-AF65-F5344CB8AC3E}">
        <p14:creationId xmlns:p14="http://schemas.microsoft.com/office/powerpoint/2010/main" val="2079231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1" r:id="rId7"/>
    <p:sldLayoutId id="2147483662" r:id="rId8"/>
    <p:sldLayoutId id="2147483655" r:id="rId9"/>
    <p:sldLayoutId id="2147483660" r:id="rId10"/>
    <p:sldLayoutId id="2147483656" r:id="rId11"/>
    <p:sldLayoutId id="2147483657" r:id="rId12"/>
    <p:sldLayoutId id="2147483658" r:id="rId13"/>
    <p:sldLayoutId id="2147483659" r:id="rId14"/>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34B817-18B0-4EB0-8178-9251B4314A2B}"/>
              </a:ext>
            </a:extLst>
          </p:cNvPr>
          <p:cNvSpPr txBox="1"/>
          <p:nvPr/>
        </p:nvSpPr>
        <p:spPr>
          <a:xfrm>
            <a:off x="460625" y="369870"/>
            <a:ext cx="11270750" cy="769441"/>
          </a:xfrm>
          <a:prstGeom prst="rect">
            <a:avLst/>
          </a:prstGeom>
          <a:noFill/>
        </p:spPr>
        <p:txBody>
          <a:bodyPr wrap="square" rtlCol="0">
            <a:spAutoFit/>
          </a:bodyPr>
          <a:lstStyle/>
          <a:p>
            <a:pPr algn="ctr"/>
            <a:r>
              <a:rPr lang="en-US" sz="4400" dirty="0">
                <a:latin typeface="Amasis MT Pro Black" panose="02040A04050005020304" pitchFamily="18" charset="0"/>
              </a:rPr>
              <a:t>“God wants me to be happy!”</a:t>
            </a:r>
          </a:p>
        </p:txBody>
      </p:sp>
      <p:sp>
        <p:nvSpPr>
          <p:cNvPr id="3" name="TextBox 2">
            <a:extLst>
              <a:ext uri="{FF2B5EF4-FFF2-40B4-BE49-F238E27FC236}">
                <a16:creationId xmlns:a16="http://schemas.microsoft.com/office/drawing/2014/main" id="{509D5D47-016A-1C9A-FE67-1864A768F76C}"/>
              </a:ext>
            </a:extLst>
          </p:cNvPr>
          <p:cNvSpPr txBox="1"/>
          <p:nvPr/>
        </p:nvSpPr>
        <p:spPr>
          <a:xfrm>
            <a:off x="4602823" y="1387011"/>
            <a:ext cx="7459038" cy="5632311"/>
          </a:xfrm>
          <a:prstGeom prst="rect">
            <a:avLst/>
          </a:prstGeom>
          <a:noFill/>
        </p:spPr>
        <p:txBody>
          <a:bodyPr wrap="square" rtlCol="0">
            <a:spAutoFit/>
          </a:bodyPr>
          <a:lstStyle/>
          <a:p>
            <a:pPr marL="342900" indent="-342900">
              <a:buFont typeface="+mj-lt"/>
              <a:buAutoNum type="arabicPeriod"/>
            </a:pPr>
            <a:r>
              <a:rPr lang="en-US" sz="2400" b="1" u="sng" dirty="0">
                <a:latin typeface="Amasis MT Pro Medium" panose="02040604050005020304" pitchFamily="18" charset="0"/>
              </a:rPr>
              <a:t>That is true</a:t>
            </a:r>
          </a:p>
          <a:p>
            <a:pPr marL="800100" lvl="1" indent="-342900">
              <a:buFont typeface="Wingdings" panose="05000000000000000000" pitchFamily="2" charset="2"/>
              <a:buChar char="§"/>
            </a:pPr>
            <a:r>
              <a:rPr lang="en-US" sz="2400" i="1" dirty="0">
                <a:latin typeface="Amasis MT Pro Medium" panose="02040604050005020304" pitchFamily="18" charset="0"/>
              </a:rPr>
              <a:t>Psa. 34:12 – wants you to love many days and see good</a:t>
            </a:r>
          </a:p>
          <a:p>
            <a:pPr marL="800100" lvl="1" indent="-342900">
              <a:buFont typeface="Wingdings" panose="05000000000000000000" pitchFamily="2" charset="2"/>
              <a:buChar char="§"/>
            </a:pPr>
            <a:r>
              <a:rPr lang="en-US" sz="2400" i="1" dirty="0">
                <a:latin typeface="Amasis MT Pro Medium" panose="02040604050005020304" pitchFamily="18" charset="0"/>
              </a:rPr>
              <a:t>Prov. 28:14 – happy is the man who is reverent</a:t>
            </a:r>
          </a:p>
          <a:p>
            <a:pPr marL="800100" lvl="1" indent="-342900">
              <a:buFont typeface="Wingdings" panose="05000000000000000000" pitchFamily="2" charset="2"/>
              <a:buChar char="§"/>
            </a:pPr>
            <a:r>
              <a:rPr lang="en-US" sz="2400" i="1" dirty="0">
                <a:latin typeface="Amasis MT Pro Medium" panose="02040604050005020304" pitchFamily="18" charset="0"/>
              </a:rPr>
              <a:t>Prov. 16:20 – whoever trust in Lord, happy is he</a:t>
            </a:r>
          </a:p>
          <a:p>
            <a:pPr marL="800100" lvl="1" indent="-342900">
              <a:buFont typeface="Wingdings" panose="05000000000000000000" pitchFamily="2" charset="2"/>
              <a:buChar char="§"/>
            </a:pPr>
            <a:r>
              <a:rPr lang="en-US" sz="2400" i="1" dirty="0">
                <a:latin typeface="Amasis MT Pro Medium" panose="02040604050005020304" pitchFamily="18" charset="0"/>
              </a:rPr>
              <a:t>Prov. 29:18 – happy is he who keeps the law</a:t>
            </a:r>
          </a:p>
          <a:p>
            <a:pPr marL="800100" lvl="1" indent="-342900">
              <a:buFont typeface="Wingdings" panose="05000000000000000000" pitchFamily="2" charset="2"/>
              <a:buChar char="§"/>
            </a:pPr>
            <a:r>
              <a:rPr lang="en-US" sz="2400" i="1" dirty="0">
                <a:latin typeface="Amasis MT Pro Medium" panose="02040604050005020304" pitchFamily="18" charset="0"/>
              </a:rPr>
              <a:t>Matt. 5:1-2 – happiness in relationship with God</a:t>
            </a:r>
          </a:p>
          <a:p>
            <a:pPr marL="1371600" lvl="2" indent="-457200">
              <a:buFont typeface="Wingdings" panose="05000000000000000000" pitchFamily="2" charset="2"/>
              <a:buChar char="ü"/>
            </a:pPr>
            <a:r>
              <a:rPr lang="en-US" sz="2400" i="1" dirty="0">
                <a:latin typeface="Amasis MT Pro Light" panose="02040304050005020304" pitchFamily="18" charset="0"/>
              </a:rPr>
              <a:t>“Blessed” – Happy</a:t>
            </a:r>
          </a:p>
          <a:p>
            <a:pPr marL="1828800" lvl="3" indent="-457200">
              <a:buFont typeface="Arial" panose="020B0604020202020204" pitchFamily="34" charset="0"/>
              <a:buChar char="•"/>
            </a:pPr>
            <a:r>
              <a:rPr lang="en-US" sz="2400" dirty="0">
                <a:latin typeface="Amasis MT Pro Light" panose="02040304050005020304" pitchFamily="18" charset="0"/>
              </a:rPr>
              <a:t>“The Greek word here </a:t>
            </a:r>
            <a:r>
              <a:rPr lang="en-US" sz="2400" dirty="0" err="1">
                <a:latin typeface="Amasis MT Pro Light" panose="02040304050005020304" pitchFamily="18" charset="0"/>
              </a:rPr>
              <a:t>makarioi</a:t>
            </a:r>
            <a:r>
              <a:rPr lang="en-US" sz="2400" dirty="0">
                <a:latin typeface="Amasis MT Pro Light" panose="02040304050005020304" pitchFamily="18" charset="0"/>
              </a:rPr>
              <a:t> (NT:3107) is an adjective that means ‘happy’…” (A. T. Robertson)</a:t>
            </a:r>
          </a:p>
          <a:p>
            <a:pPr marL="1828800" lvl="3" indent="-457200">
              <a:buFont typeface="Arial" panose="020B0604020202020204" pitchFamily="34" charset="0"/>
              <a:buChar char="•"/>
            </a:pPr>
            <a:r>
              <a:rPr lang="en-US" sz="2400" dirty="0">
                <a:latin typeface="Amasis MT Pro Light" panose="02040304050005020304" pitchFamily="18" charset="0"/>
              </a:rPr>
              <a:t>Beatitude –from Latin </a:t>
            </a:r>
            <a:r>
              <a:rPr lang="en-US" sz="2400" i="1" dirty="0" err="1">
                <a:latin typeface="Amasis MT Pro Light" panose="02040304050005020304" pitchFamily="18" charset="0"/>
              </a:rPr>
              <a:t>beatitudo</a:t>
            </a:r>
            <a:r>
              <a:rPr lang="en-US" sz="2400" i="1" dirty="0">
                <a:latin typeface="Amasis MT Pro Light" panose="02040304050005020304" pitchFamily="18" charset="0"/>
              </a:rPr>
              <a:t> – </a:t>
            </a:r>
            <a:r>
              <a:rPr lang="en-US" sz="2400" dirty="0">
                <a:latin typeface="Amasis MT Pro Light" panose="02040304050005020304" pitchFamily="18" charset="0"/>
              </a:rPr>
              <a:t>happiness</a:t>
            </a:r>
          </a:p>
          <a:p>
            <a:pPr marL="1371600" lvl="2" indent="-457200">
              <a:buFont typeface="Wingdings" panose="05000000000000000000" pitchFamily="2" charset="2"/>
              <a:buChar char="ü"/>
            </a:pPr>
            <a:r>
              <a:rPr lang="en-US" sz="2400" dirty="0">
                <a:latin typeface="Amasis MT Pro Light" panose="02040304050005020304" pitchFamily="18" charset="0"/>
              </a:rPr>
              <a:t>If learned &amp; observed –would lead to the enjoyment of happiness</a:t>
            </a:r>
          </a:p>
          <a:p>
            <a:pPr marL="1257300" lvl="2" indent="-342900">
              <a:buFont typeface="Wingdings" panose="05000000000000000000" pitchFamily="2" charset="2"/>
              <a:buChar char="ü"/>
            </a:pPr>
            <a:endParaRPr lang="en-US" sz="2400" dirty="0">
              <a:latin typeface="Amasis MT Pro Medium" panose="02040604050005020304" pitchFamily="18" charset="0"/>
            </a:endParaRPr>
          </a:p>
        </p:txBody>
      </p:sp>
    </p:spTree>
    <p:extLst>
      <p:ext uri="{BB962C8B-B14F-4D97-AF65-F5344CB8AC3E}">
        <p14:creationId xmlns:p14="http://schemas.microsoft.com/office/powerpoint/2010/main" val="315382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EAD1D-3AB9-CA1A-656D-374205D70AF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1CBF7E3-522E-F05B-3CAD-68EAF78A9EE2}"/>
              </a:ext>
            </a:extLst>
          </p:cNvPr>
          <p:cNvSpPr txBox="1"/>
          <p:nvPr/>
        </p:nvSpPr>
        <p:spPr>
          <a:xfrm>
            <a:off x="460625" y="369870"/>
            <a:ext cx="11270750" cy="769441"/>
          </a:xfrm>
          <a:prstGeom prst="rect">
            <a:avLst/>
          </a:prstGeom>
          <a:noFill/>
        </p:spPr>
        <p:txBody>
          <a:bodyPr wrap="square" rtlCol="0">
            <a:spAutoFit/>
          </a:bodyPr>
          <a:lstStyle/>
          <a:p>
            <a:pPr algn="ctr"/>
            <a:r>
              <a:rPr lang="en-US" sz="4400" dirty="0">
                <a:latin typeface="Amasis MT Pro Black" panose="02040A04050005020304" pitchFamily="18" charset="0"/>
              </a:rPr>
              <a:t>“God wants me to be happy!”</a:t>
            </a:r>
          </a:p>
        </p:txBody>
      </p:sp>
      <p:sp>
        <p:nvSpPr>
          <p:cNvPr id="3" name="TextBox 2">
            <a:extLst>
              <a:ext uri="{FF2B5EF4-FFF2-40B4-BE49-F238E27FC236}">
                <a16:creationId xmlns:a16="http://schemas.microsoft.com/office/drawing/2014/main" id="{F3BFD0BF-5DD3-0426-E033-27F4B81A50A8}"/>
              </a:ext>
            </a:extLst>
          </p:cNvPr>
          <p:cNvSpPr txBox="1"/>
          <p:nvPr/>
        </p:nvSpPr>
        <p:spPr>
          <a:xfrm>
            <a:off x="4602823" y="1387011"/>
            <a:ext cx="7459038" cy="3785652"/>
          </a:xfrm>
          <a:prstGeom prst="rect">
            <a:avLst/>
          </a:prstGeom>
          <a:noFill/>
        </p:spPr>
        <p:txBody>
          <a:bodyPr wrap="square" rtlCol="0">
            <a:spAutoFit/>
          </a:bodyPr>
          <a:lstStyle/>
          <a:p>
            <a:pPr marL="342900" indent="-342900">
              <a:buFont typeface="+mj-lt"/>
              <a:buAutoNum type="arabicPeriod"/>
            </a:pPr>
            <a:r>
              <a:rPr lang="en-US" sz="2400" b="1" u="sng" dirty="0">
                <a:latin typeface="Amasis MT Pro Medium" panose="02040604050005020304" pitchFamily="18" charset="0"/>
              </a:rPr>
              <a:t>That is true</a:t>
            </a:r>
          </a:p>
          <a:p>
            <a:pPr marL="342900" indent="-342900">
              <a:buFont typeface="+mj-lt"/>
              <a:buAutoNum type="arabicPeriod"/>
            </a:pPr>
            <a:endParaRPr lang="en-US" sz="2400" b="1" u="sng" dirty="0">
              <a:latin typeface="Amasis MT Pro Medium" panose="02040604050005020304" pitchFamily="18" charset="0"/>
            </a:endParaRPr>
          </a:p>
          <a:p>
            <a:pPr marL="342900" indent="-342900">
              <a:buFont typeface="+mj-lt"/>
              <a:buAutoNum type="arabicPeriod"/>
            </a:pPr>
            <a:r>
              <a:rPr lang="en-US" sz="2400" b="1" u="sng" dirty="0">
                <a:latin typeface="Amasis MT Pro Medium" panose="02040604050005020304" pitchFamily="18" charset="0"/>
              </a:rPr>
              <a:t>Some think that what I desire / want is what God wants me to do to be happy</a:t>
            </a:r>
          </a:p>
          <a:p>
            <a:pPr marL="800100" lvl="1" indent="-342900">
              <a:buFont typeface="Wingdings" panose="05000000000000000000" pitchFamily="2" charset="2"/>
              <a:buChar char="§"/>
            </a:pPr>
            <a:r>
              <a:rPr lang="en-US" sz="2400" i="1" dirty="0">
                <a:latin typeface="Amasis MT Pro Medium" panose="02040604050005020304" pitchFamily="18" charset="0"/>
              </a:rPr>
              <a:t>Makes man his own God (Prov. 14:12)</a:t>
            </a:r>
          </a:p>
          <a:p>
            <a:pPr marL="800100" lvl="1" indent="-342900">
              <a:buFont typeface="Wingdings" panose="05000000000000000000" pitchFamily="2" charset="2"/>
              <a:buChar char="§"/>
            </a:pPr>
            <a:r>
              <a:rPr lang="en-US" sz="2400" i="1" dirty="0">
                <a:latin typeface="Amasis MT Pro Medium" panose="02040604050005020304" pitchFamily="18" charset="0"/>
              </a:rPr>
              <a:t>Mean absolutely anything goes:</a:t>
            </a:r>
          </a:p>
          <a:p>
            <a:pPr marL="1257300" lvl="2" indent="-342900">
              <a:buFont typeface="Wingdings" panose="05000000000000000000" pitchFamily="2" charset="2"/>
              <a:buChar char="ü"/>
            </a:pPr>
            <a:r>
              <a:rPr lang="en-US" sz="2400" dirty="0">
                <a:latin typeface="Amasis MT Pro Medium" panose="02040604050005020304" pitchFamily="18" charset="0"/>
              </a:rPr>
              <a:t>Stealing</a:t>
            </a:r>
          </a:p>
          <a:p>
            <a:pPr marL="1257300" lvl="2" indent="-342900">
              <a:buFont typeface="Wingdings" panose="05000000000000000000" pitchFamily="2" charset="2"/>
              <a:buChar char="ü"/>
            </a:pPr>
            <a:r>
              <a:rPr lang="en-US" sz="2400" dirty="0">
                <a:latin typeface="Amasis MT Pro Medium" panose="02040604050005020304" pitchFamily="18" charset="0"/>
              </a:rPr>
              <a:t>Drunkenness</a:t>
            </a:r>
          </a:p>
          <a:p>
            <a:pPr marL="1257300" lvl="2" indent="-342900">
              <a:buFont typeface="Wingdings" panose="05000000000000000000" pitchFamily="2" charset="2"/>
              <a:buChar char="ü"/>
            </a:pPr>
            <a:r>
              <a:rPr lang="en-US" sz="2400" dirty="0">
                <a:latin typeface="Amasis MT Pro Medium" panose="02040604050005020304" pitchFamily="18" charset="0"/>
              </a:rPr>
              <a:t>Murder</a:t>
            </a:r>
          </a:p>
          <a:p>
            <a:pPr marL="1257300" lvl="2" indent="-342900">
              <a:buFont typeface="Wingdings" panose="05000000000000000000" pitchFamily="2" charset="2"/>
              <a:buChar char="ü"/>
            </a:pPr>
            <a:r>
              <a:rPr lang="en-US" sz="2400" dirty="0">
                <a:latin typeface="Amasis MT Pro Medium" panose="02040604050005020304" pitchFamily="18" charset="0"/>
              </a:rPr>
              <a:t>Adultery</a:t>
            </a:r>
          </a:p>
        </p:txBody>
      </p:sp>
    </p:spTree>
    <p:extLst>
      <p:ext uri="{BB962C8B-B14F-4D97-AF65-F5344CB8AC3E}">
        <p14:creationId xmlns:p14="http://schemas.microsoft.com/office/powerpoint/2010/main" val="1037422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7C657-BC76-79AF-FEF0-9E8E83F89CF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338B6A-4101-8883-9723-BF23357A439E}"/>
              </a:ext>
            </a:extLst>
          </p:cNvPr>
          <p:cNvSpPr txBox="1"/>
          <p:nvPr/>
        </p:nvSpPr>
        <p:spPr>
          <a:xfrm>
            <a:off x="460625" y="369870"/>
            <a:ext cx="11270750" cy="769441"/>
          </a:xfrm>
          <a:prstGeom prst="rect">
            <a:avLst/>
          </a:prstGeom>
          <a:noFill/>
        </p:spPr>
        <p:txBody>
          <a:bodyPr wrap="square" rtlCol="0">
            <a:spAutoFit/>
          </a:bodyPr>
          <a:lstStyle/>
          <a:p>
            <a:pPr algn="ctr"/>
            <a:r>
              <a:rPr lang="en-US" sz="4400" dirty="0">
                <a:latin typeface="Amasis MT Pro Black" panose="02040A04050005020304" pitchFamily="18" charset="0"/>
              </a:rPr>
              <a:t>“God wants me to be happy!”</a:t>
            </a:r>
          </a:p>
        </p:txBody>
      </p:sp>
      <p:sp>
        <p:nvSpPr>
          <p:cNvPr id="3" name="TextBox 2">
            <a:extLst>
              <a:ext uri="{FF2B5EF4-FFF2-40B4-BE49-F238E27FC236}">
                <a16:creationId xmlns:a16="http://schemas.microsoft.com/office/drawing/2014/main" id="{FB1C2E8D-A3B0-EA19-1C82-FB52FE6D1AD2}"/>
              </a:ext>
            </a:extLst>
          </p:cNvPr>
          <p:cNvSpPr txBox="1"/>
          <p:nvPr/>
        </p:nvSpPr>
        <p:spPr>
          <a:xfrm>
            <a:off x="4602823" y="1387011"/>
            <a:ext cx="7459038" cy="3046988"/>
          </a:xfrm>
          <a:prstGeom prst="rect">
            <a:avLst/>
          </a:prstGeom>
          <a:noFill/>
        </p:spPr>
        <p:txBody>
          <a:bodyPr wrap="square" rtlCol="0">
            <a:spAutoFit/>
          </a:bodyPr>
          <a:lstStyle/>
          <a:p>
            <a:pPr marL="342900" indent="-342900">
              <a:buFont typeface="+mj-lt"/>
              <a:buAutoNum type="arabicPeriod"/>
            </a:pPr>
            <a:r>
              <a:rPr lang="en-US" sz="2400" b="1" u="sng" dirty="0">
                <a:latin typeface="Amasis MT Pro Medium" panose="02040604050005020304" pitchFamily="18" charset="0"/>
              </a:rPr>
              <a:t>That is true</a:t>
            </a:r>
          </a:p>
          <a:p>
            <a:pPr marL="342900" indent="-342900">
              <a:buFont typeface="+mj-lt"/>
              <a:buAutoNum type="arabicPeriod"/>
            </a:pPr>
            <a:endParaRPr lang="en-US" sz="2400" b="1" u="sng" dirty="0">
              <a:latin typeface="Amasis MT Pro Medium" panose="02040604050005020304" pitchFamily="18" charset="0"/>
            </a:endParaRPr>
          </a:p>
          <a:p>
            <a:pPr marL="342900" indent="-342900">
              <a:buFont typeface="+mj-lt"/>
              <a:buAutoNum type="arabicPeriod"/>
            </a:pPr>
            <a:r>
              <a:rPr lang="en-US" sz="2400" b="1" u="sng" dirty="0">
                <a:latin typeface="Amasis MT Pro Medium" panose="02040604050005020304" pitchFamily="18" charset="0"/>
              </a:rPr>
              <a:t>Some think that what I desire / want is what God wants me to do to be happy</a:t>
            </a:r>
          </a:p>
          <a:p>
            <a:pPr marL="342900" indent="-342900">
              <a:buFont typeface="+mj-lt"/>
              <a:buAutoNum type="arabicPeriod"/>
            </a:pPr>
            <a:endParaRPr lang="en-US" sz="2400" b="1" u="sng" dirty="0">
              <a:latin typeface="Amasis MT Pro Medium" panose="02040604050005020304" pitchFamily="18" charset="0"/>
            </a:endParaRPr>
          </a:p>
          <a:p>
            <a:pPr marL="342900" indent="-342900">
              <a:buFont typeface="+mj-lt"/>
              <a:buAutoNum type="arabicPeriod"/>
            </a:pPr>
            <a:r>
              <a:rPr lang="en-US" sz="2400" b="1" u="sng" dirty="0">
                <a:latin typeface="Amasis MT Pro Medium" panose="02040604050005020304" pitchFamily="18" charset="0"/>
              </a:rPr>
              <a:t>Then, why are we not happy?</a:t>
            </a:r>
          </a:p>
          <a:p>
            <a:pPr marL="800100" lvl="1" indent="-342900">
              <a:buFont typeface="Wingdings" panose="05000000000000000000" pitchFamily="2" charset="2"/>
              <a:buChar char="§"/>
            </a:pPr>
            <a:r>
              <a:rPr lang="en-US" sz="2400" i="1" dirty="0">
                <a:latin typeface="Amasis MT Pro Medium" panose="02040604050005020304" pitchFamily="18" charset="0"/>
              </a:rPr>
              <a:t>Would think God’s people happiest of all</a:t>
            </a:r>
          </a:p>
          <a:p>
            <a:pPr marL="800100" lvl="1" indent="-342900">
              <a:buFont typeface="Wingdings" panose="05000000000000000000" pitchFamily="2" charset="2"/>
              <a:buChar char="§"/>
            </a:pPr>
            <a:r>
              <a:rPr lang="en-US" sz="2400" i="1" dirty="0">
                <a:latin typeface="Amasis MT Pro Medium" panose="02040604050005020304" pitchFamily="18" charset="0"/>
              </a:rPr>
              <a:t>Yet many are not happy – why is that?</a:t>
            </a:r>
            <a:endParaRPr lang="en-US" sz="2400" dirty="0">
              <a:latin typeface="Amasis MT Pro Medium" panose="02040604050005020304" pitchFamily="18" charset="0"/>
            </a:endParaRPr>
          </a:p>
        </p:txBody>
      </p:sp>
      <p:pic>
        <p:nvPicPr>
          <p:cNvPr id="5" name="Picture 4">
            <a:extLst>
              <a:ext uri="{FF2B5EF4-FFF2-40B4-BE49-F238E27FC236}">
                <a16:creationId xmlns:a16="http://schemas.microsoft.com/office/drawing/2014/main" id="{36837174-0CBB-5C5D-6CE3-F8FCCAAB8F8B}"/>
              </a:ext>
            </a:extLst>
          </p:cNvPr>
          <p:cNvPicPr>
            <a:picLocks noChangeAspect="1"/>
          </p:cNvPicPr>
          <p:nvPr/>
        </p:nvPicPr>
        <p:blipFill>
          <a:blip r:embed="rId2"/>
          <a:stretch>
            <a:fillRect/>
          </a:stretch>
        </p:blipFill>
        <p:spPr>
          <a:xfrm>
            <a:off x="1376737" y="2368052"/>
            <a:ext cx="2016459" cy="212189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11670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8C28D2-5AD7-3C06-09A8-73FCB83FB9D3}"/>
              </a:ext>
            </a:extLst>
          </p:cNvPr>
          <p:cNvSpPr txBox="1"/>
          <p:nvPr/>
        </p:nvSpPr>
        <p:spPr>
          <a:xfrm>
            <a:off x="616449" y="251336"/>
            <a:ext cx="10983075" cy="523220"/>
          </a:xfrm>
          <a:custGeom>
            <a:avLst/>
            <a:gdLst>
              <a:gd name="connsiteX0" fmla="*/ 0 w 10983075"/>
              <a:gd name="connsiteY0" fmla="*/ 0 h 523220"/>
              <a:gd name="connsiteX1" fmla="*/ 10983075 w 10983075"/>
              <a:gd name="connsiteY1" fmla="*/ 0 h 523220"/>
              <a:gd name="connsiteX2" fmla="*/ 10983075 w 10983075"/>
              <a:gd name="connsiteY2" fmla="*/ 523220 h 523220"/>
              <a:gd name="connsiteX3" fmla="*/ 0 w 10983075"/>
              <a:gd name="connsiteY3" fmla="*/ 523220 h 523220"/>
              <a:gd name="connsiteX4" fmla="*/ 0 w 1098307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83075" h="523220" fill="none" extrusionOk="0">
                <a:moveTo>
                  <a:pt x="0" y="0"/>
                </a:moveTo>
                <a:cubicBezTo>
                  <a:pt x="4487200" y="-60527"/>
                  <a:pt x="6329023" y="-27874"/>
                  <a:pt x="10983075" y="0"/>
                </a:cubicBezTo>
                <a:cubicBezTo>
                  <a:pt x="10983940" y="69350"/>
                  <a:pt x="11029477" y="411269"/>
                  <a:pt x="10983075" y="523220"/>
                </a:cubicBezTo>
                <a:cubicBezTo>
                  <a:pt x="6456664" y="570592"/>
                  <a:pt x="4530872" y="485556"/>
                  <a:pt x="0" y="523220"/>
                </a:cubicBezTo>
                <a:cubicBezTo>
                  <a:pt x="-27825" y="294725"/>
                  <a:pt x="32200" y="175242"/>
                  <a:pt x="0" y="0"/>
                </a:cubicBezTo>
                <a:close/>
              </a:path>
              <a:path w="10983075" h="523220" stroke="0" extrusionOk="0">
                <a:moveTo>
                  <a:pt x="0" y="0"/>
                </a:moveTo>
                <a:cubicBezTo>
                  <a:pt x="2719679" y="-26152"/>
                  <a:pt x="5778544" y="-4421"/>
                  <a:pt x="10983075" y="0"/>
                </a:cubicBezTo>
                <a:cubicBezTo>
                  <a:pt x="10997523" y="223829"/>
                  <a:pt x="11022628" y="417984"/>
                  <a:pt x="10983075" y="523220"/>
                </a:cubicBezTo>
                <a:cubicBezTo>
                  <a:pt x="7158045" y="568928"/>
                  <a:pt x="5106937" y="514654"/>
                  <a:pt x="0" y="523220"/>
                </a:cubicBezTo>
                <a:cubicBezTo>
                  <a:pt x="18458" y="324647"/>
                  <a:pt x="-21938" y="120913"/>
                  <a:pt x="0" y="0"/>
                </a:cubicBezTo>
                <a:close/>
              </a:path>
            </a:pathLst>
          </a:custGeom>
          <a:solidFill>
            <a:srgbClr val="FFFF99"/>
          </a:solidFill>
          <a:ln>
            <a:solidFill>
              <a:srgbClr val="0070C0"/>
            </a:solidFill>
            <a:extLst>
              <a:ext uri="{C807C97D-BFC1-408E-A445-0C87EB9F89A2}">
                <ask:lineSketchStyleProps xmlns:ask="http://schemas.microsoft.com/office/drawing/2018/sketchyshapes" sd="1640597">
                  <a:prstGeom prst="rect">
                    <a:avLst/>
                  </a:prstGeom>
                  <ask:type>
                    <ask:lineSketchCurved/>
                  </ask:type>
                </ask:lineSketchStyleProps>
              </a:ext>
            </a:extLst>
          </a:ln>
        </p:spPr>
        <p:txBody>
          <a:bodyPr wrap="square" rtlCol="0">
            <a:spAutoFit/>
          </a:bodyPr>
          <a:lstStyle/>
          <a:p>
            <a:r>
              <a:rPr lang="en-US" sz="2800" dirty="0">
                <a:latin typeface="Amasis MT Pro Medium" panose="02040604050005020304" pitchFamily="18" charset="0"/>
              </a:rPr>
              <a:t>Happiness Does Not Mean:</a:t>
            </a:r>
          </a:p>
        </p:txBody>
      </p:sp>
      <p:sp>
        <p:nvSpPr>
          <p:cNvPr id="3" name="TextBox 2">
            <a:extLst>
              <a:ext uri="{FF2B5EF4-FFF2-40B4-BE49-F238E27FC236}">
                <a16:creationId xmlns:a16="http://schemas.microsoft.com/office/drawing/2014/main" id="{CCCF932D-7312-FE6F-C23E-9C77D145443B}"/>
              </a:ext>
            </a:extLst>
          </p:cNvPr>
          <p:cNvSpPr txBox="1"/>
          <p:nvPr/>
        </p:nvSpPr>
        <p:spPr>
          <a:xfrm>
            <a:off x="1520575" y="1078787"/>
            <a:ext cx="9873465" cy="3248197"/>
          </a:xfrm>
          <a:prstGeom prst="rect">
            <a:avLst/>
          </a:prstGeom>
          <a:noFill/>
        </p:spPr>
        <p:txBody>
          <a:bodyPr wrap="square" rtlCol="0">
            <a:spAutoFit/>
          </a:bodyPr>
          <a:lstStyle/>
          <a:p>
            <a:pPr marL="342900" indent="-342900">
              <a:lnSpc>
                <a:spcPct val="150000"/>
              </a:lnSpc>
              <a:buFont typeface="Wingdings" panose="05000000000000000000" pitchFamily="2" charset="2"/>
              <a:buChar char="§"/>
            </a:pPr>
            <a:r>
              <a:rPr lang="en-US" sz="2800" dirty="0">
                <a:latin typeface="Amasis MT Pro Medium" panose="02040604050005020304" pitchFamily="18" charset="0"/>
              </a:rPr>
              <a:t>Will not have sad times – days when you are upset</a:t>
            </a:r>
          </a:p>
          <a:p>
            <a:pPr marL="342900" indent="-342900">
              <a:lnSpc>
                <a:spcPct val="150000"/>
              </a:lnSpc>
              <a:buFont typeface="Wingdings" panose="05000000000000000000" pitchFamily="2" charset="2"/>
              <a:buChar char="§"/>
            </a:pPr>
            <a:r>
              <a:rPr lang="en-US" sz="2800" dirty="0">
                <a:latin typeface="Amasis MT Pro Medium" panose="02040604050005020304" pitchFamily="18" charset="0"/>
              </a:rPr>
              <a:t>Are never unhappy</a:t>
            </a:r>
          </a:p>
          <a:p>
            <a:pPr marL="342900" indent="-342900">
              <a:lnSpc>
                <a:spcPct val="150000"/>
              </a:lnSpc>
              <a:buFont typeface="Wingdings" panose="05000000000000000000" pitchFamily="2" charset="2"/>
              <a:buChar char="§"/>
            </a:pPr>
            <a:r>
              <a:rPr lang="en-US" sz="2800" dirty="0">
                <a:latin typeface="Amasis MT Pro Medium" panose="02040604050005020304" pitchFamily="18" charset="0"/>
              </a:rPr>
              <a:t>Will never weep (cf. Jno. 11:35)</a:t>
            </a:r>
          </a:p>
          <a:p>
            <a:pPr marL="342900" indent="-342900">
              <a:lnSpc>
                <a:spcPct val="150000"/>
              </a:lnSpc>
              <a:buFont typeface="Wingdings" panose="05000000000000000000" pitchFamily="2" charset="2"/>
              <a:buChar char="§"/>
            </a:pPr>
            <a:r>
              <a:rPr lang="en-US" sz="2800" dirty="0">
                <a:latin typeface="Amasis MT Pro Medium" panose="02040604050005020304" pitchFamily="18" charset="0"/>
              </a:rPr>
              <a:t>Never be angry (cf. Eph. 4:26)</a:t>
            </a:r>
          </a:p>
          <a:p>
            <a:pPr marL="342900" indent="-342900">
              <a:lnSpc>
                <a:spcPct val="150000"/>
              </a:lnSpc>
              <a:buFont typeface="Wingdings" panose="05000000000000000000" pitchFamily="2" charset="2"/>
              <a:buChar char="§"/>
            </a:pPr>
            <a:r>
              <a:rPr lang="en-US" sz="2800" dirty="0">
                <a:latin typeface="Amasis MT Pro Medium" panose="02040604050005020304" pitchFamily="18" charset="0"/>
              </a:rPr>
              <a:t>In a constant state of excitement to point of “giddiness”</a:t>
            </a:r>
          </a:p>
        </p:txBody>
      </p:sp>
    </p:spTree>
    <p:extLst>
      <p:ext uri="{BB962C8B-B14F-4D97-AF65-F5344CB8AC3E}">
        <p14:creationId xmlns:p14="http://schemas.microsoft.com/office/powerpoint/2010/main" val="4071823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FD0F4-DBF2-5CEB-F546-5EE3CACF03C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EFE49E0-6A55-ACD8-89D9-91D75BFD510D}"/>
              </a:ext>
            </a:extLst>
          </p:cNvPr>
          <p:cNvSpPr txBox="1"/>
          <p:nvPr/>
        </p:nvSpPr>
        <p:spPr>
          <a:xfrm>
            <a:off x="616449" y="251336"/>
            <a:ext cx="10983075" cy="523220"/>
          </a:xfrm>
          <a:custGeom>
            <a:avLst/>
            <a:gdLst>
              <a:gd name="connsiteX0" fmla="*/ 0 w 10983075"/>
              <a:gd name="connsiteY0" fmla="*/ 0 h 523220"/>
              <a:gd name="connsiteX1" fmla="*/ 10983075 w 10983075"/>
              <a:gd name="connsiteY1" fmla="*/ 0 h 523220"/>
              <a:gd name="connsiteX2" fmla="*/ 10983075 w 10983075"/>
              <a:gd name="connsiteY2" fmla="*/ 523220 h 523220"/>
              <a:gd name="connsiteX3" fmla="*/ 0 w 10983075"/>
              <a:gd name="connsiteY3" fmla="*/ 523220 h 523220"/>
              <a:gd name="connsiteX4" fmla="*/ 0 w 1098307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83075" h="523220" fill="none" extrusionOk="0">
                <a:moveTo>
                  <a:pt x="0" y="0"/>
                </a:moveTo>
                <a:cubicBezTo>
                  <a:pt x="4487200" y="-60527"/>
                  <a:pt x="6329023" y="-27874"/>
                  <a:pt x="10983075" y="0"/>
                </a:cubicBezTo>
                <a:cubicBezTo>
                  <a:pt x="10983940" y="69350"/>
                  <a:pt x="11029477" y="411269"/>
                  <a:pt x="10983075" y="523220"/>
                </a:cubicBezTo>
                <a:cubicBezTo>
                  <a:pt x="6456664" y="570592"/>
                  <a:pt x="4530872" y="485556"/>
                  <a:pt x="0" y="523220"/>
                </a:cubicBezTo>
                <a:cubicBezTo>
                  <a:pt x="-27825" y="294725"/>
                  <a:pt x="32200" y="175242"/>
                  <a:pt x="0" y="0"/>
                </a:cubicBezTo>
                <a:close/>
              </a:path>
              <a:path w="10983075" h="523220" stroke="0" extrusionOk="0">
                <a:moveTo>
                  <a:pt x="0" y="0"/>
                </a:moveTo>
                <a:cubicBezTo>
                  <a:pt x="2719679" y="-26152"/>
                  <a:pt x="5778544" y="-4421"/>
                  <a:pt x="10983075" y="0"/>
                </a:cubicBezTo>
                <a:cubicBezTo>
                  <a:pt x="10997523" y="223829"/>
                  <a:pt x="11022628" y="417984"/>
                  <a:pt x="10983075" y="523220"/>
                </a:cubicBezTo>
                <a:cubicBezTo>
                  <a:pt x="7158045" y="568928"/>
                  <a:pt x="5106937" y="514654"/>
                  <a:pt x="0" y="523220"/>
                </a:cubicBezTo>
                <a:cubicBezTo>
                  <a:pt x="18458" y="324647"/>
                  <a:pt x="-21938" y="120913"/>
                  <a:pt x="0" y="0"/>
                </a:cubicBezTo>
                <a:close/>
              </a:path>
            </a:pathLst>
          </a:custGeom>
          <a:solidFill>
            <a:srgbClr val="FFFF99"/>
          </a:solidFill>
          <a:ln>
            <a:solidFill>
              <a:srgbClr val="0070C0"/>
            </a:solidFill>
            <a:extLst>
              <a:ext uri="{C807C97D-BFC1-408E-A445-0C87EB9F89A2}">
                <ask:lineSketchStyleProps xmlns:ask="http://schemas.microsoft.com/office/drawing/2018/sketchyshapes" sd="1640597">
                  <a:prstGeom prst="rect">
                    <a:avLst/>
                  </a:prstGeom>
                  <ask:type>
                    <ask:lineSketchCurved/>
                  </ask:type>
                </ask:lineSketchStyleProps>
              </a:ext>
            </a:extLst>
          </a:ln>
        </p:spPr>
        <p:txBody>
          <a:bodyPr wrap="square" rtlCol="0">
            <a:spAutoFit/>
          </a:bodyPr>
          <a:lstStyle/>
          <a:p>
            <a:r>
              <a:rPr lang="en-US" sz="2800" dirty="0">
                <a:latin typeface="Amasis MT Pro Medium" panose="02040604050005020304" pitchFamily="18" charset="0"/>
              </a:rPr>
              <a:t>Happiness Does Not Mean:</a:t>
            </a:r>
          </a:p>
        </p:txBody>
      </p:sp>
      <p:sp>
        <p:nvSpPr>
          <p:cNvPr id="3" name="TextBox 2">
            <a:extLst>
              <a:ext uri="{FF2B5EF4-FFF2-40B4-BE49-F238E27FC236}">
                <a16:creationId xmlns:a16="http://schemas.microsoft.com/office/drawing/2014/main" id="{E4E59EE5-4F07-C1EB-4A72-8957E6693EC2}"/>
              </a:ext>
            </a:extLst>
          </p:cNvPr>
          <p:cNvSpPr txBox="1"/>
          <p:nvPr/>
        </p:nvSpPr>
        <p:spPr>
          <a:xfrm>
            <a:off x="1099335" y="1804901"/>
            <a:ext cx="10212512" cy="2601866"/>
          </a:xfrm>
          <a:prstGeom prst="rect">
            <a:avLst/>
          </a:prstGeom>
          <a:noFill/>
        </p:spPr>
        <p:txBody>
          <a:bodyPr wrap="square" rtlCol="0">
            <a:spAutoFit/>
          </a:bodyPr>
          <a:lstStyle/>
          <a:p>
            <a:pPr marL="342900" indent="-342900">
              <a:lnSpc>
                <a:spcPct val="150000"/>
              </a:lnSpc>
              <a:buFont typeface="Wingdings" panose="05000000000000000000" pitchFamily="2" charset="2"/>
              <a:buChar char="§"/>
            </a:pPr>
            <a:r>
              <a:rPr lang="en-US" sz="2800" dirty="0">
                <a:latin typeface="Amasis MT Pro Medium" panose="02040604050005020304" pitchFamily="18" charset="0"/>
              </a:rPr>
              <a:t>Unhappy far more than they are happy</a:t>
            </a:r>
          </a:p>
          <a:p>
            <a:pPr marL="342900" indent="-342900">
              <a:lnSpc>
                <a:spcPct val="150000"/>
              </a:lnSpc>
              <a:buFont typeface="Wingdings" panose="05000000000000000000" pitchFamily="2" charset="2"/>
              <a:buChar char="§"/>
            </a:pPr>
            <a:r>
              <a:rPr lang="en-US" sz="2800" dirty="0">
                <a:latin typeface="Amasis MT Pro Medium" panose="02040604050005020304" pitchFamily="18" charset="0"/>
              </a:rPr>
              <a:t>Difference: how long stay in state of unhappiness</a:t>
            </a:r>
          </a:p>
          <a:p>
            <a:pPr marL="342900" indent="-342900">
              <a:lnSpc>
                <a:spcPct val="150000"/>
              </a:lnSpc>
              <a:buFont typeface="Wingdings" panose="05000000000000000000" pitchFamily="2" charset="2"/>
              <a:buChar char="§"/>
            </a:pPr>
            <a:r>
              <a:rPr lang="en-US" sz="2800" dirty="0">
                <a:latin typeface="Amasis MT Pro Medium" panose="02040604050005020304" pitchFamily="18" charset="0"/>
              </a:rPr>
              <a:t>Unhappiness better describes their overall demeanor</a:t>
            </a:r>
          </a:p>
          <a:p>
            <a:pPr marL="342900" indent="-342900">
              <a:lnSpc>
                <a:spcPct val="150000"/>
              </a:lnSpc>
              <a:buFont typeface="Wingdings" panose="05000000000000000000" pitchFamily="2" charset="2"/>
              <a:buChar char="§"/>
            </a:pPr>
            <a:r>
              <a:rPr lang="en-US" sz="2800" dirty="0">
                <a:latin typeface="Amasis MT Pro Medium" panose="02040604050005020304" pitchFamily="18" charset="0"/>
              </a:rPr>
              <a:t>What habits produce such unhappiness?</a:t>
            </a:r>
          </a:p>
        </p:txBody>
      </p:sp>
      <p:sp>
        <p:nvSpPr>
          <p:cNvPr id="4" name="TextBox 3">
            <a:extLst>
              <a:ext uri="{FF2B5EF4-FFF2-40B4-BE49-F238E27FC236}">
                <a16:creationId xmlns:a16="http://schemas.microsoft.com/office/drawing/2014/main" id="{B1721AD7-A35A-01E2-2312-66BEC6814B90}"/>
              </a:ext>
            </a:extLst>
          </p:cNvPr>
          <p:cNvSpPr txBox="1"/>
          <p:nvPr/>
        </p:nvSpPr>
        <p:spPr>
          <a:xfrm>
            <a:off x="616449" y="1143475"/>
            <a:ext cx="10983075" cy="523220"/>
          </a:xfrm>
          <a:custGeom>
            <a:avLst/>
            <a:gdLst>
              <a:gd name="connsiteX0" fmla="*/ 0 w 10983075"/>
              <a:gd name="connsiteY0" fmla="*/ 0 h 523220"/>
              <a:gd name="connsiteX1" fmla="*/ 10983075 w 10983075"/>
              <a:gd name="connsiteY1" fmla="*/ 0 h 523220"/>
              <a:gd name="connsiteX2" fmla="*/ 10983075 w 10983075"/>
              <a:gd name="connsiteY2" fmla="*/ 523220 h 523220"/>
              <a:gd name="connsiteX3" fmla="*/ 0 w 10983075"/>
              <a:gd name="connsiteY3" fmla="*/ 523220 h 523220"/>
              <a:gd name="connsiteX4" fmla="*/ 0 w 1098307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83075" h="523220" fill="none" extrusionOk="0">
                <a:moveTo>
                  <a:pt x="0" y="0"/>
                </a:moveTo>
                <a:cubicBezTo>
                  <a:pt x="4487200" y="-60527"/>
                  <a:pt x="6329023" y="-27874"/>
                  <a:pt x="10983075" y="0"/>
                </a:cubicBezTo>
                <a:cubicBezTo>
                  <a:pt x="10983940" y="69350"/>
                  <a:pt x="11029477" y="411269"/>
                  <a:pt x="10983075" y="523220"/>
                </a:cubicBezTo>
                <a:cubicBezTo>
                  <a:pt x="6456664" y="570592"/>
                  <a:pt x="4530872" y="485556"/>
                  <a:pt x="0" y="523220"/>
                </a:cubicBezTo>
                <a:cubicBezTo>
                  <a:pt x="-27825" y="294725"/>
                  <a:pt x="32200" y="175242"/>
                  <a:pt x="0" y="0"/>
                </a:cubicBezTo>
                <a:close/>
              </a:path>
              <a:path w="10983075" h="523220" stroke="0" extrusionOk="0">
                <a:moveTo>
                  <a:pt x="0" y="0"/>
                </a:moveTo>
                <a:cubicBezTo>
                  <a:pt x="2719679" y="-26152"/>
                  <a:pt x="5778544" y="-4421"/>
                  <a:pt x="10983075" y="0"/>
                </a:cubicBezTo>
                <a:cubicBezTo>
                  <a:pt x="10997523" y="223829"/>
                  <a:pt x="11022628" y="417984"/>
                  <a:pt x="10983075" y="523220"/>
                </a:cubicBezTo>
                <a:cubicBezTo>
                  <a:pt x="7158045" y="568928"/>
                  <a:pt x="5106937" y="514654"/>
                  <a:pt x="0" y="523220"/>
                </a:cubicBezTo>
                <a:cubicBezTo>
                  <a:pt x="18458" y="324647"/>
                  <a:pt x="-21938" y="120913"/>
                  <a:pt x="0" y="0"/>
                </a:cubicBezTo>
                <a:close/>
              </a:path>
            </a:pathLst>
          </a:custGeom>
          <a:solidFill>
            <a:srgbClr val="FFFF99"/>
          </a:solidFill>
          <a:ln>
            <a:solidFill>
              <a:srgbClr val="0070C0"/>
            </a:solidFill>
            <a:extLst>
              <a:ext uri="{C807C97D-BFC1-408E-A445-0C87EB9F89A2}">
                <ask:lineSketchStyleProps xmlns:ask="http://schemas.microsoft.com/office/drawing/2018/sketchyshapes" sd="1640597">
                  <a:prstGeom prst="rect">
                    <a:avLst/>
                  </a:prstGeom>
                  <ask:type>
                    <ask:lineSketchCurved/>
                  </ask:type>
                </ask:lineSketchStyleProps>
              </a:ext>
            </a:extLst>
          </a:ln>
        </p:spPr>
        <p:txBody>
          <a:bodyPr wrap="square" rtlCol="0">
            <a:spAutoFit/>
          </a:bodyPr>
          <a:lstStyle/>
          <a:p>
            <a:r>
              <a:rPr lang="en-US" sz="2800" dirty="0">
                <a:latin typeface="Amasis MT Pro Medium" panose="02040604050005020304" pitchFamily="18" charset="0"/>
              </a:rPr>
              <a:t>Some Christians are Chronically Unhappy</a:t>
            </a:r>
          </a:p>
        </p:txBody>
      </p:sp>
    </p:spTree>
    <p:extLst>
      <p:ext uri="{BB962C8B-B14F-4D97-AF65-F5344CB8AC3E}">
        <p14:creationId xmlns:p14="http://schemas.microsoft.com/office/powerpoint/2010/main" val="1527520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16B5B-7902-2581-955F-5B92B37E18B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CE5BAF2-C22A-5601-CFBF-36899750CC45}"/>
              </a:ext>
            </a:extLst>
          </p:cNvPr>
          <p:cNvSpPr txBox="1"/>
          <p:nvPr/>
        </p:nvSpPr>
        <p:spPr>
          <a:xfrm>
            <a:off x="76944" y="407888"/>
            <a:ext cx="12030635" cy="1754326"/>
          </a:xfrm>
          <a:prstGeom prst="rect">
            <a:avLst/>
          </a:prstGeom>
          <a:noFill/>
        </p:spPr>
        <p:txBody>
          <a:bodyPr wrap="square" rtlCol="0">
            <a:spAutoFit/>
          </a:bodyPr>
          <a:lstStyle/>
          <a:p>
            <a:pPr algn="ctr"/>
            <a:r>
              <a:rPr lang="en-US" sz="54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7 Habits</a:t>
            </a:r>
          </a:p>
          <a:p>
            <a:pPr algn="ctr"/>
            <a:r>
              <a:rPr lang="en-US" sz="54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of Chronically Unhappy People</a:t>
            </a:r>
          </a:p>
        </p:txBody>
      </p:sp>
    </p:spTree>
    <p:extLst>
      <p:ext uri="{BB962C8B-B14F-4D97-AF65-F5344CB8AC3E}">
        <p14:creationId xmlns:p14="http://schemas.microsoft.com/office/powerpoint/2010/main" val="3656427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00"/>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552318-38C8-09F1-F62B-DF38217AD2F2}"/>
              </a:ext>
            </a:extLst>
          </p:cNvPr>
          <p:cNvPicPr>
            <a:picLocks noChangeAspect="1"/>
          </p:cNvPicPr>
          <p:nvPr/>
        </p:nvPicPr>
        <p:blipFill>
          <a:blip r:embed="rId3"/>
          <a:stretch>
            <a:fillRect/>
          </a:stretch>
        </p:blipFill>
        <p:spPr>
          <a:xfrm>
            <a:off x="194439" y="1026511"/>
            <a:ext cx="11803122" cy="5277587"/>
          </a:xfrm>
          <a:prstGeom prst="rect">
            <a:avLst/>
          </a:prstGeom>
        </p:spPr>
      </p:pic>
      <p:sp>
        <p:nvSpPr>
          <p:cNvPr id="2" name="TextBox 1">
            <a:extLst>
              <a:ext uri="{FF2B5EF4-FFF2-40B4-BE49-F238E27FC236}">
                <a16:creationId xmlns:a16="http://schemas.microsoft.com/office/drawing/2014/main" id="{FB2AED2A-7C1E-24BE-BA77-2EDBD2687A68}"/>
              </a:ext>
            </a:extLst>
          </p:cNvPr>
          <p:cNvSpPr txBox="1"/>
          <p:nvPr/>
        </p:nvSpPr>
        <p:spPr>
          <a:xfrm>
            <a:off x="708917" y="385662"/>
            <a:ext cx="7736440" cy="523220"/>
          </a:xfrm>
          <a:prstGeom prst="rect">
            <a:avLst/>
          </a:prstGeom>
          <a:noFill/>
        </p:spPr>
        <p:txBody>
          <a:bodyPr wrap="square" rtlCol="0">
            <a:spAutoFit/>
          </a:bodyPr>
          <a:lstStyle/>
          <a:p>
            <a:r>
              <a:rPr lang="en-US" sz="2800" dirty="0"/>
              <a:t>Blog Post Reprinted Several Places</a:t>
            </a:r>
          </a:p>
        </p:txBody>
      </p:sp>
    </p:spTree>
    <p:extLst>
      <p:ext uri="{BB962C8B-B14F-4D97-AF65-F5344CB8AC3E}">
        <p14:creationId xmlns:p14="http://schemas.microsoft.com/office/powerpoint/2010/main" val="42384881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BEE229-6FF1-E570-60AD-565FEDB5AD27}"/>
              </a:ext>
            </a:extLst>
          </p:cNvPr>
          <p:cNvSpPr txBox="1"/>
          <p:nvPr/>
        </p:nvSpPr>
        <p:spPr>
          <a:xfrm>
            <a:off x="80682" y="233083"/>
            <a:ext cx="12030635" cy="1569660"/>
          </a:xfrm>
          <a:prstGeom prst="rect">
            <a:avLst/>
          </a:prstGeom>
          <a:noFill/>
        </p:spPr>
        <p:txBody>
          <a:bodyPr wrap="square" rtlCol="0">
            <a:spAutoFit/>
          </a:bodyPr>
          <a:lstStyle/>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7 Habits</a:t>
            </a:r>
          </a:p>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of Chronically Unhappy People</a:t>
            </a:r>
          </a:p>
        </p:txBody>
      </p:sp>
      <p:sp>
        <p:nvSpPr>
          <p:cNvPr id="6" name="Rectangle: Rounded Corners 5">
            <a:extLst>
              <a:ext uri="{FF2B5EF4-FFF2-40B4-BE49-F238E27FC236}">
                <a16:creationId xmlns:a16="http://schemas.microsoft.com/office/drawing/2014/main" id="{D1C97973-721B-0A6B-7BF4-D5F224BD1D70}"/>
              </a:ext>
            </a:extLst>
          </p:cNvPr>
          <p:cNvSpPr/>
          <p:nvPr/>
        </p:nvSpPr>
        <p:spPr>
          <a:xfrm>
            <a:off x="585694" y="1906494"/>
            <a:ext cx="11080377" cy="4673600"/>
          </a:xfrm>
          <a:prstGeom prst="roundRect">
            <a:avLst>
              <a:gd name="adj" fmla="val 2601"/>
            </a:avLst>
          </a:prstGeom>
          <a:solidFill>
            <a:srgbClr val="FFFF99">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58446F9-443B-BB91-EB0B-AA160AD7643C}"/>
              </a:ext>
            </a:extLst>
          </p:cNvPr>
          <p:cNvSpPr txBox="1"/>
          <p:nvPr/>
        </p:nvSpPr>
        <p:spPr>
          <a:xfrm>
            <a:off x="800099" y="2034232"/>
            <a:ext cx="10792759" cy="600164"/>
          </a:xfrm>
          <a:prstGeom prst="rect">
            <a:avLst/>
          </a:prstGeom>
          <a:noFill/>
        </p:spPr>
        <p:txBody>
          <a:bodyPr wrap="square" rtlCol="0">
            <a:spAutoFit/>
          </a:bodyPr>
          <a:lstStyle/>
          <a:p>
            <a:pPr marL="400050" indent="-400050">
              <a:buFont typeface="+mj-lt"/>
              <a:buAutoNum type="romanUcPeriod"/>
            </a:pPr>
            <a:r>
              <a:rPr lang="en-US" sz="3300" dirty="0">
                <a:latin typeface="Amasis MT Pro Medium" panose="02040604050005020304" pitchFamily="18" charset="0"/>
              </a:rPr>
              <a:t>Default Belief that Life is Hard (Thus, a Victim)</a:t>
            </a:r>
            <a:endParaRPr lang="en-US" sz="3300" dirty="0">
              <a:latin typeface="Amasis MT Pro Black" panose="02040A04050005020304" pitchFamily="18" charset="0"/>
            </a:endParaRPr>
          </a:p>
        </p:txBody>
      </p:sp>
    </p:spTree>
    <p:extLst>
      <p:ext uri="{BB962C8B-B14F-4D97-AF65-F5344CB8AC3E}">
        <p14:creationId xmlns:p14="http://schemas.microsoft.com/office/powerpoint/2010/main" val="2281215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83BB39-CFB0-6422-53A3-FCB828D41315}"/>
              </a:ext>
            </a:extLst>
          </p:cNvPr>
          <p:cNvSpPr txBox="1"/>
          <p:nvPr/>
        </p:nvSpPr>
        <p:spPr>
          <a:xfrm>
            <a:off x="4756935" y="1037690"/>
            <a:ext cx="7243281" cy="4524315"/>
          </a:xfrm>
          <a:prstGeom prst="rect">
            <a:avLst/>
          </a:prstGeom>
          <a:noFill/>
        </p:spPr>
        <p:txBody>
          <a:bodyPr wrap="square" rtlCol="0">
            <a:spAutoFit/>
          </a:bodyPr>
          <a:lstStyle/>
          <a:p>
            <a:r>
              <a:rPr lang="en-US" sz="2400" dirty="0"/>
              <a:t>Happy people know life can be hard and tend to bounce through hard times with an attitude of curiosity versus victimhood. They take responsibility for how they got themselves into a mess, and focus on getting themselves out of it as soon as possible.</a:t>
            </a:r>
          </a:p>
          <a:p>
            <a:endParaRPr lang="en-US" sz="2400" dirty="0"/>
          </a:p>
          <a:p>
            <a:r>
              <a:rPr lang="en-US" sz="2400" dirty="0"/>
              <a:t>Perseverance towards problem-solving versus complaining over circumstances is a symptom of a happy person. Unhappy people see themselves as victims of life and stay stuck in the "look what happened to me" attitude versus finding a way through and out the other side.</a:t>
            </a:r>
          </a:p>
        </p:txBody>
      </p:sp>
    </p:spTree>
    <p:extLst>
      <p:ext uri="{BB962C8B-B14F-4D97-AF65-F5344CB8AC3E}">
        <p14:creationId xmlns:p14="http://schemas.microsoft.com/office/powerpoint/2010/main" val="27449189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4813F-5CF5-99F4-7351-768136A8F5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CF8EC36-C136-A6F6-EA44-863AF693E141}"/>
              </a:ext>
            </a:extLst>
          </p:cNvPr>
          <p:cNvSpPr txBox="1"/>
          <p:nvPr/>
        </p:nvSpPr>
        <p:spPr>
          <a:xfrm>
            <a:off x="4888007" y="642465"/>
            <a:ext cx="6891618" cy="1107996"/>
          </a:xfrm>
          <a:prstGeom prst="rect">
            <a:avLst/>
          </a:prstGeom>
          <a:noFill/>
        </p:spPr>
        <p:txBody>
          <a:bodyPr wrap="square" rtlCol="0">
            <a:spAutoFit/>
          </a:bodyPr>
          <a:lstStyle/>
          <a:p>
            <a:pPr marL="400050" indent="-400050" algn="ctr">
              <a:buFont typeface="+mj-lt"/>
              <a:buAutoNum type="romanUcPeriod"/>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Default Belief that Life is Hard (Thus, a Victim)</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4" name="TextBox 3">
            <a:extLst>
              <a:ext uri="{FF2B5EF4-FFF2-40B4-BE49-F238E27FC236}">
                <a16:creationId xmlns:a16="http://schemas.microsoft.com/office/drawing/2014/main" id="{CA2E35E8-BB47-4479-2079-037444C11ED6}"/>
              </a:ext>
            </a:extLst>
          </p:cNvPr>
          <p:cNvSpPr txBox="1"/>
          <p:nvPr/>
        </p:nvSpPr>
        <p:spPr>
          <a:xfrm>
            <a:off x="667819" y="2712379"/>
            <a:ext cx="10993349" cy="1938992"/>
          </a:xfrm>
          <a:prstGeom prst="rect">
            <a:avLst/>
          </a:prstGeom>
          <a:noFill/>
        </p:spPr>
        <p:txBody>
          <a:bodyPr wrap="square" rtlCol="0">
            <a:spAutoFit/>
          </a:bodyPr>
          <a:lstStyle/>
          <a:p>
            <a:pPr marL="457200" indent="-457200">
              <a:buFont typeface="+mj-lt"/>
              <a:buAutoNum type="alphaUcPeriod"/>
            </a:pPr>
            <a:r>
              <a:rPr lang="en-US" sz="2400" b="1" dirty="0"/>
              <a:t>Life can be difficult – full of problems</a:t>
            </a:r>
          </a:p>
          <a:p>
            <a:pPr marL="914400" lvl="1" indent="-457200">
              <a:buFont typeface="+mj-lt"/>
              <a:buAutoNum type="arabicPeriod"/>
            </a:pPr>
            <a:r>
              <a:rPr lang="en-US" sz="2400" i="1" dirty="0"/>
              <a:t>Will be suffering for doing right (Acts 14:22; 2 Tim. 3:12)</a:t>
            </a:r>
          </a:p>
          <a:p>
            <a:pPr marL="914400" lvl="1" indent="-457200">
              <a:buFont typeface="+mj-lt"/>
              <a:buAutoNum type="arabicPeriod"/>
            </a:pPr>
            <a:r>
              <a:rPr lang="en-US" sz="2400" i="1" dirty="0"/>
              <a:t>Will be disagreements (Acts 15:36-41; Phil. 4:2)</a:t>
            </a:r>
          </a:p>
          <a:p>
            <a:pPr marL="914400" lvl="1" indent="-457200">
              <a:buFont typeface="+mj-lt"/>
              <a:buAutoNum type="arabicPeriod"/>
            </a:pPr>
            <a:r>
              <a:rPr lang="en-US" sz="2400" i="1" dirty="0"/>
              <a:t>Will be disappointments (2 Tim. 4:10)</a:t>
            </a:r>
          </a:p>
          <a:p>
            <a:pPr marL="914400" lvl="1" indent="-457200">
              <a:buFont typeface="+mj-lt"/>
              <a:buAutoNum type="arabicPeriod"/>
            </a:pPr>
            <a:r>
              <a:rPr lang="en-US" sz="2400" i="1" dirty="0"/>
              <a:t>Will be those who do you wrong (2 Tim. 4:14)</a:t>
            </a:r>
          </a:p>
        </p:txBody>
      </p:sp>
    </p:spTree>
    <p:extLst>
      <p:ext uri="{BB962C8B-B14F-4D97-AF65-F5344CB8AC3E}">
        <p14:creationId xmlns:p14="http://schemas.microsoft.com/office/powerpoint/2010/main" val="10689513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B74C1-E68D-DCFF-2C0D-C93DD60AA35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F657C02-D71C-97D5-A99E-748D11F75362}"/>
              </a:ext>
            </a:extLst>
          </p:cNvPr>
          <p:cNvSpPr txBox="1"/>
          <p:nvPr/>
        </p:nvSpPr>
        <p:spPr>
          <a:xfrm>
            <a:off x="4888007" y="642465"/>
            <a:ext cx="6891618" cy="1107996"/>
          </a:xfrm>
          <a:prstGeom prst="rect">
            <a:avLst/>
          </a:prstGeom>
          <a:noFill/>
        </p:spPr>
        <p:txBody>
          <a:bodyPr wrap="square" rtlCol="0">
            <a:spAutoFit/>
          </a:bodyPr>
          <a:lstStyle/>
          <a:p>
            <a:pPr marL="400050" indent="-400050" algn="ctr">
              <a:buFont typeface="+mj-lt"/>
              <a:buAutoNum type="romanUcPeriod"/>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Default Belief that Life is Hard (Thus, a Victim)</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4" name="TextBox 3">
            <a:extLst>
              <a:ext uri="{FF2B5EF4-FFF2-40B4-BE49-F238E27FC236}">
                <a16:creationId xmlns:a16="http://schemas.microsoft.com/office/drawing/2014/main" id="{0377F4D4-015C-748E-70E4-DEA92AFE6E65}"/>
              </a:ext>
            </a:extLst>
          </p:cNvPr>
          <p:cNvSpPr txBox="1"/>
          <p:nvPr/>
        </p:nvSpPr>
        <p:spPr>
          <a:xfrm>
            <a:off x="667819" y="2712379"/>
            <a:ext cx="10993349" cy="2677656"/>
          </a:xfrm>
          <a:prstGeom prst="rect">
            <a:avLst/>
          </a:prstGeom>
          <a:noFill/>
        </p:spPr>
        <p:txBody>
          <a:bodyPr wrap="square" rtlCol="0">
            <a:spAutoFit/>
          </a:bodyPr>
          <a:lstStyle/>
          <a:p>
            <a:pPr marL="457200" indent="-457200">
              <a:buFont typeface="+mj-lt"/>
              <a:buAutoNum type="alphaUcPeriod"/>
            </a:pPr>
            <a:r>
              <a:rPr lang="en-US" sz="2400" b="1" dirty="0"/>
              <a:t>Life can be difficult – full of problems</a:t>
            </a:r>
          </a:p>
          <a:p>
            <a:pPr marL="457200" indent="-457200">
              <a:buFont typeface="+mj-lt"/>
              <a:buAutoNum type="alphaUcPeriod"/>
            </a:pPr>
            <a:r>
              <a:rPr lang="en-US" sz="2400" b="1" dirty="0"/>
              <a:t>The attitude of those who are happy</a:t>
            </a:r>
          </a:p>
          <a:p>
            <a:pPr marL="914400" lvl="1" indent="-457200">
              <a:buFont typeface="+mj-lt"/>
              <a:buAutoNum type="arabicPeriod"/>
            </a:pPr>
            <a:r>
              <a:rPr lang="en-US" sz="2400" i="1" dirty="0"/>
              <a:t>Take responsibility for their actions (Psa. 32:1-5; 51)</a:t>
            </a:r>
          </a:p>
          <a:p>
            <a:pPr marL="914400" lvl="1" indent="-457200">
              <a:buFont typeface="+mj-lt"/>
              <a:buAutoNum type="arabicPeriod"/>
            </a:pPr>
            <a:r>
              <a:rPr lang="en-US" sz="2400" i="1" dirty="0"/>
              <a:t>Use the difficulty as an opportunity to grow</a:t>
            </a:r>
          </a:p>
          <a:p>
            <a:pPr marL="1371600" lvl="2" indent="-457200">
              <a:buFont typeface="+mj-lt"/>
              <a:buAutoNum type="alphaLcPeriod"/>
            </a:pPr>
            <a:r>
              <a:rPr lang="en-US" sz="2400" dirty="0"/>
              <a:t>Something good will come from this (</a:t>
            </a:r>
            <a:r>
              <a:rPr lang="en-US" sz="2400" dirty="0" err="1"/>
              <a:t>Ecc</a:t>
            </a:r>
            <a:r>
              <a:rPr lang="en-US" sz="2400" dirty="0"/>
              <a:t>. 7:14; Rom. 8:28)</a:t>
            </a:r>
          </a:p>
          <a:p>
            <a:pPr marL="1371600" lvl="2" indent="-457200">
              <a:buFont typeface="+mj-lt"/>
              <a:buAutoNum type="alphaLcPeriod"/>
            </a:pPr>
            <a:r>
              <a:rPr lang="en-US" sz="2400" dirty="0"/>
              <a:t>This will make me stronger (Rom. 5:3; Jas. 1:3-4)</a:t>
            </a:r>
          </a:p>
          <a:p>
            <a:pPr marL="1371600" lvl="2" indent="-457200">
              <a:buFont typeface="+mj-lt"/>
              <a:buAutoNum type="alphaLcPeriod"/>
            </a:pPr>
            <a:r>
              <a:rPr lang="en-US" sz="2400" dirty="0"/>
              <a:t>This may keep me humble &amp; trust in God (2 Cor. 1:8-9; 12:7-10)</a:t>
            </a:r>
          </a:p>
        </p:txBody>
      </p:sp>
    </p:spTree>
    <p:extLst>
      <p:ext uri="{BB962C8B-B14F-4D97-AF65-F5344CB8AC3E}">
        <p14:creationId xmlns:p14="http://schemas.microsoft.com/office/powerpoint/2010/main" val="17119395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071FE-ABAB-026C-2B6B-6667DFC128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ABC5DE1-D040-D6A1-4C1E-08E60048C541}"/>
              </a:ext>
            </a:extLst>
          </p:cNvPr>
          <p:cNvSpPr txBox="1"/>
          <p:nvPr/>
        </p:nvSpPr>
        <p:spPr>
          <a:xfrm>
            <a:off x="4888007" y="642465"/>
            <a:ext cx="6891618" cy="1107996"/>
          </a:xfrm>
          <a:prstGeom prst="rect">
            <a:avLst/>
          </a:prstGeom>
          <a:noFill/>
        </p:spPr>
        <p:txBody>
          <a:bodyPr wrap="square" rtlCol="0">
            <a:spAutoFit/>
          </a:bodyPr>
          <a:lstStyle/>
          <a:p>
            <a:pPr marL="400050" indent="-400050" algn="ctr">
              <a:buFont typeface="+mj-lt"/>
              <a:buAutoNum type="romanUcPeriod"/>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Default Belief that Life is Hard (Thus, a Victim)</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4" name="TextBox 3">
            <a:extLst>
              <a:ext uri="{FF2B5EF4-FFF2-40B4-BE49-F238E27FC236}">
                <a16:creationId xmlns:a16="http://schemas.microsoft.com/office/drawing/2014/main" id="{834B52A4-0786-68F4-0C8E-8025A78425EF}"/>
              </a:ext>
            </a:extLst>
          </p:cNvPr>
          <p:cNvSpPr txBox="1"/>
          <p:nvPr/>
        </p:nvSpPr>
        <p:spPr>
          <a:xfrm>
            <a:off x="667819" y="2712379"/>
            <a:ext cx="10993349" cy="3046988"/>
          </a:xfrm>
          <a:prstGeom prst="rect">
            <a:avLst/>
          </a:prstGeom>
          <a:noFill/>
        </p:spPr>
        <p:txBody>
          <a:bodyPr wrap="square" rtlCol="0">
            <a:spAutoFit/>
          </a:bodyPr>
          <a:lstStyle/>
          <a:p>
            <a:pPr marL="457200" indent="-457200">
              <a:buFont typeface="+mj-lt"/>
              <a:buAutoNum type="alphaUcPeriod"/>
            </a:pPr>
            <a:r>
              <a:rPr lang="en-US" sz="2400" b="1" dirty="0"/>
              <a:t>Life can be difficult – full of problems</a:t>
            </a:r>
          </a:p>
          <a:p>
            <a:pPr marL="457200" indent="-457200">
              <a:buFont typeface="+mj-lt"/>
              <a:buAutoNum type="alphaUcPeriod"/>
            </a:pPr>
            <a:r>
              <a:rPr lang="en-US" sz="2400" b="1" dirty="0"/>
              <a:t>The attitude of those who are happy</a:t>
            </a:r>
          </a:p>
          <a:p>
            <a:pPr marL="457200" indent="-457200">
              <a:buFont typeface="+mj-lt"/>
              <a:buAutoNum type="alphaUcPeriod"/>
            </a:pPr>
            <a:r>
              <a:rPr lang="en-US" sz="2400" b="1" dirty="0"/>
              <a:t>The victim mentality of those who are unhappy</a:t>
            </a:r>
          </a:p>
          <a:p>
            <a:pPr marL="914400" lvl="1" indent="-457200">
              <a:buFont typeface="+mj-lt"/>
              <a:buAutoNum type="arabicPeriod"/>
            </a:pPr>
            <a:r>
              <a:rPr lang="en-US" sz="2400" i="1" dirty="0"/>
              <a:t>“Woe is me” / “Look what happened to me”</a:t>
            </a:r>
          </a:p>
          <a:p>
            <a:pPr marL="914400" lvl="1" indent="-457200">
              <a:buFont typeface="+mj-lt"/>
              <a:buAutoNum type="arabicPeriod"/>
            </a:pPr>
            <a:r>
              <a:rPr lang="en-US" sz="2400" i="1" dirty="0"/>
              <a:t>Shift the blame to others (society, family, church, boss, co-workers)</a:t>
            </a:r>
          </a:p>
          <a:p>
            <a:pPr marL="914400" lvl="1" indent="-457200">
              <a:buFont typeface="+mj-lt"/>
              <a:buAutoNum type="arabicPeriod"/>
            </a:pPr>
            <a:r>
              <a:rPr lang="en-US" sz="2400" i="1" dirty="0"/>
              <a:t>Adam and Eve both played victim card (Gen. 3:11-12)</a:t>
            </a:r>
          </a:p>
          <a:p>
            <a:pPr marL="914400" lvl="1" indent="-457200">
              <a:buFont typeface="+mj-lt"/>
              <a:buAutoNum type="arabicPeriod"/>
            </a:pPr>
            <a:r>
              <a:rPr lang="en-US" sz="2400" i="1" dirty="0"/>
              <a:t>Aaron blamed the people (Exo. 32:22-24)</a:t>
            </a:r>
          </a:p>
          <a:p>
            <a:pPr marL="914400" lvl="1" indent="-457200">
              <a:buFont typeface="+mj-lt"/>
              <a:buAutoNum type="arabicPeriod"/>
            </a:pPr>
            <a:r>
              <a:rPr lang="en-US" sz="2400" i="1" dirty="0"/>
              <a:t>Saul blamed people (1 Sam. 15:13-15)</a:t>
            </a:r>
            <a:endParaRPr lang="en-US" sz="2400" dirty="0"/>
          </a:p>
        </p:txBody>
      </p:sp>
    </p:spTree>
    <p:extLst>
      <p:ext uri="{BB962C8B-B14F-4D97-AF65-F5344CB8AC3E}">
        <p14:creationId xmlns:p14="http://schemas.microsoft.com/office/powerpoint/2010/main" val="12717322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DB2B5-AE96-8334-6C87-49537A28317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6497B49-99BE-5C14-8E2F-FABA7604D5F0}"/>
              </a:ext>
            </a:extLst>
          </p:cNvPr>
          <p:cNvSpPr txBox="1"/>
          <p:nvPr/>
        </p:nvSpPr>
        <p:spPr>
          <a:xfrm>
            <a:off x="80682" y="233083"/>
            <a:ext cx="12030635" cy="1569660"/>
          </a:xfrm>
          <a:prstGeom prst="rect">
            <a:avLst/>
          </a:prstGeom>
          <a:noFill/>
        </p:spPr>
        <p:txBody>
          <a:bodyPr wrap="square" rtlCol="0">
            <a:spAutoFit/>
          </a:bodyPr>
          <a:lstStyle/>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7 Habits</a:t>
            </a:r>
          </a:p>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of Chronically Unhappy People</a:t>
            </a:r>
          </a:p>
        </p:txBody>
      </p:sp>
      <p:sp>
        <p:nvSpPr>
          <p:cNvPr id="6" name="Rectangle: Rounded Corners 5">
            <a:extLst>
              <a:ext uri="{FF2B5EF4-FFF2-40B4-BE49-F238E27FC236}">
                <a16:creationId xmlns:a16="http://schemas.microsoft.com/office/drawing/2014/main" id="{51AB79A9-077B-1551-DC0C-2CAE31E0ED4B}"/>
              </a:ext>
            </a:extLst>
          </p:cNvPr>
          <p:cNvSpPr/>
          <p:nvPr/>
        </p:nvSpPr>
        <p:spPr>
          <a:xfrm>
            <a:off x="585694" y="1906494"/>
            <a:ext cx="11080377" cy="4673600"/>
          </a:xfrm>
          <a:prstGeom prst="roundRect">
            <a:avLst>
              <a:gd name="adj" fmla="val 2601"/>
            </a:avLst>
          </a:prstGeom>
          <a:solidFill>
            <a:srgbClr val="FFFF99">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1A94FD5-A762-3C92-1821-613AE3F8A522}"/>
              </a:ext>
            </a:extLst>
          </p:cNvPr>
          <p:cNvSpPr txBox="1"/>
          <p:nvPr/>
        </p:nvSpPr>
        <p:spPr>
          <a:xfrm>
            <a:off x="800099" y="2034232"/>
            <a:ext cx="10792759" cy="1231106"/>
          </a:xfrm>
          <a:prstGeom prst="rect">
            <a:avLst/>
          </a:prstGeom>
          <a:noFill/>
        </p:spPr>
        <p:txBody>
          <a:bodyPr wrap="square" rtlCol="0">
            <a:spAutoFit/>
          </a:bodyPr>
          <a:lstStyle/>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Default Belief that Life is Hard (Thus, a Victim)</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Believe Most People Can’t be Trusted</a:t>
            </a:r>
            <a:endParaRPr lang="en-US" sz="3300" dirty="0">
              <a:latin typeface="Amasis MT Pro Black" panose="02040A04050005020304" pitchFamily="18" charset="0"/>
            </a:endParaRPr>
          </a:p>
        </p:txBody>
      </p:sp>
    </p:spTree>
    <p:extLst>
      <p:ext uri="{BB962C8B-B14F-4D97-AF65-F5344CB8AC3E}">
        <p14:creationId xmlns:p14="http://schemas.microsoft.com/office/powerpoint/2010/main" val="359158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D8666D-9F7C-1CA0-297C-DDC598183763}"/>
              </a:ext>
            </a:extLst>
          </p:cNvPr>
          <p:cNvSpPr txBox="1"/>
          <p:nvPr/>
        </p:nvSpPr>
        <p:spPr>
          <a:xfrm>
            <a:off x="4777483" y="544529"/>
            <a:ext cx="7058346" cy="5632311"/>
          </a:xfrm>
          <a:prstGeom prst="rect">
            <a:avLst/>
          </a:prstGeom>
          <a:noFill/>
        </p:spPr>
        <p:txBody>
          <a:bodyPr wrap="square" rtlCol="0">
            <a:spAutoFit/>
          </a:bodyPr>
          <a:lstStyle/>
          <a:p>
            <a:r>
              <a:rPr lang="en-US" sz="2400" dirty="0"/>
              <a:t>I won't argue that healthy discernment is important, but most happy people are trusting of their fellow man. They believe in the good in people, versus assuming everyone is out to get them. Generally open and friendly towards people they meet, happy people foster a sense of community around themselves and meet new people with an open heart.</a:t>
            </a:r>
          </a:p>
          <a:p>
            <a:endParaRPr lang="en-US" sz="2400" dirty="0"/>
          </a:p>
          <a:p>
            <a:r>
              <a:rPr lang="en-US" sz="2400" dirty="0"/>
              <a:t>Unhappy people are distrustful of most people they meet and assume that strangers can't be trusted. Unfortunately, this behavior slowly starts to close the door on any connection outside of an inner-circle and thwarts all chances of meeting new friends.</a:t>
            </a:r>
          </a:p>
        </p:txBody>
      </p:sp>
    </p:spTree>
    <p:extLst>
      <p:ext uri="{BB962C8B-B14F-4D97-AF65-F5344CB8AC3E}">
        <p14:creationId xmlns:p14="http://schemas.microsoft.com/office/powerpoint/2010/main" val="645435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9731E-B381-22BC-B0F4-7D4A202F298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EB3B1FD-5729-F151-4356-24C522F6CD86}"/>
              </a:ext>
            </a:extLst>
          </p:cNvPr>
          <p:cNvSpPr txBox="1"/>
          <p:nvPr/>
        </p:nvSpPr>
        <p:spPr>
          <a:xfrm>
            <a:off x="4941797" y="696251"/>
            <a:ext cx="6831106" cy="1107996"/>
          </a:xfrm>
          <a:prstGeom prst="rect">
            <a:avLst/>
          </a:prstGeom>
          <a:noFill/>
        </p:spPr>
        <p:txBody>
          <a:bodyPr wrap="square" rtlCol="0">
            <a:spAutoFit/>
          </a:bodyPr>
          <a:lstStyle/>
          <a:p>
            <a:pPr marL="571500" indent="-571500" algn="ctr">
              <a:buFont typeface="+mj-lt"/>
              <a:buAutoNum type="romanUcPeriod" startAt="2"/>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Believe Most People Can’t be Trusted</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3" name="TextBox 2">
            <a:extLst>
              <a:ext uri="{FF2B5EF4-FFF2-40B4-BE49-F238E27FC236}">
                <a16:creationId xmlns:a16="http://schemas.microsoft.com/office/drawing/2014/main" id="{201B9597-0ADE-43BB-EAF3-C515EEB2B392}"/>
              </a:ext>
            </a:extLst>
          </p:cNvPr>
          <p:cNvSpPr txBox="1"/>
          <p:nvPr/>
        </p:nvSpPr>
        <p:spPr>
          <a:xfrm>
            <a:off x="667819" y="2712379"/>
            <a:ext cx="10993349" cy="1569660"/>
          </a:xfrm>
          <a:prstGeom prst="rect">
            <a:avLst/>
          </a:prstGeom>
          <a:noFill/>
        </p:spPr>
        <p:txBody>
          <a:bodyPr wrap="square" rtlCol="0">
            <a:spAutoFit/>
          </a:bodyPr>
          <a:lstStyle/>
          <a:p>
            <a:pPr marL="457200" indent="-457200">
              <a:buFont typeface="+mj-lt"/>
              <a:buAutoNum type="alphaUcPeriod"/>
            </a:pPr>
            <a:r>
              <a:rPr lang="en-US" sz="2400" b="1" dirty="0"/>
              <a:t>Those who are generally unhappy (even miserable) look at things in the worst possible way</a:t>
            </a:r>
          </a:p>
          <a:p>
            <a:pPr marL="914400" lvl="1" indent="-457200">
              <a:buFont typeface="+mj-lt"/>
              <a:buAutoNum type="arabicPeriod"/>
            </a:pPr>
            <a:r>
              <a:rPr lang="en-US" sz="2400" i="1" dirty="0"/>
              <a:t>Assume the worst without any real evidence</a:t>
            </a:r>
          </a:p>
          <a:p>
            <a:pPr marL="914400" lvl="1" indent="-457200">
              <a:buFont typeface="+mj-lt"/>
              <a:buAutoNum type="arabicPeriod"/>
            </a:pPr>
            <a:r>
              <a:rPr lang="en-US" sz="2400" i="1" dirty="0"/>
              <a:t>Choose to put worst possible construction on any question of doubt</a:t>
            </a:r>
          </a:p>
        </p:txBody>
      </p:sp>
    </p:spTree>
    <p:extLst>
      <p:ext uri="{BB962C8B-B14F-4D97-AF65-F5344CB8AC3E}">
        <p14:creationId xmlns:p14="http://schemas.microsoft.com/office/powerpoint/2010/main" val="3806073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48F3D-1533-DA8D-BB43-7D4BD390B00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D33C031-5E2E-9F70-4CFC-78D861F84C88}"/>
              </a:ext>
            </a:extLst>
          </p:cNvPr>
          <p:cNvSpPr txBox="1"/>
          <p:nvPr/>
        </p:nvSpPr>
        <p:spPr>
          <a:xfrm>
            <a:off x="4941797" y="696251"/>
            <a:ext cx="6831106" cy="1107996"/>
          </a:xfrm>
          <a:prstGeom prst="rect">
            <a:avLst/>
          </a:prstGeom>
          <a:noFill/>
        </p:spPr>
        <p:txBody>
          <a:bodyPr wrap="square" rtlCol="0">
            <a:spAutoFit/>
          </a:bodyPr>
          <a:lstStyle/>
          <a:p>
            <a:pPr marL="571500" indent="-571500" algn="ctr">
              <a:buFont typeface="+mj-lt"/>
              <a:buAutoNum type="romanUcPeriod" startAt="2"/>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Believe Most People Can’t be Trusted</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3" name="TextBox 2">
            <a:extLst>
              <a:ext uri="{FF2B5EF4-FFF2-40B4-BE49-F238E27FC236}">
                <a16:creationId xmlns:a16="http://schemas.microsoft.com/office/drawing/2014/main" id="{1394F20F-998E-3DA4-8716-A866BBC78412}"/>
              </a:ext>
            </a:extLst>
          </p:cNvPr>
          <p:cNvSpPr txBox="1"/>
          <p:nvPr/>
        </p:nvSpPr>
        <p:spPr>
          <a:xfrm>
            <a:off x="667819" y="2712379"/>
            <a:ext cx="10993349" cy="3416320"/>
          </a:xfrm>
          <a:prstGeom prst="rect">
            <a:avLst/>
          </a:prstGeom>
          <a:noFill/>
        </p:spPr>
        <p:txBody>
          <a:bodyPr wrap="square" rtlCol="0">
            <a:spAutoFit/>
          </a:bodyPr>
          <a:lstStyle/>
          <a:p>
            <a:pPr marL="457200" indent="-457200">
              <a:buFont typeface="+mj-lt"/>
              <a:buAutoNum type="alphaUcPeriod"/>
            </a:pPr>
            <a:r>
              <a:rPr lang="en-US" sz="2400" b="1" dirty="0"/>
              <a:t>Those who are generally unhappy (even miserable) look at things in the worst possible way</a:t>
            </a:r>
          </a:p>
          <a:p>
            <a:pPr marL="457200" indent="-457200">
              <a:buFont typeface="+mj-lt"/>
              <a:buAutoNum type="alphaUcPeriod"/>
            </a:pPr>
            <a:r>
              <a:rPr lang="en-US" sz="2400" b="1" dirty="0"/>
              <a:t>Those who are happy usually don’t assume the worst</a:t>
            </a:r>
          </a:p>
          <a:p>
            <a:pPr marL="914400" lvl="1" indent="-457200">
              <a:buFont typeface="+mj-lt"/>
              <a:buAutoNum type="arabicPeriod"/>
            </a:pPr>
            <a:r>
              <a:rPr lang="en-US" sz="2400" i="1" dirty="0"/>
              <a:t>Love says give the benefit of the doubt (1 Cor. 13:7)</a:t>
            </a:r>
          </a:p>
          <a:p>
            <a:pPr marL="1371600" lvl="2" indent="-457200">
              <a:buFont typeface="+mj-lt"/>
              <a:buAutoNum type="alphaLcPeriod"/>
            </a:pPr>
            <a:r>
              <a:rPr lang="en-US" sz="2400" dirty="0"/>
              <a:t>Moffatt: “always eager to believe the best”</a:t>
            </a:r>
          </a:p>
          <a:p>
            <a:pPr marL="1371600" lvl="2" indent="-457200">
              <a:buFont typeface="+mj-lt"/>
              <a:buAutoNum type="alphaLcPeriod"/>
            </a:pPr>
            <a:r>
              <a:rPr lang="en-US" sz="2400" dirty="0"/>
              <a:t>Amplified: “is every ready to believe the best of every person”</a:t>
            </a:r>
          </a:p>
          <a:p>
            <a:pPr marL="914400" lvl="1" indent="-457200">
              <a:buFont typeface="+mj-lt"/>
              <a:buAutoNum type="arabicPeriod"/>
            </a:pPr>
            <a:r>
              <a:rPr lang="en-US" sz="2400" i="1" dirty="0"/>
              <a:t>Golden rule says give others some slack that I want (Matt. 7:12) </a:t>
            </a:r>
          </a:p>
          <a:p>
            <a:pPr marL="914400" lvl="1" indent="-457200">
              <a:buFont typeface="+mj-lt"/>
              <a:buAutoNum type="arabicPeriod"/>
            </a:pPr>
            <a:r>
              <a:rPr lang="en-US" sz="2400" i="1" dirty="0"/>
              <a:t>When we jump to a conclusion without evidence – often the wrong conclusion (Josh. 22:10-29; Acts 22:26-29)</a:t>
            </a:r>
          </a:p>
        </p:txBody>
      </p:sp>
    </p:spTree>
    <p:extLst>
      <p:ext uri="{BB962C8B-B14F-4D97-AF65-F5344CB8AC3E}">
        <p14:creationId xmlns:p14="http://schemas.microsoft.com/office/powerpoint/2010/main" val="3708858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3F0DF-D774-CCDD-E3C1-CE526874B61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92B5712-38D0-85EC-D9FE-DA6AFCDA08BF}"/>
              </a:ext>
            </a:extLst>
          </p:cNvPr>
          <p:cNvSpPr txBox="1"/>
          <p:nvPr/>
        </p:nvSpPr>
        <p:spPr>
          <a:xfrm>
            <a:off x="80682" y="233083"/>
            <a:ext cx="12030635" cy="1569660"/>
          </a:xfrm>
          <a:prstGeom prst="rect">
            <a:avLst/>
          </a:prstGeom>
          <a:noFill/>
        </p:spPr>
        <p:txBody>
          <a:bodyPr wrap="square" rtlCol="0">
            <a:spAutoFit/>
          </a:bodyPr>
          <a:lstStyle/>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7 Habits</a:t>
            </a:r>
          </a:p>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of Chronically Unhappy People</a:t>
            </a:r>
          </a:p>
        </p:txBody>
      </p:sp>
      <p:sp>
        <p:nvSpPr>
          <p:cNvPr id="6" name="Rectangle: Rounded Corners 5">
            <a:extLst>
              <a:ext uri="{FF2B5EF4-FFF2-40B4-BE49-F238E27FC236}">
                <a16:creationId xmlns:a16="http://schemas.microsoft.com/office/drawing/2014/main" id="{198EECDB-1A5F-6CDA-9FA8-5AEDF43B19F3}"/>
              </a:ext>
            </a:extLst>
          </p:cNvPr>
          <p:cNvSpPr/>
          <p:nvPr/>
        </p:nvSpPr>
        <p:spPr>
          <a:xfrm>
            <a:off x="585694" y="1906494"/>
            <a:ext cx="11080377" cy="4673600"/>
          </a:xfrm>
          <a:prstGeom prst="roundRect">
            <a:avLst>
              <a:gd name="adj" fmla="val 2601"/>
            </a:avLst>
          </a:prstGeom>
          <a:solidFill>
            <a:srgbClr val="FFFF99">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BE17D01-0122-AC87-FB8A-6D6CF1E82CB7}"/>
              </a:ext>
            </a:extLst>
          </p:cNvPr>
          <p:cNvSpPr txBox="1"/>
          <p:nvPr/>
        </p:nvSpPr>
        <p:spPr>
          <a:xfrm>
            <a:off x="800099" y="2034232"/>
            <a:ext cx="10792759" cy="1862048"/>
          </a:xfrm>
          <a:prstGeom prst="rect">
            <a:avLst/>
          </a:prstGeom>
          <a:noFill/>
        </p:spPr>
        <p:txBody>
          <a:bodyPr wrap="square" rtlCol="0">
            <a:spAutoFit/>
          </a:bodyPr>
          <a:lstStyle/>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Default Belief that Life is Hard (Thus, a Victim)</a:t>
            </a:r>
          </a:p>
          <a:p>
            <a:pPr marL="400050" indent="-400050">
              <a:buFont typeface="+mj-lt"/>
              <a:buAutoNum type="romanUcPeriod"/>
            </a:pPr>
            <a:endParaRPr lang="en-US" sz="800" dirty="0">
              <a:solidFill>
                <a:schemeClr val="bg1">
                  <a:lumMod val="65000"/>
                </a:schemeClr>
              </a:solidFill>
              <a:latin typeface="Amasis MT Pro Medium" panose="02040604050005020304" pitchFamily="18" charset="0"/>
            </a:endParaRPr>
          </a:p>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Believe Most People Can’t be Trusted</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Concentrate on the Wrong in World vs What is Right</a:t>
            </a:r>
            <a:endParaRPr lang="en-US" sz="3300" dirty="0">
              <a:latin typeface="Amasis MT Pro Black" panose="02040A04050005020304" pitchFamily="18" charset="0"/>
            </a:endParaRPr>
          </a:p>
        </p:txBody>
      </p:sp>
    </p:spTree>
    <p:extLst>
      <p:ext uri="{BB962C8B-B14F-4D97-AF65-F5344CB8AC3E}">
        <p14:creationId xmlns:p14="http://schemas.microsoft.com/office/powerpoint/2010/main" val="1722613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43D470-8359-CBD6-7A46-54CC91D60F73}"/>
              </a:ext>
            </a:extLst>
          </p:cNvPr>
          <p:cNvSpPr txBox="1"/>
          <p:nvPr/>
        </p:nvSpPr>
        <p:spPr>
          <a:xfrm>
            <a:off x="4685014" y="534255"/>
            <a:ext cx="7109717" cy="5632311"/>
          </a:xfrm>
          <a:prstGeom prst="rect">
            <a:avLst/>
          </a:prstGeom>
          <a:noFill/>
        </p:spPr>
        <p:txBody>
          <a:bodyPr wrap="square" rtlCol="0">
            <a:spAutoFit/>
          </a:bodyPr>
          <a:lstStyle/>
          <a:p>
            <a:r>
              <a:rPr lang="en-US" sz="2400" dirty="0"/>
              <a:t>There's plenty wrong with this world, no arguments here, yet unhappy people turn a blind eye to what's actually right in this world and instead focus on what's wrong. You can spot them a mile away, they'll be the ones complaining and responding to any positive attributes of our world with "yeah but".</a:t>
            </a:r>
          </a:p>
          <a:p>
            <a:endParaRPr lang="en-US" sz="2400" dirty="0"/>
          </a:p>
          <a:p>
            <a:r>
              <a:rPr lang="en-US" sz="2400" dirty="0"/>
              <a:t>Happy people are aware of global issues, but balance their concern with also seeing what's right. I like to call this keeping both eyes open. Unhappy people tend to close one eye towards anything good in this world in fear they might be distracted from what's wrong. Happy people keep it in perspective. They know our world has problems and they also keep an eye on what's right.</a:t>
            </a:r>
          </a:p>
        </p:txBody>
      </p:sp>
    </p:spTree>
    <p:extLst>
      <p:ext uri="{BB962C8B-B14F-4D97-AF65-F5344CB8AC3E}">
        <p14:creationId xmlns:p14="http://schemas.microsoft.com/office/powerpoint/2010/main" val="626029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721C1-B70B-33B0-8957-39F0DF99ED9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39865B0-9050-F1A4-35F8-E98E475B7743}"/>
              </a:ext>
            </a:extLst>
          </p:cNvPr>
          <p:cNvSpPr txBox="1"/>
          <p:nvPr/>
        </p:nvSpPr>
        <p:spPr>
          <a:xfrm>
            <a:off x="4941794" y="662627"/>
            <a:ext cx="6804212" cy="1107996"/>
          </a:xfrm>
          <a:prstGeom prst="rect">
            <a:avLst/>
          </a:prstGeom>
          <a:noFill/>
        </p:spPr>
        <p:txBody>
          <a:bodyPr wrap="square" rtlCol="0">
            <a:spAutoFit/>
          </a:bodyPr>
          <a:lstStyle/>
          <a:p>
            <a:pPr marL="571500" indent="-571500" algn="ctr">
              <a:buFont typeface="+mj-lt"/>
              <a:buAutoNum type="romanUcPeriod" startAt="3"/>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 Concentrate on the Wrong in World vs What is Right</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3" name="TextBox 2">
            <a:extLst>
              <a:ext uri="{FF2B5EF4-FFF2-40B4-BE49-F238E27FC236}">
                <a16:creationId xmlns:a16="http://schemas.microsoft.com/office/drawing/2014/main" id="{3AD21B47-BC8C-BAE2-D626-1C16B3852A65}"/>
              </a:ext>
            </a:extLst>
          </p:cNvPr>
          <p:cNvSpPr txBox="1"/>
          <p:nvPr/>
        </p:nvSpPr>
        <p:spPr>
          <a:xfrm>
            <a:off x="667819" y="2712379"/>
            <a:ext cx="10993349" cy="1200329"/>
          </a:xfrm>
          <a:prstGeom prst="rect">
            <a:avLst/>
          </a:prstGeom>
          <a:noFill/>
        </p:spPr>
        <p:txBody>
          <a:bodyPr wrap="square" rtlCol="0">
            <a:spAutoFit/>
          </a:bodyPr>
          <a:lstStyle/>
          <a:p>
            <a:pPr marL="457200" indent="-457200">
              <a:buFont typeface="+mj-lt"/>
              <a:buAutoNum type="alphaUcPeriod"/>
            </a:pPr>
            <a:r>
              <a:rPr lang="en-US" sz="2400" b="1" dirty="0"/>
              <a:t>There is an abundance of wrong in world</a:t>
            </a:r>
          </a:p>
          <a:p>
            <a:pPr marL="914400" lvl="1" indent="-457200">
              <a:buFont typeface="+mj-lt"/>
              <a:buAutoNum type="arabicPeriod"/>
            </a:pPr>
            <a:r>
              <a:rPr lang="en-US" sz="2400" i="1" dirty="0"/>
              <a:t>Most of the world is in sin and lost (Matt. 7:13-14; 1 John 5:19)</a:t>
            </a:r>
          </a:p>
          <a:p>
            <a:pPr marL="914400" lvl="1" indent="-457200">
              <a:buFont typeface="+mj-lt"/>
              <a:buAutoNum type="arabicPeriod"/>
            </a:pPr>
            <a:r>
              <a:rPr lang="en-US" sz="2400" i="1" dirty="0"/>
              <a:t>Plenty of wrong among Christians (1 Corinthains; Rev. 2-3)</a:t>
            </a:r>
          </a:p>
        </p:txBody>
      </p:sp>
    </p:spTree>
    <p:extLst>
      <p:ext uri="{BB962C8B-B14F-4D97-AF65-F5344CB8AC3E}">
        <p14:creationId xmlns:p14="http://schemas.microsoft.com/office/powerpoint/2010/main" val="16652919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F9875-1D3F-634B-8ED1-DF8118AD4CE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0B3959B-A23F-87C5-11CD-05DC806846AF}"/>
              </a:ext>
            </a:extLst>
          </p:cNvPr>
          <p:cNvSpPr txBox="1"/>
          <p:nvPr/>
        </p:nvSpPr>
        <p:spPr>
          <a:xfrm>
            <a:off x="4941794" y="662627"/>
            <a:ext cx="6804212" cy="1107996"/>
          </a:xfrm>
          <a:prstGeom prst="rect">
            <a:avLst/>
          </a:prstGeom>
          <a:noFill/>
        </p:spPr>
        <p:txBody>
          <a:bodyPr wrap="square" rtlCol="0">
            <a:spAutoFit/>
          </a:bodyPr>
          <a:lstStyle/>
          <a:p>
            <a:pPr marL="571500" indent="-571500" algn="ctr">
              <a:buFont typeface="+mj-lt"/>
              <a:buAutoNum type="romanUcPeriod" startAt="3"/>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 Concentrate on the Wrong in World vs What is Right</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3" name="TextBox 2">
            <a:extLst>
              <a:ext uri="{FF2B5EF4-FFF2-40B4-BE49-F238E27FC236}">
                <a16:creationId xmlns:a16="http://schemas.microsoft.com/office/drawing/2014/main" id="{B485FF21-0758-1AB5-B6E9-E5E55C5600D3}"/>
              </a:ext>
            </a:extLst>
          </p:cNvPr>
          <p:cNvSpPr txBox="1"/>
          <p:nvPr/>
        </p:nvSpPr>
        <p:spPr>
          <a:xfrm>
            <a:off x="667819" y="2712379"/>
            <a:ext cx="10993349" cy="2677656"/>
          </a:xfrm>
          <a:prstGeom prst="rect">
            <a:avLst/>
          </a:prstGeom>
          <a:noFill/>
        </p:spPr>
        <p:txBody>
          <a:bodyPr wrap="square" rtlCol="0">
            <a:spAutoFit/>
          </a:bodyPr>
          <a:lstStyle/>
          <a:p>
            <a:pPr marL="457200" indent="-457200">
              <a:buFont typeface="+mj-lt"/>
              <a:buAutoNum type="alphaUcPeriod"/>
            </a:pPr>
            <a:r>
              <a:rPr lang="en-US" sz="2400" b="1" dirty="0"/>
              <a:t>There is an abundance of wrong in world</a:t>
            </a:r>
          </a:p>
          <a:p>
            <a:pPr marL="457200" indent="-457200">
              <a:buFont typeface="+mj-lt"/>
              <a:buAutoNum type="alphaUcPeriod"/>
            </a:pPr>
            <a:r>
              <a:rPr lang="en-US" sz="2400" b="1" dirty="0"/>
              <a:t>Those who are always unhappy – focus on wrong to the point don’t see the good</a:t>
            </a:r>
          </a:p>
          <a:p>
            <a:pPr marL="914400" lvl="1" indent="-457200">
              <a:buFont typeface="+mj-lt"/>
              <a:buAutoNum type="arabicPeriod"/>
            </a:pPr>
            <a:r>
              <a:rPr lang="en-US" sz="2400" i="1" dirty="0"/>
              <a:t>There are people who live right (i.e. Phil. 2:19-22; 2 Tim. 1:16-ff)</a:t>
            </a:r>
          </a:p>
          <a:p>
            <a:pPr marL="914400" lvl="1" indent="-457200">
              <a:buFont typeface="+mj-lt"/>
              <a:buAutoNum type="arabicPeriod"/>
            </a:pPr>
            <a:r>
              <a:rPr lang="en-US" sz="2400" i="1" dirty="0"/>
              <a:t>There are good things in the world (even evil people do some good)</a:t>
            </a:r>
          </a:p>
          <a:p>
            <a:pPr marL="914400" lvl="1" indent="-457200">
              <a:buFont typeface="+mj-lt"/>
              <a:buAutoNum type="arabicPeriod"/>
            </a:pPr>
            <a:r>
              <a:rPr lang="en-US" sz="2400" i="1" dirty="0"/>
              <a:t>Drawing attention to these often met with “Yeah, but….”</a:t>
            </a:r>
          </a:p>
          <a:p>
            <a:pPr marL="914400" lvl="1" indent="-457200">
              <a:buFont typeface="+mj-lt"/>
              <a:buAutoNum type="arabicPeriod"/>
            </a:pPr>
            <a:r>
              <a:rPr lang="en-US" sz="2400" i="1" dirty="0"/>
              <a:t>Easy to do this in the home and in the church!</a:t>
            </a:r>
          </a:p>
        </p:txBody>
      </p:sp>
    </p:spTree>
    <p:extLst>
      <p:ext uri="{BB962C8B-B14F-4D97-AF65-F5344CB8AC3E}">
        <p14:creationId xmlns:p14="http://schemas.microsoft.com/office/powerpoint/2010/main" val="410552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71121-01D5-CEAF-E9BC-02C70FD04C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127859F-D3E4-963D-9B26-90A79625454B}"/>
              </a:ext>
            </a:extLst>
          </p:cNvPr>
          <p:cNvSpPr txBox="1"/>
          <p:nvPr/>
        </p:nvSpPr>
        <p:spPr>
          <a:xfrm>
            <a:off x="4941794" y="662627"/>
            <a:ext cx="6804212" cy="1107996"/>
          </a:xfrm>
          <a:prstGeom prst="rect">
            <a:avLst/>
          </a:prstGeom>
          <a:noFill/>
        </p:spPr>
        <p:txBody>
          <a:bodyPr wrap="square" rtlCol="0">
            <a:spAutoFit/>
          </a:bodyPr>
          <a:lstStyle/>
          <a:p>
            <a:pPr marL="571500" indent="-571500" algn="ctr">
              <a:buFont typeface="+mj-lt"/>
              <a:buAutoNum type="romanUcPeriod" startAt="3"/>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 Concentrate on the Wrong in World vs What is Right</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3" name="TextBox 2">
            <a:extLst>
              <a:ext uri="{FF2B5EF4-FFF2-40B4-BE49-F238E27FC236}">
                <a16:creationId xmlns:a16="http://schemas.microsoft.com/office/drawing/2014/main" id="{7A1BE61A-5840-9768-07C6-7E7F66DC5F6F}"/>
              </a:ext>
            </a:extLst>
          </p:cNvPr>
          <p:cNvSpPr txBox="1"/>
          <p:nvPr/>
        </p:nvSpPr>
        <p:spPr>
          <a:xfrm>
            <a:off x="667819" y="2712379"/>
            <a:ext cx="10993349" cy="2677656"/>
          </a:xfrm>
          <a:prstGeom prst="rect">
            <a:avLst/>
          </a:prstGeom>
          <a:noFill/>
        </p:spPr>
        <p:txBody>
          <a:bodyPr wrap="square" rtlCol="0">
            <a:spAutoFit/>
          </a:bodyPr>
          <a:lstStyle/>
          <a:p>
            <a:pPr marL="457200" indent="-457200">
              <a:buFont typeface="+mj-lt"/>
              <a:buAutoNum type="alphaUcPeriod"/>
            </a:pPr>
            <a:r>
              <a:rPr lang="en-US" sz="2400" b="1" dirty="0"/>
              <a:t>There is an abundance of wrong in world</a:t>
            </a:r>
          </a:p>
          <a:p>
            <a:pPr marL="457200" indent="-457200">
              <a:buFont typeface="+mj-lt"/>
              <a:buAutoNum type="alphaUcPeriod"/>
            </a:pPr>
            <a:r>
              <a:rPr lang="en-US" sz="2400" b="1" dirty="0"/>
              <a:t>Those who are always unhappy – focus on wrong to the point don’t see the good</a:t>
            </a:r>
          </a:p>
          <a:p>
            <a:pPr marL="457200" indent="-457200">
              <a:buFont typeface="+mj-lt"/>
              <a:buAutoNum type="alphaUcPeriod"/>
            </a:pPr>
            <a:r>
              <a:rPr lang="en-US" sz="2400" b="1" dirty="0"/>
              <a:t>Those who are happy are able to look through the bad and see the good</a:t>
            </a:r>
          </a:p>
          <a:p>
            <a:pPr marL="914400" lvl="1" indent="-457200">
              <a:buFont typeface="+mj-lt"/>
              <a:buAutoNum type="arabicPeriod"/>
            </a:pPr>
            <a:r>
              <a:rPr lang="en-US" sz="2400" i="1" dirty="0"/>
              <a:t>Paul was confident in brethren at Rome (Rom. 15:14)</a:t>
            </a:r>
          </a:p>
          <a:p>
            <a:pPr marL="914400" lvl="1" indent="-457200">
              <a:buFont typeface="+mj-lt"/>
              <a:buAutoNum type="arabicPeriod"/>
            </a:pPr>
            <a:r>
              <a:rPr lang="en-US" sz="2400" i="1" dirty="0"/>
              <a:t>Paul was confident in the discouraged Hebrews (Heb. 6:9)</a:t>
            </a:r>
          </a:p>
          <a:p>
            <a:pPr marL="914400" lvl="1" indent="-457200">
              <a:buFont typeface="+mj-lt"/>
              <a:buAutoNum type="arabicPeriod"/>
            </a:pPr>
            <a:r>
              <a:rPr lang="en-US" sz="2400" i="1" dirty="0"/>
              <a:t>Jesus was confident in Peter (Luke 22:31-32)</a:t>
            </a:r>
          </a:p>
        </p:txBody>
      </p:sp>
    </p:spTree>
    <p:extLst>
      <p:ext uri="{BB962C8B-B14F-4D97-AF65-F5344CB8AC3E}">
        <p14:creationId xmlns:p14="http://schemas.microsoft.com/office/powerpoint/2010/main" val="1482085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B1CB4-8189-2081-D00C-2B096F8368D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3A05CC2-23E7-B198-A345-FA79BA6B78B4}"/>
              </a:ext>
            </a:extLst>
          </p:cNvPr>
          <p:cNvSpPr txBox="1"/>
          <p:nvPr/>
        </p:nvSpPr>
        <p:spPr>
          <a:xfrm>
            <a:off x="80682" y="233083"/>
            <a:ext cx="12030635" cy="1569660"/>
          </a:xfrm>
          <a:prstGeom prst="rect">
            <a:avLst/>
          </a:prstGeom>
          <a:noFill/>
        </p:spPr>
        <p:txBody>
          <a:bodyPr wrap="square" rtlCol="0">
            <a:spAutoFit/>
          </a:bodyPr>
          <a:lstStyle/>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7 Habits</a:t>
            </a:r>
          </a:p>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of Chronically Unhappy People</a:t>
            </a:r>
          </a:p>
        </p:txBody>
      </p:sp>
      <p:sp>
        <p:nvSpPr>
          <p:cNvPr id="6" name="Rectangle: Rounded Corners 5">
            <a:extLst>
              <a:ext uri="{FF2B5EF4-FFF2-40B4-BE49-F238E27FC236}">
                <a16:creationId xmlns:a16="http://schemas.microsoft.com/office/drawing/2014/main" id="{F8F6A90F-E528-E513-2961-94E2434285C1}"/>
              </a:ext>
            </a:extLst>
          </p:cNvPr>
          <p:cNvSpPr/>
          <p:nvPr/>
        </p:nvSpPr>
        <p:spPr>
          <a:xfrm>
            <a:off x="585694" y="1906494"/>
            <a:ext cx="11080377" cy="4673600"/>
          </a:xfrm>
          <a:prstGeom prst="roundRect">
            <a:avLst>
              <a:gd name="adj" fmla="val 2601"/>
            </a:avLst>
          </a:prstGeom>
          <a:solidFill>
            <a:srgbClr val="FFFF99">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2D8124E-74B9-F035-2B30-07931CB75502}"/>
              </a:ext>
            </a:extLst>
          </p:cNvPr>
          <p:cNvSpPr txBox="1"/>
          <p:nvPr/>
        </p:nvSpPr>
        <p:spPr>
          <a:xfrm>
            <a:off x="800099" y="2034232"/>
            <a:ext cx="10792759" cy="2492990"/>
          </a:xfrm>
          <a:prstGeom prst="rect">
            <a:avLst/>
          </a:prstGeom>
          <a:noFill/>
        </p:spPr>
        <p:txBody>
          <a:bodyPr wrap="square" rtlCol="0">
            <a:spAutoFit/>
          </a:bodyPr>
          <a:lstStyle/>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Default Belief that Life is Hard (Thus, a Victim)</a:t>
            </a:r>
          </a:p>
          <a:p>
            <a:pPr marL="400050" indent="-400050">
              <a:buFont typeface="+mj-lt"/>
              <a:buAutoNum type="romanUcPeriod"/>
            </a:pPr>
            <a:endParaRPr lang="en-US" sz="800" dirty="0">
              <a:solidFill>
                <a:schemeClr val="bg1">
                  <a:lumMod val="65000"/>
                </a:schemeClr>
              </a:solidFill>
              <a:latin typeface="Amasis MT Pro Medium" panose="02040604050005020304" pitchFamily="18" charset="0"/>
            </a:endParaRPr>
          </a:p>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Believe Most People Can’t be Trusted</a:t>
            </a:r>
          </a:p>
          <a:p>
            <a:pPr marL="400050" indent="-400050">
              <a:buFont typeface="+mj-lt"/>
              <a:buAutoNum type="romanUcPeriod"/>
            </a:pPr>
            <a:endParaRPr lang="en-US" sz="800" dirty="0">
              <a:solidFill>
                <a:schemeClr val="bg1">
                  <a:lumMod val="65000"/>
                </a:schemeClr>
              </a:solidFill>
              <a:latin typeface="Amasis MT Pro Medium" panose="02040604050005020304" pitchFamily="18" charset="0"/>
            </a:endParaRPr>
          </a:p>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Concentrate on the Wrong in World vs What is Right</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Compare Self to Others and Harbor Jealousy</a:t>
            </a:r>
            <a:endParaRPr lang="en-US" sz="3300" dirty="0">
              <a:latin typeface="Amasis MT Pro Black" panose="02040A04050005020304" pitchFamily="18" charset="0"/>
            </a:endParaRPr>
          </a:p>
        </p:txBody>
      </p:sp>
    </p:spTree>
    <p:extLst>
      <p:ext uri="{BB962C8B-B14F-4D97-AF65-F5344CB8AC3E}">
        <p14:creationId xmlns:p14="http://schemas.microsoft.com/office/powerpoint/2010/main" val="3028607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700D8A-78F1-0D82-BF0B-6221F7ED91EA}"/>
              </a:ext>
            </a:extLst>
          </p:cNvPr>
          <p:cNvSpPr txBox="1"/>
          <p:nvPr/>
        </p:nvSpPr>
        <p:spPr>
          <a:xfrm>
            <a:off x="4777483" y="739739"/>
            <a:ext cx="7027524" cy="5262979"/>
          </a:xfrm>
          <a:prstGeom prst="rect">
            <a:avLst/>
          </a:prstGeom>
          <a:noFill/>
        </p:spPr>
        <p:txBody>
          <a:bodyPr wrap="square" rtlCol="0">
            <a:spAutoFit/>
          </a:bodyPr>
          <a:lstStyle/>
          <a:p>
            <a:r>
              <a:rPr lang="en-US" sz="2400" dirty="0"/>
              <a:t>Unhappy people believe someone else's good fortune steals from their own. They believe there's not enough goodness to go around and constantly compare yours against theirs. This leads to jealousy and resentment.</a:t>
            </a:r>
          </a:p>
          <a:p>
            <a:endParaRPr lang="en-US" sz="2400" dirty="0"/>
          </a:p>
          <a:p>
            <a:r>
              <a:rPr lang="en-US" sz="2400" dirty="0"/>
              <a:t>Happy people know that your good luck and circumstance are merely signs of what they too can aspire to achieve. Happy people believe they carry a unique blueprint that can't be duplicated or stolen from -- by anyone on the planet. They believe in unlimited possibilities and don't get bogged down by thinking one person's good fortune limits their possible outcome in life.</a:t>
            </a:r>
          </a:p>
        </p:txBody>
      </p:sp>
    </p:spTree>
    <p:extLst>
      <p:ext uri="{BB962C8B-B14F-4D97-AF65-F5344CB8AC3E}">
        <p14:creationId xmlns:p14="http://schemas.microsoft.com/office/powerpoint/2010/main" val="2364503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8A97B-9D9D-43F1-7CB4-8D60351768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4812E88-A560-4B6C-8BAA-C1852CD585CE}"/>
              </a:ext>
            </a:extLst>
          </p:cNvPr>
          <p:cNvSpPr txBox="1"/>
          <p:nvPr/>
        </p:nvSpPr>
        <p:spPr>
          <a:xfrm>
            <a:off x="4921624" y="696250"/>
            <a:ext cx="6911788" cy="1107996"/>
          </a:xfrm>
          <a:prstGeom prst="rect">
            <a:avLst/>
          </a:prstGeom>
          <a:noFill/>
        </p:spPr>
        <p:txBody>
          <a:bodyPr wrap="square" rtlCol="0">
            <a:spAutoFit/>
          </a:bodyPr>
          <a:lstStyle/>
          <a:p>
            <a:pPr marL="571500" indent="-571500" algn="ctr">
              <a:buFont typeface="+mj-lt"/>
              <a:buAutoNum type="romanUcPeriod" startAt="4"/>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 Compare Self to Others and Harbor Jealousy</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4" name="TextBox 3">
            <a:extLst>
              <a:ext uri="{FF2B5EF4-FFF2-40B4-BE49-F238E27FC236}">
                <a16:creationId xmlns:a16="http://schemas.microsoft.com/office/drawing/2014/main" id="{24A2A4FB-FB57-336E-678F-36128E957B8D}"/>
              </a:ext>
            </a:extLst>
          </p:cNvPr>
          <p:cNvSpPr txBox="1"/>
          <p:nvPr/>
        </p:nvSpPr>
        <p:spPr>
          <a:xfrm>
            <a:off x="667819" y="2712379"/>
            <a:ext cx="10993349" cy="1569660"/>
          </a:xfrm>
          <a:prstGeom prst="rect">
            <a:avLst/>
          </a:prstGeom>
          <a:noFill/>
        </p:spPr>
        <p:txBody>
          <a:bodyPr wrap="square" rtlCol="0">
            <a:spAutoFit/>
          </a:bodyPr>
          <a:lstStyle/>
          <a:p>
            <a:pPr marL="457200" indent="-457200">
              <a:buFont typeface="+mj-lt"/>
              <a:buAutoNum type="alphaUcPeriod"/>
            </a:pPr>
            <a:r>
              <a:rPr lang="en-US" sz="2400" b="1" dirty="0"/>
              <a:t>Obvious to all that we are all different</a:t>
            </a:r>
          </a:p>
          <a:p>
            <a:pPr marL="914400" lvl="1" indent="-457200">
              <a:buFont typeface="+mj-lt"/>
              <a:buAutoNum type="arabicPeriod"/>
            </a:pPr>
            <a:r>
              <a:rPr lang="en-US" sz="2400" i="1" dirty="0"/>
              <a:t>Some have more and some have less (John 12:8)</a:t>
            </a:r>
          </a:p>
          <a:p>
            <a:pPr marL="914400" lvl="1" indent="-457200">
              <a:buFont typeface="+mj-lt"/>
              <a:buAutoNum type="arabicPeriod"/>
            </a:pPr>
            <a:r>
              <a:rPr lang="en-US" sz="2400" i="1" dirty="0"/>
              <a:t>Some have abilities that others do not (Rom. 12:3)</a:t>
            </a:r>
          </a:p>
          <a:p>
            <a:pPr marL="914400" lvl="1" indent="-457200">
              <a:buFont typeface="+mj-lt"/>
              <a:buAutoNum type="arabicPeriod"/>
            </a:pPr>
            <a:r>
              <a:rPr lang="en-US" sz="2400" i="1" dirty="0"/>
              <a:t>Some have opportunities that some do not (Matt. 25)</a:t>
            </a:r>
          </a:p>
        </p:txBody>
      </p:sp>
    </p:spTree>
    <p:extLst>
      <p:ext uri="{BB962C8B-B14F-4D97-AF65-F5344CB8AC3E}">
        <p14:creationId xmlns:p14="http://schemas.microsoft.com/office/powerpoint/2010/main" val="1023473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C8336-B35A-1989-8C5A-673FE25755C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2873389-7918-615B-A013-CBD769E72480}"/>
              </a:ext>
            </a:extLst>
          </p:cNvPr>
          <p:cNvSpPr txBox="1"/>
          <p:nvPr/>
        </p:nvSpPr>
        <p:spPr>
          <a:xfrm>
            <a:off x="4921624" y="696250"/>
            <a:ext cx="6911788" cy="1107996"/>
          </a:xfrm>
          <a:prstGeom prst="rect">
            <a:avLst/>
          </a:prstGeom>
          <a:noFill/>
        </p:spPr>
        <p:txBody>
          <a:bodyPr wrap="square" rtlCol="0">
            <a:spAutoFit/>
          </a:bodyPr>
          <a:lstStyle/>
          <a:p>
            <a:pPr marL="571500" indent="-571500" algn="ctr">
              <a:buFont typeface="+mj-lt"/>
              <a:buAutoNum type="romanUcPeriod" startAt="4"/>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 Compare Self to Others and Harbor Jealousy</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4" name="TextBox 3">
            <a:extLst>
              <a:ext uri="{FF2B5EF4-FFF2-40B4-BE49-F238E27FC236}">
                <a16:creationId xmlns:a16="http://schemas.microsoft.com/office/drawing/2014/main" id="{3C76BAEB-7841-DFEA-0CFC-AE013AABEE5C}"/>
              </a:ext>
            </a:extLst>
          </p:cNvPr>
          <p:cNvSpPr txBox="1"/>
          <p:nvPr/>
        </p:nvSpPr>
        <p:spPr>
          <a:xfrm>
            <a:off x="667819" y="2712379"/>
            <a:ext cx="10993349" cy="2677656"/>
          </a:xfrm>
          <a:prstGeom prst="rect">
            <a:avLst/>
          </a:prstGeom>
          <a:noFill/>
        </p:spPr>
        <p:txBody>
          <a:bodyPr wrap="square" rtlCol="0">
            <a:spAutoFit/>
          </a:bodyPr>
          <a:lstStyle/>
          <a:p>
            <a:pPr marL="457200" indent="-457200">
              <a:buFont typeface="+mj-lt"/>
              <a:buAutoNum type="alphaUcPeriod"/>
            </a:pPr>
            <a:r>
              <a:rPr lang="en-US" sz="2400" b="1" dirty="0"/>
              <a:t>Obvious to all that we are all different</a:t>
            </a:r>
          </a:p>
          <a:p>
            <a:pPr marL="457200" indent="-457200">
              <a:buFont typeface="+mj-lt"/>
              <a:buAutoNum type="alphaUcPeriod"/>
            </a:pPr>
            <a:r>
              <a:rPr lang="en-US" sz="2400" b="1" dirty="0"/>
              <a:t>The unhappy are frustrated at good fortune of others</a:t>
            </a:r>
          </a:p>
          <a:p>
            <a:pPr marL="914400" lvl="1" indent="-457200">
              <a:buFont typeface="+mj-lt"/>
              <a:buAutoNum type="arabicPeriod"/>
            </a:pPr>
            <a:r>
              <a:rPr lang="en-US" sz="2400" i="1" dirty="0"/>
              <a:t>Jealousy (2 Cor. 12:20; Gal. 5:20) – is “an envious or contentious rivalry” (BDAG)</a:t>
            </a:r>
          </a:p>
          <a:p>
            <a:pPr marL="914400" lvl="1" indent="-457200">
              <a:buFont typeface="+mj-lt"/>
              <a:buAutoNum type="arabicPeriod"/>
            </a:pPr>
            <a:r>
              <a:rPr lang="en-US" sz="2400" i="1" dirty="0"/>
              <a:t>Envy (Gal. 5:26; Jas. 3:16) is to “begrudge someone” (BDAG)</a:t>
            </a:r>
          </a:p>
          <a:p>
            <a:pPr marL="914400" lvl="1" indent="-457200">
              <a:buFont typeface="+mj-lt"/>
              <a:buAutoNum type="arabicPeriod"/>
            </a:pPr>
            <a:r>
              <a:rPr lang="en-US" sz="2400" i="1" dirty="0"/>
              <a:t>Contrary to love (1 Cor. 13:4)</a:t>
            </a:r>
          </a:p>
          <a:p>
            <a:pPr marL="914400" lvl="1" indent="-457200">
              <a:buFont typeface="+mj-lt"/>
              <a:buAutoNum type="arabicPeriod"/>
            </a:pPr>
            <a:r>
              <a:rPr lang="en-US" sz="2400" i="1" dirty="0"/>
              <a:t>Fails to focus on the blessings WE have (Heb. 13:5-6)</a:t>
            </a:r>
          </a:p>
        </p:txBody>
      </p:sp>
    </p:spTree>
    <p:extLst>
      <p:ext uri="{BB962C8B-B14F-4D97-AF65-F5344CB8AC3E}">
        <p14:creationId xmlns:p14="http://schemas.microsoft.com/office/powerpoint/2010/main" val="28276306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5BEB8-A49D-8C0D-6484-DF884CD576C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52AE269-ACE4-A59D-869E-C5958A12D6A4}"/>
              </a:ext>
            </a:extLst>
          </p:cNvPr>
          <p:cNvSpPr txBox="1"/>
          <p:nvPr/>
        </p:nvSpPr>
        <p:spPr>
          <a:xfrm>
            <a:off x="4921624" y="696250"/>
            <a:ext cx="6911788" cy="1107996"/>
          </a:xfrm>
          <a:prstGeom prst="rect">
            <a:avLst/>
          </a:prstGeom>
          <a:noFill/>
        </p:spPr>
        <p:txBody>
          <a:bodyPr wrap="square" rtlCol="0">
            <a:spAutoFit/>
          </a:bodyPr>
          <a:lstStyle/>
          <a:p>
            <a:pPr marL="571500" indent="-571500" algn="ctr">
              <a:buFont typeface="+mj-lt"/>
              <a:buAutoNum type="romanUcPeriod" startAt="4"/>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 Compare Self to Others and Harbor Jealousy</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4" name="TextBox 3">
            <a:extLst>
              <a:ext uri="{FF2B5EF4-FFF2-40B4-BE49-F238E27FC236}">
                <a16:creationId xmlns:a16="http://schemas.microsoft.com/office/drawing/2014/main" id="{85C3C4D3-F58A-017E-8A00-6B2F1DA0588D}"/>
              </a:ext>
            </a:extLst>
          </p:cNvPr>
          <p:cNvSpPr txBox="1"/>
          <p:nvPr/>
        </p:nvSpPr>
        <p:spPr>
          <a:xfrm>
            <a:off x="667819" y="2712379"/>
            <a:ext cx="10993349" cy="2308324"/>
          </a:xfrm>
          <a:prstGeom prst="rect">
            <a:avLst/>
          </a:prstGeom>
          <a:noFill/>
        </p:spPr>
        <p:txBody>
          <a:bodyPr wrap="square" rtlCol="0">
            <a:spAutoFit/>
          </a:bodyPr>
          <a:lstStyle/>
          <a:p>
            <a:pPr marL="457200" indent="-457200">
              <a:buFont typeface="+mj-lt"/>
              <a:buAutoNum type="alphaUcPeriod"/>
            </a:pPr>
            <a:r>
              <a:rPr lang="en-US" sz="2400" b="1" dirty="0"/>
              <a:t>Obvious to all that we are all different</a:t>
            </a:r>
          </a:p>
          <a:p>
            <a:pPr marL="457200" indent="-457200">
              <a:buFont typeface="+mj-lt"/>
              <a:buAutoNum type="alphaUcPeriod"/>
            </a:pPr>
            <a:r>
              <a:rPr lang="en-US" sz="2400" b="1" dirty="0"/>
              <a:t>The unhappy are frustrated at good fortune of others</a:t>
            </a:r>
          </a:p>
          <a:p>
            <a:pPr marL="457200" indent="-457200">
              <a:buFont typeface="+mj-lt"/>
              <a:buAutoNum type="alphaUcPeriod"/>
            </a:pPr>
            <a:r>
              <a:rPr lang="en-US" sz="2400" b="1" dirty="0"/>
              <a:t>The happy rejoices with those who rejoice (Rom. 12:15)</a:t>
            </a:r>
          </a:p>
          <a:p>
            <a:pPr marL="914400" lvl="1" indent="-457200">
              <a:buFont typeface="+mj-lt"/>
              <a:buAutoNum type="arabicPeriod"/>
            </a:pPr>
            <a:r>
              <a:rPr lang="en-US" sz="2400" i="1" dirty="0"/>
              <a:t>Glad others have done well</a:t>
            </a:r>
          </a:p>
          <a:p>
            <a:pPr marL="914400" lvl="1" indent="-457200">
              <a:buFont typeface="+mj-lt"/>
              <a:buAutoNum type="arabicPeriod"/>
            </a:pPr>
            <a:r>
              <a:rPr lang="en-US" sz="2400" i="1" dirty="0"/>
              <a:t>The success, promotion or good fortune of others in no way diminishes our own!</a:t>
            </a:r>
          </a:p>
        </p:txBody>
      </p:sp>
    </p:spTree>
    <p:extLst>
      <p:ext uri="{BB962C8B-B14F-4D97-AF65-F5344CB8AC3E}">
        <p14:creationId xmlns:p14="http://schemas.microsoft.com/office/powerpoint/2010/main" val="3357863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4D0B6-00D8-5DD9-E347-CD3BC23DD22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6874B6F-E455-A05F-5633-99A0C06BAE0A}"/>
              </a:ext>
            </a:extLst>
          </p:cNvPr>
          <p:cNvSpPr txBox="1"/>
          <p:nvPr/>
        </p:nvSpPr>
        <p:spPr>
          <a:xfrm>
            <a:off x="80682" y="233083"/>
            <a:ext cx="12030635" cy="1569660"/>
          </a:xfrm>
          <a:prstGeom prst="rect">
            <a:avLst/>
          </a:prstGeom>
          <a:noFill/>
        </p:spPr>
        <p:txBody>
          <a:bodyPr wrap="square" rtlCol="0">
            <a:spAutoFit/>
          </a:bodyPr>
          <a:lstStyle/>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7 Habits</a:t>
            </a:r>
          </a:p>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of Chronically Unhappy People</a:t>
            </a:r>
          </a:p>
        </p:txBody>
      </p:sp>
      <p:sp>
        <p:nvSpPr>
          <p:cNvPr id="6" name="Rectangle: Rounded Corners 5">
            <a:extLst>
              <a:ext uri="{FF2B5EF4-FFF2-40B4-BE49-F238E27FC236}">
                <a16:creationId xmlns:a16="http://schemas.microsoft.com/office/drawing/2014/main" id="{CEE9644D-BCF0-84F4-24FE-43D420A0C170}"/>
              </a:ext>
            </a:extLst>
          </p:cNvPr>
          <p:cNvSpPr/>
          <p:nvPr/>
        </p:nvSpPr>
        <p:spPr>
          <a:xfrm>
            <a:off x="585694" y="1906494"/>
            <a:ext cx="11080377" cy="4673600"/>
          </a:xfrm>
          <a:prstGeom prst="roundRect">
            <a:avLst>
              <a:gd name="adj" fmla="val 2601"/>
            </a:avLst>
          </a:prstGeom>
          <a:solidFill>
            <a:srgbClr val="FFFF99">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505CB6A-B6F0-09AA-BD13-7ED9F257446F}"/>
              </a:ext>
            </a:extLst>
          </p:cNvPr>
          <p:cNvSpPr txBox="1"/>
          <p:nvPr/>
        </p:nvSpPr>
        <p:spPr>
          <a:xfrm>
            <a:off x="800099" y="2034232"/>
            <a:ext cx="10792759" cy="3123932"/>
          </a:xfrm>
          <a:prstGeom prst="rect">
            <a:avLst/>
          </a:prstGeom>
          <a:noFill/>
        </p:spPr>
        <p:txBody>
          <a:bodyPr wrap="square" rtlCol="0">
            <a:spAutoFit/>
          </a:bodyPr>
          <a:lstStyle/>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Default Belief that Life is Hard (Thus, a Victim)</a:t>
            </a:r>
          </a:p>
          <a:p>
            <a:pPr marL="400050" indent="-400050">
              <a:buFont typeface="+mj-lt"/>
              <a:buAutoNum type="romanUcPeriod"/>
            </a:pPr>
            <a:endParaRPr lang="en-US" sz="800" dirty="0">
              <a:solidFill>
                <a:schemeClr val="bg1">
                  <a:lumMod val="65000"/>
                </a:schemeClr>
              </a:solidFill>
              <a:latin typeface="Amasis MT Pro Medium" panose="02040604050005020304" pitchFamily="18" charset="0"/>
            </a:endParaRPr>
          </a:p>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Believe Most People Can’t be Trusted</a:t>
            </a:r>
          </a:p>
          <a:p>
            <a:pPr marL="400050" indent="-400050">
              <a:buFont typeface="+mj-lt"/>
              <a:buAutoNum type="romanUcPeriod"/>
            </a:pPr>
            <a:endParaRPr lang="en-US" sz="800" dirty="0">
              <a:solidFill>
                <a:schemeClr val="bg1">
                  <a:lumMod val="65000"/>
                </a:schemeClr>
              </a:solidFill>
              <a:latin typeface="Amasis MT Pro Medium" panose="02040604050005020304" pitchFamily="18" charset="0"/>
            </a:endParaRPr>
          </a:p>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Concentrate on the Wrong in World vs What is Right</a:t>
            </a:r>
          </a:p>
          <a:p>
            <a:pPr marL="400050" indent="-400050">
              <a:buFont typeface="+mj-lt"/>
              <a:buAutoNum type="romanUcPeriod"/>
            </a:pPr>
            <a:endParaRPr lang="en-US" sz="800" dirty="0">
              <a:solidFill>
                <a:schemeClr val="bg1">
                  <a:lumMod val="65000"/>
                </a:schemeClr>
              </a:solidFill>
              <a:latin typeface="Amasis MT Pro Medium" panose="02040604050005020304" pitchFamily="18" charset="0"/>
            </a:endParaRPr>
          </a:p>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Compare Self to Others and Harbor Jealousy</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Think Have Control (Fall Apart When Plans Do)</a:t>
            </a:r>
            <a:endParaRPr lang="en-US" sz="3300" dirty="0">
              <a:latin typeface="Amasis MT Pro Black" panose="02040A04050005020304" pitchFamily="18" charset="0"/>
            </a:endParaRPr>
          </a:p>
        </p:txBody>
      </p:sp>
    </p:spTree>
    <p:extLst>
      <p:ext uri="{BB962C8B-B14F-4D97-AF65-F5344CB8AC3E}">
        <p14:creationId xmlns:p14="http://schemas.microsoft.com/office/powerpoint/2010/main" val="562869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0CAAA8-5ED2-FB22-8FE1-2BB46374E3BB}"/>
              </a:ext>
            </a:extLst>
          </p:cNvPr>
          <p:cNvSpPr txBox="1"/>
          <p:nvPr/>
        </p:nvSpPr>
        <p:spPr>
          <a:xfrm>
            <a:off x="4869949" y="397893"/>
            <a:ext cx="6832315" cy="6370975"/>
          </a:xfrm>
          <a:prstGeom prst="rect">
            <a:avLst/>
          </a:prstGeom>
          <a:noFill/>
        </p:spPr>
        <p:txBody>
          <a:bodyPr wrap="square" rtlCol="0">
            <a:spAutoFit/>
          </a:bodyPr>
          <a:lstStyle/>
          <a:p>
            <a:r>
              <a:rPr lang="en-US" sz="2400" dirty="0"/>
              <a:t>There's a difference between control and striving to achieve our goals. Happy people take steps daily to achieve their goals, but realize in the end, there's very little control over what life throws their way.</a:t>
            </a:r>
          </a:p>
          <a:p>
            <a:endParaRPr lang="en-US" sz="2400" dirty="0"/>
          </a:p>
          <a:p>
            <a:r>
              <a:rPr lang="en-US" sz="2400" dirty="0"/>
              <a:t>Unhappy people tend to micromanage in effort to control all outcomes and fall apart in dramatic display when life throws a wrench in their plan. Happy people can be just as focused, yet still have the ability to go with the flow and not melt down when life delivers a curve-ball.</a:t>
            </a:r>
          </a:p>
          <a:p>
            <a:endParaRPr lang="en-US" sz="2400" dirty="0"/>
          </a:p>
          <a:p>
            <a:r>
              <a:rPr lang="en-US" sz="2400" dirty="0"/>
              <a:t>The key here is to be goal-oriented and focused, ….without falling apart when the best laid plans go awry- because they will. Going with the flow is what happy people have as plan B.</a:t>
            </a:r>
            <a:endParaRPr lang="en-US" sz="3200" dirty="0"/>
          </a:p>
        </p:txBody>
      </p:sp>
    </p:spTree>
    <p:extLst>
      <p:ext uri="{BB962C8B-B14F-4D97-AF65-F5344CB8AC3E}">
        <p14:creationId xmlns:p14="http://schemas.microsoft.com/office/powerpoint/2010/main" val="2863980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F87C8-0E0D-24E0-52E7-4DC34E1C20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917B111-6C51-58EC-E4DD-BE08ED1B5BE3}"/>
              </a:ext>
            </a:extLst>
          </p:cNvPr>
          <p:cNvSpPr txBox="1"/>
          <p:nvPr/>
        </p:nvSpPr>
        <p:spPr>
          <a:xfrm>
            <a:off x="5002307" y="658905"/>
            <a:ext cx="6730252" cy="1107996"/>
          </a:xfrm>
          <a:prstGeom prst="rect">
            <a:avLst/>
          </a:prstGeom>
          <a:noFill/>
        </p:spPr>
        <p:txBody>
          <a:bodyPr wrap="square" rtlCol="0">
            <a:spAutoFit/>
          </a:bodyPr>
          <a:lstStyle/>
          <a:p>
            <a:pPr marL="571500" indent="-571500" algn="ctr">
              <a:buFont typeface="+mj-lt"/>
              <a:buAutoNum type="romanUcPeriod" startAt="5"/>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Think Have Control (Fall Apart When Plans Do)</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3" name="TextBox 2">
            <a:extLst>
              <a:ext uri="{FF2B5EF4-FFF2-40B4-BE49-F238E27FC236}">
                <a16:creationId xmlns:a16="http://schemas.microsoft.com/office/drawing/2014/main" id="{405CC6D4-3693-3AB0-CF8B-596153551FAB}"/>
              </a:ext>
            </a:extLst>
          </p:cNvPr>
          <p:cNvSpPr txBox="1"/>
          <p:nvPr/>
        </p:nvSpPr>
        <p:spPr>
          <a:xfrm>
            <a:off x="667819" y="2712379"/>
            <a:ext cx="10993349" cy="1569660"/>
          </a:xfrm>
          <a:prstGeom prst="rect">
            <a:avLst/>
          </a:prstGeom>
          <a:noFill/>
        </p:spPr>
        <p:txBody>
          <a:bodyPr wrap="square" rtlCol="0">
            <a:spAutoFit/>
          </a:bodyPr>
          <a:lstStyle/>
          <a:p>
            <a:pPr marL="457200" indent="-457200">
              <a:buFont typeface="+mj-lt"/>
              <a:buAutoNum type="alphaUcPeriod"/>
            </a:pPr>
            <a:r>
              <a:rPr lang="en-US" sz="2400" b="1" dirty="0"/>
              <a:t>Things don’t always go as we plan</a:t>
            </a:r>
          </a:p>
          <a:p>
            <a:pPr marL="914400" lvl="1" indent="-457200">
              <a:buFont typeface="+mj-lt"/>
              <a:buAutoNum type="arabicPeriod"/>
            </a:pPr>
            <a:r>
              <a:rPr lang="en-US" sz="2400" i="1" dirty="0"/>
              <a:t>God changed Paul’s plans (Acts 16:6-10)</a:t>
            </a:r>
          </a:p>
          <a:p>
            <a:pPr marL="914400" lvl="1" indent="-457200">
              <a:buFont typeface="+mj-lt"/>
              <a:buAutoNum type="arabicPeriod"/>
            </a:pPr>
            <a:r>
              <a:rPr lang="en-US" sz="2400" i="1" dirty="0"/>
              <a:t>Paul had a change in his plans to visit Corinth (2 Cor. 1:15-24)</a:t>
            </a:r>
          </a:p>
          <a:p>
            <a:pPr marL="914400" lvl="1" indent="-457200">
              <a:buFont typeface="+mj-lt"/>
              <a:buAutoNum type="arabicPeriod"/>
            </a:pPr>
            <a:r>
              <a:rPr lang="en-US" sz="2400" i="1" dirty="0"/>
              <a:t>Paul hoped the thorn would be removed (2 Cor. 12:9-10)</a:t>
            </a:r>
          </a:p>
        </p:txBody>
      </p:sp>
    </p:spTree>
    <p:extLst>
      <p:ext uri="{BB962C8B-B14F-4D97-AF65-F5344CB8AC3E}">
        <p14:creationId xmlns:p14="http://schemas.microsoft.com/office/powerpoint/2010/main" val="12613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05D10-F15F-6F9D-028A-2E1554ECDA2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B163A78-B969-6883-6A79-38AEFD3A4A70}"/>
              </a:ext>
            </a:extLst>
          </p:cNvPr>
          <p:cNvSpPr txBox="1"/>
          <p:nvPr/>
        </p:nvSpPr>
        <p:spPr>
          <a:xfrm>
            <a:off x="5002307" y="658905"/>
            <a:ext cx="6730252" cy="1107996"/>
          </a:xfrm>
          <a:prstGeom prst="rect">
            <a:avLst/>
          </a:prstGeom>
          <a:noFill/>
        </p:spPr>
        <p:txBody>
          <a:bodyPr wrap="square" rtlCol="0">
            <a:spAutoFit/>
          </a:bodyPr>
          <a:lstStyle/>
          <a:p>
            <a:pPr marL="571500" indent="-571500" algn="ctr">
              <a:buFont typeface="+mj-lt"/>
              <a:buAutoNum type="romanUcPeriod" startAt="5"/>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Think Have Control (Fall Apart When Plans Do)</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3" name="TextBox 2">
            <a:extLst>
              <a:ext uri="{FF2B5EF4-FFF2-40B4-BE49-F238E27FC236}">
                <a16:creationId xmlns:a16="http://schemas.microsoft.com/office/drawing/2014/main" id="{633D9F54-A12B-7661-1D03-A7C068739099}"/>
              </a:ext>
            </a:extLst>
          </p:cNvPr>
          <p:cNvSpPr txBox="1"/>
          <p:nvPr/>
        </p:nvSpPr>
        <p:spPr>
          <a:xfrm>
            <a:off x="667819" y="2712379"/>
            <a:ext cx="10993349" cy="2308324"/>
          </a:xfrm>
          <a:prstGeom prst="rect">
            <a:avLst/>
          </a:prstGeom>
          <a:noFill/>
        </p:spPr>
        <p:txBody>
          <a:bodyPr wrap="square" rtlCol="0">
            <a:spAutoFit/>
          </a:bodyPr>
          <a:lstStyle/>
          <a:p>
            <a:pPr marL="457200" indent="-457200">
              <a:buFont typeface="+mj-lt"/>
              <a:buAutoNum type="alphaUcPeriod"/>
            </a:pPr>
            <a:r>
              <a:rPr lang="en-US" sz="2400" b="1" dirty="0"/>
              <a:t>Things don’t always go as we plan</a:t>
            </a:r>
          </a:p>
          <a:p>
            <a:pPr marL="457200" indent="-457200">
              <a:buFont typeface="+mj-lt"/>
              <a:buAutoNum type="alphaUcPeriod"/>
            </a:pPr>
            <a:r>
              <a:rPr lang="en-US" sz="2400" b="1" dirty="0"/>
              <a:t>The unhappy acts as if they could or should be in control</a:t>
            </a:r>
          </a:p>
          <a:p>
            <a:pPr marL="914400" lvl="1" indent="-457200">
              <a:buFont typeface="+mj-lt"/>
              <a:buAutoNum type="arabicPeriod"/>
            </a:pPr>
            <a:r>
              <a:rPr lang="en-US" sz="2400" i="1" dirty="0"/>
              <a:t>What they plan should be what happens</a:t>
            </a:r>
          </a:p>
          <a:p>
            <a:pPr marL="914400" lvl="1" indent="-457200">
              <a:buFont typeface="+mj-lt"/>
              <a:buAutoNum type="arabicPeriod"/>
            </a:pPr>
            <a:r>
              <a:rPr lang="en-US" sz="2400" i="1" dirty="0"/>
              <a:t>Don’t allow for any curve balls</a:t>
            </a:r>
          </a:p>
          <a:p>
            <a:pPr marL="914400" lvl="1" indent="-457200">
              <a:buFont typeface="+mj-lt"/>
              <a:buAutoNum type="arabicPeriod"/>
            </a:pPr>
            <a:r>
              <a:rPr lang="en-US" sz="2400" i="1" dirty="0"/>
              <a:t>Don’t allow for God’s providence to work against their plans</a:t>
            </a:r>
          </a:p>
          <a:p>
            <a:pPr marL="914400" lvl="1" indent="-457200">
              <a:buFont typeface="+mj-lt"/>
              <a:buAutoNum type="arabicPeriod"/>
            </a:pPr>
            <a:r>
              <a:rPr lang="en-US" sz="2400" i="1" dirty="0"/>
              <a:t>They speak of what they </a:t>
            </a:r>
            <a:r>
              <a:rPr lang="en-US" sz="2400" i="1" u="sng" dirty="0"/>
              <a:t>will do</a:t>
            </a:r>
            <a:r>
              <a:rPr lang="en-US" sz="2400" i="1" dirty="0"/>
              <a:t> today or in future (cf. Jas. 3:13-16)</a:t>
            </a:r>
          </a:p>
        </p:txBody>
      </p:sp>
    </p:spTree>
    <p:extLst>
      <p:ext uri="{BB962C8B-B14F-4D97-AF65-F5344CB8AC3E}">
        <p14:creationId xmlns:p14="http://schemas.microsoft.com/office/powerpoint/2010/main" val="4043277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04F78-D414-4080-03E5-D82A08DD261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91743C2-9B72-B6F8-B134-4B85A2EC7CD3}"/>
              </a:ext>
            </a:extLst>
          </p:cNvPr>
          <p:cNvSpPr txBox="1"/>
          <p:nvPr/>
        </p:nvSpPr>
        <p:spPr>
          <a:xfrm>
            <a:off x="5002307" y="658905"/>
            <a:ext cx="6730252" cy="1107996"/>
          </a:xfrm>
          <a:prstGeom prst="rect">
            <a:avLst/>
          </a:prstGeom>
          <a:noFill/>
        </p:spPr>
        <p:txBody>
          <a:bodyPr wrap="square" rtlCol="0">
            <a:spAutoFit/>
          </a:bodyPr>
          <a:lstStyle/>
          <a:p>
            <a:pPr marL="571500" indent="-571500" algn="ctr">
              <a:buFont typeface="+mj-lt"/>
              <a:buAutoNum type="romanUcPeriod" startAt="5"/>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Think Have Control (Fall Apart When Plans Do)</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3" name="TextBox 2">
            <a:extLst>
              <a:ext uri="{FF2B5EF4-FFF2-40B4-BE49-F238E27FC236}">
                <a16:creationId xmlns:a16="http://schemas.microsoft.com/office/drawing/2014/main" id="{D342265F-F00E-6550-A27B-AEC006F3B3AF}"/>
              </a:ext>
            </a:extLst>
          </p:cNvPr>
          <p:cNvSpPr txBox="1"/>
          <p:nvPr/>
        </p:nvSpPr>
        <p:spPr>
          <a:xfrm>
            <a:off x="667819" y="2712379"/>
            <a:ext cx="10993349" cy="1938992"/>
          </a:xfrm>
          <a:prstGeom prst="rect">
            <a:avLst/>
          </a:prstGeom>
          <a:noFill/>
        </p:spPr>
        <p:txBody>
          <a:bodyPr wrap="square" rtlCol="0">
            <a:spAutoFit/>
          </a:bodyPr>
          <a:lstStyle/>
          <a:p>
            <a:pPr marL="457200" indent="-457200">
              <a:buFont typeface="+mj-lt"/>
              <a:buAutoNum type="alphaUcPeriod"/>
            </a:pPr>
            <a:r>
              <a:rPr lang="en-US" sz="2400" b="1" dirty="0"/>
              <a:t>Things don’t always go as we plan</a:t>
            </a:r>
          </a:p>
          <a:p>
            <a:pPr marL="457200" indent="-457200">
              <a:buFont typeface="+mj-lt"/>
              <a:buAutoNum type="alphaUcPeriod"/>
            </a:pPr>
            <a:r>
              <a:rPr lang="en-US" sz="2400" b="1" dirty="0"/>
              <a:t>The unhappy acts as if they could or should be in control</a:t>
            </a:r>
          </a:p>
          <a:p>
            <a:pPr marL="457200" indent="-457200">
              <a:buFont typeface="+mj-lt"/>
              <a:buAutoNum type="alphaUcPeriod"/>
            </a:pPr>
            <a:r>
              <a:rPr lang="en-US" sz="2400" b="1" dirty="0"/>
              <a:t>Those who are happy acknowledge the Lord in their plans</a:t>
            </a:r>
          </a:p>
          <a:p>
            <a:pPr marL="914400" lvl="1" indent="-457200">
              <a:buFont typeface="+mj-lt"/>
              <a:buAutoNum type="arabicPeriod"/>
            </a:pPr>
            <a:r>
              <a:rPr lang="en-US" sz="2400" i="1" dirty="0"/>
              <a:t>Acknowledge the Lord is in control (Rev. 4)</a:t>
            </a:r>
          </a:p>
          <a:p>
            <a:pPr marL="914400" lvl="1" indent="-457200">
              <a:buFont typeface="+mj-lt"/>
              <a:buAutoNum type="arabicPeriod"/>
            </a:pPr>
            <a:r>
              <a:rPr lang="en-US" sz="2400" i="1" dirty="0"/>
              <a:t>Speak of “if the Lord wills…” (Jas. 4:13-16)</a:t>
            </a:r>
          </a:p>
        </p:txBody>
      </p:sp>
    </p:spTree>
    <p:extLst>
      <p:ext uri="{BB962C8B-B14F-4D97-AF65-F5344CB8AC3E}">
        <p14:creationId xmlns:p14="http://schemas.microsoft.com/office/powerpoint/2010/main" val="999679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19E7C-CFBE-31CD-92DB-21C14F69694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E226C0D-0374-17A8-8E39-315217FEC8C8}"/>
              </a:ext>
            </a:extLst>
          </p:cNvPr>
          <p:cNvSpPr txBox="1"/>
          <p:nvPr/>
        </p:nvSpPr>
        <p:spPr>
          <a:xfrm>
            <a:off x="80682" y="233083"/>
            <a:ext cx="12030635" cy="1569660"/>
          </a:xfrm>
          <a:prstGeom prst="rect">
            <a:avLst/>
          </a:prstGeom>
          <a:noFill/>
        </p:spPr>
        <p:txBody>
          <a:bodyPr wrap="square" rtlCol="0">
            <a:spAutoFit/>
          </a:bodyPr>
          <a:lstStyle/>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7 Habits</a:t>
            </a:r>
          </a:p>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of Chronically Unhappy People</a:t>
            </a:r>
          </a:p>
        </p:txBody>
      </p:sp>
      <p:sp>
        <p:nvSpPr>
          <p:cNvPr id="6" name="Rectangle: Rounded Corners 5">
            <a:extLst>
              <a:ext uri="{FF2B5EF4-FFF2-40B4-BE49-F238E27FC236}">
                <a16:creationId xmlns:a16="http://schemas.microsoft.com/office/drawing/2014/main" id="{61348D0C-A108-CC83-80B4-BAE6CB687B4F}"/>
              </a:ext>
            </a:extLst>
          </p:cNvPr>
          <p:cNvSpPr/>
          <p:nvPr/>
        </p:nvSpPr>
        <p:spPr>
          <a:xfrm>
            <a:off x="585694" y="1906494"/>
            <a:ext cx="11080377" cy="4673600"/>
          </a:xfrm>
          <a:prstGeom prst="roundRect">
            <a:avLst>
              <a:gd name="adj" fmla="val 2601"/>
            </a:avLst>
          </a:prstGeom>
          <a:solidFill>
            <a:srgbClr val="FFFF99">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1D4C5D7-375C-E9C5-A53B-944423697ACD}"/>
              </a:ext>
            </a:extLst>
          </p:cNvPr>
          <p:cNvSpPr txBox="1"/>
          <p:nvPr/>
        </p:nvSpPr>
        <p:spPr>
          <a:xfrm>
            <a:off x="800099" y="2034232"/>
            <a:ext cx="10792759" cy="3754874"/>
          </a:xfrm>
          <a:prstGeom prst="rect">
            <a:avLst/>
          </a:prstGeom>
          <a:noFill/>
        </p:spPr>
        <p:txBody>
          <a:bodyPr wrap="square" rtlCol="0">
            <a:spAutoFit/>
          </a:bodyPr>
          <a:lstStyle/>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Default Belief that Life is Hard (Thus, a Victim)</a:t>
            </a:r>
          </a:p>
          <a:p>
            <a:pPr marL="400050" indent="-400050">
              <a:buFont typeface="+mj-lt"/>
              <a:buAutoNum type="romanUcPeriod"/>
            </a:pPr>
            <a:endParaRPr lang="en-US" sz="800" dirty="0">
              <a:solidFill>
                <a:schemeClr val="bg1">
                  <a:lumMod val="65000"/>
                </a:schemeClr>
              </a:solidFill>
              <a:latin typeface="Amasis MT Pro Medium" panose="02040604050005020304" pitchFamily="18" charset="0"/>
            </a:endParaRPr>
          </a:p>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Believe Most People Can’t be Trusted</a:t>
            </a:r>
          </a:p>
          <a:p>
            <a:pPr marL="400050" indent="-400050">
              <a:buFont typeface="+mj-lt"/>
              <a:buAutoNum type="romanUcPeriod"/>
            </a:pPr>
            <a:endParaRPr lang="en-US" sz="800" dirty="0">
              <a:solidFill>
                <a:schemeClr val="bg1">
                  <a:lumMod val="65000"/>
                </a:schemeClr>
              </a:solidFill>
              <a:latin typeface="Amasis MT Pro Medium" panose="02040604050005020304" pitchFamily="18" charset="0"/>
            </a:endParaRPr>
          </a:p>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Concentrate on the Wrong in World vs What is Right</a:t>
            </a:r>
          </a:p>
          <a:p>
            <a:pPr marL="400050" indent="-400050">
              <a:buFont typeface="+mj-lt"/>
              <a:buAutoNum type="romanUcPeriod"/>
            </a:pPr>
            <a:endParaRPr lang="en-US" sz="800" dirty="0">
              <a:solidFill>
                <a:schemeClr val="bg1">
                  <a:lumMod val="65000"/>
                </a:schemeClr>
              </a:solidFill>
              <a:latin typeface="Amasis MT Pro Medium" panose="02040604050005020304" pitchFamily="18" charset="0"/>
            </a:endParaRPr>
          </a:p>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Compare Self to Others and Harbor Jealousy</a:t>
            </a:r>
          </a:p>
          <a:p>
            <a:pPr marL="400050" indent="-400050">
              <a:buFont typeface="+mj-lt"/>
              <a:buAutoNum type="romanUcPeriod"/>
            </a:pPr>
            <a:endParaRPr lang="en-US" sz="800" dirty="0">
              <a:solidFill>
                <a:schemeClr val="bg1">
                  <a:lumMod val="65000"/>
                </a:schemeClr>
              </a:solidFill>
              <a:latin typeface="Amasis MT Pro Medium" panose="02040604050005020304" pitchFamily="18" charset="0"/>
            </a:endParaRPr>
          </a:p>
          <a:p>
            <a:pPr marL="400050" indent="-400050">
              <a:buFont typeface="+mj-lt"/>
              <a:buAutoNum type="romanUcPeriod"/>
            </a:pPr>
            <a:r>
              <a:rPr lang="en-US" sz="3300" dirty="0">
                <a:solidFill>
                  <a:schemeClr val="bg1">
                    <a:lumMod val="65000"/>
                  </a:schemeClr>
                </a:solidFill>
                <a:latin typeface="Amasis MT Pro Medium" panose="02040604050005020304" pitchFamily="18" charset="0"/>
              </a:rPr>
              <a:t>Think Have Control (Fall Apart When Plans Do)</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Consider the Future with Worry and Fear</a:t>
            </a:r>
            <a:endParaRPr lang="en-US" sz="3300" dirty="0">
              <a:latin typeface="Amasis MT Pro Black" panose="02040A04050005020304" pitchFamily="18" charset="0"/>
            </a:endParaRPr>
          </a:p>
        </p:txBody>
      </p:sp>
    </p:spTree>
    <p:extLst>
      <p:ext uri="{BB962C8B-B14F-4D97-AF65-F5344CB8AC3E}">
        <p14:creationId xmlns:p14="http://schemas.microsoft.com/office/powerpoint/2010/main" val="1326137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A19BBA-6A1C-56FE-C10D-A3C6022A770E}"/>
              </a:ext>
            </a:extLst>
          </p:cNvPr>
          <p:cNvSpPr txBox="1"/>
          <p:nvPr/>
        </p:nvSpPr>
        <p:spPr>
          <a:xfrm>
            <a:off x="4767209" y="219807"/>
            <a:ext cx="6842589" cy="6309420"/>
          </a:xfrm>
          <a:prstGeom prst="rect">
            <a:avLst/>
          </a:prstGeom>
          <a:noFill/>
        </p:spPr>
        <p:txBody>
          <a:bodyPr wrap="square" rtlCol="0">
            <a:spAutoFit/>
          </a:bodyPr>
          <a:lstStyle/>
          <a:p>
            <a:r>
              <a:rPr lang="en-US" sz="2400" dirty="0"/>
              <a:t>There's only so much rent space between your ears. Unhappy people fill their thoughts with what could go wrong versus what might go right.</a:t>
            </a:r>
          </a:p>
          <a:p>
            <a:endParaRPr lang="en-US" sz="1000" dirty="0"/>
          </a:p>
          <a:p>
            <a:r>
              <a:rPr lang="en-US" sz="2400" dirty="0"/>
              <a:t>Happy people take on a healthy dose of delusion and allow themselves to daydream about what they'd like to have life unfold for them. Unhappy people fill that head space with constant worry and fear.</a:t>
            </a:r>
          </a:p>
          <a:p>
            <a:endParaRPr lang="en-US" sz="1000" dirty="0"/>
          </a:p>
          <a:p>
            <a:r>
              <a:rPr lang="en-US" sz="2400" dirty="0"/>
              <a:t>Happy people experience fear and worry, but make an important distinction between feeling it and living it. When fear or worry crosses a happy person's mind, they'll ask themselves if there's an action they can be taken to prevent their fear or worry from happening (there's responsibility again) and they take it. If not, they realize they're spinning in fear and they lay it down.</a:t>
            </a:r>
          </a:p>
        </p:txBody>
      </p:sp>
    </p:spTree>
    <p:extLst>
      <p:ext uri="{BB962C8B-B14F-4D97-AF65-F5344CB8AC3E}">
        <p14:creationId xmlns:p14="http://schemas.microsoft.com/office/powerpoint/2010/main" val="13971753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F7D9C-5668-89D1-4567-842DA52470D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2DA68E8-D649-85D5-7C4F-8CF7CC0C792B}"/>
              </a:ext>
            </a:extLst>
          </p:cNvPr>
          <p:cNvSpPr txBox="1"/>
          <p:nvPr/>
        </p:nvSpPr>
        <p:spPr>
          <a:xfrm>
            <a:off x="4908176" y="732863"/>
            <a:ext cx="6886387" cy="1107996"/>
          </a:xfrm>
          <a:prstGeom prst="rect">
            <a:avLst/>
          </a:prstGeom>
          <a:noFill/>
        </p:spPr>
        <p:txBody>
          <a:bodyPr wrap="square" rtlCol="0">
            <a:spAutoFit/>
          </a:bodyPr>
          <a:lstStyle/>
          <a:p>
            <a:pPr marL="571500" indent="-571500" algn="ctr">
              <a:buFont typeface="+mj-lt"/>
              <a:buAutoNum type="romanUcPeriod" startAt="6"/>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 Consider the Future with Worry and Fear</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4" name="TextBox 3">
            <a:extLst>
              <a:ext uri="{FF2B5EF4-FFF2-40B4-BE49-F238E27FC236}">
                <a16:creationId xmlns:a16="http://schemas.microsoft.com/office/drawing/2014/main" id="{34D4A28C-E0E1-FF3F-FCF8-A73854D70480}"/>
              </a:ext>
            </a:extLst>
          </p:cNvPr>
          <p:cNvSpPr txBox="1"/>
          <p:nvPr/>
        </p:nvSpPr>
        <p:spPr>
          <a:xfrm>
            <a:off x="667819" y="2712379"/>
            <a:ext cx="10993349" cy="1569660"/>
          </a:xfrm>
          <a:prstGeom prst="rect">
            <a:avLst/>
          </a:prstGeom>
          <a:noFill/>
        </p:spPr>
        <p:txBody>
          <a:bodyPr wrap="square" rtlCol="0">
            <a:spAutoFit/>
          </a:bodyPr>
          <a:lstStyle/>
          <a:p>
            <a:pPr marL="457200" indent="-457200">
              <a:buFont typeface="+mj-lt"/>
              <a:buAutoNum type="alphaUcPeriod"/>
            </a:pPr>
            <a:r>
              <a:rPr lang="en-US" sz="2400" b="1" dirty="0"/>
              <a:t>The unhappy worry and fret a lot </a:t>
            </a:r>
          </a:p>
          <a:p>
            <a:pPr marL="914400" lvl="1" indent="-457200">
              <a:buFont typeface="+mj-lt"/>
              <a:buAutoNum type="arabicPeriod"/>
            </a:pPr>
            <a:r>
              <a:rPr lang="en-US" sz="2400" i="1" dirty="0"/>
              <a:t>Worry about what “could go wrong”</a:t>
            </a:r>
          </a:p>
          <a:p>
            <a:pPr marL="914400" lvl="1" indent="-457200">
              <a:buFont typeface="+mj-lt"/>
              <a:buAutoNum type="arabicPeriod"/>
            </a:pPr>
            <a:r>
              <a:rPr lang="en-US" sz="2400" i="1" dirty="0"/>
              <a:t>Worry about a lot of “what ifs”</a:t>
            </a:r>
          </a:p>
          <a:p>
            <a:pPr marL="914400" lvl="1" indent="-457200">
              <a:buFont typeface="+mj-lt"/>
              <a:buAutoNum type="arabicPeriod"/>
            </a:pPr>
            <a:r>
              <a:rPr lang="en-US" sz="2400" i="1" dirty="0"/>
              <a:t>If there is any possible downside – they focus on that!</a:t>
            </a:r>
          </a:p>
        </p:txBody>
      </p:sp>
    </p:spTree>
    <p:extLst>
      <p:ext uri="{BB962C8B-B14F-4D97-AF65-F5344CB8AC3E}">
        <p14:creationId xmlns:p14="http://schemas.microsoft.com/office/powerpoint/2010/main" val="2103055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E4BAA-FE10-9D56-9320-AD1B6C8728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AA27D5F-6F32-C61E-27C1-D7DF9D71C35C}"/>
              </a:ext>
            </a:extLst>
          </p:cNvPr>
          <p:cNvSpPr txBox="1"/>
          <p:nvPr/>
        </p:nvSpPr>
        <p:spPr>
          <a:xfrm>
            <a:off x="4908176" y="732863"/>
            <a:ext cx="6886387" cy="1107996"/>
          </a:xfrm>
          <a:prstGeom prst="rect">
            <a:avLst/>
          </a:prstGeom>
          <a:noFill/>
        </p:spPr>
        <p:txBody>
          <a:bodyPr wrap="square" rtlCol="0">
            <a:spAutoFit/>
          </a:bodyPr>
          <a:lstStyle/>
          <a:p>
            <a:pPr marL="571500" indent="-571500" algn="ctr">
              <a:buFont typeface="+mj-lt"/>
              <a:buAutoNum type="romanUcPeriod" startAt="6"/>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 Consider the Future with Worry and Fear</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4" name="TextBox 3">
            <a:extLst>
              <a:ext uri="{FF2B5EF4-FFF2-40B4-BE49-F238E27FC236}">
                <a16:creationId xmlns:a16="http://schemas.microsoft.com/office/drawing/2014/main" id="{DAF76DA0-1ACE-B237-9599-B41BE7DE4D09}"/>
              </a:ext>
            </a:extLst>
          </p:cNvPr>
          <p:cNvSpPr txBox="1"/>
          <p:nvPr/>
        </p:nvSpPr>
        <p:spPr>
          <a:xfrm>
            <a:off x="667819" y="2712379"/>
            <a:ext cx="10993349" cy="1938992"/>
          </a:xfrm>
          <a:prstGeom prst="rect">
            <a:avLst/>
          </a:prstGeom>
          <a:noFill/>
        </p:spPr>
        <p:txBody>
          <a:bodyPr wrap="square" rtlCol="0">
            <a:spAutoFit/>
          </a:bodyPr>
          <a:lstStyle/>
          <a:p>
            <a:pPr marL="457200" indent="-457200">
              <a:buFont typeface="+mj-lt"/>
              <a:buAutoNum type="alphaUcPeriod"/>
            </a:pPr>
            <a:r>
              <a:rPr lang="en-US" sz="2400" b="1" dirty="0"/>
              <a:t>The unhappy worry and fret a lot </a:t>
            </a:r>
          </a:p>
          <a:p>
            <a:pPr marL="457200" indent="-457200">
              <a:buFont typeface="+mj-lt"/>
              <a:buAutoNum type="alphaUcPeriod"/>
            </a:pPr>
            <a:r>
              <a:rPr lang="en-US" sz="2400" b="1" dirty="0"/>
              <a:t>The happy folks are not filled with worry or fear</a:t>
            </a:r>
          </a:p>
          <a:p>
            <a:pPr marL="914400" lvl="1" indent="-457200">
              <a:buFont typeface="+mj-lt"/>
              <a:buAutoNum type="arabicPeriod"/>
            </a:pPr>
            <a:r>
              <a:rPr lang="en-US" sz="2400" i="1" dirty="0"/>
              <a:t>Their faith eliminates that (Matt. 6:31-34; Phil. 4:6-7)</a:t>
            </a:r>
          </a:p>
          <a:p>
            <a:pPr marL="914400" lvl="1" indent="-457200">
              <a:buFont typeface="+mj-lt"/>
              <a:buAutoNum type="arabicPeriod"/>
            </a:pPr>
            <a:r>
              <a:rPr lang="en-US" sz="2400" i="1" dirty="0"/>
              <a:t>Their trust in God eliminates this (1 Pet. 5:7; Isa. 26:3)</a:t>
            </a:r>
          </a:p>
          <a:p>
            <a:pPr marL="914400" lvl="1" indent="-457200">
              <a:buFont typeface="+mj-lt"/>
              <a:buAutoNum type="arabicPeriod"/>
            </a:pPr>
            <a:r>
              <a:rPr lang="en-US" sz="2400" i="1" dirty="0"/>
              <a:t>They realize that it does no good (Matt. 6:27)</a:t>
            </a:r>
          </a:p>
        </p:txBody>
      </p:sp>
    </p:spTree>
    <p:extLst>
      <p:ext uri="{BB962C8B-B14F-4D97-AF65-F5344CB8AC3E}">
        <p14:creationId xmlns:p14="http://schemas.microsoft.com/office/powerpoint/2010/main" val="3693082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ADE66-B079-270C-95DD-A9505A892FF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E9003F8-8588-D077-D643-449110E8C36D}"/>
              </a:ext>
            </a:extLst>
          </p:cNvPr>
          <p:cNvSpPr txBox="1"/>
          <p:nvPr/>
        </p:nvSpPr>
        <p:spPr>
          <a:xfrm>
            <a:off x="80682" y="233083"/>
            <a:ext cx="12030635" cy="1569660"/>
          </a:xfrm>
          <a:prstGeom prst="rect">
            <a:avLst/>
          </a:prstGeom>
          <a:noFill/>
        </p:spPr>
        <p:txBody>
          <a:bodyPr wrap="square" rtlCol="0">
            <a:spAutoFit/>
          </a:bodyPr>
          <a:lstStyle/>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7 Habits</a:t>
            </a:r>
          </a:p>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of Chronically Unhappy People</a:t>
            </a:r>
          </a:p>
        </p:txBody>
      </p:sp>
      <p:sp>
        <p:nvSpPr>
          <p:cNvPr id="6" name="Rectangle: Rounded Corners 5">
            <a:extLst>
              <a:ext uri="{FF2B5EF4-FFF2-40B4-BE49-F238E27FC236}">
                <a16:creationId xmlns:a16="http://schemas.microsoft.com/office/drawing/2014/main" id="{5E1B03F9-19EF-FBCC-3E10-557344291DE6}"/>
              </a:ext>
            </a:extLst>
          </p:cNvPr>
          <p:cNvSpPr/>
          <p:nvPr/>
        </p:nvSpPr>
        <p:spPr>
          <a:xfrm>
            <a:off x="585694" y="1906494"/>
            <a:ext cx="11080377" cy="4673600"/>
          </a:xfrm>
          <a:prstGeom prst="roundRect">
            <a:avLst>
              <a:gd name="adj" fmla="val 2601"/>
            </a:avLst>
          </a:prstGeom>
          <a:solidFill>
            <a:srgbClr val="FFFF99">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04FA66A-1937-A2CF-0CD1-B69BD8E72E09}"/>
              </a:ext>
            </a:extLst>
          </p:cNvPr>
          <p:cNvSpPr txBox="1"/>
          <p:nvPr/>
        </p:nvSpPr>
        <p:spPr>
          <a:xfrm>
            <a:off x="800099" y="2034232"/>
            <a:ext cx="10792759" cy="4385816"/>
          </a:xfrm>
          <a:prstGeom prst="rect">
            <a:avLst/>
          </a:prstGeom>
          <a:noFill/>
        </p:spPr>
        <p:txBody>
          <a:bodyPr wrap="square" rtlCol="0">
            <a:spAutoFit/>
          </a:bodyPr>
          <a:lstStyle/>
          <a:p>
            <a:pPr marL="400050" indent="-400050">
              <a:buFont typeface="+mj-lt"/>
              <a:buAutoNum type="romanUcPeriod"/>
            </a:pPr>
            <a:r>
              <a:rPr lang="en-US" sz="3300" dirty="0">
                <a:latin typeface="Amasis MT Pro Medium" panose="02040604050005020304" pitchFamily="18" charset="0"/>
              </a:rPr>
              <a:t>Default Belief that Life is Hard (Thus, a Victim)</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Believe Most People Can’t be Trusted</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Concentrate on the Wrong in World vs What is Right</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Compare Self to Others and Harbor Jealousy</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Think Have Control (Fall Apart When Plans Do)</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Consider the Future with Worry and Fear</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Fill Conversations with Gossip and Complaints</a:t>
            </a:r>
            <a:endParaRPr lang="en-US" sz="3300" dirty="0">
              <a:latin typeface="Amasis MT Pro Black" panose="02040A04050005020304" pitchFamily="18" charset="0"/>
            </a:endParaRPr>
          </a:p>
        </p:txBody>
      </p:sp>
    </p:spTree>
    <p:extLst>
      <p:ext uri="{BB962C8B-B14F-4D97-AF65-F5344CB8AC3E}">
        <p14:creationId xmlns:p14="http://schemas.microsoft.com/office/powerpoint/2010/main" val="7799995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6C195-DBD7-0A1F-8B83-57934D5FF5D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A7ECC6A-B9A2-A887-D7D7-F2446E0ABBDA}"/>
              </a:ext>
            </a:extLst>
          </p:cNvPr>
          <p:cNvSpPr txBox="1"/>
          <p:nvPr/>
        </p:nvSpPr>
        <p:spPr>
          <a:xfrm>
            <a:off x="5054885" y="965771"/>
            <a:ext cx="6904234" cy="4154984"/>
          </a:xfrm>
          <a:prstGeom prst="rect">
            <a:avLst/>
          </a:prstGeom>
          <a:noFill/>
        </p:spPr>
        <p:txBody>
          <a:bodyPr wrap="square" rtlCol="0">
            <a:spAutoFit/>
          </a:bodyPr>
          <a:lstStyle/>
          <a:p>
            <a:r>
              <a:rPr lang="en-US" sz="2400" dirty="0"/>
              <a:t>Unhappy people like to live in the past. What's happened to them and life's hardships are their conversation of choice. When they run out of things to say, they'll turn to other people's lives and gossip.</a:t>
            </a:r>
          </a:p>
          <a:p>
            <a:endParaRPr lang="en-US" sz="2400" dirty="0"/>
          </a:p>
          <a:p>
            <a:r>
              <a:rPr lang="en-US" sz="2400" dirty="0"/>
              <a:t>Happy people live in the now and dream about the future. You can feel their positive vibe from across the room. They're excited about something they're working on, grateful for what they have and dreaming about the possibilities of life.</a:t>
            </a:r>
          </a:p>
        </p:txBody>
      </p:sp>
    </p:spTree>
    <p:extLst>
      <p:ext uri="{BB962C8B-B14F-4D97-AF65-F5344CB8AC3E}">
        <p14:creationId xmlns:p14="http://schemas.microsoft.com/office/powerpoint/2010/main" val="1055581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5231E-E14F-C219-5D6D-594EFCA89B0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FE1BEFE-E508-A2CE-DB8C-F21B1DF01932}"/>
              </a:ext>
            </a:extLst>
          </p:cNvPr>
          <p:cNvSpPr txBox="1"/>
          <p:nvPr/>
        </p:nvSpPr>
        <p:spPr>
          <a:xfrm>
            <a:off x="4921624" y="692524"/>
            <a:ext cx="6931957" cy="1107996"/>
          </a:xfrm>
          <a:prstGeom prst="rect">
            <a:avLst/>
          </a:prstGeom>
          <a:noFill/>
        </p:spPr>
        <p:txBody>
          <a:bodyPr wrap="square" rtlCol="0">
            <a:spAutoFit/>
          </a:bodyPr>
          <a:lstStyle/>
          <a:p>
            <a:pPr marL="571500" indent="-571500" algn="ctr">
              <a:buFont typeface="+mj-lt"/>
              <a:buAutoNum type="romanUcPeriod" startAt="7"/>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 Fill Conversations with Gossip and Complaints</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4" name="TextBox 3">
            <a:extLst>
              <a:ext uri="{FF2B5EF4-FFF2-40B4-BE49-F238E27FC236}">
                <a16:creationId xmlns:a16="http://schemas.microsoft.com/office/drawing/2014/main" id="{A65138F8-FF25-CB99-E9D3-B6ECC80C9BB7}"/>
              </a:ext>
            </a:extLst>
          </p:cNvPr>
          <p:cNvSpPr txBox="1"/>
          <p:nvPr/>
        </p:nvSpPr>
        <p:spPr>
          <a:xfrm>
            <a:off x="667819" y="2712379"/>
            <a:ext cx="10993349" cy="1200329"/>
          </a:xfrm>
          <a:prstGeom prst="rect">
            <a:avLst/>
          </a:prstGeom>
          <a:noFill/>
        </p:spPr>
        <p:txBody>
          <a:bodyPr wrap="square" rtlCol="0">
            <a:spAutoFit/>
          </a:bodyPr>
          <a:lstStyle/>
          <a:p>
            <a:pPr marL="457200" indent="-457200">
              <a:buFont typeface="+mj-lt"/>
              <a:buAutoNum type="alphaUcPeriod"/>
            </a:pPr>
            <a:r>
              <a:rPr lang="en-US" sz="2400" b="1" dirty="0"/>
              <a:t>The unhappy are driven to focus on others</a:t>
            </a:r>
          </a:p>
          <a:p>
            <a:pPr marL="914400" lvl="1" indent="-457200">
              <a:buFont typeface="+mj-lt"/>
              <a:buAutoNum type="arabicPeriod"/>
            </a:pPr>
            <a:r>
              <a:rPr lang="en-US" sz="2400" i="1" dirty="0"/>
              <a:t>Really concerned about the business of others</a:t>
            </a:r>
          </a:p>
          <a:p>
            <a:pPr marL="914400" lvl="1" indent="-457200">
              <a:buFont typeface="+mj-lt"/>
              <a:buAutoNum type="arabicPeriod"/>
            </a:pPr>
            <a:r>
              <a:rPr lang="en-US" sz="2400" i="1" dirty="0"/>
              <a:t>They have a compliant about nearly everything anyone does</a:t>
            </a:r>
          </a:p>
        </p:txBody>
      </p:sp>
    </p:spTree>
    <p:extLst>
      <p:ext uri="{BB962C8B-B14F-4D97-AF65-F5344CB8AC3E}">
        <p14:creationId xmlns:p14="http://schemas.microsoft.com/office/powerpoint/2010/main" val="19867089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CB6BC-71FF-FB72-C697-01D1F40A810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5C5F91D-8EDC-CDDF-8FA2-2E8EC3F4955B}"/>
              </a:ext>
            </a:extLst>
          </p:cNvPr>
          <p:cNvSpPr txBox="1"/>
          <p:nvPr/>
        </p:nvSpPr>
        <p:spPr>
          <a:xfrm>
            <a:off x="4921624" y="692524"/>
            <a:ext cx="6931957" cy="1107996"/>
          </a:xfrm>
          <a:prstGeom prst="rect">
            <a:avLst/>
          </a:prstGeom>
          <a:noFill/>
        </p:spPr>
        <p:txBody>
          <a:bodyPr wrap="square" rtlCol="0">
            <a:spAutoFit/>
          </a:bodyPr>
          <a:lstStyle/>
          <a:p>
            <a:pPr marL="571500" indent="-571500" algn="ctr">
              <a:buFont typeface="+mj-lt"/>
              <a:buAutoNum type="romanUcPeriod" startAt="7"/>
            </a:pPr>
            <a:r>
              <a:rPr lang="en-US" sz="3300" dirty="0">
                <a:solidFill>
                  <a:schemeClr val="bg1"/>
                </a:solidFill>
                <a:effectLst>
                  <a:outerShdw blurRad="38100" dist="38100" dir="2700000" algn="tl">
                    <a:srgbClr val="000000">
                      <a:alpha val="43137"/>
                    </a:srgbClr>
                  </a:outerShdw>
                </a:effectLst>
                <a:latin typeface="Amasis MT Pro Medium" panose="02040604050005020304" pitchFamily="18" charset="0"/>
              </a:rPr>
              <a:t> Fill Conversations with Gossip and Complaints</a:t>
            </a:r>
            <a:endParaRPr lang="en-US" sz="3300" dirty="0">
              <a:solidFill>
                <a:schemeClr val="bg1"/>
              </a:solidFill>
              <a:effectLst>
                <a:outerShdw blurRad="38100" dist="38100" dir="2700000" algn="tl">
                  <a:srgbClr val="000000">
                    <a:alpha val="43137"/>
                  </a:srgbClr>
                </a:outerShdw>
              </a:effectLst>
              <a:latin typeface="Amasis MT Pro Black" panose="02040A04050005020304" pitchFamily="18" charset="0"/>
            </a:endParaRPr>
          </a:p>
        </p:txBody>
      </p:sp>
      <p:sp>
        <p:nvSpPr>
          <p:cNvPr id="4" name="TextBox 3">
            <a:extLst>
              <a:ext uri="{FF2B5EF4-FFF2-40B4-BE49-F238E27FC236}">
                <a16:creationId xmlns:a16="http://schemas.microsoft.com/office/drawing/2014/main" id="{7AE2A07C-F67E-A91B-A30E-0F57FADBBEBB}"/>
              </a:ext>
            </a:extLst>
          </p:cNvPr>
          <p:cNvSpPr txBox="1"/>
          <p:nvPr/>
        </p:nvSpPr>
        <p:spPr>
          <a:xfrm>
            <a:off x="667819" y="2712379"/>
            <a:ext cx="10993349" cy="2677656"/>
          </a:xfrm>
          <a:prstGeom prst="rect">
            <a:avLst/>
          </a:prstGeom>
          <a:noFill/>
        </p:spPr>
        <p:txBody>
          <a:bodyPr wrap="square" rtlCol="0">
            <a:spAutoFit/>
          </a:bodyPr>
          <a:lstStyle/>
          <a:p>
            <a:pPr marL="457200" indent="-457200">
              <a:buFont typeface="+mj-lt"/>
              <a:buAutoNum type="alphaUcPeriod"/>
            </a:pPr>
            <a:r>
              <a:rPr lang="en-US" sz="2400" b="1" dirty="0"/>
              <a:t>The unhappy are driven to focus on others</a:t>
            </a:r>
          </a:p>
          <a:p>
            <a:pPr marL="457200" indent="-457200">
              <a:buFont typeface="+mj-lt"/>
              <a:buAutoNum type="alphaUcPeriod"/>
            </a:pPr>
            <a:r>
              <a:rPr lang="en-US" sz="2400" b="1" dirty="0"/>
              <a:t>The happy Christian seeks to avoid meddling in other’s affairs</a:t>
            </a:r>
          </a:p>
          <a:p>
            <a:pPr marL="914400" lvl="1" indent="-457200">
              <a:buFont typeface="+mj-lt"/>
              <a:buAutoNum type="arabicPeriod"/>
            </a:pPr>
            <a:r>
              <a:rPr lang="en-US" sz="2400" i="1" dirty="0"/>
              <a:t>Realize listed in catalog of sins (2 Cor 12:20)</a:t>
            </a:r>
          </a:p>
          <a:p>
            <a:pPr marL="914400" lvl="1" indent="-457200">
              <a:buFont typeface="+mj-lt"/>
              <a:buAutoNum type="arabicPeriod"/>
            </a:pPr>
            <a:r>
              <a:rPr lang="en-US" sz="2400" i="1" dirty="0"/>
              <a:t>Understand that gossip is speaking things ought not (1 Tim. 5:13)</a:t>
            </a:r>
          </a:p>
          <a:p>
            <a:pPr marL="914400" lvl="1" indent="-457200">
              <a:buFont typeface="+mj-lt"/>
              <a:buAutoNum type="arabicPeriod"/>
            </a:pPr>
            <a:r>
              <a:rPr lang="en-US" sz="2400" i="1" dirty="0"/>
              <a:t>Know we should do all things without complaining (Phil. 2:14)</a:t>
            </a:r>
          </a:p>
          <a:p>
            <a:pPr marL="914400" lvl="1" indent="-457200">
              <a:buFont typeface="+mj-lt"/>
              <a:buAutoNum type="arabicPeriod"/>
            </a:pPr>
            <a:r>
              <a:rPr lang="en-US" sz="2400" i="1" dirty="0"/>
              <a:t>Fail to see any good that would come from gossip and complaining (Prov. 6:16-19; 1 Cor. 10:10)</a:t>
            </a:r>
          </a:p>
        </p:txBody>
      </p:sp>
    </p:spTree>
    <p:extLst>
      <p:ext uri="{BB962C8B-B14F-4D97-AF65-F5344CB8AC3E}">
        <p14:creationId xmlns:p14="http://schemas.microsoft.com/office/powerpoint/2010/main" val="1860785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8375A-1835-52BF-D7A8-5F44C929689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2E7B1DE-9372-5666-2F67-403996ACC215}"/>
              </a:ext>
            </a:extLst>
          </p:cNvPr>
          <p:cNvSpPr txBox="1"/>
          <p:nvPr/>
        </p:nvSpPr>
        <p:spPr>
          <a:xfrm>
            <a:off x="80682" y="233083"/>
            <a:ext cx="12030635" cy="1569660"/>
          </a:xfrm>
          <a:prstGeom prst="rect">
            <a:avLst/>
          </a:prstGeom>
          <a:noFill/>
        </p:spPr>
        <p:txBody>
          <a:bodyPr wrap="square" rtlCol="0">
            <a:spAutoFit/>
          </a:bodyPr>
          <a:lstStyle/>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7 Habits</a:t>
            </a:r>
          </a:p>
          <a:p>
            <a:pPr algn="ctr"/>
            <a:r>
              <a:rPr lang="en-US" sz="4800" dirty="0">
                <a:solidFill>
                  <a:srgbClr val="002060"/>
                </a:solidFill>
                <a:latin typeface="Amasis MT Pro Black" panose="02040A04050005020304" pitchFamily="18" charset="0"/>
                <a:ea typeface="ADLaM Display" panose="02010000000000000000" pitchFamily="2" charset="0"/>
                <a:cs typeface="ADLaM Display" panose="02010000000000000000" pitchFamily="2" charset="0"/>
              </a:rPr>
              <a:t>of Chronically Unhappy People</a:t>
            </a:r>
          </a:p>
        </p:txBody>
      </p:sp>
      <p:sp>
        <p:nvSpPr>
          <p:cNvPr id="6" name="Rectangle: Rounded Corners 5">
            <a:extLst>
              <a:ext uri="{FF2B5EF4-FFF2-40B4-BE49-F238E27FC236}">
                <a16:creationId xmlns:a16="http://schemas.microsoft.com/office/drawing/2014/main" id="{67D39628-DC63-ACBB-128F-F1272DAA8BF4}"/>
              </a:ext>
            </a:extLst>
          </p:cNvPr>
          <p:cNvSpPr/>
          <p:nvPr/>
        </p:nvSpPr>
        <p:spPr>
          <a:xfrm>
            <a:off x="585694" y="1906494"/>
            <a:ext cx="11080377" cy="4673600"/>
          </a:xfrm>
          <a:prstGeom prst="roundRect">
            <a:avLst>
              <a:gd name="adj" fmla="val 2601"/>
            </a:avLst>
          </a:prstGeom>
          <a:solidFill>
            <a:srgbClr val="FFFF99">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1D2BFDA-C617-58B4-D2AC-0EC0155870E6}"/>
              </a:ext>
            </a:extLst>
          </p:cNvPr>
          <p:cNvSpPr txBox="1"/>
          <p:nvPr/>
        </p:nvSpPr>
        <p:spPr>
          <a:xfrm>
            <a:off x="800099" y="2034232"/>
            <a:ext cx="10792759" cy="4385816"/>
          </a:xfrm>
          <a:prstGeom prst="rect">
            <a:avLst/>
          </a:prstGeom>
          <a:noFill/>
        </p:spPr>
        <p:txBody>
          <a:bodyPr wrap="square" rtlCol="0">
            <a:spAutoFit/>
          </a:bodyPr>
          <a:lstStyle/>
          <a:p>
            <a:pPr marL="400050" indent="-400050">
              <a:buFont typeface="+mj-lt"/>
              <a:buAutoNum type="romanUcPeriod"/>
            </a:pPr>
            <a:r>
              <a:rPr lang="en-US" sz="3300" dirty="0">
                <a:latin typeface="Amasis MT Pro Medium" panose="02040604050005020304" pitchFamily="18" charset="0"/>
              </a:rPr>
              <a:t>Default Belief that Life is Hard (Thus, a Victim)</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Believe Most People Can’t be Trusted</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Concentrate on the Wrong in World vs What is Right</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Compare Self to Others and Harbor Jealousy</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Think Have Control (Fall Apart When Plans Do)</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Consider the Future with Worry and Fear</a:t>
            </a:r>
          </a:p>
          <a:p>
            <a:pPr marL="400050" indent="-400050">
              <a:buFont typeface="+mj-lt"/>
              <a:buAutoNum type="romanUcPeriod"/>
            </a:pPr>
            <a:endParaRPr lang="en-US" sz="800" dirty="0">
              <a:latin typeface="Amasis MT Pro Medium" panose="02040604050005020304" pitchFamily="18" charset="0"/>
            </a:endParaRPr>
          </a:p>
          <a:p>
            <a:pPr marL="400050" indent="-400050">
              <a:buFont typeface="+mj-lt"/>
              <a:buAutoNum type="romanUcPeriod"/>
            </a:pPr>
            <a:r>
              <a:rPr lang="en-US" sz="3300" dirty="0">
                <a:latin typeface="Amasis MT Pro Medium" panose="02040604050005020304" pitchFamily="18" charset="0"/>
              </a:rPr>
              <a:t>Fill Conversations with Gossip and Complaints</a:t>
            </a:r>
            <a:endParaRPr lang="en-US" sz="3300" dirty="0">
              <a:latin typeface="Amasis MT Pro Black" panose="02040A04050005020304" pitchFamily="18" charset="0"/>
            </a:endParaRPr>
          </a:p>
        </p:txBody>
      </p:sp>
    </p:spTree>
    <p:extLst>
      <p:ext uri="{BB962C8B-B14F-4D97-AF65-F5344CB8AC3E}">
        <p14:creationId xmlns:p14="http://schemas.microsoft.com/office/powerpoint/2010/main" val="2488824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2608</TotalTime>
  <Words>2731</Words>
  <Application>Microsoft Office PowerPoint</Application>
  <PresentationFormat>Widescreen</PresentationFormat>
  <Paragraphs>263</Paragraphs>
  <Slides>40</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Amasis MT Pro Black</vt:lpstr>
      <vt:lpstr>Amasis MT Pro Light</vt:lpstr>
      <vt:lpstr>Amasis MT Pro Medium</vt:lpstr>
      <vt:lpstr>Aptos</vt:lpstr>
      <vt:lpstr>Aptos Display</vt:lpstr>
      <vt:lpstr>Arial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2</cp:revision>
  <dcterms:created xsi:type="dcterms:W3CDTF">2025-09-04T18:15:29Z</dcterms:created>
  <dcterms:modified xsi:type="dcterms:W3CDTF">2025-09-07T02:11:11Z</dcterms:modified>
</cp:coreProperties>
</file>