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5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39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0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88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8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3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3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8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4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214C417-0DCD-4440-9BAF-A61CBF7FFB17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96D2D2B-EDF3-4004-92FD-97DCEE93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hub.com/greek/3007.htm" TargetMode="External"/><Relationship Id="rId2" Type="http://schemas.openxmlformats.org/officeDocument/2006/relationships/hyperlink" Target="https://biblehub.com/greek/1537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767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BB9F49-F7A9-CDD8-67F9-264431414AE7}"/>
              </a:ext>
            </a:extLst>
          </p:cNvPr>
          <p:cNvSpPr/>
          <p:nvPr/>
        </p:nvSpPr>
        <p:spPr>
          <a:xfrm>
            <a:off x="6474691" y="3218873"/>
            <a:ext cx="1339273" cy="5172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447CC8-AAEB-9461-1AF4-F7D09ED0EB54}"/>
              </a:ext>
            </a:extLst>
          </p:cNvPr>
          <p:cNvSpPr/>
          <p:nvPr/>
        </p:nvSpPr>
        <p:spPr>
          <a:xfrm>
            <a:off x="9869055" y="2701636"/>
            <a:ext cx="1717963" cy="5172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AD597-7B08-D693-78B0-9B52A6AF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Luke 22:31-32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B27E9-0981-40EF-D83A-E4C0A435A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0A7C55-A742-0DD4-6142-9ED2FC8D3277}"/>
              </a:ext>
            </a:extLst>
          </p:cNvPr>
          <p:cNvSpPr txBox="1"/>
          <p:nvPr/>
        </p:nvSpPr>
        <p:spPr>
          <a:xfrm>
            <a:off x="6446982" y="383309"/>
            <a:ext cx="54032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31) "Simon, Simon, behold, Satan has demanded permission to sift you like wheat; 32) but I have prayed for you, that your faith may not fail; and you, when once you have turned again, strengthen your brothers."</a:t>
            </a:r>
          </a:p>
        </p:txBody>
      </p:sp>
    </p:spTree>
    <p:extLst>
      <p:ext uri="{BB962C8B-B14F-4D97-AF65-F5344CB8AC3E}">
        <p14:creationId xmlns:p14="http://schemas.microsoft.com/office/powerpoint/2010/main" val="421285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E771-39C1-97B1-3672-F1BAFD49C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96319"/>
            <a:ext cx="8991600" cy="1645920"/>
          </a:xfrm>
        </p:spPr>
        <p:txBody>
          <a:bodyPr/>
          <a:lstStyle/>
          <a:p>
            <a:r>
              <a:rPr lang="en-US" dirty="0"/>
              <a:t>When Faith Fails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9258F-E030-1B75-AA85-A0A37DFADB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i="1" dirty="0"/>
              <a:t>A Study of Failing and How to Overcome</a:t>
            </a:r>
          </a:p>
        </p:txBody>
      </p:sp>
    </p:spTree>
    <p:extLst>
      <p:ext uri="{BB962C8B-B14F-4D97-AF65-F5344CB8AC3E}">
        <p14:creationId xmlns:p14="http://schemas.microsoft.com/office/powerpoint/2010/main" val="3774378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F107-7327-1810-65C8-678C50098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When Faith Fails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C22F-1F89-0E8C-A46A-176402BE5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1" y="2638044"/>
            <a:ext cx="10852727" cy="31019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/>
              <a:t>Failing Defined</a:t>
            </a:r>
          </a:p>
        </p:txBody>
      </p:sp>
    </p:spTree>
    <p:extLst>
      <p:ext uri="{BB962C8B-B14F-4D97-AF65-F5344CB8AC3E}">
        <p14:creationId xmlns:p14="http://schemas.microsoft.com/office/powerpoint/2010/main" val="38819117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CB15F-4D03-701C-A1EC-BAE7AF473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5DF36-5101-F19C-441A-BFE4A106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I. Failing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701FB-2ACE-82DC-34A7-2FCDF01D6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200" u="sng" dirty="0"/>
              <a:t>Luke 22:32 </a:t>
            </a:r>
            <a:r>
              <a:rPr lang="en-US" sz="3200" dirty="0">
                <a:sym typeface="Wingdings" panose="05000000000000000000" pitchFamily="2" charset="2"/>
              </a:rPr>
              <a:t> </a:t>
            </a:r>
            <a:r>
              <a:rPr lang="en-US" sz="2800" b="0" i="0" dirty="0">
                <a:solidFill>
                  <a:srgbClr val="00132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 </a:t>
            </a:r>
            <a:r>
              <a:rPr lang="en-US" sz="2800" b="0" i="0" u="none" strike="noStrike" dirty="0">
                <a:solidFill>
                  <a:srgbClr val="008AE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ek</a:t>
            </a:r>
            <a:r>
              <a:rPr lang="en-US" sz="2800" b="0" i="0" dirty="0">
                <a:solidFill>
                  <a:srgbClr val="00132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and </a:t>
            </a:r>
            <a:r>
              <a:rPr lang="en-US" sz="2800" b="0" i="0" u="none" strike="noStrike" dirty="0" err="1">
                <a:solidFill>
                  <a:srgbClr val="008AE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leipo</a:t>
            </a:r>
            <a:r>
              <a:rPr lang="en-US" sz="2800" b="0" i="0" dirty="0">
                <a:solidFill>
                  <a:srgbClr val="00132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to omit, i.e. (by implication) cease (die) – fail (Strongs)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200" u="sng" dirty="0"/>
              <a:t>Mirriam-Webster</a:t>
            </a:r>
            <a:r>
              <a:rPr lang="en-US" sz="3200" dirty="0">
                <a:solidFill>
                  <a:srgbClr val="001320"/>
                </a:solidFill>
                <a:latin typeface="Roboto" panose="02000000000000000000" pitchFamily="2" charset="0"/>
              </a:rPr>
              <a:t> </a:t>
            </a:r>
            <a:r>
              <a:rPr lang="en-US" sz="3200" dirty="0">
                <a:solidFill>
                  <a:srgbClr val="001320"/>
                </a:solidFill>
                <a:latin typeface="Roboto" panose="02000000000000000000" pitchFamily="2" charset="0"/>
                <a:sym typeface="Wingdings" panose="05000000000000000000" pitchFamily="2" charset="2"/>
              </a:rPr>
              <a:t> </a:t>
            </a:r>
          </a:p>
          <a:p>
            <a:pPr marL="0" indent="0">
              <a:buNone/>
            </a:pPr>
            <a:r>
              <a:rPr lang="en-US" sz="2800" b="1" i="0" dirty="0">
                <a:solidFill>
                  <a:srgbClr val="303336"/>
                </a:solidFill>
                <a:effectLst/>
                <a:latin typeface="Open Sans" panose="020B0606030504020204" pitchFamily="34" charset="0"/>
              </a:rPr>
              <a:t>1) a</a:t>
            </a:r>
            <a:r>
              <a:rPr lang="en-US" sz="2800" b="1" i="0" dirty="0">
                <a:solidFill>
                  <a:srgbClr val="0A1B27"/>
                </a:solidFill>
                <a:effectLst/>
                <a:latin typeface="inherit"/>
              </a:rPr>
              <a:t>: </a:t>
            </a:r>
            <a:r>
              <a:rPr lang="en-US" sz="2800" b="0" i="0" dirty="0">
                <a:solidFill>
                  <a:srgbClr val="0A1B27"/>
                </a:solidFill>
                <a:effectLst/>
                <a:latin typeface="Open Sans" panose="020B0606030504020204" pitchFamily="34" charset="0"/>
              </a:rPr>
              <a:t>to lose strength</a:t>
            </a:r>
            <a:r>
              <a:rPr lang="en-US" sz="2800" b="1" i="0" dirty="0">
                <a:solidFill>
                  <a:srgbClr val="0A1B27"/>
                </a:solidFill>
                <a:effectLst/>
                <a:latin typeface="inherit"/>
              </a:rPr>
              <a:t> </a:t>
            </a:r>
            <a:r>
              <a:rPr lang="en-US" sz="2800" b="1" i="0" dirty="0">
                <a:solidFill>
                  <a:srgbClr val="303336"/>
                </a:solidFill>
                <a:effectLst/>
                <a:latin typeface="Open Sans" panose="020B0606030504020204" pitchFamily="34" charset="0"/>
              </a:rPr>
              <a:t>b</a:t>
            </a:r>
            <a:r>
              <a:rPr lang="en-US" sz="2800" b="1" i="0" dirty="0">
                <a:solidFill>
                  <a:srgbClr val="0A1B27"/>
                </a:solidFill>
                <a:effectLst/>
                <a:latin typeface="inherit"/>
              </a:rPr>
              <a:t>: </a:t>
            </a:r>
            <a:r>
              <a:rPr lang="en-US" sz="2800" b="0" i="0" dirty="0">
                <a:solidFill>
                  <a:srgbClr val="0A1B27"/>
                </a:solidFill>
                <a:effectLst/>
                <a:latin typeface="Open Sans" panose="020B0606030504020204" pitchFamily="34" charset="0"/>
              </a:rPr>
              <a:t>to fade or die away </a:t>
            </a:r>
            <a:r>
              <a:rPr lang="en-US" sz="2800" b="1" i="0" dirty="0">
                <a:solidFill>
                  <a:srgbClr val="303336"/>
                </a:solidFill>
                <a:effectLst/>
                <a:latin typeface="Open Sans" panose="020B0606030504020204" pitchFamily="34" charset="0"/>
              </a:rPr>
              <a:t>c</a:t>
            </a:r>
            <a:r>
              <a:rPr lang="en-US" sz="2800" b="1" i="0" dirty="0">
                <a:solidFill>
                  <a:srgbClr val="0A1B27"/>
                </a:solidFill>
                <a:effectLst/>
                <a:latin typeface="inherit"/>
              </a:rPr>
              <a:t>: </a:t>
            </a:r>
            <a:r>
              <a:rPr lang="en-US" sz="2800" b="0" i="0" dirty="0">
                <a:solidFill>
                  <a:srgbClr val="0A1B27"/>
                </a:solidFill>
                <a:effectLst/>
                <a:latin typeface="Open Sans" panose="020B0606030504020204" pitchFamily="34" charset="0"/>
              </a:rPr>
              <a:t>to stop functioning normally</a:t>
            </a:r>
          </a:p>
          <a:p>
            <a:pPr algn="l" fontAlgn="auto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sz="2800" b="1" i="0" dirty="0">
                <a:solidFill>
                  <a:srgbClr val="303336"/>
                </a:solidFill>
                <a:effectLst/>
                <a:latin typeface="Open Sans" panose="020B0606030504020204" pitchFamily="34" charset="0"/>
              </a:rPr>
              <a:t>2) a</a:t>
            </a:r>
            <a:r>
              <a:rPr lang="en-US" sz="2800" b="1" i="0" dirty="0">
                <a:solidFill>
                  <a:srgbClr val="0A1B27"/>
                </a:solidFill>
                <a:effectLst/>
                <a:latin typeface="inherit"/>
              </a:rPr>
              <a:t>: </a:t>
            </a:r>
            <a:r>
              <a:rPr lang="en-US" sz="2800" b="0" i="0" dirty="0">
                <a:solidFill>
                  <a:srgbClr val="0A1B27"/>
                </a:solidFill>
                <a:effectLst/>
                <a:latin typeface="Open Sans" panose="020B0606030504020204" pitchFamily="34" charset="0"/>
              </a:rPr>
              <a:t>to fall short </a:t>
            </a:r>
            <a:r>
              <a:rPr lang="en-US" sz="2800" b="1" i="0" dirty="0">
                <a:solidFill>
                  <a:srgbClr val="303336"/>
                </a:solidFill>
                <a:effectLst/>
                <a:latin typeface="Open Sans" panose="020B0606030504020204" pitchFamily="34" charset="0"/>
              </a:rPr>
              <a:t>b</a:t>
            </a:r>
            <a:r>
              <a:rPr lang="en-US" sz="2800" b="1" i="0" dirty="0">
                <a:solidFill>
                  <a:srgbClr val="0A1B27"/>
                </a:solidFill>
                <a:effectLst/>
                <a:latin typeface="inherit"/>
              </a:rPr>
              <a:t>: </a:t>
            </a:r>
            <a:r>
              <a:rPr lang="en-US" sz="2800" b="0" i="0" dirty="0">
                <a:solidFill>
                  <a:srgbClr val="0A1B27"/>
                </a:solidFill>
                <a:effectLst/>
                <a:latin typeface="Open Sans" panose="020B0606030504020204" pitchFamily="34" charset="0"/>
              </a:rPr>
              <a:t>to be or become absent or inadequate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4992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32F5F-F13C-369C-B997-BE41657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895CE-9B83-2E9E-BB3E-6DCA6D5B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When Faith Fails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2DCEB-7C85-8D32-84DD-77AC3D57D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1" y="2638044"/>
            <a:ext cx="10852727" cy="31019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/>
              <a:t>Failing Defined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/>
              <a:t>Failing Displayed</a:t>
            </a:r>
          </a:p>
        </p:txBody>
      </p:sp>
    </p:spTree>
    <p:extLst>
      <p:ext uri="{BB962C8B-B14F-4D97-AF65-F5344CB8AC3E}">
        <p14:creationId xmlns:p14="http://schemas.microsoft.com/office/powerpoint/2010/main" val="3088243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C5237-B985-29AD-9097-A72187C9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80EE-A6A4-F8A1-AC53-A27990DB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II. Failing Displayed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A1B67-9E48-B61A-AABB-0439F6BF5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David (2 Samuel 11)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His failings:</a:t>
            </a:r>
          </a:p>
          <a:p>
            <a:pPr lvl="2"/>
            <a:r>
              <a:rPr lang="en-US" sz="2800" dirty="0"/>
              <a:t>He looked (v2)</a:t>
            </a:r>
          </a:p>
          <a:p>
            <a:pPr lvl="2"/>
            <a:r>
              <a:rPr lang="en-US" sz="2800" dirty="0"/>
              <a:t>He inquired (v3)</a:t>
            </a:r>
          </a:p>
          <a:p>
            <a:pPr lvl="2"/>
            <a:r>
              <a:rPr lang="en-US" sz="2800" dirty="0"/>
              <a:t>He took (v4)</a:t>
            </a:r>
          </a:p>
          <a:p>
            <a:pPr lvl="2"/>
            <a:r>
              <a:rPr lang="en-US" sz="2800" dirty="0"/>
              <a:t>He deceived (v5-13)</a:t>
            </a:r>
          </a:p>
          <a:p>
            <a:pPr lvl="2"/>
            <a:r>
              <a:rPr lang="en-US" sz="2800" dirty="0"/>
              <a:t>He murdered (v14-17)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79273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8E328-58C1-267C-9C69-0D0D63329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2F909-F8EF-6262-BE8D-BFA8A7280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II. Failing Displayed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41FFD-C692-FB47-6E1A-79E3745E3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David (2 Samuel 11)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His failings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What we learn:</a:t>
            </a:r>
          </a:p>
          <a:p>
            <a:pPr lvl="2"/>
            <a:r>
              <a:rPr lang="en-US" sz="2800" dirty="0"/>
              <a:t> Even the “vilest” sin can start with a simple look (Josh. 7:21)</a:t>
            </a:r>
          </a:p>
          <a:p>
            <a:pPr lvl="2"/>
            <a:r>
              <a:rPr lang="en-US" sz="2800" dirty="0"/>
              <a:t> Sin begets sin</a:t>
            </a:r>
          </a:p>
          <a:p>
            <a:pPr lvl="2"/>
            <a:r>
              <a:rPr lang="en-US" sz="2800" dirty="0"/>
              <a:t> Even a “man after God’s own heart” can fail (Acts 13:22)</a:t>
            </a:r>
          </a:p>
          <a:p>
            <a:pPr lvl="2"/>
            <a:r>
              <a:rPr lang="en-US" sz="2800" dirty="0"/>
              <a:t> We must bear the consequences (2 Samuel 12:14-18)</a:t>
            </a:r>
          </a:p>
          <a:p>
            <a:pPr lvl="2"/>
            <a:endParaRPr lang="en-US" sz="2800" dirty="0"/>
          </a:p>
          <a:p>
            <a:pPr lvl="2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8977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EDCCD-2247-8D63-5578-4C0FE379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DC0E8-518A-B966-FDD7-AC9B99DBE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II. Failing Displayed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322D3-EFCB-4EB2-45DC-DB68F6206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David (2 Samuel 11)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Jonah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His failings:</a:t>
            </a:r>
          </a:p>
          <a:p>
            <a:pPr lvl="2"/>
            <a:r>
              <a:rPr lang="en-US" sz="2800" dirty="0"/>
              <a:t> He fled (1:3)</a:t>
            </a:r>
          </a:p>
          <a:p>
            <a:pPr lvl="2"/>
            <a:r>
              <a:rPr lang="en-US" sz="2800" dirty="0"/>
              <a:t> He jeopardized others (1:8-10)</a:t>
            </a:r>
          </a:p>
          <a:p>
            <a:pPr lvl="2"/>
            <a:r>
              <a:rPr lang="en-US" sz="2800" dirty="0"/>
              <a:t> He spurned the mercy of God (3:10 - 4:1)</a:t>
            </a:r>
          </a:p>
        </p:txBody>
      </p:sp>
    </p:spTree>
    <p:extLst>
      <p:ext uri="{BB962C8B-B14F-4D97-AF65-F5344CB8AC3E}">
        <p14:creationId xmlns:p14="http://schemas.microsoft.com/office/powerpoint/2010/main" val="3191136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33AC8-6869-128E-C42E-886E262DA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E2EC-25A7-5CDC-4A99-6BE594BC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II. Failing Displayed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2AB6E-7C04-A265-FC31-77557AEC1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267527"/>
            <a:ext cx="10852727" cy="459047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David (2 Samuel 11)</a:t>
            </a: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Jonah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His failings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What we learn: </a:t>
            </a:r>
          </a:p>
          <a:p>
            <a:pPr lvl="2"/>
            <a:r>
              <a:rPr lang="en-US" sz="2800" dirty="0"/>
              <a:t> We cannot (successfully) run from our duties</a:t>
            </a:r>
          </a:p>
          <a:p>
            <a:pPr lvl="2"/>
            <a:r>
              <a:rPr lang="en-US" sz="2800" dirty="0"/>
              <a:t> We cannot (successfully) run from our failings</a:t>
            </a:r>
          </a:p>
          <a:p>
            <a:pPr lvl="2"/>
            <a:r>
              <a:rPr lang="en-US" sz="2800" dirty="0"/>
              <a:t> Our failings impact others (Exo. 20: 5)</a:t>
            </a:r>
          </a:p>
          <a:p>
            <a:pPr lvl="2"/>
            <a:r>
              <a:rPr lang="en-US" sz="2800" dirty="0"/>
              <a:t> Our attitude, not just our actions, matter (Matt. 15:19)</a:t>
            </a:r>
          </a:p>
          <a:p>
            <a:pPr lvl="2"/>
            <a:endParaRPr lang="en-US" sz="2800" dirty="0"/>
          </a:p>
          <a:p>
            <a:pPr lvl="2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5998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713FD-9960-0290-FFFA-CD800CAF3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ABAA8-CE6C-3D9E-6A55-73632873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II. Failing Displayed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C9281-A880-FB76-5E6F-168D77315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3"/>
            </a:pPr>
            <a:r>
              <a:rPr lang="en-US" sz="3200" dirty="0"/>
              <a:t>Peter (Luke 22: 31-34; 54-62)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His failings:</a:t>
            </a:r>
          </a:p>
          <a:p>
            <a:pPr lvl="2"/>
            <a:r>
              <a:rPr lang="en-US" sz="2800" dirty="0"/>
              <a:t> He overestimated his strength (v33)</a:t>
            </a:r>
          </a:p>
          <a:p>
            <a:pPr lvl="2"/>
            <a:r>
              <a:rPr lang="en-US" sz="2800" dirty="0"/>
              <a:t> He kept his distance (v54)</a:t>
            </a:r>
          </a:p>
          <a:p>
            <a:pPr lvl="2"/>
            <a:r>
              <a:rPr lang="en-US" sz="2800" dirty="0"/>
              <a:t> He lied (v57, 58, 60)</a:t>
            </a:r>
          </a:p>
          <a:p>
            <a:pPr lvl="2"/>
            <a:r>
              <a:rPr lang="en-US" sz="2800" dirty="0"/>
              <a:t> He denied the Lord (v 57, 58, 60)</a:t>
            </a:r>
          </a:p>
          <a:p>
            <a:pPr lvl="2"/>
            <a:r>
              <a:rPr lang="en-US" sz="2800" dirty="0"/>
              <a:t> He forgot the Lord’s warning (v61)</a:t>
            </a:r>
          </a:p>
          <a:p>
            <a:pPr lvl="2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9420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FD5D7-89A4-D895-134E-8A25C5750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E7EE-36FB-F9A6-2BC0-B98A0A349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II. Failing Displayed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D3F27-F678-5342-75DA-4F6414AD3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3"/>
            </a:pPr>
            <a:r>
              <a:rPr lang="en-US" sz="3200" dirty="0"/>
              <a:t>Peter (Luke 22: 31-34; 54-62)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His failings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What we learn:</a:t>
            </a:r>
          </a:p>
          <a:p>
            <a:pPr lvl="2"/>
            <a:r>
              <a:rPr lang="en-US" sz="2800" dirty="0"/>
              <a:t> Failing can come on the heels of boldness (v50)</a:t>
            </a:r>
          </a:p>
          <a:p>
            <a:pPr lvl="2"/>
            <a:r>
              <a:rPr lang="en-US" sz="2800" dirty="0"/>
              <a:t> Overconfidence leads to failing (1 Cor. 10:12)</a:t>
            </a:r>
          </a:p>
          <a:p>
            <a:pPr lvl="2"/>
            <a:r>
              <a:rPr lang="en-US" sz="2800" dirty="0"/>
              <a:t> Failing to remember the Word leads to sin (Psalm 119:11)</a:t>
            </a:r>
          </a:p>
          <a:p>
            <a:pPr lvl="2"/>
            <a:r>
              <a:rPr lang="en-US" sz="2800" dirty="0"/>
              <a:t> Failing is often painful (v62)</a:t>
            </a:r>
          </a:p>
        </p:txBody>
      </p:sp>
    </p:spTree>
    <p:extLst>
      <p:ext uri="{BB962C8B-B14F-4D97-AF65-F5344CB8AC3E}">
        <p14:creationId xmlns:p14="http://schemas.microsoft.com/office/powerpoint/2010/main" val="3210123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58143-AA73-C96A-E0E5-96012AFA9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F7BB-C0D9-53F0-7587-BC94F118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When Faith Fails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C0506-5F12-8988-3974-C6CCC4B4A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1" y="2638044"/>
            <a:ext cx="10852727" cy="31019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4000" dirty="0"/>
              <a:t>Failing Defined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/>
              <a:t>Failing Displayed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4000" dirty="0"/>
              <a:t>Failing Destroyed</a:t>
            </a:r>
          </a:p>
        </p:txBody>
      </p:sp>
    </p:spTree>
    <p:extLst>
      <p:ext uri="{BB962C8B-B14F-4D97-AF65-F5344CB8AC3E}">
        <p14:creationId xmlns:p14="http://schemas.microsoft.com/office/powerpoint/2010/main" val="27856951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9ED67-1366-7FDE-8921-76F2F5378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9746-E933-17EC-E337-963CA545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III. Failing Destroyed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0BF39-7A2D-0A1F-CE02-F52537FCE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Failing (sin) is removed through repentance (Acts 8:22; 2 Cor. 7:9-10)</a:t>
            </a:r>
          </a:p>
          <a:p>
            <a:pPr marL="0" indent="0">
              <a:buNone/>
            </a:pPr>
            <a:endParaRPr lang="en-US" sz="32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98732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B1B2C-B60E-B3F6-5303-CECDBCA57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1959A-8C72-7968-90CC-0EA48EDB2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III. Failing Destroyed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AE103-A8AE-8DC4-993C-B2D3F3382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430225"/>
            <a:ext cx="10852727" cy="41137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200" dirty="0"/>
              <a:t>Destroying failing exemplified- The Prodigal Son (Luke 15)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His failings: </a:t>
            </a:r>
          </a:p>
          <a:p>
            <a:pPr lvl="2"/>
            <a:r>
              <a:rPr lang="en-US" sz="3000" dirty="0"/>
              <a:t> Abused the kindness of his father (v12)</a:t>
            </a:r>
          </a:p>
          <a:p>
            <a:pPr lvl="2"/>
            <a:r>
              <a:rPr lang="en-US" sz="3000" dirty="0"/>
              <a:t> Squandered the money given to him (v13)</a:t>
            </a:r>
          </a:p>
          <a:p>
            <a:pPr lvl="2"/>
            <a:r>
              <a:rPr lang="en-US" sz="3000" dirty="0"/>
              <a:t> Subjected himself to a situation unbefitting of a Jew (v14-16)</a:t>
            </a:r>
          </a:p>
          <a:p>
            <a:pPr marL="0" indent="0">
              <a:buNone/>
            </a:pPr>
            <a:endParaRPr lang="en-US" sz="32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91379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FC447-7D1F-20F3-4DB0-023BF6C2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E781B-2CED-A55F-B2D9-B51E4B85C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964692"/>
            <a:ext cx="10728035" cy="1188720"/>
          </a:xfrm>
        </p:spPr>
        <p:txBody>
          <a:bodyPr>
            <a:normAutofit/>
          </a:bodyPr>
          <a:lstStyle/>
          <a:p>
            <a:r>
              <a:rPr lang="en-US" sz="3600" dirty="0"/>
              <a:t>III. Failing Destroyed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5ABE2-FC84-A10A-2A8F-2F7B6C6C7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36" y="2249055"/>
            <a:ext cx="10852727" cy="449810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200" dirty="0"/>
              <a:t>Destroying failing exemplified- The Prodigal Son (Luke 15)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</a:t>
            </a:r>
            <a:r>
              <a:rPr lang="en-US" sz="2800" dirty="0"/>
              <a:t>His failings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How he destroyed his failings:</a:t>
            </a:r>
          </a:p>
          <a:p>
            <a:pPr lvl="2"/>
            <a:r>
              <a:rPr lang="en-US" sz="2800" dirty="0"/>
              <a:t> He realized his mistakes (v17)</a:t>
            </a:r>
          </a:p>
          <a:p>
            <a:pPr lvl="2"/>
            <a:r>
              <a:rPr lang="en-US" sz="2800" dirty="0"/>
              <a:t> He accepted responsibility for his actions (v18)</a:t>
            </a:r>
          </a:p>
          <a:p>
            <a:pPr lvl="2"/>
            <a:r>
              <a:rPr lang="en-US" sz="2800" dirty="0"/>
              <a:t> He accepted the consequences of his actions (v19)</a:t>
            </a:r>
          </a:p>
          <a:p>
            <a:pPr lvl="2"/>
            <a:r>
              <a:rPr lang="en-US" sz="2800" dirty="0"/>
              <a:t> He went home! (v20)</a:t>
            </a:r>
          </a:p>
          <a:p>
            <a:pPr lvl="2"/>
            <a:r>
              <a:rPr lang="en-US" sz="2800" dirty="0"/>
              <a:t> He openly acknowledged his guilt and sorrow! (v21)</a:t>
            </a:r>
          </a:p>
          <a:p>
            <a:pPr lvl="2"/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4189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D0965-9D04-A280-6DBD-9074CC495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0200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7130</TotalTime>
  <Words>640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Gill Sans MT</vt:lpstr>
      <vt:lpstr>inherit</vt:lpstr>
      <vt:lpstr>Open Sans</vt:lpstr>
      <vt:lpstr>Roboto</vt:lpstr>
      <vt:lpstr>Wingdings</vt:lpstr>
      <vt:lpstr>Parcel</vt:lpstr>
      <vt:lpstr>PowerPoint Presentation</vt:lpstr>
      <vt:lpstr>Luke 22:31-32</vt:lpstr>
      <vt:lpstr>When Faith Fails</vt:lpstr>
      <vt:lpstr>When Faith Fails</vt:lpstr>
      <vt:lpstr>I. Failing defined</vt:lpstr>
      <vt:lpstr>When Faith Fails</vt:lpstr>
      <vt:lpstr>II. Failing Displayed</vt:lpstr>
      <vt:lpstr>II. Failing Displayed</vt:lpstr>
      <vt:lpstr>II. Failing Displayed</vt:lpstr>
      <vt:lpstr>II. Failing Displayed</vt:lpstr>
      <vt:lpstr>II. Failing Displayed</vt:lpstr>
      <vt:lpstr>II. Failing Displayed</vt:lpstr>
      <vt:lpstr>When Faith Fails</vt:lpstr>
      <vt:lpstr>III. Failing Destroyed</vt:lpstr>
      <vt:lpstr>III. Failing Destroyed</vt:lpstr>
      <vt:lpstr>III. Failing Destroyed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Drew Gibbs</dc:creator>
  <cp:lastModifiedBy>Drew Gibbs</cp:lastModifiedBy>
  <cp:revision>5</cp:revision>
  <dcterms:created xsi:type="dcterms:W3CDTF">2025-09-23T23:04:30Z</dcterms:created>
  <dcterms:modified xsi:type="dcterms:W3CDTF">2025-09-28T21:55:21Z</dcterms:modified>
</cp:coreProperties>
</file>